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21"/>
  </p:notesMasterIdLst>
  <p:sldIdLst>
    <p:sldId id="263" r:id="rId10"/>
    <p:sldId id="276" r:id="rId11"/>
    <p:sldId id="275" r:id="rId12"/>
    <p:sldId id="279" r:id="rId13"/>
    <p:sldId id="267" r:id="rId14"/>
    <p:sldId id="280" r:id="rId15"/>
    <p:sldId id="281" r:id="rId16"/>
    <p:sldId id="282" r:id="rId17"/>
    <p:sldId id="283" r:id="rId18"/>
    <p:sldId id="284" r:id="rId19"/>
    <p:sldId id="271" r:id="rId20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66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OECD</c:v>
          </c:tx>
          <c:marker>
            <c:symbol val="none"/>
          </c:marker>
          <c:cat>
            <c:numRef>
              <c:f>Tabelle1!$A$1:$S$1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Tabelle1!$A$2:$S$2</c:f>
              <c:numCache>
                <c:formatCode>General</c:formatCode>
                <c:ptCount val="19"/>
                <c:pt idx="0">
                  <c:v>100</c:v>
                </c:pt>
                <c:pt idx="1">
                  <c:v>100</c:v>
                </c:pt>
                <c:pt idx="2">
                  <c:v>102.5</c:v>
                </c:pt>
                <c:pt idx="3">
                  <c:v>104</c:v>
                </c:pt>
                <c:pt idx="4">
                  <c:v>106</c:v>
                </c:pt>
                <c:pt idx="5">
                  <c:v>108.5</c:v>
                </c:pt>
                <c:pt idx="6">
                  <c:v>110.5</c:v>
                </c:pt>
                <c:pt idx="7">
                  <c:v>113</c:v>
                </c:pt>
                <c:pt idx="8">
                  <c:v>116</c:v>
                </c:pt>
                <c:pt idx="9">
                  <c:v>118.5</c:v>
                </c:pt>
                <c:pt idx="10">
                  <c:v>120</c:v>
                </c:pt>
                <c:pt idx="11">
                  <c:v>122.5</c:v>
                </c:pt>
                <c:pt idx="12">
                  <c:v>124.25</c:v>
                </c:pt>
                <c:pt idx="13">
                  <c:v>125</c:v>
                </c:pt>
                <c:pt idx="14">
                  <c:v>126.5</c:v>
                </c:pt>
                <c:pt idx="15">
                  <c:v>126</c:v>
                </c:pt>
                <c:pt idx="16">
                  <c:v>126.25</c:v>
                </c:pt>
                <c:pt idx="17">
                  <c:v>126.75</c:v>
                </c:pt>
                <c:pt idx="18">
                  <c:v>125.75</c:v>
                </c:pt>
              </c:numCache>
            </c:numRef>
          </c:val>
          <c:smooth val="0"/>
        </c:ser>
        <c:ser>
          <c:idx val="0"/>
          <c:order val="1"/>
          <c:tx>
            <c:v>EU</c:v>
          </c:tx>
          <c:marker>
            <c:symbol val="none"/>
          </c:marker>
          <c:val>
            <c:numRef>
              <c:f>Tabelle1!$A$3:$S$3</c:f>
              <c:numCache>
                <c:formatCode>General</c:formatCode>
                <c:ptCount val="19"/>
                <c:pt idx="0">
                  <c:v>100</c:v>
                </c:pt>
                <c:pt idx="1">
                  <c:v>105</c:v>
                </c:pt>
                <c:pt idx="2">
                  <c:v>108</c:v>
                </c:pt>
                <c:pt idx="3">
                  <c:v>112</c:v>
                </c:pt>
                <c:pt idx="4">
                  <c:v>116.5</c:v>
                </c:pt>
                <c:pt idx="5">
                  <c:v>119</c:v>
                </c:pt>
                <c:pt idx="6">
                  <c:v>121.75</c:v>
                </c:pt>
                <c:pt idx="7">
                  <c:v>123.5</c:v>
                </c:pt>
                <c:pt idx="8">
                  <c:v>128</c:v>
                </c:pt>
                <c:pt idx="9">
                  <c:v>131.5</c:v>
                </c:pt>
                <c:pt idx="10">
                  <c:v>132.75</c:v>
                </c:pt>
                <c:pt idx="11">
                  <c:v>134.5</c:v>
                </c:pt>
                <c:pt idx="12">
                  <c:v>137.5</c:v>
                </c:pt>
                <c:pt idx="13">
                  <c:v>138.25</c:v>
                </c:pt>
                <c:pt idx="14">
                  <c:v>140</c:v>
                </c:pt>
                <c:pt idx="15">
                  <c:v>139</c:v>
                </c:pt>
                <c:pt idx="16">
                  <c:v>142.25</c:v>
                </c:pt>
                <c:pt idx="17">
                  <c:v>144</c:v>
                </c:pt>
                <c:pt idx="18">
                  <c:v>143.25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571264"/>
        <c:axId val="82572800"/>
      </c:lineChart>
      <c:catAx>
        <c:axId val="825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2572800"/>
        <c:crosses val="autoZero"/>
        <c:auto val="1"/>
        <c:lblAlgn val="ctr"/>
        <c:lblOffset val="100"/>
        <c:noMultiLvlLbl val="0"/>
      </c:catAx>
      <c:valAx>
        <c:axId val="82572800"/>
        <c:scaling>
          <c:orientation val="minMax"/>
          <c:max val="150"/>
          <c:min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2571264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3508760122934"/>
                  <c:y val="0.147114386864436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21622809969267"/>
                  <c:y val="-0.1177943600073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8.5541871368644798E-4"/>
                  <c:y val="-0.1782945736434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9.7237678623505394E-2"/>
                  <c:y val="-0.160957089666117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2583664221459501"/>
                  <c:y val="7.83434047488257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Tabelle1!$A$1:$A$5</c:f>
              <c:strCache>
                <c:ptCount val="5"/>
                <c:pt idx="0">
                  <c:v>Europcar</c:v>
                </c:pt>
                <c:pt idx="1">
                  <c:v>Avis</c:v>
                </c:pt>
                <c:pt idx="2">
                  <c:v>Hertz</c:v>
                </c:pt>
                <c:pt idx="3">
                  <c:v>Sixt</c:v>
                </c:pt>
                <c:pt idx="4">
                  <c:v>Others</c:v>
                </c:pt>
              </c:strCache>
            </c:strRef>
          </c:cat>
          <c:val>
            <c:numRef>
              <c:f>Tabelle1!$B$1:$B$5</c:f>
              <c:numCache>
                <c:formatCode>0.0%</c:formatCode>
                <c:ptCount val="5"/>
                <c:pt idx="0">
                  <c:v>0.26400000000000001</c:v>
                </c:pt>
                <c:pt idx="1">
                  <c:v>0.16500000000000001</c:v>
                </c:pt>
                <c:pt idx="2">
                  <c:v>0.14199999999999999</c:v>
                </c:pt>
                <c:pt idx="3">
                  <c:v>0.1</c:v>
                </c:pt>
                <c:pt idx="4">
                  <c:v>0.32900000000000301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762437590038199"/>
                  <c:y val="3.50154056829853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9443687960057898E-2"/>
                  <c:y val="-0.2480992049906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11456909991514"/>
                  <c:y val="0.1186643843432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Tabelle1!$A$1:$A$4</c:f>
              <c:strCache>
                <c:ptCount val="4"/>
                <c:pt idx="0">
                  <c:v>Hertz</c:v>
                </c:pt>
                <c:pt idx="1">
                  <c:v>Enterprise</c:v>
                </c:pt>
                <c:pt idx="2">
                  <c:v>Avis</c:v>
                </c:pt>
                <c:pt idx="3">
                  <c:v>Others</c:v>
                </c:pt>
              </c:strCache>
            </c:strRef>
          </c:cat>
          <c:val>
            <c:numRef>
              <c:f>Tabelle1!$B$1:$B$4</c:f>
              <c:numCache>
                <c:formatCode>0%</c:formatCode>
                <c:ptCount val="4"/>
                <c:pt idx="0">
                  <c:v>0.39000000000000301</c:v>
                </c:pt>
                <c:pt idx="1">
                  <c:v>0.310000000000002</c:v>
                </c:pt>
                <c:pt idx="2">
                  <c:v>0.28999999999999998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8" r:id="rId5"/>
    <p:sldLayoutId id="214748370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805" y="5699053"/>
            <a:ext cx="7199313" cy="368300"/>
          </a:xfrm>
        </p:spPr>
        <p:txBody>
          <a:bodyPr/>
          <a:lstStyle/>
          <a:p>
            <a:r>
              <a:rPr lang="en-GB" dirty="0"/>
              <a:t>Source: Adapted from Reuters, </a:t>
            </a:r>
            <a:r>
              <a:rPr lang="en-GB" dirty="0" smtClean="0"/>
              <a:t>2012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297424" y="1802361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US </a:t>
            </a:r>
            <a:r>
              <a:rPr lang="en-GB" dirty="0"/>
              <a:t>Market Shares of Rental Car Companies</a:t>
            </a:r>
            <a:endParaRPr lang="de-DE" dirty="0"/>
          </a:p>
        </p:txBody>
      </p:sp>
      <p:graphicFrame>
        <p:nvGraphicFramePr>
          <p:cNvPr id="6" name="Diagramm 8"/>
          <p:cNvGraphicFramePr/>
          <p:nvPr>
            <p:extLst>
              <p:ext uri="{D42A27DB-BD31-4B8C-83A1-F6EECF244321}">
                <p14:modId xmlns:p14="http://schemas.microsoft.com/office/powerpoint/2010/main" val="3026863375"/>
              </p:ext>
            </p:extLst>
          </p:nvPr>
        </p:nvGraphicFramePr>
        <p:xfrm>
          <a:off x="1511660" y="1986511"/>
          <a:ext cx="6120680" cy="370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7"/>
          <p:cNvGraphicFramePr/>
          <p:nvPr>
            <p:extLst>
              <p:ext uri="{D42A27DB-BD31-4B8C-83A1-F6EECF244321}">
                <p14:modId xmlns:p14="http://schemas.microsoft.com/office/powerpoint/2010/main" val="2465761355"/>
              </p:ext>
            </p:extLst>
          </p:nvPr>
        </p:nvGraphicFramePr>
        <p:xfrm>
          <a:off x="1511660" y="2287039"/>
          <a:ext cx="61206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935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07005" y="2127123"/>
            <a:ext cx="7199855" cy="442818"/>
          </a:xfrm>
        </p:spPr>
        <p:txBody>
          <a:bodyPr/>
          <a:lstStyle/>
          <a:p>
            <a:pPr algn="ctr"/>
            <a:r>
              <a:rPr lang="de-DE" sz="3600" dirty="0"/>
              <a:t>Chapter 4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64155" y="2735263"/>
            <a:ext cx="7199313" cy="4297362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Automobiles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Automobiles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b="1" dirty="0"/>
              <a:t>passenger car: </a:t>
            </a:r>
            <a:r>
              <a:rPr lang="en-US" sz="1800" dirty="0"/>
              <a:t>road motor vehicle for the carriage of passengers and comprising not more than eight seats in addition to the driver’s seat </a:t>
            </a:r>
            <a:br>
              <a:rPr lang="en-US" sz="1800" dirty="0"/>
            </a:br>
            <a:r>
              <a:rPr lang="en-GB" sz="1800" dirty="0"/>
              <a:t>(</a:t>
            </a:r>
            <a:r>
              <a:rPr lang="en-GB" sz="1800" i="1" dirty="0"/>
              <a:t>Glossary of Transport Statistics</a:t>
            </a:r>
            <a:r>
              <a:rPr lang="en-GB" sz="1800" dirty="0"/>
              <a:t>, 2009)</a:t>
            </a:r>
            <a:br>
              <a:rPr lang="en-GB" sz="1800" dirty="0"/>
            </a:br>
            <a:endParaRPr lang="en-GB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1" dirty="0"/>
              <a:t>taxi: </a:t>
            </a:r>
            <a:r>
              <a:rPr lang="en-US" sz="1800" dirty="0"/>
              <a:t>licensed passenger car for hire with driver without predetermined routes </a:t>
            </a:r>
            <a:r>
              <a:rPr lang="en-GB" sz="1800" dirty="0"/>
              <a:t>(</a:t>
            </a:r>
            <a:r>
              <a:rPr lang="en-GB" sz="1800" i="1" dirty="0"/>
              <a:t>Glossary of Transport Statistics</a:t>
            </a:r>
            <a:r>
              <a:rPr lang="en-GB" sz="1800" dirty="0"/>
              <a:t>, 2009)</a:t>
            </a:r>
            <a:br>
              <a:rPr lang="en-GB" sz="1800" dirty="0"/>
            </a:br>
            <a:endParaRPr lang="en-GB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1" dirty="0"/>
              <a:t>rental car: </a:t>
            </a:r>
            <a:r>
              <a:rPr lang="en-GB" sz="1800" dirty="0"/>
              <a:t>a car available for hire from </a:t>
            </a:r>
            <a:r>
              <a:rPr lang="en-US" sz="1800" dirty="0"/>
              <a:t>a company that rents automobiles, vans and trucks for short time periods for a fee. The rental period generally ranges from a few hours to a few weeks (Martinez, 2008)</a:t>
            </a:r>
            <a:endParaRPr lang="en-GB" sz="1800" b="1" dirty="0"/>
          </a:p>
          <a:p>
            <a:pPr marL="285750" indent="-285750">
              <a:buFont typeface="Arial" pitchFamily="34" charset="0"/>
              <a:buChar char="•"/>
            </a:pPr>
            <a:endParaRPr lang="en-GB" sz="1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1" dirty="0"/>
              <a:t>forms of passenger car usage:</a:t>
            </a:r>
          </a:p>
          <a:p>
            <a:pPr lvl="2"/>
            <a:r>
              <a:rPr lang="en-GB" sz="1800" dirty="0"/>
              <a:t>car sharing</a:t>
            </a:r>
          </a:p>
          <a:p>
            <a:pPr lvl="2"/>
            <a:r>
              <a:rPr lang="de-DE" sz="1800" dirty="0"/>
              <a:t>car pooling</a:t>
            </a:r>
          </a:p>
          <a:p>
            <a:pPr lvl="2"/>
            <a:r>
              <a:rPr lang="en-GB" sz="1800" dirty="0"/>
              <a:t>car leasing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Institutional Framework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1275" y="1878013"/>
            <a:ext cx="7199313" cy="429736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b="1" dirty="0"/>
              <a:t>Europe: </a:t>
            </a:r>
            <a:r>
              <a:rPr lang="en-US" sz="1800" b="1" dirty="0"/>
              <a:t>Unfair Commercial Practices Directive 2005/29/EC</a:t>
            </a:r>
          </a:p>
          <a:p>
            <a:pPr lvl="2"/>
            <a:r>
              <a:rPr lang="en-US" sz="1600" dirty="0"/>
              <a:t>for rental car operations</a:t>
            </a:r>
          </a:p>
          <a:p>
            <a:pPr lvl="2"/>
            <a:r>
              <a:rPr lang="en-US" sz="1600" dirty="0"/>
              <a:t>main characteristics of the product</a:t>
            </a:r>
          </a:p>
          <a:p>
            <a:pPr lvl="2"/>
            <a:r>
              <a:rPr lang="en-US" sz="1600" dirty="0"/>
              <a:t>price inclusive of taxes</a:t>
            </a:r>
          </a:p>
          <a:p>
            <a:pPr lvl="2"/>
            <a:r>
              <a:rPr lang="en-US" sz="1600" dirty="0"/>
              <a:t>arrangements for payment, delivery, performance and the complaint handling policy</a:t>
            </a:r>
            <a:br>
              <a:rPr lang="en-US" sz="1600" dirty="0"/>
            </a:b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b="1" dirty="0"/>
              <a:t>USA: </a:t>
            </a:r>
            <a:r>
              <a:rPr lang="en-US" sz="1800" dirty="0"/>
              <a:t>laws within respective states</a:t>
            </a:r>
          </a:p>
          <a:p>
            <a:pPr lvl="2"/>
            <a:r>
              <a:rPr lang="en-US" sz="1600" dirty="0"/>
              <a:t>price disclosure</a:t>
            </a:r>
          </a:p>
          <a:p>
            <a:pPr lvl="2"/>
            <a:r>
              <a:rPr lang="en-US" sz="1600" dirty="0"/>
              <a:t>taxes</a:t>
            </a:r>
          </a:p>
          <a:p>
            <a:pPr lvl="2"/>
            <a:r>
              <a:rPr lang="en-GB" sz="1600" dirty="0"/>
              <a:t>liability</a:t>
            </a:r>
          </a:p>
          <a:p>
            <a:pPr lvl="2"/>
            <a:r>
              <a:rPr lang="en-GB" sz="1600" dirty="0"/>
              <a:t>GPS </a:t>
            </a:r>
            <a:r>
              <a:rPr lang="en-GB" sz="1600" dirty="0" smtClean="0"/>
              <a:t>monitoring</a:t>
            </a:r>
          </a:p>
          <a:p>
            <a:pPr lvl="1"/>
            <a:endParaRPr lang="en-GB" sz="1600" b="1" dirty="0"/>
          </a:p>
          <a:p>
            <a:pPr lvl="1"/>
            <a:r>
              <a:rPr lang="en-GB" sz="1800" b="1" dirty="0" smtClean="0"/>
              <a:t>Canada </a:t>
            </a:r>
            <a:r>
              <a:rPr lang="en-GB" sz="1800" b="1" dirty="0"/>
              <a:t>and Mexico: </a:t>
            </a:r>
            <a:r>
              <a:rPr lang="en-US" sz="1800" dirty="0"/>
              <a:t>no governmental regulation 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93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11275" y="5895975"/>
            <a:ext cx="7199313" cy="368300"/>
          </a:xfrm>
        </p:spPr>
        <p:txBody>
          <a:bodyPr/>
          <a:lstStyle/>
          <a:p>
            <a:pPr lvl="0"/>
            <a:r>
              <a:rPr lang="en-GB" dirty="0" smtClean="0"/>
              <a:t>Source: </a:t>
            </a:r>
            <a:r>
              <a:rPr lang="en-GB" dirty="0" smtClean="0">
                <a:latin typeface="Calibri" pitchFamily="34" charset="0"/>
                <a:ea typeface="SimSun" pitchFamily="2" charset="-122"/>
                <a:cs typeface="Mangal" pitchFamily="18" charset="0"/>
              </a:rPr>
              <a:t>OECD, 2011</a:t>
            </a:r>
            <a:r>
              <a:rPr lang="de-DE" sz="8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6" name="Text Placeholder 27"/>
          <p:cNvSpPr txBox="1">
            <a:spLocks/>
          </p:cNvSpPr>
          <p:nvPr/>
        </p:nvSpPr>
        <p:spPr>
          <a:xfrm>
            <a:off x="1311805" y="1729312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27"/>
          <p:cNvSpPr txBox="1">
            <a:spLocks/>
          </p:cNvSpPr>
          <p:nvPr/>
        </p:nvSpPr>
        <p:spPr>
          <a:xfrm>
            <a:off x="1330324" y="1719787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Arial" pitchFamily="34" charset="0"/>
              </a:rPr>
              <a:t>Passenger Transport by Private Cars</a:t>
            </a:r>
            <a:endParaRPr lang="de-DE" b="0" dirty="0">
              <a:cs typeface="Arial" pitchFamily="34" charset="0"/>
            </a:endParaRPr>
          </a:p>
        </p:txBody>
      </p:sp>
      <p:graphicFrame>
        <p:nvGraphicFramePr>
          <p:cNvPr id="8" name="Diagramm 6"/>
          <p:cNvGraphicFramePr/>
          <p:nvPr>
            <p:extLst>
              <p:ext uri="{D42A27DB-BD31-4B8C-83A1-F6EECF244321}">
                <p14:modId xmlns:p14="http://schemas.microsoft.com/office/powerpoint/2010/main" val="2391493794"/>
              </p:ext>
            </p:extLst>
          </p:nvPr>
        </p:nvGraphicFramePr>
        <p:xfrm>
          <a:off x="1035207" y="2067339"/>
          <a:ext cx="7827645" cy="380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75" y="5972175"/>
            <a:ext cx="7199313" cy="368300"/>
          </a:xfrm>
        </p:spPr>
        <p:txBody>
          <a:bodyPr/>
          <a:lstStyle/>
          <a:p>
            <a:pPr lvl="0"/>
            <a:r>
              <a:rPr lang="en-GB" dirty="0"/>
              <a:t>Source: </a:t>
            </a:r>
            <a:r>
              <a:rPr lang="en-US" dirty="0"/>
              <a:t>Adapted from </a:t>
            </a:r>
            <a:r>
              <a:rPr lang="en-US" dirty="0" err="1"/>
              <a:t>Europcar</a:t>
            </a:r>
            <a:r>
              <a:rPr lang="en-US" dirty="0"/>
              <a:t> </a:t>
            </a:r>
            <a:r>
              <a:rPr lang="en-US" dirty="0" err="1"/>
              <a:t>Autovermietung</a:t>
            </a:r>
            <a:r>
              <a:rPr lang="en-US" dirty="0"/>
              <a:t> GmbH, 2008a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3521" y="1232519"/>
            <a:ext cx="7199855" cy="442818"/>
          </a:xfrm>
        </p:spPr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54063" y="177281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Motivations for Car Rental in Europe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2268836"/>
            <a:ext cx="7765295" cy="35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0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GB" dirty="0"/>
              <a:t>Source: Hertz for Car Rental Council of Ireland, 2010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8363" y="1232519"/>
            <a:ext cx="7199855" cy="442818"/>
          </a:xfrm>
        </p:spPr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968363" y="177281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Seasonal Spread of Car Rental Demand in Europe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d 5" descr="C:\Users\Admin\Desktop\Unbenannt.jpg"/>
          <p:cNvPicPr/>
          <p:nvPr/>
        </p:nvPicPr>
        <p:blipFill rotWithShape="1">
          <a:blip r:embed="rId2" cstate="print"/>
          <a:srcRect r="13981" b="34003"/>
          <a:stretch/>
        </p:blipFill>
        <p:spPr bwMode="auto">
          <a:xfrm>
            <a:off x="1063613" y="2272665"/>
            <a:ext cx="7542225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10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75" y="5717250"/>
            <a:ext cx="7199313" cy="368300"/>
          </a:xfrm>
        </p:spPr>
        <p:txBody>
          <a:bodyPr/>
          <a:lstStyle/>
          <a:p>
            <a:pPr lvl="0"/>
            <a:r>
              <a:rPr lang="en-GB" dirty="0"/>
              <a:t>Source: </a:t>
            </a:r>
            <a:r>
              <a:rPr lang="fr-FR" dirty="0"/>
              <a:t>Office of </a:t>
            </a:r>
            <a:r>
              <a:rPr lang="fr-FR" dirty="0" err="1"/>
              <a:t>Travel</a:t>
            </a:r>
            <a:r>
              <a:rPr lang="fr-FR" dirty="0"/>
              <a:t> and </a:t>
            </a:r>
            <a:r>
              <a:rPr lang="fr-FR" dirty="0" err="1"/>
              <a:t>Tourism</a:t>
            </a:r>
            <a:r>
              <a:rPr lang="fr-FR" dirty="0"/>
              <a:t> Industries, 2012a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513" y="1232519"/>
            <a:ext cx="7199855" cy="442818"/>
          </a:xfrm>
        </p:spPr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61680" y="1763166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Activity participation of car renters while in the USA</a:t>
            </a:r>
            <a:endParaRPr lang="de-DE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66" y="2214591"/>
            <a:ext cx="6853664" cy="34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1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Statista</a:t>
            </a:r>
            <a:r>
              <a:rPr lang="en-GB" dirty="0"/>
              <a:t>, </a:t>
            </a:r>
            <a:r>
              <a:rPr lang="en-GB" dirty="0" smtClean="0"/>
              <a:t>2012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297424" y="1802361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European Market Shares of Rental Car Companies</a:t>
            </a:r>
            <a:endParaRPr lang="de-DE" dirty="0"/>
          </a:p>
        </p:txBody>
      </p:sp>
      <p:graphicFrame>
        <p:nvGraphicFramePr>
          <p:cNvPr id="6" name="Diagramm 8"/>
          <p:cNvGraphicFramePr/>
          <p:nvPr>
            <p:extLst>
              <p:ext uri="{D42A27DB-BD31-4B8C-83A1-F6EECF244321}">
                <p14:modId xmlns:p14="http://schemas.microsoft.com/office/powerpoint/2010/main" val="2482216301"/>
              </p:ext>
            </p:extLst>
          </p:nvPr>
        </p:nvGraphicFramePr>
        <p:xfrm>
          <a:off x="1511660" y="1986511"/>
          <a:ext cx="6120680" cy="370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818156"/>
      </p:ext>
    </p:extLst>
  </p:cSld>
  <p:clrMapOvr>
    <a:masterClrMapping/>
  </p:clrMapOvr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Props1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D31A19-7FB2-4DD2-B360-9C1E807A989A}">
  <ds:schemaRefs>
    <ds:schemaRef ds:uri="http://purl.org/dc/terms/"/>
    <ds:schemaRef ds:uri="d07fce95-64a3-45e0-8e78-c550b935440d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15</TotalTime>
  <Words>166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Chapter 4</vt:lpstr>
      <vt:lpstr>Automobiles</vt:lpstr>
      <vt:lpstr>Institutional Framework</vt:lpstr>
      <vt:lpstr>Demand</vt:lpstr>
      <vt:lpstr>Demand</vt:lpstr>
      <vt:lpstr>Demand</vt:lpstr>
      <vt:lpstr>Demand</vt:lpstr>
      <vt:lpstr>Supply</vt:lpstr>
      <vt:lpstr>Supply</vt:lpstr>
      <vt:lpstr>PowerPoint Presentation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2</cp:revision>
  <dcterms:created xsi:type="dcterms:W3CDTF">2014-05-20T10:30:01Z</dcterms:created>
  <dcterms:modified xsi:type="dcterms:W3CDTF">2014-05-20T10:45:32Z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