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  <p:sldMasterId id="2147483709" r:id="rId7"/>
    <p:sldMasterId id="2147483717" r:id="rId8"/>
    <p:sldMasterId id="2147483725" r:id="rId9"/>
  </p:sldMasterIdLst>
  <p:notesMasterIdLst>
    <p:notesMasterId r:id="rId20"/>
  </p:notesMasterIdLst>
  <p:sldIdLst>
    <p:sldId id="263" r:id="rId10"/>
    <p:sldId id="276" r:id="rId11"/>
    <p:sldId id="275" r:id="rId12"/>
    <p:sldId id="267" r:id="rId13"/>
    <p:sldId id="279" r:id="rId14"/>
    <p:sldId id="280" r:id="rId15"/>
    <p:sldId id="281" r:id="rId16"/>
    <p:sldId id="283" r:id="rId17"/>
    <p:sldId id="284" r:id="rId18"/>
    <p:sldId id="271" r:id="rId19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7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v>Suborbital passengers</c:v>
          </c:tx>
          <c:marker>
            <c:symbol val="none"/>
          </c:marker>
          <c:cat>
            <c:numRef>
              <c:f>Tabelle1!$A$1:$T$1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Tabelle1!$A$2:$T$2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250</c:v>
                </c:pt>
                <c:pt idx="6">
                  <c:v>1000</c:v>
                </c:pt>
                <c:pt idx="7">
                  <c:v>1200</c:v>
                </c:pt>
                <c:pt idx="8">
                  <c:v>1350</c:v>
                </c:pt>
                <c:pt idx="9">
                  <c:v>1700</c:v>
                </c:pt>
                <c:pt idx="10">
                  <c:v>1900</c:v>
                </c:pt>
                <c:pt idx="11">
                  <c:v>2300</c:v>
                </c:pt>
                <c:pt idx="12">
                  <c:v>2750</c:v>
                </c:pt>
                <c:pt idx="13">
                  <c:v>3400</c:v>
                </c:pt>
                <c:pt idx="14">
                  <c:v>4000</c:v>
                </c:pt>
                <c:pt idx="15">
                  <c:v>5400</c:v>
                </c:pt>
                <c:pt idx="16">
                  <c:v>6750</c:v>
                </c:pt>
                <c:pt idx="17">
                  <c:v>8700</c:v>
                </c:pt>
                <c:pt idx="18">
                  <c:v>10250</c:v>
                </c:pt>
                <c:pt idx="19">
                  <c:v>13250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07008"/>
        <c:axId val="30508544"/>
      </c:lineChart>
      <c:lineChart>
        <c:grouping val="standard"/>
        <c:varyColors val="0"/>
        <c:ser>
          <c:idx val="0"/>
          <c:order val="1"/>
          <c:tx>
            <c:v>Orbital passengers</c:v>
          </c:tx>
          <c:marker>
            <c:symbol val="none"/>
          </c:marker>
          <c:val>
            <c:numRef>
              <c:f>Tabelle1!$A$4:$T$4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3.2</c:v>
                </c:pt>
                <c:pt idx="6">
                  <c:v>4</c:v>
                </c:pt>
                <c:pt idx="7">
                  <c:v>5</c:v>
                </c:pt>
                <c:pt idx="8">
                  <c:v>9</c:v>
                </c:pt>
                <c:pt idx="9">
                  <c:v>10</c:v>
                </c:pt>
                <c:pt idx="10">
                  <c:v>13</c:v>
                </c:pt>
                <c:pt idx="11">
                  <c:v>15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35</c:v>
                </c:pt>
                <c:pt idx="16">
                  <c:v>39</c:v>
                </c:pt>
                <c:pt idx="17">
                  <c:v>43</c:v>
                </c:pt>
                <c:pt idx="18">
                  <c:v>48</c:v>
                </c:pt>
                <c:pt idx="19">
                  <c:v>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11872"/>
        <c:axId val="30510080"/>
      </c:lineChart>
      <c:catAx>
        <c:axId val="305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0508544"/>
        <c:crosses val="autoZero"/>
        <c:auto val="1"/>
        <c:lblAlgn val="ctr"/>
        <c:lblOffset val="100"/>
        <c:tickLblSkip val="2"/>
        <c:noMultiLvlLbl val="0"/>
      </c:catAx>
      <c:valAx>
        <c:axId val="30508544"/>
        <c:scaling>
          <c:orientation val="minMax"/>
          <c:max val="1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0507008"/>
        <c:crosses val="autoZero"/>
        <c:crossBetween val="between"/>
        <c:majorUnit val="2000"/>
      </c:valAx>
      <c:valAx>
        <c:axId val="305100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0511872"/>
        <c:crosses val="max"/>
        <c:crossBetween val="between"/>
      </c:valAx>
      <c:catAx>
        <c:axId val="30511872"/>
        <c:scaling>
          <c:orientation val="minMax"/>
        </c:scaling>
        <c:delete val="1"/>
        <c:axPos val="b"/>
        <c:majorTickMark val="out"/>
        <c:minorTickMark val="none"/>
        <c:tickLblPos val="none"/>
        <c:crossAx val="3051008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ourism Transport PowerPoint Slid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7987" y="0"/>
            <a:ext cx="9161987" cy="6871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8" r:id="rId5"/>
    <p:sldLayoutId id="2147483707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8363" y="1918319"/>
            <a:ext cx="7199855" cy="442818"/>
          </a:xfrm>
        </p:spPr>
        <p:txBody>
          <a:bodyPr/>
          <a:lstStyle/>
          <a:p>
            <a:pPr algn="ctr"/>
            <a:r>
              <a:rPr lang="de-DE" sz="3600" kern="1200" dirty="0"/>
              <a:t>Chapter 3</a:t>
            </a:r>
            <a:endParaRPr lang="en-GB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39825" y="2506663"/>
            <a:ext cx="7199313" cy="429736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Speciality Air Transportation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311263" y="1289669"/>
            <a:ext cx="7199855" cy="442818"/>
          </a:xfrm>
        </p:spPr>
        <p:txBody>
          <a:bodyPr/>
          <a:lstStyle/>
          <a:p>
            <a:pPr lvl="0"/>
            <a:r>
              <a:rPr lang="de-DE" b="0" kern="1200" dirty="0"/>
              <a:t>Speciality Air Transportation</a:t>
            </a:r>
            <a:br>
              <a:rPr lang="de-DE" b="0" kern="1200" dirty="0"/>
            </a:br>
            <a:endParaRPr lang="en-GB" dirty="0"/>
          </a:p>
        </p:txBody>
      </p:sp>
      <p:cxnSp>
        <p:nvCxnSpPr>
          <p:cNvPr id="19" name="Gerade Verbindung 51"/>
          <p:cNvCxnSpPr>
            <a:stCxn id="28" idx="0"/>
            <a:endCxn id="21" idx="2"/>
          </p:cNvCxnSpPr>
          <p:nvPr/>
        </p:nvCxnSpPr>
        <p:spPr>
          <a:xfrm flipH="1" flipV="1">
            <a:off x="4323096" y="2374169"/>
            <a:ext cx="3103893" cy="16312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Gerade Verbindung 11"/>
          <p:cNvCxnSpPr>
            <a:stCxn id="21" idx="2"/>
            <a:endCxn id="23" idx="0"/>
          </p:cNvCxnSpPr>
          <p:nvPr/>
        </p:nvCxnSpPr>
        <p:spPr>
          <a:xfrm>
            <a:off x="4323096" y="2374169"/>
            <a:ext cx="0" cy="269494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" name="Textfeld 3"/>
          <p:cNvSpPr txBox="1"/>
          <p:nvPr/>
        </p:nvSpPr>
        <p:spPr>
          <a:xfrm>
            <a:off x="2447222" y="1912504"/>
            <a:ext cx="375174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Speciality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ransportation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feld 4"/>
          <p:cNvSpPr txBox="1"/>
          <p:nvPr/>
        </p:nvSpPr>
        <p:spPr>
          <a:xfrm>
            <a:off x="540058" y="4000736"/>
            <a:ext cx="1542410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Ballooning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feld 5"/>
          <p:cNvSpPr txBox="1"/>
          <p:nvPr/>
        </p:nvSpPr>
        <p:spPr>
          <a:xfrm>
            <a:off x="3508930" y="5069111"/>
            <a:ext cx="1628331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Helicopters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Gerade Verbindung 9"/>
          <p:cNvCxnSpPr>
            <a:stCxn id="21" idx="2"/>
            <a:endCxn id="22" idx="0"/>
          </p:cNvCxnSpPr>
          <p:nvPr/>
        </p:nvCxnSpPr>
        <p:spPr>
          <a:xfrm flipH="1">
            <a:off x="1311263" y="2374169"/>
            <a:ext cx="3011833" cy="16265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5" name="Textfeld 21"/>
          <p:cNvSpPr txBox="1"/>
          <p:nvPr/>
        </p:nvSpPr>
        <p:spPr>
          <a:xfrm>
            <a:off x="2938403" y="4005436"/>
            <a:ext cx="1202124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Airships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Gerade Verbindung 28"/>
          <p:cNvCxnSpPr>
            <a:stCxn id="25" idx="0"/>
            <a:endCxn id="21" idx="2"/>
          </p:cNvCxnSpPr>
          <p:nvPr/>
        </p:nvCxnSpPr>
        <p:spPr>
          <a:xfrm flipV="1">
            <a:off x="3539465" y="2374169"/>
            <a:ext cx="783631" cy="16312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Gerade Verbindung 30"/>
          <p:cNvCxnSpPr>
            <a:stCxn id="29" idx="0"/>
            <a:endCxn id="21" idx="2"/>
          </p:cNvCxnSpPr>
          <p:nvPr/>
        </p:nvCxnSpPr>
        <p:spPr>
          <a:xfrm flipH="1" flipV="1">
            <a:off x="4323096" y="2374169"/>
            <a:ext cx="814165" cy="16265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8" name="Textfeld 46"/>
          <p:cNvSpPr txBox="1"/>
          <p:nvPr/>
        </p:nvSpPr>
        <p:spPr>
          <a:xfrm>
            <a:off x="5993994" y="4005436"/>
            <a:ext cx="2865989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Space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transportation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feld 26"/>
          <p:cNvSpPr txBox="1"/>
          <p:nvPr/>
        </p:nvSpPr>
        <p:spPr>
          <a:xfrm>
            <a:off x="4596087" y="4000736"/>
            <a:ext cx="1082348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Gliding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216013" y="1232519"/>
            <a:ext cx="7199855" cy="442818"/>
          </a:xfrm>
        </p:spPr>
        <p:txBody>
          <a:bodyPr/>
          <a:lstStyle/>
          <a:p>
            <a:r>
              <a:rPr lang="en-GB" dirty="0"/>
              <a:t>Ballooning</a:t>
            </a:r>
            <a:endParaRPr lang="en-GB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63" y="1794387"/>
            <a:ext cx="7678672" cy="38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Airships</a:t>
            </a:r>
            <a:endParaRPr lang="en-GB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65960"/>
            <a:ext cx="7505700" cy="31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Helicopter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11275" y="1782762"/>
            <a:ext cx="7199313" cy="446563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/>
              <a:t>= </a:t>
            </a:r>
            <a:r>
              <a:rPr lang="en-GB" dirty="0"/>
              <a:t>a type of rotorcraft that derives its lift and thrust from rotors</a:t>
            </a:r>
            <a:br>
              <a:rPr lang="en-GB" dirty="0"/>
            </a:br>
            <a:endParaRPr lang="en-GB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dirty="0"/>
              <a:t>single rotor helicopter: one main and rear rotor</a:t>
            </a:r>
            <a:endParaRPr lang="de-DE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dirty="0"/>
              <a:t>helicopter with coaxial rotors: two main rotors counter-rotating, one upon the other</a:t>
            </a:r>
            <a:endParaRPr lang="de-DE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dirty="0"/>
              <a:t>helicopter with a tandem rotor: two tandem main rotors counter-rotating</a:t>
            </a:r>
          </a:p>
          <a:p>
            <a:pPr lvl="0"/>
            <a:endParaRPr lang="en-GB" dirty="0"/>
          </a:p>
          <a:p>
            <a:pPr lvl="0">
              <a:buNone/>
            </a:pPr>
            <a:r>
              <a:rPr lang="en-GB" b="1" u="sng" dirty="0" smtClean="0"/>
              <a:t>Use </a:t>
            </a:r>
            <a:r>
              <a:rPr lang="en-GB" b="1" u="sng" dirty="0"/>
              <a:t>in tourism industry: </a:t>
            </a:r>
            <a:endParaRPr lang="en-GB" b="1" u="sng" dirty="0" smtClean="0"/>
          </a:p>
          <a:p>
            <a:pPr lvl="0">
              <a:buNone/>
            </a:pPr>
            <a:endParaRPr lang="en-GB" b="1" u="sng" dirty="0"/>
          </a:p>
          <a:p>
            <a:pPr>
              <a:buFont typeface="Symbol" pitchFamily="18" charset="2"/>
              <a:buChar char="-"/>
            </a:pPr>
            <a:r>
              <a:rPr lang="en-GB" dirty="0"/>
              <a:t>taxi service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part of a special event (e.g. weddings)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flight experience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sightseeing flight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heli-skiing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virtual 3D helicopter journey</a:t>
            </a:r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77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Gliding</a:t>
            </a:r>
            <a:endParaRPr lang="en-GB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63" y="1788574"/>
            <a:ext cx="7356487" cy="42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2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Space Transportation 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1695335"/>
            <a:ext cx="6235629" cy="5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63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Space Transportation </a:t>
            </a:r>
            <a:endParaRPr lang="en-GB" dirty="0"/>
          </a:p>
        </p:txBody>
      </p:sp>
      <p:graphicFrame>
        <p:nvGraphicFramePr>
          <p:cNvPr id="6" name="Diagramm 4"/>
          <p:cNvGraphicFramePr/>
          <p:nvPr>
            <p:extLst>
              <p:ext uri="{D42A27DB-BD31-4B8C-83A1-F6EECF244321}">
                <p14:modId xmlns:p14="http://schemas.microsoft.com/office/powerpoint/2010/main" val="3904189078"/>
              </p:ext>
            </p:extLst>
          </p:nvPr>
        </p:nvGraphicFramePr>
        <p:xfrm>
          <a:off x="1311263" y="2379502"/>
          <a:ext cx="748983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3622" y="1733171"/>
            <a:ext cx="6250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NewRomanPSMT"/>
              </a:rPr>
              <a:t>Prognosis of Demand for Suborbital and Orbital Flights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84286"/>
      </p:ext>
    </p:extLst>
  </p:cSld>
  <p:clrMapOvr>
    <a:masterClrMapping/>
  </p:clrMapOvr>
</p:sld>
</file>

<file path=ppt/theme/theme1.xml><?xml version="1.0" encoding="utf-8"?>
<a:theme xmlns:a="http://schemas.openxmlformats.org/drawingml/2006/main" name="Tourism_Transport_template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4971DFDFA51604DB832EA5AAABB04E4" ma:contentTypeVersion="4" ma:contentTypeDescription="" ma:contentTypeScope="" ma:versionID="dcd6015e6f1b447ea730c3d2f529022f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fb922ef053fb1c3723070ea94b3cf576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CABICOMM-64-6</_dlc_DocId>
    <_dlc_DocIdUrl xmlns="d07fce95-64a3-45e0-8e78-c550b935440d">
      <Url>http://teams.cabi.org/function/Commercial/Marketing/_layouts/DocIdRedir.aspx?ID=CABICOMM-64-6</Url>
      <Description>CABICOMM-64-6</Description>
    </_dlc_DocIdUrl>
  </documentManagement>
</p:properties>
</file>

<file path=customXml/itemProps1.xml><?xml version="1.0" encoding="utf-8"?>
<ds:datastoreItem xmlns:ds="http://schemas.openxmlformats.org/officeDocument/2006/customXml" ds:itemID="{40A4B6BA-5AE1-42E3-A9F8-8D6A56E3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421F4B-A403-4DA9-8F8E-BF718CA97D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F8092C3-0175-4051-996D-D9E1C57A1E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62EB7CD-FD24-441C-9BC9-C0106959AA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3D31A19-7FB2-4DD2-B360-9C1E807A989A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d07fce95-64a3-45e0-8e78-c550b935440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Tourism_Transport_template</Template>
  <TotalTime>51</TotalTime>
  <Words>46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Tourism_Transport_template</vt:lpstr>
      <vt:lpstr>1_Tourism_Transport</vt:lpstr>
      <vt:lpstr>2_Tourism_Transport</vt:lpstr>
      <vt:lpstr>3_Tourism_Transport</vt:lpstr>
      <vt:lpstr>PowerPoint Presentation</vt:lpstr>
      <vt:lpstr>Chapter 3</vt:lpstr>
      <vt:lpstr>Speciality Air Transportation </vt:lpstr>
      <vt:lpstr>Ballooning</vt:lpstr>
      <vt:lpstr>Airships</vt:lpstr>
      <vt:lpstr>Helicopter</vt:lpstr>
      <vt:lpstr>Gliding</vt:lpstr>
      <vt:lpstr>Space Transportation </vt:lpstr>
      <vt:lpstr>Space Transportation </vt:lpstr>
      <vt:lpstr>PowerPoint Presentation</vt:lpstr>
    </vt:vector>
  </TitlesOfParts>
  <Company>CAB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Lainsbury</dc:creator>
  <cp:lastModifiedBy>Alexandra Lainsbury</cp:lastModifiedBy>
  <cp:revision>2</cp:revision>
  <dcterms:created xsi:type="dcterms:W3CDTF">2014-05-20T09:31:00Z</dcterms:created>
  <dcterms:modified xsi:type="dcterms:W3CDTF">2014-05-20T10:22:56Z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0x010100B73AEB2BC9FE5343B1F3C335A1578D940A0004971DFDFA51604DB832EA5AAABB04E4</vt:lpwstr>
  </property>
  <property fmtid="{D5CDD505-2E9C-101B-9397-08002B2CF9AE}" pid="3" name="_dlc_DocIdItemGuid">
    <vt:lpwstr>ab972270-93fe-4c4b-b42c-f06ac5f320b5</vt:lpwstr>
  </property>
</Properties>
</file>