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6"/>
    <p:sldMasterId id="2147483709" r:id="rId7"/>
    <p:sldMasterId id="2147483717" r:id="rId8"/>
    <p:sldMasterId id="2147483725" r:id="rId9"/>
  </p:sldMasterIdLst>
  <p:notesMasterIdLst>
    <p:notesMasterId r:id="rId20"/>
  </p:notesMasterIdLst>
  <p:sldIdLst>
    <p:sldId id="263" r:id="rId10"/>
    <p:sldId id="276" r:id="rId11"/>
    <p:sldId id="275" r:id="rId12"/>
    <p:sldId id="279" r:id="rId13"/>
    <p:sldId id="278" r:id="rId14"/>
    <p:sldId id="280" r:id="rId15"/>
    <p:sldId id="267" r:id="rId16"/>
    <p:sldId id="268" r:id="rId17"/>
    <p:sldId id="281" r:id="rId18"/>
    <p:sldId id="282" r:id="rId19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76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dmin\Dropbox\Tourism%20and%20Transport%20A-Z_chapters\Chapter%202%20-%20Airlines\Figure%202.9%20Developmen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de-DE" sz="1000"/>
              <a:t>Number of </a:t>
            </a:r>
            <a:br>
              <a:rPr lang="de-DE" sz="1000"/>
            </a:br>
            <a:r>
              <a:rPr lang="de-DE" sz="1000"/>
              <a:t>passengers</a:t>
            </a:r>
            <a:br>
              <a:rPr lang="de-DE" sz="1000"/>
            </a:br>
            <a:r>
              <a:rPr lang="de-DE" sz="1000"/>
              <a:t>transported</a:t>
            </a:r>
            <a:br>
              <a:rPr lang="de-DE" sz="1000"/>
            </a:br>
            <a:r>
              <a:rPr lang="de-DE" sz="1000"/>
              <a:t>(thousand)</a:t>
            </a:r>
          </a:p>
        </c:rich>
      </c:tx>
      <c:layout>
        <c:manualLayout>
          <c:xMode val="edge"/>
          <c:yMode val="edge"/>
          <c:x val="6.7528864591407597E-3"/>
          <c:y val="2.094240837696340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Domestic</c:v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Tabelle1!$A$1:$E$1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Tabelle1!$A$2:$E$2</c:f>
              <c:numCache>
                <c:formatCode>#,##0</c:formatCode>
                <c:ptCount val="5"/>
                <c:pt idx="0">
                  <c:v>175797</c:v>
                </c:pt>
                <c:pt idx="1">
                  <c:v>170974</c:v>
                </c:pt>
                <c:pt idx="2">
                  <c:v>162232</c:v>
                </c:pt>
                <c:pt idx="3">
                  <c:v>162751</c:v>
                </c:pt>
                <c:pt idx="4">
                  <c:v>305000</c:v>
                </c:pt>
              </c:numCache>
            </c:numRef>
          </c:val>
        </c:ser>
        <c:ser>
          <c:idx val="2"/>
          <c:order val="1"/>
          <c:tx>
            <c:v>Cross-border within EU-27</c:v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Tabelle1!$A$1:$E$1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Tabelle1!$A$3:$E$3</c:f>
              <c:numCache>
                <c:formatCode>#,##0</c:formatCode>
                <c:ptCount val="5"/>
                <c:pt idx="0">
                  <c:v>346065</c:v>
                </c:pt>
                <c:pt idx="1">
                  <c:v>345010</c:v>
                </c:pt>
                <c:pt idx="2">
                  <c:v>317503</c:v>
                </c:pt>
                <c:pt idx="3">
                  <c:v>342032</c:v>
                </c:pt>
                <c:pt idx="4">
                  <c:v>350000</c:v>
                </c:pt>
              </c:numCache>
            </c:numRef>
          </c:val>
        </c:ser>
        <c:ser>
          <c:idx val="3"/>
          <c:order val="2"/>
          <c:tx>
            <c:v>Cross-border outside of EU-27</c:v>
          </c:tx>
          <c:invertIfNegative val="0"/>
          <c:cat>
            <c:numRef>
              <c:f>Tabelle1!$A$1:$E$1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Tabelle1!$A$4:$E$4</c:f>
              <c:numCache>
                <c:formatCode>#,##0</c:formatCode>
                <c:ptCount val="5"/>
                <c:pt idx="0">
                  <c:v>270839</c:v>
                </c:pt>
                <c:pt idx="1">
                  <c:v>282347</c:v>
                </c:pt>
                <c:pt idx="2">
                  <c:v>271326</c:v>
                </c:pt>
                <c:pt idx="3">
                  <c:v>291580</c:v>
                </c:pt>
                <c:pt idx="4">
                  <c:v>167000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3085312"/>
        <c:axId val="163402496"/>
      </c:barChart>
      <c:catAx>
        <c:axId val="163085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3402496"/>
        <c:crosses val="autoZero"/>
        <c:auto val="1"/>
        <c:lblAlgn val="ctr"/>
        <c:lblOffset val="100"/>
        <c:noMultiLvlLbl val="0"/>
      </c:catAx>
      <c:valAx>
        <c:axId val="163402496"/>
        <c:scaling>
          <c:orientation val="minMax"/>
          <c:max val="900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085312"/>
        <c:crosses val="autoZero"/>
        <c:crossBetween val="between"/>
        <c:majorUnit val="100000"/>
      </c:valAx>
    </c:plotArea>
    <c:legend>
      <c:legendPos val="b"/>
      <c:layout>
        <c:manualLayout>
          <c:xMode val="edge"/>
          <c:yMode val="edge"/>
          <c:x val="0.13233604866749199"/>
          <c:y val="8.5225433208283699E-2"/>
          <c:w val="0.76583416009817096"/>
          <c:h val="5.78190675805813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274562559331375E-2"/>
          <c:y val="4.9470106559260735E-2"/>
          <c:w val="0.91072543744066858"/>
          <c:h val="0.8889272711878757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639.4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287.6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92.4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65.5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41.6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37.8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35.7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33.9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Tabelle1!$A$1:$A$10</c:f>
              <c:strCache>
                <c:ptCount val="10"/>
                <c:pt idx="0">
                  <c:v>USA</c:v>
                </c:pt>
                <c:pt idx="1">
                  <c:v>China</c:v>
                </c:pt>
                <c:pt idx="2">
                  <c:v>Brazil</c:v>
                </c:pt>
                <c:pt idx="3">
                  <c:v>Japan</c:v>
                </c:pt>
                <c:pt idx="4">
                  <c:v>India</c:v>
                </c:pt>
                <c:pt idx="5">
                  <c:v>Australia</c:v>
                </c:pt>
                <c:pt idx="6">
                  <c:v>Indonesia</c:v>
                </c:pt>
                <c:pt idx="7">
                  <c:v>Spain</c:v>
                </c:pt>
                <c:pt idx="8">
                  <c:v>Canada</c:v>
                </c:pt>
                <c:pt idx="9">
                  <c:v>Russia</c:v>
                </c:pt>
              </c:strCache>
            </c:strRef>
          </c:cat>
          <c:val>
            <c:numRef>
              <c:f>Tabelle1!$B$1:$B$10</c:f>
              <c:numCache>
                <c:formatCode>General</c:formatCode>
                <c:ptCount val="10"/>
                <c:pt idx="0">
                  <c:v>639.4</c:v>
                </c:pt>
                <c:pt idx="1">
                  <c:v>287.60000000000002</c:v>
                </c:pt>
                <c:pt idx="2">
                  <c:v>92.4</c:v>
                </c:pt>
                <c:pt idx="3">
                  <c:v>81</c:v>
                </c:pt>
                <c:pt idx="4">
                  <c:v>65.5</c:v>
                </c:pt>
                <c:pt idx="5">
                  <c:v>53</c:v>
                </c:pt>
                <c:pt idx="6">
                  <c:v>41.6</c:v>
                </c:pt>
                <c:pt idx="7">
                  <c:v>37.799999999999997</c:v>
                </c:pt>
                <c:pt idx="8">
                  <c:v>35.700000000000003</c:v>
                </c:pt>
                <c:pt idx="9">
                  <c:v>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527744"/>
        <c:axId val="82529280"/>
      </c:barChart>
      <c:catAx>
        <c:axId val="82527744"/>
        <c:scaling>
          <c:orientation val="minMax"/>
        </c:scaling>
        <c:delete val="0"/>
        <c:axPos val="b"/>
        <c:majorTickMark val="out"/>
        <c:minorTickMark val="none"/>
        <c:tickLblPos val="nextTo"/>
        <c:crossAx val="82529280"/>
        <c:crosses val="autoZero"/>
        <c:auto val="1"/>
        <c:lblAlgn val="ctr"/>
        <c:lblOffset val="100"/>
        <c:noMultiLvlLbl val="0"/>
      </c:catAx>
      <c:valAx>
        <c:axId val="8252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5277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0.83419</cdr:x>
      <cdr:y>0.21466</cdr:y>
    </cdr:from>
    <cdr:to>
      <cdr:x>1</cdr:x>
      <cdr:y>0.29319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074020" y="852613"/>
          <a:ext cx="993404" cy="311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 b="1">
              <a:solidFill>
                <a:srgbClr val="FF0000"/>
              </a:solidFill>
            </a:rPr>
            <a:t>+5.8 %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ourism Transport PowerPoint Slid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-17987" y="0"/>
            <a:ext cx="9161987" cy="68714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11263" y="1232518"/>
            <a:ext cx="7199855" cy="1188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 smtClean="0"/>
              <a:t>Click to edit sign-off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140200" y="4653136"/>
            <a:ext cx="4370388" cy="1728614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  <a:lvl2pPr marL="1587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37941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744538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123950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Name of trainer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275" y="5667375"/>
            <a:ext cx="7199313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310432" y="1772815"/>
            <a:ext cx="7199313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 smtClean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02023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ompass for PPP 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23" name="Picture 22" descr="CABI_URL_whit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5775069" y="5740790"/>
            <a:ext cx="2826415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300" b="1" baseline="0" dirty="0" smtClean="0">
                <a:solidFill>
                  <a:schemeClr val="bg1"/>
                </a:solidFill>
              </a:rPr>
              <a:t>www.cabi.org</a:t>
            </a:r>
          </a:p>
          <a:p>
            <a:pPr algn="r">
              <a:spcAft>
                <a:spcPts val="300"/>
              </a:spcAft>
            </a:pPr>
            <a:r>
              <a:rPr lang="en-GB" sz="1800" b="1" dirty="0" smtClean="0">
                <a:solidFill>
                  <a:schemeClr val="bg1"/>
                </a:solidFill>
              </a:rPr>
              <a:t>KNOWLEDGE FOR LIFE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4390708"/>
            <a:ext cx="5794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Compass for PPP 1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1359521"/>
            <a:ext cx="8458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latin typeface="Arial"/>
                <a:cs typeface="Arial"/>
              </a:rPr>
              <a:t>Introduction to </a:t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 smtClean="0">
                <a:latin typeface="Arial"/>
                <a:cs typeface="Arial"/>
              </a:rPr>
              <a:t>Tourism Transport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0" y="378988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SVEN GROSS </a:t>
            </a:r>
            <a:b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 LOUISA KLEMMER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1" name="Picture 30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39" y="5320168"/>
            <a:ext cx="1036126" cy="63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31900"/>
            <a:ext cx="1311262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 smtClean="0"/>
              <a:t>#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8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162" y="454274"/>
            <a:ext cx="9298118" cy="37167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</a:t>
            </a:r>
            <a:r>
              <a:rPr lang="en-US" sz="1700" spc="300" dirty="0" smtClean="0">
                <a:latin typeface="Myriad Pro"/>
                <a:cs typeface="Myriad Pro"/>
              </a:rPr>
              <a:t>TEXTS</a:t>
            </a:r>
            <a:endParaRPr lang="en-US" sz="1700" spc="300" dirty="0">
              <a:latin typeface="Myriad Pro"/>
              <a:cs typeface="Myriad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63" y="1783081"/>
            <a:ext cx="719985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2800" b="1" baseline="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ts val="300"/>
        </a:spcBef>
        <a:spcAft>
          <a:spcPts val="3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+mn-lt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4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+mn-lt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The 10 Largest Airlines Worldwide </a:t>
            </a:r>
            <a:endParaRPr lang="de-DE" dirty="0"/>
          </a:p>
          <a:p>
            <a:endParaRPr lang="en-GB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2499360"/>
            <a:ext cx="7221166" cy="27736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11263" y="5477590"/>
            <a:ext cx="354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Source: </a:t>
            </a:r>
            <a:r>
              <a:rPr lang="en-US" b="1" dirty="0"/>
              <a:t>Airline Business, 2010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6244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9733" y="2489819"/>
            <a:ext cx="7199855" cy="442818"/>
          </a:xfrm>
        </p:spPr>
        <p:txBody>
          <a:bodyPr/>
          <a:lstStyle/>
          <a:p>
            <a:pPr algn="ctr"/>
            <a:r>
              <a:rPr lang="en-GB" sz="3600" dirty="0" smtClean="0"/>
              <a:t>Chapter 2</a:t>
            </a:r>
            <a:endParaRPr lang="en-GB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9733" y="3143250"/>
            <a:ext cx="7199313" cy="2936874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Airplanes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7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42696" y="1231900"/>
            <a:ext cx="7199855" cy="442818"/>
          </a:xfrm>
        </p:spPr>
        <p:txBody>
          <a:bodyPr/>
          <a:lstStyle/>
          <a:p>
            <a:pPr algn="ctr"/>
            <a:r>
              <a:rPr lang="en-GB" sz="2400" dirty="0"/>
              <a:t>Selected Criterions of Air Traffic Classification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62" y="1674718"/>
            <a:ext cx="7074287" cy="4116070"/>
          </a:xfrm>
          <a:prstGeom prst="rect">
            <a:avLst/>
          </a:prstGeom>
        </p:spPr>
      </p:pic>
      <p:sp>
        <p:nvSpPr>
          <p:cNvPr id="7" name="Textfeld 4"/>
          <p:cNvSpPr txBox="1"/>
          <p:nvPr/>
        </p:nvSpPr>
        <p:spPr>
          <a:xfrm>
            <a:off x="1311263" y="5844144"/>
            <a:ext cx="3331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/>
              <a:t>Source: </a:t>
            </a:r>
            <a:r>
              <a:rPr lang="en-US" sz="1000" dirty="0"/>
              <a:t>Adapted from </a:t>
            </a:r>
            <a:r>
              <a:rPr lang="en-US" sz="1000" dirty="0" err="1"/>
              <a:t>Conrady</a:t>
            </a:r>
            <a:r>
              <a:rPr lang="en-US" sz="1000" dirty="0"/>
              <a:t>, </a:t>
            </a:r>
            <a:r>
              <a:rPr lang="en-US" sz="1000" dirty="0" err="1"/>
              <a:t>Fichert</a:t>
            </a:r>
            <a:r>
              <a:rPr lang="en-US" sz="1000" dirty="0"/>
              <a:t> &amp; </a:t>
            </a:r>
            <a:r>
              <a:rPr lang="en-US" sz="1000" dirty="0" err="1"/>
              <a:t>Sterzenbach</a:t>
            </a:r>
            <a:r>
              <a:rPr lang="en-US" sz="1000" dirty="0"/>
              <a:t>, 2013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42696" y="1010491"/>
            <a:ext cx="7199855" cy="442818"/>
          </a:xfrm>
        </p:spPr>
        <p:txBody>
          <a:bodyPr/>
          <a:lstStyle/>
          <a:p>
            <a:pPr algn="ctr"/>
            <a:r>
              <a:rPr lang="en-GB" sz="2400" dirty="0"/>
              <a:t>Business Models</a:t>
            </a:r>
            <a:endParaRPr lang="en-GB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75470" y="1583742"/>
            <a:ext cx="7199313" cy="4297362"/>
          </a:xfrm>
        </p:spPr>
        <p:txBody>
          <a:bodyPr>
            <a:normAutofit fontScale="77500" lnSpcReduction="20000"/>
          </a:bodyPr>
          <a:lstStyle/>
          <a:p>
            <a:r>
              <a:rPr lang="en-GB" sz="1700" b="1" dirty="0"/>
              <a:t>Network Carriers: </a:t>
            </a:r>
            <a:r>
              <a:rPr lang="en-GB" sz="1700" dirty="0"/>
              <a:t>fundamental type of an airline business model</a:t>
            </a:r>
          </a:p>
          <a:p>
            <a:pPr lvl="1"/>
            <a:r>
              <a:rPr lang="en-GB" sz="1500" b="1" dirty="0"/>
              <a:t>aspects: </a:t>
            </a:r>
            <a:r>
              <a:rPr lang="en-GB" sz="1500" dirty="0"/>
              <a:t>global player, fleet, hub-and-spoke network, target group, product/ service offer, multi-channel distribution, frequent flyer programme, yield management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  <a:p>
            <a:r>
              <a:rPr lang="en-GB" sz="1700" b="1" dirty="0"/>
              <a:t>Leisure Carriers: </a:t>
            </a:r>
            <a:r>
              <a:rPr lang="en-GB" sz="1700" dirty="0"/>
              <a:t>founded specifically for the holiday air traffic and the package holiday business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b="1" dirty="0"/>
          </a:p>
          <a:p>
            <a:r>
              <a:rPr lang="en-GB" sz="1700" b="1" dirty="0"/>
              <a:t>Low-Cost Carriers: </a:t>
            </a:r>
            <a:r>
              <a:rPr lang="en-GB" sz="1700" dirty="0"/>
              <a:t>no single business model </a:t>
            </a:r>
          </a:p>
          <a:p>
            <a:pPr lvl="1"/>
            <a:r>
              <a:rPr lang="en-GB" sz="1500" b="1" dirty="0"/>
              <a:t>typical aspects: </a:t>
            </a:r>
            <a:r>
              <a:rPr lang="en-GB" sz="1500" dirty="0"/>
              <a:t>strategic flight planning, fleet, service concept, human resource management, administration, simple branding, simple pricing system, little competition, ancillary services &amp; revenues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b="1" dirty="0"/>
          </a:p>
          <a:p>
            <a:r>
              <a:rPr lang="en-GB" sz="1700" b="1" dirty="0"/>
              <a:t>Regional Carriers: </a:t>
            </a:r>
            <a:endParaRPr lang="en-GB" sz="1700" dirty="0"/>
          </a:p>
          <a:p>
            <a:pPr lvl="1"/>
            <a:r>
              <a:rPr lang="en-GB" sz="1500" dirty="0"/>
              <a:t>conduct scheduled flights in a point-to-point system between peripheral locations with low traffic density</a:t>
            </a:r>
          </a:p>
          <a:p>
            <a:pPr lvl="1"/>
            <a:r>
              <a:rPr lang="en-GB" sz="1500" dirty="0"/>
              <a:t>provide feeder flights between peripheral locations with low traffic density and the hubs of the Network Carriers </a:t>
            </a:r>
            <a:r>
              <a:rPr lang="en-GB" sz="1400" dirty="0"/>
              <a:t/>
            </a:r>
            <a:br>
              <a:rPr lang="en-GB" sz="1400" dirty="0"/>
            </a:br>
            <a:endParaRPr lang="en-GB" sz="1400" b="1" dirty="0"/>
          </a:p>
          <a:p>
            <a:r>
              <a:rPr lang="en-GB" sz="1700" b="1" dirty="0"/>
              <a:t>Business Avi­ation: </a:t>
            </a:r>
            <a:r>
              <a:rPr lang="en-GB" sz="1700" dirty="0"/>
              <a:t>any use of an aircraft by a corporation, a company, or another organization for the pur­pose of transporting its em­ployees and/or property not for compensation or hire and employ­ing professional pilots for the op­eration of their aircraft</a:t>
            </a:r>
            <a:br>
              <a:rPr lang="en-GB" sz="1700" dirty="0"/>
            </a:br>
            <a:endParaRPr lang="en-GB" sz="1700" b="1" dirty="0"/>
          </a:p>
          <a:p>
            <a:r>
              <a:rPr lang="en-GB" sz="1700" b="1" dirty="0"/>
              <a:t>Air Taxi: </a:t>
            </a:r>
            <a:r>
              <a:rPr lang="en-GB" sz="1700" dirty="0"/>
              <a:t>single seats are sold for flights that are operated according to the client needs</a:t>
            </a:r>
            <a:endParaRPr lang="de-DE" sz="17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9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" y="6153150"/>
            <a:ext cx="5135880" cy="704849"/>
          </a:xfrm>
        </p:spPr>
        <p:txBody>
          <a:bodyPr/>
          <a:lstStyle/>
          <a:p>
            <a:pPr marL="57150" indent="0">
              <a:buNone/>
            </a:pPr>
            <a:r>
              <a:rPr lang="en-GB" sz="2200" dirty="0"/>
              <a:t>Nine Freedoms of the Air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29" y="933790"/>
            <a:ext cx="31813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2" y="1463926"/>
            <a:ext cx="2682413" cy="96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" y="3046033"/>
            <a:ext cx="2832057" cy="8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" y="4528995"/>
            <a:ext cx="2832057" cy="105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71" y="1609954"/>
            <a:ext cx="2921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45" y="3024845"/>
            <a:ext cx="3035410" cy="9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69" y="1687754"/>
            <a:ext cx="2986086" cy="80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45" y="4888215"/>
            <a:ext cx="2942456" cy="70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1650" y="933790"/>
            <a:ext cx="569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Institutional Framework</a:t>
            </a:r>
            <a:endParaRPr lang="en-GB" b="1" dirty="0">
              <a:latin typeface="+mj-lt"/>
            </a:endParaRPr>
          </a:p>
        </p:txBody>
      </p:sp>
      <p:cxnSp>
        <p:nvCxnSpPr>
          <p:cNvPr id="21" name="Gerade Verbindung 14"/>
          <p:cNvCxnSpPr/>
          <p:nvPr/>
        </p:nvCxnSpPr>
        <p:spPr>
          <a:xfrm>
            <a:off x="3016105" y="1540750"/>
            <a:ext cx="0" cy="475252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4"/>
          <p:cNvCxnSpPr/>
          <p:nvPr/>
        </p:nvCxnSpPr>
        <p:spPr>
          <a:xfrm>
            <a:off x="5943621" y="1540750"/>
            <a:ext cx="0" cy="475252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Framework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2500" b="1" dirty="0"/>
              <a:t>Multi- &amp; bilateral Agreements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500" i="1" dirty="0"/>
              <a:t>Open-Skies-Agreement: </a:t>
            </a:r>
            <a:r>
              <a:rPr lang="en-GB" sz="2500" dirty="0"/>
              <a:t>e.g. between the US and Europe</a:t>
            </a:r>
          </a:p>
          <a:p>
            <a:pPr marL="720725" lvl="1" indent="-342900"/>
            <a:r>
              <a:rPr lang="en-GB" sz="2500" dirty="0"/>
              <a:t>airlines can fly from any point in the EU to any point in the </a:t>
            </a:r>
            <a:r>
              <a:rPr lang="en-GB" sz="2500" dirty="0" smtClean="0"/>
              <a:t>US</a:t>
            </a:r>
          </a:p>
          <a:p>
            <a:pPr marL="720725" lvl="1" indent="-342900"/>
            <a:r>
              <a:rPr lang="en-GB" sz="2500" dirty="0" smtClean="0"/>
              <a:t>before </a:t>
            </a:r>
            <a:r>
              <a:rPr lang="en-GB" sz="2500" dirty="0"/>
              <a:t>the agreement: only possible from the respective homelands</a:t>
            </a:r>
          </a:p>
          <a:p>
            <a:endParaRPr lang="en-GB" sz="25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500" i="1" dirty="0"/>
              <a:t>bilateral agreements: </a:t>
            </a:r>
          </a:p>
          <a:p>
            <a:pPr marL="720725" lvl="1" indent="-342900"/>
            <a:r>
              <a:rPr lang="en-GB" sz="2500" dirty="0"/>
              <a:t>contracting states grant each other certain air traffic rights, mostly the 3rd to 5th freedom of the air</a:t>
            </a:r>
          </a:p>
          <a:p>
            <a:pPr marL="720725" lvl="1" indent="-342900"/>
            <a:r>
              <a:rPr lang="en-GB" sz="2500" dirty="0"/>
              <a:t>more than 4,900 agreements </a:t>
            </a:r>
          </a:p>
          <a:p>
            <a:pPr marL="720725" lvl="1" indent="-342900"/>
            <a:r>
              <a:rPr lang="en-GB" sz="2500" dirty="0"/>
              <a:t>the following questions must principally be re­solved:</a:t>
            </a:r>
            <a:br>
              <a:rPr lang="en-GB" sz="2500" dirty="0"/>
            </a:br>
            <a:endParaRPr lang="en-GB" sz="2500" dirty="0"/>
          </a:p>
          <a:p>
            <a:pPr marL="1085850" lvl="2" indent="-342900"/>
            <a:r>
              <a:rPr lang="en-GB" sz="2500" dirty="0"/>
              <a:t>Which airlines are allowed to carry out air traffic between the two states?</a:t>
            </a:r>
          </a:p>
          <a:p>
            <a:pPr marL="1085850" lvl="2" indent="-342900"/>
            <a:r>
              <a:rPr lang="en-GB" sz="2500" dirty="0"/>
              <a:t>Which airports are allowed to be approached in international traffic?</a:t>
            </a:r>
          </a:p>
          <a:p>
            <a:pPr marL="1085850" lvl="2" indent="-342900"/>
            <a:r>
              <a:rPr lang="en-GB" sz="2500" dirty="0"/>
              <a:t>How often are the individual routes allowed to be operated and which capacities are allowed to be offered in international traffic?</a:t>
            </a:r>
          </a:p>
          <a:p>
            <a:pPr marL="1085850" lvl="2" indent="-342900"/>
            <a:r>
              <a:rPr lang="en-GB" sz="2500" dirty="0"/>
              <a:t>Which tariffs are allowed to be applied in international traffic?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09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11263" y="6130925"/>
            <a:ext cx="7199313" cy="368300"/>
          </a:xfrm>
        </p:spPr>
        <p:txBody>
          <a:bodyPr/>
          <a:lstStyle/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Source: </a:t>
            </a:r>
            <a:r>
              <a:rPr lang="en-GB" dirty="0">
                <a:latin typeface="Calibri" pitchFamily="34" charset="0"/>
                <a:ea typeface="SimSun" pitchFamily="2" charset="-122"/>
                <a:cs typeface="Mangal" pitchFamily="18" charset="0"/>
              </a:rPr>
              <a:t>DLR, 2012</a:t>
            </a:r>
            <a:r>
              <a:rPr lang="de-DE" sz="800" dirty="0">
                <a:latin typeface="Arial" pitchFamily="34" charset="0"/>
                <a:cs typeface="Arial" pitchFamily="34" charset="0"/>
              </a:rPr>
              <a:t>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Worldwide Demand in 2011</a:t>
            </a:r>
            <a:endParaRPr lang="en-GB" dirty="0"/>
          </a:p>
        </p:txBody>
      </p:sp>
      <p:pic>
        <p:nvPicPr>
          <p:cNvPr id="5" name="Bild 4" descr="C:\Users\Admin\Desktop\Figure 2.8.jpg"/>
          <p:cNvPicPr>
            <a:picLocks noGrp="1"/>
          </p:cNvPicPr>
          <p:nvPr>
            <p:ph sz="quarter" idx="1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63" y="1773238"/>
            <a:ext cx="6228192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97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" y="1085850"/>
            <a:ext cx="805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Demand</a:t>
            </a:r>
            <a:endParaRPr lang="en-GB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250" y="1679318"/>
            <a:ext cx="6315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b="1" dirty="0">
                <a:latin typeface="+mn-lt"/>
              </a:rPr>
              <a:t>Development of the Passenger Volumes in the EU27</a:t>
            </a:r>
            <a:endParaRPr lang="de-DE" sz="1800" b="1" dirty="0">
              <a:latin typeface="+mn-lt"/>
              <a:cs typeface="Arial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914919781"/>
              </p:ext>
            </p:extLst>
          </p:nvPr>
        </p:nvGraphicFramePr>
        <p:xfrm>
          <a:off x="619124" y="2088020"/>
          <a:ext cx="6657976" cy="444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4"/>
          <p:cNvSpPr txBox="1"/>
          <p:nvPr/>
        </p:nvSpPr>
        <p:spPr>
          <a:xfrm>
            <a:off x="476250" y="6287929"/>
            <a:ext cx="377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/>
              <a:t>Source: </a:t>
            </a:r>
            <a:r>
              <a:rPr lang="en-US" b="1" dirty="0"/>
              <a:t>Adapted from </a:t>
            </a:r>
            <a:r>
              <a:rPr lang="en-GB" b="1" dirty="0" smtClean="0"/>
              <a:t>DLR</a:t>
            </a:r>
            <a:r>
              <a:rPr lang="en-GB" b="1" dirty="0"/>
              <a:t>, 2012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GB" sz="1800" b="1" dirty="0"/>
              <a:t>Top 10 Domestic Air Transport Markets in 2011, </a:t>
            </a:r>
            <a:r>
              <a:rPr lang="en-GB" sz="1800" b="1" i="1" dirty="0"/>
              <a:t>measured in source-destination pas­sengers (million)</a:t>
            </a:r>
            <a:endParaRPr lang="de-DE" sz="1800" b="1" i="1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graphicFrame>
        <p:nvGraphicFramePr>
          <p:cNvPr id="5" name="Diagramm 6"/>
          <p:cNvGraphicFramePr/>
          <p:nvPr>
            <p:extLst>
              <p:ext uri="{D42A27DB-BD31-4B8C-83A1-F6EECF244321}">
                <p14:modId xmlns:p14="http://schemas.microsoft.com/office/powerpoint/2010/main" val="513152588"/>
              </p:ext>
            </p:extLst>
          </p:nvPr>
        </p:nvGraphicFramePr>
        <p:xfrm>
          <a:off x="1452245" y="2536825"/>
          <a:ext cx="5520055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4"/>
          <p:cNvSpPr txBox="1"/>
          <p:nvPr/>
        </p:nvSpPr>
        <p:spPr>
          <a:xfrm>
            <a:off x="1452245" y="6353890"/>
            <a:ext cx="384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/>
              <a:t>Source: </a:t>
            </a:r>
            <a:r>
              <a:rPr lang="en-GB" b="1" dirty="0" smtClean="0"/>
              <a:t>Adapted from </a:t>
            </a:r>
            <a:r>
              <a:rPr lang="de-DE" b="1" dirty="0"/>
              <a:t> </a:t>
            </a:r>
            <a:r>
              <a:rPr lang="en-GB" b="1" dirty="0"/>
              <a:t>DLR, 2012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54494"/>
      </p:ext>
    </p:extLst>
  </p:cSld>
  <p:clrMapOvr>
    <a:masterClrMapping/>
  </p:clrMapOvr>
</p:sld>
</file>

<file path=ppt/theme/theme1.xml><?xml version="1.0" encoding="utf-8"?>
<a:theme xmlns:a="http://schemas.openxmlformats.org/drawingml/2006/main" name="Tourism_Transport_template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ourism_Transport">
  <a:themeElements>
    <a:clrScheme name="TOURISM Transport">
      <a:dk1>
        <a:sysClr val="windowText" lastClr="000000"/>
      </a:dk1>
      <a:lt1>
        <a:sysClr val="window" lastClr="FFFFFF"/>
      </a:lt1>
      <a:dk2>
        <a:srgbClr val="8CBAEB"/>
      </a:dk2>
      <a:lt2>
        <a:srgbClr val="F2F2F2"/>
      </a:lt2>
      <a:accent1>
        <a:srgbClr val="B9D5F3"/>
      </a:accent1>
      <a:accent2>
        <a:srgbClr val="8CBAEB"/>
      </a:accent2>
      <a:accent3>
        <a:srgbClr val="3C8ADD"/>
      </a:accent3>
      <a:accent4>
        <a:srgbClr val="1B5B9F"/>
      </a:accent4>
      <a:accent5>
        <a:srgbClr val="144477"/>
      </a:accent5>
      <a:accent6>
        <a:srgbClr val="0D2D4F"/>
      </a:accent6>
      <a:hlink>
        <a:srgbClr val="1B5B9F"/>
      </a:hlink>
      <a:folHlink>
        <a:srgbClr val="8CBAE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4971DFDFA51604DB832EA5AAABB04E4" ma:contentTypeVersion="4" ma:contentTypeDescription="" ma:contentTypeScope="" ma:versionID="dcd6015e6f1b447ea730c3d2f529022f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fb922ef053fb1c3723070ea94b3cf576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CABICOMM-64-6</_dlc_DocId>
    <_dlc_DocIdUrl xmlns="d07fce95-64a3-45e0-8e78-c550b935440d">
      <Url>http://teams.cabi.org/function/Commercial/Marketing/_layouts/DocIdRedir.aspx?ID=CABICOMM-64-6</Url>
      <Description>CABICOMM-64-6</Description>
    </_dlc_DocIdUrl>
  </documentManagement>
</p:properties>
</file>

<file path=customXml/itemProps1.xml><?xml version="1.0" encoding="utf-8"?>
<ds:datastoreItem xmlns:ds="http://schemas.openxmlformats.org/officeDocument/2006/customXml" ds:itemID="{40A4B6BA-5AE1-42E3-A9F8-8D6A56E3F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421F4B-A403-4DA9-8F8E-BF718CA97D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F8092C3-0175-4051-996D-D9E1C57A1EB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62EB7CD-FD24-441C-9BC9-C0106959AA5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3D31A19-7FB2-4DD2-B360-9C1E807A989A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d07fce95-64a3-45e0-8e78-c550b935440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Tourism_Transport_template</Template>
  <TotalTime>58</TotalTime>
  <Words>146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Tourism_Transport_template</vt:lpstr>
      <vt:lpstr>1_Tourism_Transport</vt:lpstr>
      <vt:lpstr>2_Tourism_Transport</vt:lpstr>
      <vt:lpstr>3_Tourism_Transport</vt:lpstr>
      <vt:lpstr>PowerPoint Presentation</vt:lpstr>
      <vt:lpstr>Chapter 2</vt:lpstr>
      <vt:lpstr>Selected Criterions of Air Traffic Classification </vt:lpstr>
      <vt:lpstr>Business Models</vt:lpstr>
      <vt:lpstr>PowerPoint Presentation</vt:lpstr>
      <vt:lpstr>Institutional Framework</vt:lpstr>
      <vt:lpstr>Worldwide Demand in 2011</vt:lpstr>
      <vt:lpstr>PowerPoint Presentation</vt:lpstr>
      <vt:lpstr>Demand</vt:lpstr>
      <vt:lpstr>Supply</vt:lpstr>
    </vt:vector>
  </TitlesOfParts>
  <Company>CAB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Lainsbury</dc:creator>
  <cp:lastModifiedBy>Alexandra Lainsbury</cp:lastModifiedBy>
  <cp:revision>6</cp:revision>
  <dcterms:created xsi:type="dcterms:W3CDTF">2014-05-20T08:57:38Z</dcterms:created>
  <dcterms:modified xsi:type="dcterms:W3CDTF">2014-05-20T09:55:47Z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0x010100B73AEB2BC9FE5343B1F3C335A1578D940A0004971DFDFA51604DB832EA5AAABB04E4</vt:lpwstr>
  </property>
  <property fmtid="{D5CDD505-2E9C-101B-9397-08002B2CF9AE}" pid="3" name="_dlc_DocIdItemGuid">
    <vt:lpwstr>ab972270-93fe-4c4b-b42c-f06ac5f320b5</vt:lpwstr>
  </property>
</Properties>
</file>