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78" r:id="rId3"/>
    <p:sldId id="263" r:id="rId4"/>
    <p:sldId id="275" r:id="rId5"/>
    <p:sldId id="279" r:id="rId6"/>
    <p:sldId id="280" r:id="rId7"/>
    <p:sldId id="27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D09"/>
    <a:srgbClr val="CAADD9"/>
    <a:srgbClr val="8CBAEB"/>
    <a:srgbClr val="FFD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75" autoAdjust="0"/>
    <p:restoredTop sz="94660"/>
  </p:normalViewPr>
  <p:slideViewPr>
    <p:cSldViewPr snapToGrid="0" snapToObjects="1">
      <p:cViewPr varScale="1">
        <p:scale>
          <a:sx n="76" d="100"/>
          <a:sy n="76"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140118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283622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894460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a:t>Click to edit Master title style</a:t>
            </a:r>
            <a:endParaRPr lang="en-GB" dirty="0"/>
          </a:p>
        </p:txBody>
      </p:sp>
      <p:sp>
        <p:nvSpPr>
          <p:cNvPr id="3" name="Text Placeholder 2"/>
          <p:cNvSpPr>
            <a:spLocks noGrp="1"/>
          </p:cNvSpPr>
          <p:nvPr>
            <p:ph type="body" sz="quarter" idx="10"/>
          </p:nvPr>
        </p:nvSpPr>
        <p:spPr>
          <a:xfrm>
            <a:off x="1311275" y="1782763"/>
            <a:ext cx="7199313" cy="4297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0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101317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179351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9F47779-7121-E14C-99F9-3B68B3D2C6C2}"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321809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9F47779-7121-E14C-99F9-3B68B3D2C6C2}"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247571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9F47779-7121-E14C-99F9-3B68B3D2C6C2}"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57710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47779-7121-E14C-99F9-3B68B3D2C6C2}"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315876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9F47779-7121-E14C-99F9-3B68B3D2C6C2}"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45683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9F47779-7121-E14C-99F9-3B68B3D2C6C2}"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343074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47779-7121-E14C-99F9-3B68B3D2C6C2}"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12FE3-AC46-5740-8DB5-CF74F4BCA6E2}" type="slidenum">
              <a:rPr lang="en-US" smtClean="0"/>
              <a:t>‹#›</a:t>
            </a:fld>
            <a:endParaRPr lang="en-US"/>
          </a:p>
        </p:txBody>
      </p:sp>
    </p:spTree>
    <p:extLst>
      <p:ext uri="{BB962C8B-B14F-4D97-AF65-F5344CB8AC3E}">
        <p14:creationId xmlns:p14="http://schemas.microsoft.com/office/powerpoint/2010/main" val="175367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6" name="TextBox 5"/>
          <p:cNvSpPr txBox="1"/>
          <p:nvPr/>
        </p:nvSpPr>
        <p:spPr>
          <a:xfrm>
            <a:off x="0" y="1222560"/>
            <a:ext cx="8458200" cy="2308324"/>
          </a:xfrm>
          <a:prstGeom prst="rect">
            <a:avLst/>
          </a:prstGeom>
          <a:noFill/>
        </p:spPr>
        <p:txBody>
          <a:bodyPr wrap="square" rtlCol="0">
            <a:spAutoFit/>
          </a:bodyPr>
          <a:lstStyle/>
          <a:p>
            <a:pPr algn="r"/>
            <a:r>
              <a:rPr lang="en-US" sz="2800" dirty="0">
                <a:solidFill>
                  <a:schemeClr val="bg1"/>
                </a:solidFill>
                <a:latin typeface="Arial"/>
                <a:cs typeface="Arial"/>
              </a:rPr>
              <a:t>2</a:t>
            </a:r>
            <a:r>
              <a:rPr lang="en-US" sz="2800" baseline="30000" dirty="0">
                <a:solidFill>
                  <a:schemeClr val="bg1"/>
                </a:solidFill>
                <a:latin typeface="Arial"/>
                <a:cs typeface="Arial"/>
              </a:rPr>
              <a:t>nd</a:t>
            </a:r>
            <a:r>
              <a:rPr lang="en-US" sz="2800" dirty="0">
                <a:solidFill>
                  <a:schemeClr val="bg1"/>
                </a:solidFill>
                <a:latin typeface="Arial"/>
                <a:cs typeface="Arial"/>
              </a:rPr>
              <a:t> Edition</a:t>
            </a:r>
            <a:br>
              <a:rPr lang="en-US" sz="4800" dirty="0">
                <a:solidFill>
                  <a:schemeClr val="bg1"/>
                </a:solidFill>
                <a:latin typeface="Arial"/>
                <a:cs typeface="Arial"/>
              </a:rPr>
            </a:br>
            <a:r>
              <a:rPr lang="en-US" sz="4800" dirty="0">
                <a:solidFill>
                  <a:schemeClr val="bg1"/>
                </a:solidFill>
                <a:latin typeface="Arial"/>
                <a:cs typeface="Arial"/>
              </a:rPr>
              <a:t>Food and Wine</a:t>
            </a:r>
            <a:br>
              <a:rPr lang="en-US" sz="4800" dirty="0">
                <a:solidFill>
                  <a:schemeClr val="bg1"/>
                </a:solidFill>
                <a:latin typeface="Arial"/>
                <a:cs typeface="Arial"/>
              </a:rPr>
            </a:br>
            <a:r>
              <a:rPr lang="en-US" sz="4800" dirty="0">
                <a:solidFill>
                  <a:schemeClr val="bg1"/>
                </a:solidFill>
                <a:latin typeface="Arial"/>
                <a:cs typeface="Arial"/>
              </a:rPr>
              <a:t>Tourism</a:t>
            </a:r>
          </a:p>
        </p:txBody>
      </p:sp>
      <p:sp>
        <p:nvSpPr>
          <p:cNvPr id="7" name="TextBox 6"/>
          <p:cNvSpPr txBox="1"/>
          <p:nvPr/>
        </p:nvSpPr>
        <p:spPr>
          <a:xfrm>
            <a:off x="5816600" y="4029358"/>
            <a:ext cx="2641600" cy="646331"/>
          </a:xfrm>
          <a:prstGeom prst="rect">
            <a:avLst/>
          </a:prstGeom>
          <a:noFill/>
        </p:spPr>
        <p:txBody>
          <a:bodyPr wrap="square" rtlCol="0">
            <a:spAutoFit/>
          </a:bodyPr>
          <a:lstStyle/>
          <a:p>
            <a:pPr algn="r"/>
            <a:r>
              <a:rPr lang="en-GB" dirty="0">
                <a:solidFill>
                  <a:srgbClr val="FFFFFF"/>
                </a:solidFill>
                <a:latin typeface="Arial"/>
                <a:cs typeface="Arial"/>
              </a:rPr>
              <a:t>ERICA CROCE AND</a:t>
            </a:r>
          </a:p>
          <a:p>
            <a:pPr algn="r"/>
            <a:r>
              <a:rPr lang="en-GB" dirty="0">
                <a:solidFill>
                  <a:srgbClr val="FFFFFF"/>
                </a:solidFill>
                <a:latin typeface="Arial"/>
                <a:cs typeface="Arial"/>
              </a:rPr>
              <a:t>GIOVANNI PERRI</a:t>
            </a:r>
          </a:p>
        </p:txBody>
      </p:sp>
      <p:sp>
        <p:nvSpPr>
          <p:cNvPr id="8" name="Rectangle 7"/>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latin typeface="Myriad Pro"/>
                <a:cs typeface="Myriad Pro"/>
              </a:rPr>
              <a:t>COMPLIMENTARY TEACHING MATERIALS</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5817" y="5450595"/>
            <a:ext cx="1665084" cy="486237"/>
          </a:xfrm>
          <a:prstGeom prst="rect">
            <a:avLst/>
          </a:prstGeom>
        </p:spPr>
      </p:pic>
      <p:sp>
        <p:nvSpPr>
          <p:cNvPr id="10" name="Rectangle 9"/>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Tree>
    <p:extLst>
      <p:ext uri="{BB962C8B-B14F-4D97-AF65-F5344CB8AC3E}">
        <p14:creationId xmlns:p14="http://schemas.microsoft.com/office/powerpoint/2010/main" val="377509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40D09"/>
            </a:gs>
            <a:gs pos="100000">
              <a:prstClr val="white"/>
            </a:gs>
          </a:gsLst>
          <a:lin ang="5400000" scaled="0"/>
          <a:tileRect/>
        </a:gradFill>
        <a:effectLst/>
      </p:bgPr>
    </p:bg>
    <p:spTree>
      <p:nvGrpSpPr>
        <p:cNvPr id="1" name=""/>
        <p:cNvGrpSpPr/>
        <p:nvPr/>
      </p:nvGrpSpPr>
      <p:grpSpPr>
        <a:xfrm>
          <a:off x="0" y="0"/>
          <a:ext cx="0" cy="0"/>
          <a:chOff x="0" y="0"/>
          <a:chExt cx="0" cy="0"/>
        </a:xfrm>
      </p:grpSpPr>
      <p:pic>
        <p:nvPicPr>
          <p:cNvPr id="6" name="Picture 5" descr="Compass only for PPP.jpg"/>
          <p:cNvPicPr>
            <a:picLocks noChangeAspect="1"/>
          </p:cNvPicPr>
          <p:nvPr/>
        </p:nvPicPr>
        <p:blipFill>
          <a:blip r:embed="rId2" cstate="print">
            <a:alphaModFix amt="10000"/>
            <a:extLst>
              <a:ext uri="{28A0092B-C50C-407E-A947-70E740481C1C}">
                <a14:useLocalDpi xmlns:a14="http://schemas.microsoft.com/office/drawing/2010/main"/>
              </a:ext>
            </a:extLst>
          </a:blip>
          <a:stretch>
            <a:fillRect/>
          </a:stretch>
        </p:blipFill>
        <p:spPr>
          <a:xfrm>
            <a:off x="-1" y="1"/>
            <a:ext cx="9144000" cy="6858000"/>
          </a:xfrm>
          <a:prstGeom prst="rect">
            <a:avLst/>
          </a:prstGeom>
        </p:spPr>
      </p:pic>
      <p:sp>
        <p:nvSpPr>
          <p:cNvPr id="8" name="Title 7"/>
          <p:cNvSpPr>
            <a:spLocks noGrp="1"/>
          </p:cNvSpPr>
          <p:nvPr>
            <p:ph type="title"/>
          </p:nvPr>
        </p:nvSpPr>
        <p:spPr>
          <a:xfrm>
            <a:off x="929733" y="2489819"/>
            <a:ext cx="7199855" cy="442818"/>
          </a:xfrm>
        </p:spPr>
        <p:txBody>
          <a:bodyPr/>
          <a:lstStyle/>
          <a:p>
            <a:pPr algn="ctr"/>
            <a:r>
              <a:rPr lang="en-GB" sz="2200" b="1" dirty="0">
                <a:latin typeface="Arial"/>
                <a:cs typeface="Arial"/>
              </a:rPr>
              <a:t>CHAPTER 8</a:t>
            </a:r>
          </a:p>
        </p:txBody>
      </p:sp>
      <p:sp>
        <p:nvSpPr>
          <p:cNvPr id="9" name="Text Placeholder 8"/>
          <p:cNvSpPr>
            <a:spLocks noGrp="1"/>
          </p:cNvSpPr>
          <p:nvPr>
            <p:ph type="body" sz="quarter" idx="10"/>
          </p:nvPr>
        </p:nvSpPr>
        <p:spPr>
          <a:xfrm>
            <a:off x="929733" y="3143250"/>
            <a:ext cx="7199313" cy="2936874"/>
          </a:xfrm>
        </p:spPr>
        <p:txBody>
          <a:bodyPr>
            <a:normAutofit/>
          </a:bodyPr>
          <a:lstStyle/>
          <a:p>
            <a:pPr marL="0" indent="0" algn="ctr">
              <a:buNone/>
            </a:pPr>
            <a:r>
              <a:rPr lang="en-GB" sz="2800" b="1" dirty="0"/>
              <a:t>Designing a Life Experience:</a:t>
            </a:r>
          </a:p>
          <a:p>
            <a:pPr marL="0" indent="0" algn="ctr">
              <a:buNone/>
            </a:pPr>
            <a:r>
              <a:rPr lang="en-GB" sz="2800" b="1" dirty="0"/>
              <a:t>Itinerary Planning and Organization</a:t>
            </a:r>
            <a:endParaRPr lang="en-GB" sz="2800" dirty="0"/>
          </a:p>
        </p:txBody>
      </p:sp>
      <p:sp>
        <p:nvSpPr>
          <p:cNvPr id="4" name="Rectangle 3"/>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Tree>
    <p:extLst>
      <p:ext uri="{BB962C8B-B14F-4D97-AF65-F5344CB8AC3E}">
        <p14:creationId xmlns:p14="http://schemas.microsoft.com/office/powerpoint/2010/main" val="85508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40D09"/>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2" name="Picture 1" descr="Compass only for PPP.jpg"/>
          <p:cNvPicPr>
            <a:picLocks noChangeAspect="1"/>
          </p:cNvPicPr>
          <p:nvPr/>
        </p:nvPicPr>
        <p:blipFill>
          <a:blip r:embed="rId2" cstate="print">
            <a:alphaModFix amt="10000"/>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7" name="TextBox 6"/>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1" name="Rectangle 10"/>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3" name="TextBox 2"/>
          <p:cNvSpPr txBox="1"/>
          <p:nvPr/>
        </p:nvSpPr>
        <p:spPr>
          <a:xfrm>
            <a:off x="1311264" y="2120900"/>
            <a:ext cx="6931036" cy="3170099"/>
          </a:xfrm>
          <a:prstGeom prst="rect">
            <a:avLst/>
          </a:prstGeom>
          <a:noFill/>
        </p:spPr>
        <p:txBody>
          <a:bodyPr wrap="square" rtlCol="0">
            <a:spAutoFit/>
          </a:bodyPr>
          <a:lstStyle/>
          <a:p>
            <a:pPr marL="285750" lvl="0"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To be knowledgeable about complexity: to plan and organize an itinerary and a tour; to build a travel catalogue.</a:t>
            </a:r>
            <a:endParaRPr lang="en-GB"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To learn how to analyse and select potential providers (food companies, hospitality, catering and other services).</a:t>
            </a:r>
            <a:endParaRPr lang="en-GB"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it-IT" sz="2000" dirty="0">
                <a:latin typeface="Arial" panose="020B0604020202020204" pitchFamily="34" charset="0"/>
                <a:cs typeface="Arial" panose="020B0604020202020204" pitchFamily="34" charset="0"/>
              </a:rPr>
              <a:t>To focus on structuring and designing a coherent and appealing itinerary: the </a:t>
            </a:r>
            <a:r>
              <a:rPr lang="it-IT" sz="2000">
                <a:latin typeface="Arial" panose="020B0604020202020204" pitchFamily="34" charset="0"/>
                <a:cs typeface="Arial" panose="020B0604020202020204" pitchFamily="34" charset="0"/>
              </a:rPr>
              <a:t>best format, </a:t>
            </a:r>
            <a:r>
              <a:rPr lang="it-IT" sz="2000" dirty="0">
                <a:latin typeface="Arial" panose="020B0604020202020204" pitchFamily="34" charset="0"/>
                <a:cs typeface="Arial" panose="020B0604020202020204" pitchFamily="34" charset="0"/>
              </a:rPr>
              <a:t>step by step.</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238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2" name="Title 1"/>
          <p:cNvSpPr>
            <a:spLocks noGrp="1"/>
          </p:cNvSpPr>
          <p:nvPr>
            <p:ph type="title"/>
          </p:nvPr>
        </p:nvSpPr>
        <p:spPr>
          <a:xfrm>
            <a:off x="469900" y="1438276"/>
            <a:ext cx="3073400" cy="631824"/>
          </a:xfrm>
        </p:spPr>
        <p:txBody>
          <a:bodyPr>
            <a:normAutofit fontScale="90000"/>
          </a:bodyPr>
          <a:lstStyle/>
          <a:p>
            <a:r>
              <a:rPr lang="en-GB" dirty="0"/>
              <a:t>Figure 8.1. Guidelines for brochure planning.</a:t>
            </a:r>
            <a:br>
              <a:rPr lang="en-GB" dirty="0"/>
            </a:br>
            <a:endParaRPr lang="en-GB" dirty="0"/>
          </a:p>
        </p:txBody>
      </p:sp>
      <p:pic>
        <p:nvPicPr>
          <p:cNvPr id="1026" name="Picture 2" descr="\\cabifs\users\PUBS\COMMON\Tracy\1_Books in production\Croce\Artwork redraws\Final versions for slides\c08fig00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98900" y="1117599"/>
            <a:ext cx="4254500" cy="554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19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2" name="Title 1"/>
          <p:cNvSpPr>
            <a:spLocks noGrp="1"/>
          </p:cNvSpPr>
          <p:nvPr>
            <p:ph type="title"/>
          </p:nvPr>
        </p:nvSpPr>
        <p:spPr>
          <a:xfrm>
            <a:off x="457200" y="1474788"/>
            <a:ext cx="2819400" cy="631824"/>
          </a:xfrm>
        </p:spPr>
        <p:txBody>
          <a:bodyPr>
            <a:normAutofit fontScale="90000"/>
          </a:bodyPr>
          <a:lstStyle/>
          <a:p>
            <a:r>
              <a:rPr lang="en-GB" dirty="0"/>
              <a:t>Figure 8.8. Structuring an itinerary: principal factors.</a:t>
            </a:r>
            <a:br>
              <a:rPr lang="en-GB" dirty="0"/>
            </a:br>
            <a:endParaRPr lang="en-GB" dirty="0"/>
          </a:p>
        </p:txBody>
      </p:sp>
      <p:pic>
        <p:nvPicPr>
          <p:cNvPr id="2050" name="Picture 2" descr="\\cabifs\users\PUBS\COMMON\Tracy\1_Books in production\Croce\Artwork redraws\Final versions for slides\c08fig000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63987" y="1046162"/>
            <a:ext cx="4087813" cy="56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5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2" name="Title 1"/>
          <p:cNvSpPr>
            <a:spLocks noGrp="1"/>
          </p:cNvSpPr>
          <p:nvPr>
            <p:ph type="title"/>
          </p:nvPr>
        </p:nvSpPr>
        <p:spPr>
          <a:xfrm>
            <a:off x="165100" y="1563688"/>
            <a:ext cx="2921000" cy="631824"/>
          </a:xfrm>
        </p:spPr>
        <p:txBody>
          <a:bodyPr>
            <a:normAutofit fontScale="90000"/>
          </a:bodyPr>
          <a:lstStyle/>
          <a:p>
            <a:r>
              <a:rPr lang="en-GB" dirty="0"/>
              <a:t>Figure 8.9. Different regions: choosing the best format.</a:t>
            </a:r>
            <a:br>
              <a:rPr lang="en-GB" dirty="0"/>
            </a:br>
            <a:endParaRPr lang="en-GB" dirty="0"/>
          </a:p>
        </p:txBody>
      </p:sp>
      <p:pic>
        <p:nvPicPr>
          <p:cNvPr id="3074" name="Picture 2" descr="\\cabifs\users\PUBS\COMMON\Tracy\1_Books in production\Croce\Artwork redraws\Final versions for slides\c08fig000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63901" y="1185246"/>
            <a:ext cx="5531396" cy="532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5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Review Questions and Tasks</a:t>
            </a:r>
          </a:p>
        </p:txBody>
      </p:sp>
      <p:sp>
        <p:nvSpPr>
          <p:cNvPr id="2" name="TextBox 1"/>
          <p:cNvSpPr txBox="1"/>
          <p:nvPr/>
        </p:nvSpPr>
        <p:spPr>
          <a:xfrm>
            <a:off x="1311265" y="1996619"/>
            <a:ext cx="6829436" cy="4708981"/>
          </a:xfrm>
          <a:prstGeom prst="rect">
            <a:avLst/>
          </a:prstGeom>
          <a:noFill/>
        </p:spPr>
        <p:txBody>
          <a:bodyPr wrap="square" rtlCol="0">
            <a:spAutoFit/>
          </a:bodyPr>
          <a:lstStyle/>
          <a:p>
            <a:pPr marL="342900" lvl="0" indent="-342900">
              <a:buFont typeface="Arial" panose="020B0604020202020204" pitchFamily="34" charset="0"/>
              <a:buChar char="•"/>
            </a:pPr>
            <a:r>
              <a:rPr lang="it-IT" sz="2000" dirty="0">
                <a:latin typeface="Arial" panose="020B0604020202020204" pitchFamily="34" charset="0"/>
                <a:cs typeface="Arial" panose="020B0604020202020204" pitchFamily="34" charset="0"/>
              </a:rPr>
              <a:t>Visiting a winery and a hotel to be included as providers of services in a travel package: list at least ten elements for each kind of structure that should be taken into account in the analysis sheet for the on-site visit and for the selection.</a:t>
            </a: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it-IT" sz="2000" dirty="0">
                <a:latin typeface="Arial" panose="020B0604020202020204" pitchFamily="34" charset="0"/>
                <a:cs typeface="Arial" panose="020B0604020202020204" pitchFamily="34" charset="0"/>
              </a:rPr>
              <a:t>Illustrate the main steps when structuring an itinerary. </a:t>
            </a:r>
            <a:endParaRPr lang="en-GB"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it-IT" sz="2000" dirty="0">
                <a:latin typeface="Arial" panose="020B0604020202020204" pitchFamily="34" charset="0"/>
                <a:cs typeface="Arial" panose="020B0604020202020204" pitchFamily="34" charset="0"/>
              </a:rPr>
              <a:t>Explain how the route format of a tour may be shaped, taking into account the theme of the holiday, geomorphological and cultural features of the area, location of resources, distribution of tourist facilities and services, technical aspects. Focus on ‘daisy itinerary’ and ‘linear itinerary’, giving two real examples of tourist regions suitable for these two models.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135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567</TotalTime>
  <Words>262</Words>
  <Application>Microsoft Office PowerPoint</Application>
  <PresentationFormat>On-screen Show (4:3)</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Myriad Pro</vt:lpstr>
      <vt:lpstr>Office Theme</vt:lpstr>
      <vt:lpstr>PowerPoint Presentation</vt:lpstr>
      <vt:lpstr>CHAPTER 8</vt:lpstr>
      <vt:lpstr>PowerPoint Presentation</vt:lpstr>
      <vt:lpstr>Figure 8.1. Guidelines for brochure planning. </vt:lpstr>
      <vt:lpstr>Figure 8.8. Structuring an itinerary: principal factors. </vt:lpstr>
      <vt:lpstr>Figure 8.9. Different regions: choosing the best format. </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Leigh-Ann Bard</cp:lastModifiedBy>
  <cp:revision>42</cp:revision>
  <dcterms:created xsi:type="dcterms:W3CDTF">2014-01-16T11:38:48Z</dcterms:created>
  <dcterms:modified xsi:type="dcterms:W3CDTF">2019-07-30T14:04:10Z</dcterms:modified>
</cp:coreProperties>
</file>