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75" r:id="rId5"/>
    <p:sldId id="279" r:id="rId6"/>
    <p:sldId id="280" r:id="rId7"/>
    <p:sldId id="281" r:id="rId8"/>
    <p:sldId id="282" r:id="rId9"/>
    <p:sldId id="283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D09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Edition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Food and Wine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Tourism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6600" y="402935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ERICA CROCE AND</a:t>
            </a:r>
          </a:p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GIOVANNI PERRI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7" y="5450595"/>
            <a:ext cx="1665084" cy="48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Review Questions and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264" y="2004586"/>
            <a:ext cx="6718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Explain what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terroir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 and why this concept is vital for an operator to give the proper value to food and wine tourism activities.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evolution of (food and wine) tourism destinations: explain how organization of geographical spaces, kind of tourists and tourist flows shape the identity of a place. If possible, refer to real tourist destinations. 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If well managed and planned, what are the (positive) effects of gastronomic tourism on local environment, society, economy, businesses and production?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>
                <a:latin typeface="Arial"/>
                <a:cs typeface="Arial"/>
              </a:rPr>
              <a:t>CHAPTER 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The Environment: Tools of the Trade</a:t>
            </a:r>
            <a:endParaRPr lang="en-GB" sz="2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264" y="1993900"/>
            <a:ext cx="7045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discover the importance of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terroir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as a key point to plan valuable tourism experiences in food- and wine-producing regions.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understand geographic identity and evolution of (food and wine) tourism destinations on the basis of tourist flows and organization of geographical spaces.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adopt an interdisciplinary approach when analysing, planning and managing.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2.1. The ‘geographical flavour’ of food and wine tourism: key concepts for successful planning.</a:t>
            </a:r>
          </a:p>
        </p:txBody>
      </p:sp>
      <p:pic>
        <p:nvPicPr>
          <p:cNvPr id="1026" name="Picture 2" descr="\\cabifs\users\PUBS\COMMON\Tracy\1_Books in production\Croce\Artwork redraws\Final versions for slides\c02fig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162" y="1080841"/>
            <a:ext cx="5653088" cy="42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704976"/>
            <a:ext cx="29845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2.6. </a:t>
            </a:r>
            <a:r>
              <a:rPr lang="en-GB" dirty="0" err="1"/>
              <a:t>Miossec’s</a:t>
            </a:r>
            <a:r>
              <a:rPr lang="en-GB" dirty="0"/>
              <a:t> model (source: the authors’ own adaptation from the original model).</a:t>
            </a:r>
          </a:p>
        </p:txBody>
      </p:sp>
      <p:pic>
        <p:nvPicPr>
          <p:cNvPr id="2050" name="Picture 2" descr="\\cabifs\users\PUBS\COMMON\Tracy\1_Books in production\Croce\Artwork redraws\Final versions for slides\c02fig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399" y="1054553"/>
            <a:ext cx="4089401" cy="55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2.7. The life cycle of a tourist product (source: the authors’ own adaptation of ­Butler, 1980).</a:t>
            </a:r>
            <a:endParaRPr lang="en-GB" sz="1800" dirty="0"/>
          </a:p>
        </p:txBody>
      </p:sp>
      <p:pic>
        <p:nvPicPr>
          <p:cNvPr id="3074" name="Picture 2" descr="\\cabifs\users\PUBS\COMMON\Tracy\1_Books in production\Croce\Artwork redraws\Final versions for slides\c02fig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398" y="1058395"/>
            <a:ext cx="5791201" cy="43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5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2.8. </a:t>
            </a:r>
            <a:r>
              <a:rPr lang="en-GB" dirty="0" err="1"/>
              <a:t>Plog’s</a:t>
            </a:r>
            <a:r>
              <a:rPr lang="en-GB" dirty="0"/>
              <a:t> psychographic travel model (source: the authors’ own adaptation from </a:t>
            </a:r>
            <a:r>
              <a:rPr lang="en-GB" dirty="0" err="1"/>
              <a:t>Minca</a:t>
            </a:r>
            <a:r>
              <a:rPr lang="en-GB" dirty="0"/>
              <a:t>, 1996).</a:t>
            </a:r>
            <a:endParaRPr lang="en-GB" sz="1800" dirty="0"/>
          </a:p>
        </p:txBody>
      </p:sp>
      <p:pic>
        <p:nvPicPr>
          <p:cNvPr id="4098" name="Picture 2" descr="\\cabifs\users\PUBS\COMMON\Tracy\1_Books in production\Croce\Artwork redraws\Final versions for slides\c02fig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462" y="1112138"/>
            <a:ext cx="6680913" cy="42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5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2.9. Sustainable effects of gastronomic tourism.</a:t>
            </a:r>
            <a:br>
              <a:rPr lang="en-GB" dirty="0"/>
            </a:br>
            <a:endParaRPr lang="en-GB" sz="1800" dirty="0"/>
          </a:p>
        </p:txBody>
      </p:sp>
      <p:pic>
        <p:nvPicPr>
          <p:cNvPr id="5122" name="Picture 2" descr="\\cabifs\users\PUBS\COMMON\Tracy\1_Books in production\Croce\Artwork redraws\Final versions for slides\c02fig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463" y="1225257"/>
            <a:ext cx="6450037" cy="42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2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2.10. An interdisciplinary approach to interpret the landscape and create multiple experiences in a gastronomic destination.</a:t>
            </a:r>
            <a:endParaRPr lang="en-GB" sz="1800" dirty="0"/>
          </a:p>
        </p:txBody>
      </p:sp>
      <p:pic>
        <p:nvPicPr>
          <p:cNvPr id="6146" name="Picture 2" descr="\\cabifs\users\PUBS\COMMON\Tracy\1_Books in production\Croce\Artwork redraws\Final versions for slides\c02fig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63" y="1010288"/>
            <a:ext cx="5840437" cy="43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317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Office Theme</vt:lpstr>
      <vt:lpstr>PowerPoint Presentation</vt:lpstr>
      <vt:lpstr>CHAPTER 2</vt:lpstr>
      <vt:lpstr>PowerPoint Presentation</vt:lpstr>
      <vt:lpstr>Figure 2.1. The ‘geographical flavour’ of food and wine tourism: key concepts for successful planning.</vt:lpstr>
      <vt:lpstr>Figure 2.6. Miossec’s model (source: the authors’ own adaptation from the original model).</vt:lpstr>
      <vt:lpstr>Figure 2.7. The life cycle of a tourist product (source: the authors’ own adaptation of ­Butler, 1980).</vt:lpstr>
      <vt:lpstr>Figure 2.8. Plog’s psychographic travel model (source: the authors’ own adaptation from Minca, 1996).</vt:lpstr>
      <vt:lpstr>Figure 2.9. Sustainable effects of gastronomic tourism. </vt:lpstr>
      <vt:lpstr>Figure 2.10. An interdisciplinary approach to interpret the landscape and create multiple experiences in a gastronomic destination.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38</cp:revision>
  <dcterms:created xsi:type="dcterms:W3CDTF">2014-01-16T11:38:48Z</dcterms:created>
  <dcterms:modified xsi:type="dcterms:W3CDTF">2019-07-30T14:08:12Z</dcterms:modified>
</cp:coreProperties>
</file>