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63" r:id="rId2"/>
    <p:sldId id="271" r:id="rId3"/>
    <p:sldId id="272" r:id="rId4"/>
    <p:sldId id="273" r:id="rId5"/>
    <p:sldId id="300" r:id="rId6"/>
    <p:sldId id="301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3C92D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86" autoAdjust="0"/>
  </p:normalViewPr>
  <p:slideViewPr>
    <p:cSldViewPr snapToGrid="0" snapToObjects="1">
      <p:cViewPr>
        <p:scale>
          <a:sx n="80" d="100"/>
          <a:sy n="80" d="100"/>
        </p:scale>
        <p:origin x="-1878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1530F-8C58-4EDB-AB28-A44B8905B02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5DF76-156A-41F3-842A-2CB57947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9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89030" y="492258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cap="all" baseline="0" dirty="0" smtClean="0">
                <a:latin typeface="Arial"/>
                <a:cs typeface="Arial"/>
              </a:rPr>
              <a:t>Key Questions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2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109118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Arial"/>
                <a:cs typeface="Arial"/>
              </a:rPr>
              <a:t>MICROBIAL FOOD SAFETY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A FOOD SYSTEMS APPROACH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667416"/>
            <a:ext cx="7741920" cy="643862"/>
          </a:xfrm>
        </p:spPr>
        <p:txBody>
          <a:bodyPr>
            <a:normAutofit/>
          </a:bodyPr>
          <a:lstStyle/>
          <a:p>
            <a:r>
              <a:rPr lang="en-GB" sz="3200" b="0" baseline="30000" dirty="0">
                <a:latin typeface="Arial"/>
                <a:cs typeface="Arial"/>
              </a:rPr>
              <a:t>Charlene Wolf-Hall and William </a:t>
            </a:r>
            <a:r>
              <a:rPr lang="en-GB" sz="3200" b="0" baseline="30000" dirty="0" err="1" smtClean="0">
                <a:latin typeface="Arial"/>
                <a:cs typeface="Arial"/>
              </a:rPr>
              <a:t>Nganje</a:t>
            </a:r>
            <a:endParaRPr lang="en-GB" sz="3200" b="0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Arial"/>
                <a:cs typeface="Arial"/>
              </a:rPr>
              <a:t>Protozoan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 smtClean="0">
                <a:latin typeface="Arial"/>
                <a:cs typeface="Arial"/>
              </a:rPr>
              <a:t>Warm blooded animals and humans </a:t>
            </a:r>
          </a:p>
          <a:p>
            <a:r>
              <a:rPr lang="en-US" sz="2900" dirty="0" smtClean="0">
                <a:latin typeface="Arial"/>
                <a:cs typeface="Arial"/>
              </a:rPr>
              <a:t>Contaminated water is the main source </a:t>
            </a:r>
            <a:endParaRPr lang="en-US" sz="29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smtClean="0"/>
              <a:t>Giardia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614" y="3213347"/>
            <a:ext cx="2938585" cy="197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Arial"/>
                <a:cs typeface="Arial"/>
              </a:rPr>
              <a:t>Protozoan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 smtClean="0">
                <a:latin typeface="Arial"/>
                <a:cs typeface="Arial"/>
              </a:rPr>
              <a:t>Felines and humans </a:t>
            </a:r>
          </a:p>
          <a:p>
            <a:r>
              <a:rPr lang="en-US" sz="2900" dirty="0" smtClean="0">
                <a:latin typeface="Arial"/>
                <a:cs typeface="Arial"/>
              </a:rPr>
              <a:t>Contaminated water is the main source </a:t>
            </a:r>
            <a:endParaRPr lang="en-US" sz="29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smtClean="0"/>
              <a:t>Toxoplasma </a:t>
            </a:r>
            <a:r>
              <a:rPr lang="en-GB" sz="4000" i="1" dirty="0" err="1" smtClean="0"/>
              <a:t>gondii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963" y="3343556"/>
            <a:ext cx="1664677" cy="160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Mold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-  A fungus with visible downy mycelium upon which powdery conidia can be </a:t>
            </a:r>
            <a:r>
              <a:rPr lang="en-US" sz="2400" dirty="0" err="1" smtClean="0">
                <a:latin typeface="Arial"/>
                <a:cs typeface="Arial"/>
              </a:rPr>
              <a:t>seenl</a:t>
            </a:r>
            <a:r>
              <a:rPr lang="en-US" sz="2400" dirty="0" smtClean="0">
                <a:latin typeface="Arial"/>
                <a:cs typeface="Arial"/>
              </a:rPr>
              <a:t>. </a:t>
            </a:r>
          </a:p>
          <a:p>
            <a:r>
              <a:rPr lang="en-US" sz="2400" b="1" dirty="0" smtClean="0">
                <a:latin typeface="Arial"/>
                <a:cs typeface="Arial"/>
              </a:rPr>
              <a:t>Mycotoxins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– Toxic compounds produced by </a:t>
            </a:r>
            <a:r>
              <a:rPr lang="en-US" sz="2400" dirty="0" smtClean="0">
                <a:latin typeface="Arial"/>
                <a:cs typeface="Arial"/>
              </a:rPr>
              <a:t>fungi. </a:t>
            </a:r>
          </a:p>
          <a:p>
            <a:r>
              <a:rPr lang="en-US" sz="2400" b="1" dirty="0" smtClean="0">
                <a:latin typeface="Arial"/>
                <a:cs typeface="Arial"/>
              </a:rPr>
              <a:t>Field Fungi </a:t>
            </a:r>
            <a:r>
              <a:rPr lang="en-US" sz="2400" dirty="0">
                <a:latin typeface="Arial"/>
                <a:cs typeface="Arial"/>
              </a:rPr>
              <a:t>- Fungi that invade food crops in the field. These fungi can damage grain as the seeds develop. 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b="1" dirty="0" smtClean="0">
                <a:latin typeface="Arial"/>
                <a:cs typeface="Arial"/>
              </a:rPr>
              <a:t>Storage Fungi</a:t>
            </a:r>
            <a:r>
              <a:rPr lang="en-US" sz="2400" dirty="0">
                <a:latin typeface="Arial"/>
                <a:cs typeface="Arial"/>
              </a:rPr>
              <a:t> - Fungi that grow in stored grain, spoiling quality and possibly </a:t>
            </a:r>
            <a:r>
              <a:rPr lang="en-US" sz="2400" dirty="0" smtClean="0">
                <a:latin typeface="Arial"/>
                <a:cs typeface="Arial"/>
              </a:rPr>
              <a:t>safety.</a:t>
            </a:r>
            <a:endParaRPr lang="en-US" sz="2400" b="1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Genera of most concern in food:</a:t>
            </a:r>
          </a:p>
          <a:p>
            <a:pPr lvl="1"/>
            <a:r>
              <a:rPr lang="en-US" sz="2000" i="1" dirty="0" smtClean="0">
                <a:latin typeface="Arial"/>
                <a:cs typeface="Arial"/>
              </a:rPr>
              <a:t>Aspergillus</a:t>
            </a:r>
          </a:p>
          <a:p>
            <a:pPr lvl="1"/>
            <a:r>
              <a:rPr lang="en-US" sz="2000" i="1" dirty="0" smtClean="0">
                <a:latin typeface="Arial"/>
                <a:cs typeface="Arial"/>
              </a:rPr>
              <a:t>Fusarium</a:t>
            </a:r>
          </a:p>
          <a:p>
            <a:pPr lvl="1"/>
            <a:r>
              <a:rPr lang="en-US" sz="2000" i="1" dirty="0" err="1" smtClean="0">
                <a:latin typeface="Arial"/>
                <a:cs typeface="Arial"/>
              </a:rPr>
              <a:t>Penicillium</a:t>
            </a:r>
            <a:endParaRPr lang="en-US" sz="2000" i="1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Mycotoxins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Arial"/>
                <a:cs typeface="Arial"/>
              </a:rPr>
              <a:t>Mold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 smtClean="0">
                <a:latin typeface="Arial"/>
                <a:cs typeface="Arial"/>
              </a:rPr>
              <a:t>Can be problems in field and storage</a:t>
            </a:r>
          </a:p>
          <a:p>
            <a:r>
              <a:rPr lang="en-US" sz="2900" dirty="0" smtClean="0">
                <a:latin typeface="Arial"/>
                <a:cs typeface="Arial"/>
              </a:rPr>
              <a:t>Higher risk in drought harvest years </a:t>
            </a:r>
            <a:endParaRPr lang="en-US" sz="29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smtClean="0"/>
              <a:t>Aspergillus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8388" y="3081606"/>
            <a:ext cx="2993292" cy="2227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30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Arial"/>
                <a:cs typeface="Arial"/>
              </a:rPr>
              <a:t>Mold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 smtClean="0">
                <a:latin typeface="Arial"/>
                <a:cs typeface="Arial"/>
              </a:rPr>
              <a:t>Field fungus</a:t>
            </a:r>
          </a:p>
          <a:p>
            <a:r>
              <a:rPr lang="en-US" sz="2900" dirty="0" smtClean="0">
                <a:latin typeface="Arial"/>
                <a:cs typeface="Arial"/>
              </a:rPr>
              <a:t>Higher risk in wet harvest years </a:t>
            </a:r>
            <a:endParaRPr lang="en-US" sz="29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smtClean="0"/>
              <a:t>Fusarium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429" y="3263258"/>
            <a:ext cx="3141785" cy="186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Arial"/>
                <a:cs typeface="Arial"/>
              </a:rPr>
              <a:t>Mold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 smtClean="0">
                <a:latin typeface="Arial"/>
                <a:cs typeface="Arial"/>
              </a:rPr>
              <a:t>Storage fungus; many </a:t>
            </a:r>
            <a:r>
              <a:rPr lang="en-US" sz="2900" dirty="0" err="1" smtClean="0">
                <a:latin typeface="Arial"/>
                <a:cs typeface="Arial"/>
              </a:rPr>
              <a:t>psychrotrophs</a:t>
            </a:r>
            <a:endParaRPr lang="en-US" sz="2900" dirty="0" smtClean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err="1" smtClean="0"/>
              <a:t>Penicillium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5034" y="2821796"/>
            <a:ext cx="2665046" cy="2399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52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>
                <a:latin typeface="Arial"/>
                <a:cs typeface="Arial"/>
              </a:rPr>
              <a:t>THANK YOU</a:t>
            </a:r>
            <a:endParaRPr lang="en-GB" sz="22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Name:	Charlene Wolf-Hall &amp; William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Nganje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Email:  charlene.hall@ndsu.edu &amp; </a:t>
            </a:r>
            <a:r>
              <a:rPr lang="en-GB" altLang="zh-CN" sz="2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William.Nganje@ndsu.edu</a:t>
            </a:r>
          </a:p>
          <a:p>
            <a:endParaRPr lang="en-GB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Chapter 8</a:t>
            </a:r>
            <a:r>
              <a:rPr lang="en-US" dirty="0">
                <a:latin typeface="Arial"/>
                <a:cs typeface="Arial"/>
              </a:rPr>
              <a:t>: Eukaryotic Microorganisms of Concern in Food - Parasites and Molds	</a:t>
            </a:r>
          </a:p>
        </p:txBody>
      </p:sp>
    </p:spTree>
    <p:extLst>
      <p:ext uri="{BB962C8B-B14F-4D97-AF65-F5344CB8AC3E}">
        <p14:creationId xmlns:p14="http://schemas.microsoft.com/office/powerpoint/2010/main" val="107289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a eukaryotic microorganism?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eukaryotic microorganisms are of most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microbial food safety?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the mechanisms by which these microorganisms cause illness?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the hazards these microorganisms present to consumers?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controls can prevent foodborne illness due to these microorganisms?</a:t>
            </a:r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Key Questions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Eukaryotes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- Cells of the higher organisms, containing a true nucleus bounded by a nuclear membrane.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b="1" dirty="0" smtClean="0">
                <a:latin typeface="Arial"/>
                <a:cs typeface="Arial"/>
              </a:rPr>
              <a:t>Prokaryotes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- Cells, such as those of bacteria and blue green algae, which lack a nuclear membrane so that the nuclear material is either scattered in the cytoplasm or collected in a nucleoid region.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GB" sz="2400" dirty="0" smtClean="0">
                <a:latin typeface="Arial"/>
                <a:cs typeface="Arial"/>
              </a:rPr>
              <a:t>Eukaryotes of concerns in microbial food safety:</a:t>
            </a:r>
          </a:p>
          <a:p>
            <a:pPr lvl="1"/>
            <a:r>
              <a:rPr lang="en-GB" sz="2000" dirty="0" smtClean="0">
                <a:latin typeface="Arial"/>
                <a:cs typeface="Arial"/>
              </a:rPr>
              <a:t>Parasitic worms and protozoa</a:t>
            </a:r>
          </a:p>
          <a:p>
            <a:pPr lvl="1"/>
            <a:r>
              <a:rPr lang="en-GB" sz="2000" dirty="0" smtClean="0">
                <a:latin typeface="Arial"/>
                <a:cs typeface="Arial"/>
              </a:rPr>
              <a:t>Fungi - Mycotoxins</a:t>
            </a:r>
            <a:endParaRPr lang="en-GB" sz="20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Eukaryotic </a:t>
            </a:r>
            <a:r>
              <a:rPr lang="en-US" sz="4000" dirty="0"/>
              <a:t>Microorganisms of Concern in Foods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Arial"/>
                <a:cs typeface="Arial"/>
              </a:rPr>
              <a:t>Helminth </a:t>
            </a:r>
            <a:r>
              <a:rPr lang="en-US" sz="2900" dirty="0">
                <a:latin typeface="Arial"/>
                <a:cs typeface="Arial"/>
              </a:rPr>
              <a:t>– </a:t>
            </a:r>
            <a:r>
              <a:rPr lang="en-US" sz="2900" dirty="0" smtClean="0">
                <a:latin typeface="Arial"/>
                <a:cs typeface="Arial"/>
              </a:rPr>
              <a:t>Roundworm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 smtClean="0">
                <a:latin typeface="Arial"/>
                <a:cs typeface="Arial"/>
              </a:rPr>
              <a:t>Parasite of marine mammals; transmitted to humans by undercooked seafood</a:t>
            </a:r>
            <a:endParaRPr lang="en-US" sz="29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err="1" smtClean="0"/>
              <a:t>Anisakis</a:t>
            </a:r>
            <a:r>
              <a:rPr lang="en-GB" sz="4000" i="1" dirty="0" smtClean="0"/>
              <a:t> Simplex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https://upload.wikimedia.org/wikipedia/commons/4/49/So4b-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018" y="3233001"/>
            <a:ext cx="2876062" cy="1764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1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Arial"/>
                <a:cs typeface="Arial"/>
              </a:rPr>
              <a:t>Helminth – Flatworms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 smtClean="0">
                <a:latin typeface="Arial"/>
                <a:cs typeface="Arial"/>
              </a:rPr>
              <a:t>Host-adapted to swine, beef and humans</a:t>
            </a:r>
            <a:endParaRPr lang="en-US" sz="29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/>
              <a:t>Taenia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108" y="2736608"/>
            <a:ext cx="3071446" cy="20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Arial"/>
                <a:cs typeface="Arial"/>
              </a:rPr>
              <a:t>Helminth – Roundworm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 smtClean="0">
                <a:latin typeface="Arial"/>
                <a:cs typeface="Arial"/>
              </a:rPr>
              <a:t>Found in warm blooded animals, more common in pigs and bear</a:t>
            </a:r>
            <a:endParaRPr lang="en-US" sz="29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err="1" smtClean="0"/>
              <a:t>Trichinella</a:t>
            </a:r>
            <a:r>
              <a:rPr lang="en-GB" sz="4000" i="1" dirty="0" smtClean="0"/>
              <a:t> spiralis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90" y="3322320"/>
            <a:ext cx="2836470" cy="168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Arial"/>
                <a:cs typeface="Arial"/>
              </a:rPr>
              <a:t>Protozoan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 smtClean="0">
                <a:latin typeface="Arial"/>
                <a:cs typeface="Arial"/>
              </a:rPr>
              <a:t>Intracellular parasites transmitted through feces</a:t>
            </a:r>
          </a:p>
          <a:p>
            <a:r>
              <a:rPr lang="en-US" sz="2900" dirty="0" smtClean="0">
                <a:latin typeface="Arial"/>
                <a:cs typeface="Arial"/>
              </a:rPr>
              <a:t>Contaminated water is the main source</a:t>
            </a:r>
            <a:endParaRPr lang="en-US" sz="29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smtClean="0"/>
              <a:t>Cryptosporidium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File:Cryptosporidium parvum 01.jpg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034" y="3597083"/>
            <a:ext cx="2157045" cy="1563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1834" y="1272381"/>
            <a:ext cx="2258646" cy="192258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900" dirty="0" smtClean="0">
                <a:latin typeface="Arial"/>
                <a:cs typeface="Arial"/>
              </a:rPr>
              <a:t>Protozoan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 smtClean="0">
                <a:latin typeface="Arial"/>
                <a:cs typeface="Arial"/>
              </a:rPr>
              <a:t>Humans are the only source</a:t>
            </a:r>
          </a:p>
          <a:p>
            <a:r>
              <a:rPr lang="en-US" sz="2900" dirty="0" smtClean="0">
                <a:latin typeface="Arial"/>
                <a:cs typeface="Arial"/>
              </a:rPr>
              <a:t>Contaminated water is the main source 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 smtClean="0">
                <a:latin typeface="Arial"/>
                <a:cs typeface="Arial"/>
              </a:rPr>
              <a:t>Parasitic Infection –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Cyclosporiasis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/>
                <a:cs typeface="Arial"/>
              </a:rPr>
              <a:t>Diarrhea</a:t>
            </a:r>
          </a:p>
          <a:p>
            <a:r>
              <a:rPr lang="en-US" sz="2900" dirty="0" smtClean="0">
                <a:latin typeface="Arial"/>
                <a:cs typeface="Arial"/>
              </a:rPr>
              <a:t>US </a:t>
            </a:r>
            <a:r>
              <a:rPr lang="en-US" sz="2900" dirty="0">
                <a:latin typeface="Arial"/>
                <a:cs typeface="Arial"/>
              </a:rPr>
              <a:t>stats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Cause 44,407 illnesses, 11 hospitalizations, and </a:t>
            </a:r>
            <a:r>
              <a:rPr lang="en-US" sz="2400" dirty="0" smtClean="0">
                <a:latin typeface="Arial"/>
                <a:cs typeface="Arial"/>
              </a:rPr>
              <a:t>zero </a:t>
            </a:r>
            <a:r>
              <a:rPr lang="en-US" sz="2400" dirty="0">
                <a:latin typeface="Arial"/>
                <a:cs typeface="Arial"/>
              </a:rPr>
              <a:t>deaths </a:t>
            </a:r>
            <a:r>
              <a:rPr lang="en-US" sz="2400" dirty="0" smtClean="0">
                <a:latin typeface="Arial"/>
                <a:cs typeface="Arial"/>
              </a:rPr>
              <a:t>per year 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Average cost per case - $1,483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3300" dirty="0" smtClean="0">
                <a:latin typeface="Arial"/>
                <a:cs typeface="Arial"/>
              </a:rPr>
              <a:t>Controls</a:t>
            </a:r>
            <a:endParaRPr lang="en-US" sz="3300" dirty="0">
              <a:latin typeface="Arial"/>
              <a:cs typeface="Arial"/>
            </a:endParaRPr>
          </a:p>
          <a:p>
            <a:pPr lvl="1"/>
            <a:r>
              <a:rPr lang="en-US" sz="2400" dirty="0" smtClean="0">
                <a:latin typeface="Arial"/>
                <a:cs typeface="Arial"/>
              </a:rPr>
              <a:t>Use of safe, potable water for food preparation and cleaning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Sensitive </a:t>
            </a:r>
            <a:r>
              <a:rPr lang="en-US" sz="2400" dirty="0">
                <a:latin typeface="Arial"/>
                <a:cs typeface="Arial"/>
              </a:rPr>
              <a:t>to </a:t>
            </a:r>
            <a:r>
              <a:rPr lang="en-US" sz="2400" dirty="0" smtClean="0">
                <a:latin typeface="Arial"/>
                <a:cs typeface="Arial"/>
              </a:rPr>
              <a:t>heating and boiling of water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400" dirty="0" smtClean="0">
                <a:latin typeface="Arial"/>
                <a:cs typeface="Arial"/>
              </a:rPr>
              <a:t>Good hygiene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i="1" dirty="0" err="1"/>
              <a:t>Cyclospora</a:t>
            </a:r>
            <a:r>
              <a:rPr lang="en-GB" sz="4000" i="1" dirty="0"/>
              <a:t> </a:t>
            </a:r>
            <a:r>
              <a:rPr lang="en-GB" sz="4000" i="1" dirty="0" err="1"/>
              <a:t>cayetanensis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401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MICROBIAL FOOD SAFETY A FOOD SYSTEMS APPROACH</vt:lpstr>
      <vt:lpstr>PowerPoint Presentation</vt:lpstr>
      <vt:lpstr>Key Questions </vt:lpstr>
      <vt:lpstr>Eukaryotic Microorganisms of Concern in Foods</vt:lpstr>
      <vt:lpstr>Anisakis Simplex</vt:lpstr>
      <vt:lpstr>Taenia</vt:lpstr>
      <vt:lpstr>Trichinella spiralis</vt:lpstr>
      <vt:lpstr>Cryptosporidium</vt:lpstr>
      <vt:lpstr>Cyclospora cayetanensis</vt:lpstr>
      <vt:lpstr>Giardia</vt:lpstr>
      <vt:lpstr>Toxoplasma gondii</vt:lpstr>
      <vt:lpstr>Mycotoxins</vt:lpstr>
      <vt:lpstr>Aspergillus</vt:lpstr>
      <vt:lpstr>Fusarium</vt:lpstr>
      <vt:lpstr>Penicillium</vt:lpstr>
      <vt:lpstr>THANK YOU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Sarah Lowe</cp:lastModifiedBy>
  <cp:revision>173</cp:revision>
  <dcterms:created xsi:type="dcterms:W3CDTF">2014-12-08T12:01:41Z</dcterms:created>
  <dcterms:modified xsi:type="dcterms:W3CDTF">2017-02-21T09:26:52Z</dcterms:modified>
</cp:coreProperties>
</file>