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3" r:id="rId2"/>
    <p:sldId id="271" r:id="rId3"/>
    <p:sldId id="272" r:id="rId4"/>
    <p:sldId id="273" r:id="rId5"/>
    <p:sldId id="300" r:id="rId6"/>
    <p:sldId id="301" r:id="rId7"/>
    <p:sldId id="302" r:id="rId8"/>
    <p:sldId id="303" r:id="rId9"/>
    <p:sldId id="304" r:id="rId10"/>
    <p:sldId id="305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3C92D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86" autoAdjust="0"/>
  </p:normalViewPr>
  <p:slideViewPr>
    <p:cSldViewPr snapToGrid="0" snapToObjects="1">
      <p:cViewPr>
        <p:scale>
          <a:sx n="80" d="100"/>
          <a:sy n="80" d="100"/>
        </p:scale>
        <p:origin x="-1878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1530F-8C58-4EDB-AB28-A44B8905B02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DF76-156A-41F3-842A-2CB57947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9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89030" y="492258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baseline="0" dirty="0" smtClean="0">
                <a:latin typeface="Arial"/>
                <a:cs typeface="Arial"/>
              </a:rPr>
              <a:t>Key Questions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109118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Arial"/>
                <a:cs typeface="Arial"/>
              </a:rPr>
              <a:t>MICROBIAL FOOD SAFETY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A FOOD SYSTEMS APPROACH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67416"/>
            <a:ext cx="7741920" cy="643862"/>
          </a:xfrm>
        </p:spPr>
        <p:txBody>
          <a:bodyPr>
            <a:normAutofit/>
          </a:bodyPr>
          <a:lstStyle/>
          <a:p>
            <a:r>
              <a:rPr lang="en-GB" sz="3200" b="0" baseline="30000" dirty="0">
                <a:latin typeface="Arial"/>
                <a:cs typeface="Arial"/>
              </a:rPr>
              <a:t>Charlene Wolf-Hall and William </a:t>
            </a:r>
            <a:r>
              <a:rPr lang="en-GB" sz="3200" b="0" baseline="30000" dirty="0" err="1" smtClean="0">
                <a:latin typeface="Arial"/>
                <a:cs typeface="Arial"/>
              </a:rPr>
              <a:t>Nganje</a:t>
            </a:r>
            <a:endParaRPr lang="en-GB" sz="3200" b="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i="1" dirty="0" smtClean="0">
                <a:latin typeface="Arial"/>
                <a:cs typeface="Arial"/>
              </a:rPr>
              <a:t>Y. </a:t>
            </a:r>
            <a:r>
              <a:rPr lang="en-US" sz="2900" i="1" dirty="0" err="1" smtClean="0">
                <a:latin typeface="Arial"/>
                <a:cs typeface="Arial"/>
              </a:rPr>
              <a:t>enterocolitica</a:t>
            </a:r>
            <a:r>
              <a:rPr lang="en-US" sz="2900" i="1" dirty="0" smtClean="0">
                <a:latin typeface="Arial"/>
                <a:cs typeface="Arial"/>
              </a:rPr>
              <a:t>, Y. pseudotuberculosis, Y. </a:t>
            </a:r>
            <a:r>
              <a:rPr lang="en-US" sz="2900" i="1" dirty="0" err="1" smtClean="0">
                <a:latin typeface="Arial"/>
                <a:cs typeface="Arial"/>
              </a:rPr>
              <a:t>pestis</a:t>
            </a:r>
            <a:endParaRPr lang="en-US" sz="2900" i="1" dirty="0" smtClean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Gram-negative short rods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>
                <a:latin typeface="Arial"/>
                <a:cs typeface="Arial"/>
              </a:rPr>
              <a:t>Common in </a:t>
            </a:r>
            <a:r>
              <a:rPr lang="en-US" sz="2900" dirty="0" smtClean="0">
                <a:latin typeface="Arial"/>
                <a:cs typeface="Arial"/>
              </a:rPr>
              <a:t>environment and digestive tracts of animals, common in swine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/>
              <a:t>Yersinia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latin typeface="Arial"/>
                <a:cs typeface="Arial"/>
              </a:rPr>
              <a:t>THANK YOU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Name:	Charlene Wolf-Hall &amp; William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Nganje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Email:  charlene.hall@ndsu.edu &amp; </a:t>
            </a:r>
            <a:r>
              <a:rPr lang="en-GB" altLang="zh-CN" sz="240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William.Nganje@ndsu.edu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Chapter 7: Gram-Negative </a:t>
            </a:r>
            <a:r>
              <a:rPr lang="en-US" dirty="0">
                <a:latin typeface="Arial"/>
                <a:cs typeface="Arial"/>
              </a:rPr>
              <a:t>Bacteria	</a:t>
            </a:r>
          </a:p>
        </p:txBody>
      </p:sp>
    </p:spTree>
    <p:extLst>
      <p:ext uri="{BB962C8B-B14F-4D97-AF65-F5344CB8AC3E}">
        <p14:creationId xmlns:p14="http://schemas.microsoft.com/office/powerpoint/2010/main" val="107289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Gram-negative bacteria are of most concern for microbial food safety?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the mechanisms by which these Gram-negative bacteria cause illness?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the hazards that these Gram-negative bacteria present to consumers?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controls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prevent foodborne illness due to these Gram-negative bacteria?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Key Questions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1189356" y="1460665"/>
            <a:ext cx="7196137" cy="412495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Of most concern in foods</a:t>
            </a:r>
          </a:p>
          <a:p>
            <a:pPr lvl="1"/>
            <a:r>
              <a:rPr lang="en-US" sz="2400" i="1" dirty="0" smtClean="0">
                <a:latin typeface="Arial"/>
                <a:cs typeface="Arial"/>
              </a:rPr>
              <a:t>Campylobacter</a:t>
            </a:r>
          </a:p>
          <a:p>
            <a:pPr lvl="1"/>
            <a:r>
              <a:rPr lang="en-US" sz="2400" i="1" dirty="0" smtClean="0">
                <a:latin typeface="Arial"/>
                <a:cs typeface="Arial"/>
              </a:rPr>
              <a:t>Escherichia coli</a:t>
            </a:r>
          </a:p>
          <a:p>
            <a:pPr lvl="1"/>
            <a:r>
              <a:rPr lang="en-US" sz="2400" i="1" dirty="0" smtClean="0">
                <a:latin typeface="Arial"/>
                <a:cs typeface="Arial"/>
              </a:rPr>
              <a:t>Salmonella</a:t>
            </a:r>
          </a:p>
          <a:p>
            <a:pPr lvl="1"/>
            <a:r>
              <a:rPr lang="en-US" sz="2400" i="1" dirty="0" err="1" smtClean="0">
                <a:latin typeface="Arial"/>
                <a:cs typeface="Arial"/>
              </a:rPr>
              <a:t>Shigella</a:t>
            </a:r>
            <a:endParaRPr lang="en-US" sz="2400" i="1" dirty="0" smtClean="0">
              <a:latin typeface="Arial"/>
              <a:cs typeface="Arial"/>
            </a:endParaRPr>
          </a:p>
          <a:p>
            <a:pPr lvl="1"/>
            <a:r>
              <a:rPr lang="en-US" sz="2400" i="1" dirty="0" smtClean="0">
                <a:latin typeface="Arial"/>
                <a:cs typeface="Arial"/>
              </a:rPr>
              <a:t>Vibrio</a:t>
            </a:r>
          </a:p>
          <a:p>
            <a:pPr lvl="1"/>
            <a:r>
              <a:rPr lang="en-US" sz="2400" i="1" dirty="0" smtClean="0">
                <a:latin typeface="Arial"/>
                <a:cs typeface="Arial"/>
              </a:rPr>
              <a:t>Yersinia</a:t>
            </a:r>
          </a:p>
          <a:p>
            <a:endParaRPr lang="en-GB" sz="24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Gram </a:t>
            </a:r>
            <a:r>
              <a:rPr lang="en-US" sz="4000" dirty="0" smtClean="0"/>
              <a:t>Negative </a:t>
            </a:r>
            <a:r>
              <a:rPr lang="en-US" sz="4000" dirty="0"/>
              <a:t>Bacteria of Concern in Food </a:t>
            </a:r>
            <a:r>
              <a:rPr lang="en-US" sz="4000" dirty="0" smtClean="0"/>
              <a:t>Safety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i="1" dirty="0" smtClean="0">
                <a:latin typeface="Arial"/>
                <a:cs typeface="Arial"/>
              </a:rPr>
              <a:t>Campylobacter </a:t>
            </a:r>
            <a:r>
              <a:rPr lang="en-US" sz="2900" i="1" dirty="0" err="1" smtClean="0">
                <a:latin typeface="Arial"/>
                <a:cs typeface="Arial"/>
              </a:rPr>
              <a:t>jejuni</a:t>
            </a:r>
            <a:r>
              <a:rPr lang="en-US" sz="2900" i="1" dirty="0" smtClean="0">
                <a:latin typeface="Arial"/>
                <a:cs typeface="Arial"/>
              </a:rPr>
              <a:t> </a:t>
            </a:r>
            <a:r>
              <a:rPr lang="en-US" sz="2900" dirty="0" smtClean="0">
                <a:latin typeface="Arial"/>
                <a:cs typeface="Arial"/>
              </a:rPr>
              <a:t>and </a:t>
            </a:r>
            <a:r>
              <a:rPr lang="en-US" sz="2900" i="1" dirty="0" smtClean="0">
                <a:latin typeface="Arial"/>
                <a:cs typeface="Arial"/>
              </a:rPr>
              <a:t>Campylobacter coli</a:t>
            </a:r>
          </a:p>
          <a:p>
            <a:r>
              <a:rPr lang="en-US" sz="2900" dirty="0" smtClean="0">
                <a:latin typeface="Arial"/>
                <a:cs typeface="Arial"/>
              </a:rPr>
              <a:t>Gram-negative spirally curved rods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>
                <a:latin typeface="Arial"/>
                <a:cs typeface="Arial"/>
              </a:rPr>
              <a:t>Common in </a:t>
            </a:r>
            <a:r>
              <a:rPr lang="en-US" sz="2900" dirty="0" smtClean="0">
                <a:latin typeface="Arial"/>
                <a:cs typeface="Arial"/>
              </a:rPr>
              <a:t>digestive tracts of animals, most common in poultry</a:t>
            </a:r>
            <a:endParaRPr lang="en-US" sz="2900" dirty="0">
              <a:latin typeface="Arial"/>
              <a:cs typeface="Arial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/>
              <a:t>Campylobacter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30" y="3438769"/>
            <a:ext cx="1711569" cy="23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Gram-negative very short rods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>
                <a:latin typeface="Arial"/>
                <a:cs typeface="Arial"/>
              </a:rPr>
              <a:t>Common in </a:t>
            </a:r>
            <a:r>
              <a:rPr lang="en-US" sz="2900" dirty="0" smtClean="0">
                <a:latin typeface="Arial"/>
                <a:cs typeface="Arial"/>
              </a:rPr>
              <a:t>digestive tracts of animals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/>
              <a:t>Escherichia coli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031" y="3166406"/>
            <a:ext cx="2752969" cy="20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Gram-negative rods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>
                <a:latin typeface="Arial"/>
                <a:cs typeface="Arial"/>
              </a:rPr>
              <a:t>Common in </a:t>
            </a:r>
            <a:r>
              <a:rPr lang="en-US" sz="2900" dirty="0" smtClean="0">
                <a:latin typeface="Arial"/>
                <a:cs typeface="Arial"/>
              </a:rPr>
              <a:t>digestive tracts of animals</a:t>
            </a:r>
            <a:endParaRPr lang="en-US" sz="29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/>
              <a:t>Salmonella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908" y="2712381"/>
            <a:ext cx="2790092" cy="26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i="1" dirty="0">
                <a:latin typeface="Arial"/>
                <a:cs typeface="Arial"/>
              </a:rPr>
              <a:t>S. </a:t>
            </a:r>
            <a:r>
              <a:rPr lang="en-US" sz="2900" i="1" dirty="0" err="1">
                <a:latin typeface="Arial"/>
                <a:cs typeface="Arial"/>
              </a:rPr>
              <a:t>dysenteriae</a:t>
            </a:r>
            <a:r>
              <a:rPr lang="en-US" sz="2900" i="1" dirty="0">
                <a:latin typeface="Arial"/>
                <a:cs typeface="Arial"/>
              </a:rPr>
              <a:t>, S. </a:t>
            </a:r>
            <a:r>
              <a:rPr lang="en-US" sz="2900" i="1" dirty="0" err="1">
                <a:latin typeface="Arial"/>
                <a:cs typeface="Arial"/>
              </a:rPr>
              <a:t>flexneri</a:t>
            </a:r>
            <a:r>
              <a:rPr lang="en-US" sz="2900" i="1" dirty="0">
                <a:latin typeface="Arial"/>
                <a:cs typeface="Arial"/>
              </a:rPr>
              <a:t>, S. </a:t>
            </a:r>
            <a:r>
              <a:rPr lang="en-US" sz="2900" i="1" dirty="0" err="1">
                <a:latin typeface="Arial"/>
                <a:cs typeface="Arial"/>
              </a:rPr>
              <a:t>boydii</a:t>
            </a:r>
            <a:r>
              <a:rPr lang="en-US" sz="2900" dirty="0">
                <a:latin typeface="Arial"/>
                <a:cs typeface="Arial"/>
              </a:rPr>
              <a:t>, and </a:t>
            </a:r>
            <a:r>
              <a:rPr lang="en-US" sz="2900" i="1" dirty="0">
                <a:latin typeface="Arial"/>
                <a:cs typeface="Arial"/>
              </a:rPr>
              <a:t>S. </a:t>
            </a:r>
            <a:r>
              <a:rPr lang="en-US" sz="2900" i="1" dirty="0" err="1" smtClean="0">
                <a:latin typeface="Arial"/>
                <a:cs typeface="Arial"/>
              </a:rPr>
              <a:t>sonnei</a:t>
            </a:r>
            <a:endParaRPr lang="en-US" sz="2900" i="1" dirty="0" smtClean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Gram-negative rods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Found </a:t>
            </a:r>
            <a:r>
              <a:rPr lang="en-US" sz="2900" dirty="0">
                <a:latin typeface="Arial"/>
                <a:cs typeface="Arial"/>
              </a:rPr>
              <a:t>in </a:t>
            </a:r>
            <a:r>
              <a:rPr lang="en-US" sz="2900" dirty="0" smtClean="0">
                <a:latin typeface="Arial"/>
                <a:cs typeface="Arial"/>
              </a:rPr>
              <a:t>digestive tracts of primates, including humans</a:t>
            </a:r>
          </a:p>
          <a:p>
            <a:r>
              <a:rPr lang="en-US" sz="2900" dirty="0" smtClean="0">
                <a:latin typeface="Arial"/>
                <a:cs typeface="Arial"/>
              </a:rPr>
              <a:t>Food contamination from human fecal material</a:t>
            </a:r>
            <a:endParaRPr lang="en-US" sz="29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err="1" smtClean="0"/>
              <a:t>Shigella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Eight species of concern in foods</a:t>
            </a:r>
          </a:p>
          <a:p>
            <a:r>
              <a:rPr lang="en-US" sz="2900" dirty="0" smtClean="0">
                <a:latin typeface="Arial"/>
                <a:cs typeface="Arial"/>
              </a:rPr>
              <a:t>Gram-negative rods, straight or curved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Inhabit aquatic environments, found in seafood</a:t>
            </a:r>
          </a:p>
          <a:p>
            <a:pPr marL="457200" lvl="1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/>
              <a:t>Vibrio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086" y="3383722"/>
            <a:ext cx="3157415" cy="207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210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MICROBIAL FOOD SAFETY A FOOD SYSTEMS APPROACH</vt:lpstr>
      <vt:lpstr>PowerPoint Presentation</vt:lpstr>
      <vt:lpstr>Key Questions </vt:lpstr>
      <vt:lpstr>Gram Negative Bacteria of Concern in Food Safety</vt:lpstr>
      <vt:lpstr>Campylobacter</vt:lpstr>
      <vt:lpstr>Escherichia coli</vt:lpstr>
      <vt:lpstr>Salmonella</vt:lpstr>
      <vt:lpstr>Shigella</vt:lpstr>
      <vt:lpstr>Vibrio</vt:lpstr>
      <vt:lpstr>Yersinia</vt:lpstr>
      <vt:lpstr>THANK YOU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Sarah Lowe</cp:lastModifiedBy>
  <cp:revision>151</cp:revision>
  <dcterms:created xsi:type="dcterms:W3CDTF">2014-12-08T12:01:41Z</dcterms:created>
  <dcterms:modified xsi:type="dcterms:W3CDTF">2017-02-21T09:25:21Z</dcterms:modified>
</cp:coreProperties>
</file>