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63" r:id="rId2"/>
    <p:sldId id="271" r:id="rId3"/>
    <p:sldId id="272" r:id="rId4"/>
    <p:sldId id="283" r:id="rId5"/>
    <p:sldId id="299" r:id="rId6"/>
    <p:sldId id="273" r:id="rId7"/>
    <p:sldId id="300" r:id="rId8"/>
    <p:sldId id="301" r:id="rId9"/>
    <p:sldId id="302" r:id="rId10"/>
    <p:sldId id="303" r:id="rId11"/>
    <p:sldId id="285" r:id="rId12"/>
    <p:sldId id="304" r:id="rId13"/>
    <p:sldId id="288" r:id="rId14"/>
    <p:sldId id="30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E3C92D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86" autoAdjust="0"/>
  </p:normalViewPr>
  <p:slideViewPr>
    <p:cSldViewPr snapToGrid="0" snapToObjects="1">
      <p:cViewPr>
        <p:scale>
          <a:sx n="80" d="100"/>
          <a:sy n="80" d="100"/>
        </p:scale>
        <p:origin x="-1878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530F-8C58-4EDB-AB28-A44B8905B02A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5DF76-156A-41F3-842A-2CB579479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94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2619"/>
          <a:stretch/>
        </p:blipFill>
        <p:spPr>
          <a:xfrm>
            <a:off x="-24582" y="0"/>
            <a:ext cx="9168583" cy="54559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89030" y="492258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cap="all" baseline="0" dirty="0" smtClean="0">
                <a:latin typeface="Arial"/>
                <a:cs typeface="Arial"/>
              </a:rPr>
              <a:t>Key Questions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" t="7196" r="842"/>
          <a:stretch/>
        </p:blipFill>
        <p:spPr>
          <a:xfrm>
            <a:off x="0" y="-1"/>
            <a:ext cx="9144000" cy="6461379"/>
          </a:xfrm>
          <a:prstGeom prst="rect">
            <a:avLst/>
          </a:prstGeom>
          <a:blipFill dpi="0" rotWithShape="1">
            <a:blip r:embed="rId3">
              <a:lum bright="70000" contrast="-70000"/>
              <a:alphaModFix amt="24000"/>
            </a:blip>
            <a:srcRect/>
            <a:stretch>
              <a:fillRect/>
            </a:stretch>
          </a:blipFill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E4C030"/>
          </a:solidFill>
          <a:ln>
            <a:solidFill>
              <a:srgbClr val="E4C03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1" y="6059108"/>
            <a:ext cx="1875132" cy="5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109118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>
                <a:latin typeface="Arial"/>
                <a:cs typeface="Arial"/>
              </a:rPr>
              <a:t>MICROBIAL FOOD SAFETY</a:t>
            </a: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A FOOD SYSTEMS APPROACH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67416"/>
            <a:ext cx="7741920" cy="643862"/>
          </a:xfrm>
        </p:spPr>
        <p:txBody>
          <a:bodyPr>
            <a:normAutofit/>
          </a:bodyPr>
          <a:lstStyle/>
          <a:p>
            <a:r>
              <a:rPr lang="en-GB" sz="3200" b="0" baseline="30000" dirty="0">
                <a:latin typeface="Arial"/>
                <a:cs typeface="Arial"/>
              </a:rPr>
              <a:t>Charlene Wolf-Hall and William </a:t>
            </a:r>
            <a:r>
              <a:rPr lang="en-GB" sz="3200" b="0" baseline="30000" dirty="0" err="1" smtClean="0">
                <a:latin typeface="Arial"/>
                <a:cs typeface="Arial"/>
              </a:rPr>
              <a:t>Nganje</a:t>
            </a:r>
            <a:endParaRPr lang="en-GB" sz="3200" b="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/>
                <a:cs typeface="Arial"/>
              </a:rPr>
              <a:t>Toxin-mediated infections, also referred to as </a:t>
            </a:r>
            <a:r>
              <a:rPr lang="en-US" sz="2800" dirty="0" err="1">
                <a:latin typeface="Arial"/>
                <a:cs typeface="Arial"/>
              </a:rPr>
              <a:t>toxicoinfections</a:t>
            </a:r>
            <a:r>
              <a:rPr lang="en-US" sz="2800" dirty="0">
                <a:latin typeface="Arial"/>
                <a:cs typeface="Arial"/>
              </a:rPr>
              <a:t>, involve ingestion of large numbers of live pathogens, which then produce or release toxin in the gastrointestinal tract.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Most common</a:t>
            </a:r>
          </a:p>
          <a:p>
            <a:pPr lvl="1"/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cereus</a:t>
            </a:r>
          </a:p>
          <a:p>
            <a:pPr lvl="1"/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Clostridium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perfringens</a:t>
            </a:r>
          </a:p>
          <a:p>
            <a:pPr lvl="1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Enterotoxigenic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enterohemorrhagic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strains of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Campylobacter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jejuni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Vibrio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cholerae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Toxin-Mediated Infections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branch of science concerned with the causes and origins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diseases.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study of the various factors influencing the occurrence, distribution, prevention, and control of disease, injury, and other health-related events in a defined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Etiology and Epidemiology of Foodborne Illnesses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the United States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38% of outbreaks of unknown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31 pathogens are most commonly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</a:p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PulseNet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labs that are in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PulseNet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use standardized testing methods that allow the DNA fingerprint of the microbe to be taken and compared to other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cases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Etiology and Epidemiology of Foodborne Illnesses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Microbiological methods range from traditional culturing techniques to more modern molecular based and rapid methods.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selection depends on needs for sensitivity, selectivity, accuracy, precision, rapidity, ruggedness, usability, and cost. 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Ideal methods would identity and quantify multiple targets from any matrix in real time under non-laboratory conditions, and cost little”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Ryu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Wolf-Hall, 2014).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testing labs are shifting from traditional culturing methods to rapid methods to save on labor costs and turnaround time.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Testing Methods for Pathogens in Foods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method is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 of what test indicates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for errors: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false positive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false negative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of standardized methods for consistency and appropriateness for food being tested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Testing Methods for Pathogens in Foods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 smtClean="0">
                <a:latin typeface="Arial"/>
                <a:cs typeface="Arial"/>
              </a:rPr>
              <a:t>THANK YOU</a:t>
            </a:r>
            <a:endParaRPr lang="en-GB" sz="2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Name:	Charlene Wolf-Hall &amp; William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Nganje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Email:  charlene.hall@ndsu.edu &amp; </a:t>
            </a:r>
            <a:r>
              <a:rPr lang="en-GB" altLang="zh-CN" sz="240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William.Nganje@ndsu.edu</a:t>
            </a:r>
          </a:p>
          <a:p>
            <a:endParaRPr lang="en-GB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Chapter 5: Foodborne Infections, Intoxications, and Etiology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89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 foodborne infection?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a foodborne intoxication?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the etiology of foodborne disease?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are the basics of testing foods for foodborne microorganisms?</a:t>
            </a:r>
          </a:p>
          <a:p>
            <a:endParaRPr lang="en-GB" sz="22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Key Questions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human injury or disease state induced as a consequence of consuming a particular food 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beverage.</a:t>
            </a:r>
          </a:p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Foodborne Hazards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Foodborne Illness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Food is not sterile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Beneficial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Pathogens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Spoilers</a:t>
            </a:r>
          </a:p>
          <a:p>
            <a:pPr lvl="0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Microbial Hazards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Moldy Cheese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13" y="2885440"/>
            <a:ext cx="393368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98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Arial"/>
                <a:cs typeface="Arial"/>
              </a:rPr>
              <a:t>Immunocompromised humans at higher risk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very old, for whom immune systems are failing to function as well.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very young, for whom immune systems are not yet fully developed.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Those </a:t>
            </a:r>
            <a:r>
              <a:rPr lang="en-US" sz="2400" dirty="0">
                <a:latin typeface="Arial"/>
                <a:cs typeface="Arial"/>
              </a:rPr>
              <a:t>with chronic diseases such as cancer or diabetes.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People </a:t>
            </a:r>
            <a:r>
              <a:rPr lang="en-US" sz="2400" dirty="0">
                <a:latin typeface="Arial"/>
                <a:cs typeface="Arial"/>
              </a:rPr>
              <a:t>with organ transplants who take medications to prevent tissue rejections.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Pregnant </a:t>
            </a:r>
            <a:r>
              <a:rPr lang="en-US" sz="2400" dirty="0">
                <a:latin typeface="Arial"/>
                <a:cs typeface="Arial"/>
              </a:rPr>
              <a:t>women whose immune systems are taxed due to the biological burden of pregnancy.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Nutrient </a:t>
            </a:r>
            <a:r>
              <a:rPr lang="en-US" sz="2400" dirty="0">
                <a:latin typeface="Arial"/>
                <a:cs typeface="Arial"/>
              </a:rPr>
              <a:t>deprived </a:t>
            </a:r>
            <a:r>
              <a:rPr lang="en-US" sz="2400" dirty="0" smtClean="0">
                <a:latin typeface="Arial"/>
                <a:cs typeface="Arial"/>
              </a:rPr>
              <a:t>people.</a:t>
            </a:r>
            <a:endParaRPr lang="en-US" sz="2400" dirty="0">
              <a:latin typeface="Arial"/>
              <a:cs typeface="Arial"/>
            </a:endParaRPr>
          </a:p>
          <a:p>
            <a:pPr lvl="1"/>
            <a:endParaRPr lang="en-GB" sz="24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Foodborne Illness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Foodborne infections are a form of disease that results from eating food containing living pathogens. </a:t>
            </a: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An infection involves the invasion by living microorganisms of tissue in the </a:t>
            </a:r>
            <a:r>
              <a:rPr lang="en-US" sz="2800" dirty="0" smtClean="0">
                <a:latin typeface="Arial"/>
                <a:cs typeface="Arial"/>
              </a:rPr>
              <a:t>host, causing damage.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Microorganisms in a non-harmful state within the host are not considered to be an infection.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Foodborne Infections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Virulence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- The degree of pathogenicity within a group or species of microorganisms or viruses as indicated by case fatality rates and/or the ability of the organism to invade the tissues of the host. The pathogenic capacity of an organism is determined by its virulence </a:t>
            </a:r>
            <a:r>
              <a:rPr lang="en-US" sz="2800" dirty="0" smtClean="0">
                <a:latin typeface="Arial"/>
                <a:cs typeface="Arial"/>
              </a:rPr>
              <a:t>factors.</a:t>
            </a:r>
          </a:p>
          <a:p>
            <a:r>
              <a:rPr lang="en-US" sz="2800" b="1" dirty="0" smtClean="0">
                <a:latin typeface="Arial"/>
                <a:cs typeface="Arial"/>
              </a:rPr>
              <a:t>Infective Dose </a:t>
            </a:r>
            <a:r>
              <a:rPr lang="en-US" sz="2800" dirty="0">
                <a:latin typeface="Arial"/>
                <a:cs typeface="Arial"/>
              </a:rPr>
              <a:t>- The number of pathogenic microorganisms necessary to cause infection in a </a:t>
            </a:r>
            <a:r>
              <a:rPr lang="en-US" sz="2800" dirty="0" smtClean="0">
                <a:latin typeface="Arial"/>
                <a:cs typeface="Arial"/>
              </a:rPr>
              <a:t>host.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Foodborne Infections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Arial"/>
                <a:cs typeface="Arial"/>
              </a:rPr>
              <a:t>A foodborne intoxication is a state where there is damage to a consumer (host) from a chemical consumed</a:t>
            </a:r>
            <a:r>
              <a:rPr lang="en-US" sz="2800" dirty="0" smtClean="0">
                <a:latin typeface="Arial"/>
                <a:cs typeface="Arial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Microbial toxins tend to be secondary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metabolites.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Most common bacterial</a:t>
            </a:r>
          </a:p>
          <a:p>
            <a:pPr lvl="1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Clostridium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botulinum </a:t>
            </a:r>
          </a:p>
          <a:p>
            <a:pPr lvl="1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Staphylococcus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aureus </a:t>
            </a:r>
          </a:p>
          <a:p>
            <a:pPr lvl="1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Bacillus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cereus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common fungal</a:t>
            </a:r>
          </a:p>
          <a:p>
            <a:pPr lvl="1"/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Aspergillus 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Penicillium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Fusarium</a:t>
            </a:r>
            <a:endParaRPr lang="en-GB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Foodborne Intoxications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1091" y="739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621</Words>
  <Application>Microsoft Office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MICROBIAL FOOD SAFETY A FOOD SYSTEMS APPROACH</vt:lpstr>
      <vt:lpstr>PowerPoint Presentation</vt:lpstr>
      <vt:lpstr>Key Questions </vt:lpstr>
      <vt:lpstr>Foodborne Illness </vt:lpstr>
      <vt:lpstr>Microbial Hazards </vt:lpstr>
      <vt:lpstr>Foodborne Illness</vt:lpstr>
      <vt:lpstr>Foodborne Infections</vt:lpstr>
      <vt:lpstr>Foodborne Infections</vt:lpstr>
      <vt:lpstr>Foodborne Intoxications</vt:lpstr>
      <vt:lpstr>Toxin-Mediated Infections</vt:lpstr>
      <vt:lpstr>Etiology and Epidemiology of Foodborne Illnesses</vt:lpstr>
      <vt:lpstr>Etiology and Epidemiology of Foodborne Illnesses</vt:lpstr>
      <vt:lpstr>Testing Methods for Pathogens in Foods</vt:lpstr>
      <vt:lpstr>Testing Methods for Pathogens in Foods</vt:lpstr>
      <vt:lpstr>THANK YOU</vt:lpstr>
    </vt:vector>
  </TitlesOfParts>
  <Company>CABI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Sarah Lowe</cp:lastModifiedBy>
  <cp:revision>108</cp:revision>
  <dcterms:created xsi:type="dcterms:W3CDTF">2014-12-08T12:01:41Z</dcterms:created>
  <dcterms:modified xsi:type="dcterms:W3CDTF">2017-02-21T09:21:55Z</dcterms:modified>
</cp:coreProperties>
</file>