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271" r:id="rId3"/>
    <p:sldId id="272" r:id="rId4"/>
    <p:sldId id="283" r:id="rId5"/>
    <p:sldId id="273" r:id="rId6"/>
    <p:sldId id="310" r:id="rId7"/>
    <p:sldId id="285" r:id="rId8"/>
    <p:sldId id="288" r:id="rId9"/>
    <p:sldId id="299" r:id="rId10"/>
    <p:sldId id="300" r:id="rId11"/>
    <p:sldId id="304" r:id="rId12"/>
    <p:sldId id="305" r:id="rId13"/>
    <p:sldId id="306" r:id="rId14"/>
    <p:sldId id="311" r:id="rId15"/>
    <p:sldId id="313" r:id="rId16"/>
    <p:sldId id="318" r:id="rId17"/>
    <p:sldId id="319" r:id="rId18"/>
    <p:sldId id="320" r:id="rId19"/>
    <p:sldId id="324"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C92D"/>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4" autoAdjust="0"/>
  </p:normalViewPr>
  <p:slideViewPr>
    <p:cSldViewPr snapToGrid="0" snapToObjects="1">
      <p:cViewPr>
        <p:scale>
          <a:sx n="77" d="100"/>
          <a:sy n="77" d="100"/>
        </p:scale>
        <p:origin x="-1968" y="-76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1530F-8C58-4EDB-AB28-A44B8905B02A}" type="datetimeFigureOut">
              <a:rPr lang="en-US" smtClean="0"/>
              <a:t>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5DF76-156A-41F3-842A-2CB579479C45}" type="slidenum">
              <a:rPr lang="en-US" smtClean="0"/>
              <a:t>‹#›</a:t>
            </a:fld>
            <a:endParaRPr lang="en-US"/>
          </a:p>
        </p:txBody>
      </p:sp>
    </p:spTree>
    <p:extLst>
      <p:ext uri="{BB962C8B-B14F-4D97-AF65-F5344CB8AC3E}">
        <p14:creationId xmlns:p14="http://schemas.microsoft.com/office/powerpoint/2010/main" val="199429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92B9C-DE71-7C4D-86AF-8DD15BC17382}" type="datetimeFigureOut">
              <a:rPr kumimoji="1" lang="zh-CN" altLang="en-US" smtClean="0"/>
              <a:t>2017/2/21</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0F269-DE4A-7346-8B80-099A713804F8}" type="slidenum">
              <a:rPr kumimoji="1" lang="zh-CN" altLang="en-US" smtClean="0"/>
              <a:t>‹#›</a:t>
            </a:fld>
            <a:endParaRPr kumimoji="1" lang="zh-CN" altLang="en-US"/>
          </a:p>
        </p:txBody>
      </p:sp>
    </p:spTree>
    <p:extLst>
      <p:ext uri="{BB962C8B-B14F-4D97-AF65-F5344CB8AC3E}">
        <p14:creationId xmlns:p14="http://schemas.microsoft.com/office/powerpoint/2010/main" val="86123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37" name="Rectangle 36"/>
          <p:cNvSpPr/>
          <p:nvPr userDrawn="1"/>
        </p:nvSpPr>
        <p:spPr>
          <a:xfrm>
            <a:off x="0" y="4152900"/>
            <a:ext cx="9144000" cy="270510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000000"/>
                </a:solidFill>
                <a:latin typeface="Arial"/>
                <a:cs typeface="Arial"/>
              </a:rPr>
              <a:t>COMPLIMENTARY TEACHING MATERIALS</a:t>
            </a:r>
            <a:endParaRPr lang="en-US" sz="1000" dirty="0">
              <a:solidFill>
                <a:srgbClr val="000000"/>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rgbClr val="000000"/>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9" name="Rectangle 8"/>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7" name="Rectangle 16"/>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solidFill>
                  <a:srgbClr val="000000"/>
                </a:solidFill>
              </a:defRPr>
            </a:lvl1pPr>
          </a:lstStyle>
          <a:p>
            <a:pPr algn="l"/>
            <a:endParaRPr lang="en-US" sz="4200" dirty="0">
              <a:solidFill>
                <a:schemeClr val="bg1"/>
              </a:solidFill>
              <a:latin typeface="Arial"/>
              <a:cs typeface="Aria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3" name="Rectangle 12"/>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4" name="TextBox 13"/>
          <p:cNvSpPr txBox="1"/>
          <p:nvPr userDrawn="1"/>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6" y="1272381"/>
            <a:ext cx="7196137" cy="4313237"/>
          </a:xfrm>
        </p:spPr>
        <p:txBody>
          <a:bodyPr/>
          <a:lstStyle>
            <a:lvl1pPr marL="0" indent="0">
              <a:buNone/>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3600" b="1">
                <a:latin typeface="Arial"/>
                <a:cs typeface="Arial"/>
              </a:defRPr>
            </a:lvl1pPr>
          </a:lstStyle>
          <a:p>
            <a:r>
              <a:rPr lang="en-GB" dirty="0" smtClean="0"/>
              <a:t>Click to edit Master title style</a:t>
            </a:r>
            <a:endParaRPr lang="en-US"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200" b="1">
                <a:latin typeface="Arial"/>
                <a:cs typeface="Arial"/>
              </a:defRPr>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53030"/>
            <a:ext cx="7772400" cy="1091181"/>
          </a:xfrm>
        </p:spPr>
        <p:txBody>
          <a:bodyPr>
            <a:normAutofit fontScale="90000"/>
          </a:bodyPr>
          <a:lstStyle/>
          <a:p>
            <a:pPr>
              <a:lnSpc>
                <a:spcPct val="120000"/>
              </a:lnSpc>
            </a:pPr>
            <a:r>
              <a:rPr lang="en-US" sz="3600" dirty="0" smtClean="0">
                <a:latin typeface="Arial"/>
                <a:cs typeface="Arial"/>
              </a:rPr>
              <a:t>MICROBIAL FOOD SAFETY</a:t>
            </a:r>
            <a:r>
              <a:rPr lang="en-US" dirty="0" smtClean="0">
                <a:latin typeface="Arial"/>
                <a:cs typeface="Arial"/>
              </a:rPr>
              <a:t/>
            </a:r>
            <a:br>
              <a:rPr lang="en-US" dirty="0" smtClean="0">
                <a:latin typeface="Arial"/>
                <a:cs typeface="Arial"/>
              </a:rPr>
            </a:br>
            <a:r>
              <a:rPr lang="en-US" sz="2400" dirty="0" smtClean="0">
                <a:latin typeface="Arial"/>
                <a:cs typeface="Arial"/>
              </a:rPr>
              <a:t>A FOOD SYSTEMS APPROACH</a:t>
            </a:r>
            <a:endParaRPr lang="en-GB" sz="2400" dirty="0"/>
          </a:p>
        </p:txBody>
      </p:sp>
      <p:sp>
        <p:nvSpPr>
          <p:cNvPr id="3" name="Subtitle 2"/>
          <p:cNvSpPr>
            <a:spLocks noGrp="1"/>
          </p:cNvSpPr>
          <p:nvPr>
            <p:ph type="subTitle" idx="1"/>
          </p:nvPr>
        </p:nvSpPr>
        <p:spPr>
          <a:xfrm>
            <a:off x="685800" y="5667416"/>
            <a:ext cx="7741920" cy="643862"/>
          </a:xfrm>
        </p:spPr>
        <p:txBody>
          <a:bodyPr>
            <a:normAutofit/>
          </a:bodyPr>
          <a:lstStyle/>
          <a:p>
            <a:r>
              <a:rPr lang="en-GB" sz="3200" b="0" baseline="30000" dirty="0">
                <a:latin typeface="Arial"/>
                <a:cs typeface="Arial"/>
              </a:rPr>
              <a:t>Charlene Wolf-Hall and William </a:t>
            </a:r>
            <a:r>
              <a:rPr lang="en-GB" sz="3200" b="0" baseline="30000" dirty="0" err="1" smtClean="0">
                <a:latin typeface="Arial"/>
                <a:cs typeface="Arial"/>
              </a:rPr>
              <a:t>Nganje</a:t>
            </a:r>
            <a:endParaRPr lang="en-GB" sz="3200" b="0" baseline="30000" dirty="0">
              <a:latin typeface="Arial"/>
              <a:cs typeface="Arial"/>
            </a:endParaRPr>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r>
              <a:rPr lang="en-US" altLang="zh-CN" sz="2000" dirty="0" smtClean="0">
                <a:latin typeface="Arial" charset="0"/>
                <a:ea typeface="Arial" charset="0"/>
                <a:cs typeface="Arial" charset="0"/>
              </a:rPr>
              <a:t>Reasons for an </a:t>
            </a:r>
            <a:r>
              <a:rPr lang="en-US" altLang="zh-CN" sz="2000" dirty="0">
                <a:latin typeface="Arial" charset="0"/>
                <a:ea typeface="Arial" charset="0"/>
                <a:cs typeface="Arial" charset="0"/>
              </a:rPr>
              <a:t>effective tool to mitigate food </a:t>
            </a:r>
            <a:r>
              <a:rPr lang="en-US" altLang="zh-CN" sz="2000" dirty="0" smtClean="0">
                <a:latin typeface="Arial" charset="0"/>
                <a:ea typeface="Arial" charset="0"/>
                <a:cs typeface="Arial" charset="0"/>
              </a:rPr>
              <a:t>risks:</a:t>
            </a:r>
          </a:p>
          <a:p>
            <a:r>
              <a:rPr lang="en-US" altLang="zh-CN" sz="2000" dirty="0">
                <a:latin typeface="Arial" charset="0"/>
                <a:ea typeface="Arial" charset="0"/>
                <a:cs typeface="Arial" charset="0"/>
              </a:rPr>
              <a:t> </a:t>
            </a:r>
            <a:endParaRPr lang="zh-CN" altLang="zh-CN" sz="2000" dirty="0">
              <a:latin typeface="Arial" charset="0"/>
              <a:ea typeface="Arial" charset="0"/>
              <a:cs typeface="Arial" charset="0"/>
            </a:endParaRPr>
          </a:p>
          <a:p>
            <a:pPr marL="457200" lvl="0" indent="-457200" algn="just">
              <a:buFont typeface="+mj-lt"/>
              <a:buAutoNum type="arabicPeriod"/>
            </a:pPr>
            <a:r>
              <a:rPr lang="en-US" altLang="zh-CN" sz="2000" dirty="0">
                <a:latin typeface="Arial" charset="0"/>
                <a:ea typeface="Arial" charset="0"/>
                <a:cs typeface="Arial" charset="0"/>
              </a:rPr>
              <a:t>Complexity of food supply networks</a:t>
            </a:r>
            <a:r>
              <a:rPr lang="en-US" altLang="zh-CN" sz="2000" dirty="0" smtClean="0">
                <a:latin typeface="Arial" charset="0"/>
                <a:ea typeface="Arial" charset="0"/>
                <a:cs typeface="Arial" charset="0"/>
              </a:rPr>
              <a:t>;</a:t>
            </a:r>
          </a:p>
          <a:p>
            <a:pPr marL="457200" lvl="0" indent="-457200" algn="just">
              <a:buFont typeface="+mj-lt"/>
              <a:buAutoNum type="arabicPeriod"/>
            </a:pPr>
            <a:endParaRPr lang="zh-CN" altLang="zh-CN" sz="2000" dirty="0">
              <a:latin typeface="Arial" charset="0"/>
              <a:ea typeface="Arial" charset="0"/>
              <a:cs typeface="Arial" charset="0"/>
            </a:endParaRPr>
          </a:p>
          <a:p>
            <a:pPr marL="457200" lvl="0" indent="-457200" algn="just">
              <a:buFont typeface="+mj-lt"/>
              <a:buAutoNum type="arabicPeriod"/>
            </a:pPr>
            <a:r>
              <a:rPr lang="en-US" altLang="zh-CN" sz="2000" dirty="0">
                <a:latin typeface="Arial" charset="0"/>
                <a:ea typeface="Arial" charset="0"/>
                <a:cs typeface="Arial" charset="0"/>
              </a:rPr>
              <a:t>Limitations with information sharing among stakeholders and agencies</a:t>
            </a:r>
            <a:r>
              <a:rPr lang="en-US" altLang="zh-CN" sz="2000" dirty="0" smtClean="0">
                <a:latin typeface="Arial" charset="0"/>
                <a:ea typeface="Arial" charset="0"/>
                <a:cs typeface="Arial" charset="0"/>
              </a:rPr>
              <a:t>;</a:t>
            </a:r>
          </a:p>
          <a:p>
            <a:pPr marL="457200" lvl="0" indent="-457200" algn="just">
              <a:buFont typeface="+mj-lt"/>
              <a:buAutoNum type="arabicPeriod"/>
            </a:pPr>
            <a:endParaRPr lang="zh-CN" altLang="zh-CN" sz="2000" dirty="0">
              <a:latin typeface="Arial" charset="0"/>
              <a:ea typeface="Arial" charset="0"/>
              <a:cs typeface="Arial" charset="0"/>
            </a:endParaRPr>
          </a:p>
          <a:p>
            <a:pPr marL="457200" lvl="0" indent="-457200" algn="just">
              <a:buFont typeface="+mj-lt"/>
              <a:buAutoNum type="arabicPeriod"/>
            </a:pPr>
            <a:r>
              <a:rPr lang="en-US" altLang="zh-CN" sz="2000" dirty="0">
                <a:latin typeface="Arial" charset="0"/>
                <a:ea typeface="Arial" charset="0"/>
                <a:cs typeface="Arial" charset="0"/>
              </a:rPr>
              <a:t>Limitations with adequate resources; </a:t>
            </a:r>
            <a:endParaRPr lang="en-US" altLang="zh-CN" sz="2000" dirty="0" smtClean="0">
              <a:latin typeface="Arial" charset="0"/>
              <a:ea typeface="Arial" charset="0"/>
              <a:cs typeface="Arial" charset="0"/>
            </a:endParaRPr>
          </a:p>
          <a:p>
            <a:pPr marL="457200" lvl="0" indent="-457200" algn="just">
              <a:buFont typeface="+mj-lt"/>
              <a:buAutoNum type="arabicPeriod"/>
            </a:pPr>
            <a:endParaRPr lang="en-US" altLang="zh-CN" sz="2000" dirty="0" smtClean="0">
              <a:latin typeface="Arial" charset="0"/>
              <a:ea typeface="Arial" charset="0"/>
              <a:cs typeface="Arial" charset="0"/>
            </a:endParaRPr>
          </a:p>
          <a:p>
            <a:pPr marL="457200" lvl="0" indent="-457200" algn="just">
              <a:buFont typeface="+mj-lt"/>
              <a:buAutoNum type="arabicPeriod"/>
            </a:pPr>
            <a:r>
              <a:rPr lang="en-US" altLang="zh-CN" sz="2000" dirty="0" smtClean="0">
                <a:latin typeface="Arial" charset="0"/>
                <a:ea typeface="Arial" charset="0"/>
                <a:cs typeface="Arial" charset="0"/>
              </a:rPr>
              <a:t>Ineffective </a:t>
            </a:r>
            <a:r>
              <a:rPr lang="en-US" altLang="zh-CN" sz="2000" dirty="0">
                <a:latin typeface="Arial" charset="0"/>
                <a:ea typeface="Arial" charset="0"/>
                <a:cs typeface="Arial" charset="0"/>
              </a:rPr>
              <a:t>policy response, that is timely and targeted.</a:t>
            </a:r>
            <a:endParaRPr lang="zh-CN" altLang="zh-CN" sz="20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GB" altLang="zh-CN" sz="2200" dirty="0" smtClean="0"/>
              <a:t/>
            </a:r>
            <a:br>
              <a:rPr lang="en-GB" altLang="zh-CN" sz="2200" dirty="0" smtClean="0"/>
            </a:br>
            <a:r>
              <a:rPr lang="en-GB" altLang="zh-CN" sz="2200" dirty="0" smtClean="0"/>
              <a:t>Information </a:t>
            </a:r>
            <a:r>
              <a:rPr lang="en-GB" altLang="zh-CN" sz="2200" dirty="0"/>
              <a:t>Sharing and Policies Response in Mitigating Type I and Type II Risks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41963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To assist policy makers </a:t>
            </a:r>
            <a:r>
              <a:rPr lang="en-US" altLang="zh-CN" sz="2000" dirty="0" smtClean="0">
                <a:latin typeface="Arial" charset="0"/>
                <a:ea typeface="Arial" charset="0"/>
                <a:cs typeface="Arial" charset="0"/>
              </a:rPr>
              <a:t>design </a:t>
            </a:r>
            <a:r>
              <a:rPr lang="en-US" altLang="zh-CN" sz="2000" dirty="0">
                <a:latin typeface="Arial" charset="0"/>
                <a:ea typeface="Arial" charset="0"/>
                <a:cs typeface="Arial" charset="0"/>
              </a:rPr>
              <a:t>systems to detect, prevent, and respond to food safety/defense risks in the food supply networks it is critical to understand control oriented systems.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We </a:t>
            </a:r>
            <a:r>
              <a:rPr lang="en-US" altLang="zh-CN" sz="2000" dirty="0" smtClean="0">
                <a:latin typeface="Arial" charset="0"/>
                <a:ea typeface="Arial" charset="0"/>
                <a:cs typeface="Arial" charset="0"/>
              </a:rPr>
              <a:t>proposed </a:t>
            </a:r>
            <a:r>
              <a:rPr lang="en-US" altLang="zh-CN" sz="2000" dirty="0">
                <a:latin typeface="Arial" charset="0"/>
                <a:ea typeface="Arial" charset="0"/>
                <a:cs typeface="Arial" charset="0"/>
              </a:rPr>
              <a:t>that control oriented systems differ fundamentally from systems designed to respond to protect against disruptions caused by uncontrollable rare events such as hurricanes, strikes or </a:t>
            </a:r>
            <a:r>
              <a:rPr lang="en-US" altLang="zh-CN" sz="2000" dirty="0" smtClean="0">
                <a:latin typeface="Arial" charset="0"/>
                <a:ea typeface="Arial" charset="0"/>
                <a:cs typeface="Arial" charset="0"/>
              </a:rPr>
              <a:t>quakes.</a:t>
            </a: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This type of problem is thus qualitatively distinct and it is further complicated by the complexity of the supply network system. </a:t>
            </a:r>
            <a:endParaRPr lang="zh-CN" altLang="zh-CN" sz="2000" dirty="0">
              <a:latin typeface="Arial" charset="0"/>
              <a:ea typeface="Arial" charset="0"/>
              <a:cs typeface="Arial" charset="0"/>
            </a:endParaRPr>
          </a:p>
          <a:p>
            <a:pPr algn="just"/>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US" altLang="zh-CN" sz="2200" dirty="0"/>
              <a:t>Policy Response to Minimize Error Based Disruptions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95553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189356" y="1655805"/>
            <a:ext cx="7196137" cy="3929813"/>
          </a:xfrm>
        </p:spPr>
        <p:txBody>
          <a:bodyPr>
            <a:normAutofit/>
          </a:bodyPr>
          <a:lstStyle/>
          <a:p>
            <a:pPr algn="just"/>
            <a:r>
              <a:rPr lang="en-US" altLang="zh-CN" sz="2000" dirty="0">
                <a:latin typeface="Arial" charset="0"/>
                <a:ea typeface="Arial" charset="0"/>
                <a:cs typeface="Arial" charset="0"/>
              </a:rPr>
              <a:t>In 1996, the Food Safety Inspection Service (FSIS) introduced new mandatory food safety regulations following repeated discoveries of </a:t>
            </a:r>
            <a:r>
              <a:rPr lang="en-US" altLang="zh-CN" sz="2000" i="1" dirty="0">
                <a:latin typeface="Arial" charset="0"/>
                <a:ea typeface="Arial" charset="0"/>
                <a:cs typeface="Arial" charset="0"/>
              </a:rPr>
              <a:t>E. coli </a:t>
            </a:r>
            <a:r>
              <a:rPr lang="en-US" altLang="zh-CN" sz="2000" dirty="0">
                <a:latin typeface="Arial" charset="0"/>
                <a:ea typeface="Arial" charset="0"/>
                <a:cs typeface="Arial" charset="0"/>
              </a:rPr>
              <a:t>and </a:t>
            </a:r>
            <a:r>
              <a:rPr lang="en-US" altLang="zh-CN" sz="2000" i="1" dirty="0">
                <a:latin typeface="Arial" charset="0"/>
                <a:ea typeface="Arial" charset="0"/>
                <a:cs typeface="Arial" charset="0"/>
              </a:rPr>
              <a:t>Salmonella</a:t>
            </a:r>
            <a:r>
              <a:rPr lang="en-US" altLang="zh-CN" sz="2000" dirty="0">
                <a:latin typeface="Arial" charset="0"/>
                <a:ea typeface="Arial" charset="0"/>
                <a:cs typeface="Arial" charset="0"/>
              </a:rPr>
              <a:t> in the US food supply in the 1980s and early </a:t>
            </a:r>
            <a:r>
              <a:rPr lang="en-US" altLang="zh-CN" sz="2000" dirty="0" smtClean="0">
                <a:latin typeface="Arial" charset="0"/>
                <a:ea typeface="Arial" charset="0"/>
                <a:cs typeface="Arial" charset="0"/>
              </a:rPr>
              <a:t>1990s.  </a:t>
            </a:r>
          </a:p>
          <a:p>
            <a:pPr algn="just"/>
            <a:endParaRPr lang="en-US" altLang="zh-CN" sz="2000" dirty="0" smtClean="0">
              <a:latin typeface="Arial" charset="0"/>
              <a:ea typeface="Arial" charset="0"/>
              <a:cs typeface="Arial" charset="0"/>
            </a:endParaRPr>
          </a:p>
          <a:p>
            <a:pPr algn="just"/>
            <a:r>
              <a:rPr lang="en-US" altLang="zh-CN" sz="2000" dirty="0" smtClean="0">
                <a:latin typeface="Arial" charset="0"/>
                <a:ea typeface="Arial" charset="0"/>
                <a:cs typeface="Arial" charset="0"/>
              </a:rPr>
              <a:t>By </a:t>
            </a:r>
            <a:r>
              <a:rPr lang="en-US" altLang="zh-CN" sz="2000" dirty="0">
                <a:latin typeface="Arial" charset="0"/>
                <a:ea typeface="Arial" charset="0"/>
                <a:cs typeface="Arial" charset="0"/>
              </a:rPr>
              <a:t>2000 these regulations had been adopted by meat and poultry processors. Pathogen levels have decreased after the adoption of mandatory PR/HACCP in meat and poultry processing (CDC </a:t>
            </a:r>
            <a:r>
              <a:rPr lang="en-US" altLang="zh-CN" sz="2000" dirty="0" err="1">
                <a:latin typeface="Arial" charset="0"/>
                <a:ea typeface="Arial" charset="0"/>
                <a:cs typeface="Arial" charset="0"/>
              </a:rPr>
              <a:t>FoodNet</a:t>
            </a:r>
            <a:r>
              <a:rPr lang="en-US" altLang="zh-CN" sz="2000" dirty="0">
                <a:latin typeface="Arial" charset="0"/>
                <a:ea typeface="Arial" charset="0"/>
                <a:cs typeface="Arial" charset="0"/>
              </a:rPr>
              <a:t> 2010; reported by </a:t>
            </a:r>
            <a:r>
              <a:rPr lang="en-US" altLang="zh-CN" sz="2000" dirty="0" err="1">
                <a:latin typeface="Arial" charset="0"/>
                <a:ea typeface="Arial" charset="0"/>
                <a:cs typeface="Arial" charset="0"/>
              </a:rPr>
              <a:t>Marler</a:t>
            </a:r>
            <a:r>
              <a:rPr lang="en-US" altLang="zh-CN" sz="2000" dirty="0">
                <a:latin typeface="Arial" charset="0"/>
                <a:ea typeface="Arial" charset="0"/>
                <a:cs typeface="Arial" charset="0"/>
              </a:rPr>
              <a:t>). </a:t>
            </a:r>
            <a:endParaRPr kumimoji="1" lang="zh-CN" altLang="en-US" sz="2000" dirty="0"/>
          </a:p>
        </p:txBody>
      </p:sp>
      <p:sp>
        <p:nvSpPr>
          <p:cNvPr id="3" name="标题 2"/>
          <p:cNvSpPr>
            <a:spLocks noGrp="1"/>
          </p:cNvSpPr>
          <p:nvPr>
            <p:ph type="title"/>
          </p:nvPr>
        </p:nvSpPr>
        <p:spPr/>
        <p:txBody>
          <a:bodyPr>
            <a:normAutofit/>
          </a:bodyPr>
          <a:lstStyle/>
          <a:p>
            <a:r>
              <a:rPr lang="en-US" altLang="zh-CN" sz="2400" dirty="0">
                <a:latin typeface="Arial" charset="0"/>
                <a:ea typeface="Arial" charset="0"/>
                <a:cs typeface="Arial" charset="0"/>
              </a:rPr>
              <a:t>Voids in Control Measures in the </a:t>
            </a:r>
            <a:r>
              <a:rPr lang="en-US" altLang="zh-CN" sz="2400" dirty="0" smtClean="0">
                <a:latin typeface="Arial" charset="0"/>
                <a:ea typeface="Arial" charset="0"/>
                <a:cs typeface="Arial" charset="0"/>
              </a:rPr>
              <a:t>United States</a:t>
            </a:r>
            <a:r>
              <a:rPr lang="zh-CN" altLang="zh-CN" sz="2400" dirty="0" smtClean="0">
                <a:latin typeface="Arial" charset="0"/>
                <a:ea typeface="Arial" charset="0"/>
                <a:cs typeface="Arial" charset="0"/>
              </a:rPr>
              <a:t> </a:t>
            </a:r>
            <a:endParaRPr kumimoji="1" lang="zh-CN" altLang="en-US" sz="2400" dirty="0">
              <a:latin typeface="Arial" charset="0"/>
              <a:ea typeface="Arial" charset="0"/>
              <a:cs typeface="Arial" charset="0"/>
            </a:endParaRPr>
          </a:p>
        </p:txBody>
      </p:sp>
    </p:spTree>
    <p:extLst>
      <p:ext uri="{BB962C8B-B14F-4D97-AF65-F5344CB8AC3E}">
        <p14:creationId xmlns:p14="http://schemas.microsoft.com/office/powerpoint/2010/main" val="203226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333632" y="4893275"/>
            <a:ext cx="8587945" cy="692343"/>
          </a:xfrm>
        </p:spPr>
        <p:txBody>
          <a:bodyPr>
            <a:normAutofit fontScale="92500"/>
          </a:bodyPr>
          <a:lstStyle/>
          <a:p>
            <a:r>
              <a:rPr lang="en-US" altLang="zh-CN" sz="1400" dirty="0" smtClean="0">
                <a:latin typeface="Arial" charset="0"/>
                <a:ea typeface="Arial" charset="0"/>
                <a:cs typeface="Arial" charset="0"/>
              </a:rPr>
              <a:t>Figure 4.3 </a:t>
            </a:r>
            <a:r>
              <a:rPr lang="en-US" altLang="zh-CN" sz="1400" dirty="0">
                <a:latin typeface="Arial" charset="0"/>
                <a:ea typeface="Arial" charset="0"/>
                <a:cs typeface="Arial" charset="0"/>
              </a:rPr>
              <a:t>presents a control oriented process map of shipment, inspection, detection, trace, and prevention in the food supply, including error based disruption points and subsequent opportunities for improvement with the interface model. </a:t>
            </a:r>
            <a:r>
              <a:rPr lang="en-US" altLang="zh-CN" sz="1400" dirty="0" smtClean="0">
                <a:latin typeface="Arial" charset="0"/>
                <a:ea typeface="Arial" charset="0"/>
                <a:cs typeface="Arial" charset="0"/>
              </a:rPr>
              <a:t>Product </a:t>
            </a:r>
            <a:r>
              <a:rPr lang="en-US" altLang="zh-CN" sz="1400" dirty="0">
                <a:latin typeface="Arial" charset="0"/>
                <a:ea typeface="Arial" charset="0"/>
                <a:cs typeface="Arial" charset="0"/>
              </a:rPr>
              <a:t>is shipped and inspected, as shown in the central horizontal axis </a:t>
            </a:r>
            <a:r>
              <a:rPr lang="en-US" altLang="zh-CN" sz="1400" dirty="0" smtClean="0">
                <a:latin typeface="Arial" charset="0"/>
                <a:ea typeface="Arial" charset="0"/>
                <a:cs typeface="Arial" charset="0"/>
              </a:rPr>
              <a:t>of the  figure. </a:t>
            </a:r>
          </a:p>
          <a:p>
            <a:pPr algn="just"/>
            <a:endParaRPr kumimoji="1" lang="en-US" altLang="zh-CN" sz="2000" dirty="0">
              <a:latin typeface="Arial" charset="0"/>
              <a:ea typeface="Arial" charset="0"/>
              <a:cs typeface="Arial" charset="0"/>
            </a:endParaRPr>
          </a:p>
          <a:p>
            <a:pPr algn="just"/>
            <a:endParaRPr kumimoji="1" lang="zh-CN" altLang="en-US" sz="2000" dirty="0">
              <a:latin typeface="Arial" charset="0"/>
              <a:ea typeface="Arial" charset="0"/>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94270"/>
            <a:ext cx="8229600" cy="4297042"/>
          </a:xfrm>
          <a:prstGeom prst="rect">
            <a:avLst/>
          </a:prstGeom>
        </p:spPr>
      </p:pic>
    </p:spTree>
    <p:extLst>
      <p:ext uri="{BB962C8B-B14F-4D97-AF65-F5344CB8AC3E}">
        <p14:creationId xmlns:p14="http://schemas.microsoft.com/office/powerpoint/2010/main" val="39018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Because more encompassing, more accurate and timelier inspections presumably increase costs, managers will assess the risk of these disruptions relative to those costs.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Because </a:t>
            </a:r>
            <a:r>
              <a:rPr lang="en-US" altLang="zh-CN" sz="2000" dirty="0">
                <a:latin typeface="Arial" charset="0"/>
                <a:ea typeface="Arial" charset="0"/>
                <a:cs typeface="Arial" charset="0"/>
              </a:rPr>
              <a:t>the cost of a false positive may be low (no illness or deaths) relative to other types of disruptions, managers may accept the cost of these disruptions rather than improving the inspection system to prevent food risks. </a:t>
            </a:r>
            <a:endParaRPr lang="en-US" altLang="zh-CN" sz="2000" dirty="0" smtClean="0">
              <a:latin typeface="Arial" charset="0"/>
              <a:ea typeface="Arial" charset="0"/>
              <a:cs typeface="Arial" charset="0"/>
            </a:endParaRPr>
          </a:p>
          <a:p>
            <a:endParaRPr kumimoji="1" lang="en-US" altLang="zh-CN" dirty="0" smtClean="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GB" altLang="zh-CN" sz="2700" dirty="0" smtClean="0"/>
              <a:t/>
            </a:r>
            <a:br>
              <a:rPr lang="en-GB" altLang="zh-CN" sz="2700" dirty="0" smtClean="0"/>
            </a:br>
            <a:r>
              <a:rPr lang="en-GB" altLang="zh-CN" sz="2700" dirty="0" smtClean="0"/>
              <a:t>Microbial </a:t>
            </a:r>
            <a:r>
              <a:rPr lang="en-GB" altLang="zh-CN" sz="2700" dirty="0"/>
              <a:t>Outbreaks and Impact on the Food Systems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29640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These food risks are characterized by class I, II, and III recalls by the Food and Drug Administration (FDA</a:t>
            </a:r>
            <a:r>
              <a:rPr lang="en-US" altLang="zh-CN" sz="2000" dirty="0" smtClean="0">
                <a:latin typeface="Arial" charset="0"/>
                <a:ea typeface="Arial" charset="0"/>
                <a:cs typeface="Arial" charset="0"/>
              </a:rPr>
              <a:t>):</a:t>
            </a:r>
          </a:p>
          <a:p>
            <a:pPr algn="just"/>
            <a:endParaRPr kumimoji="1"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Class </a:t>
            </a:r>
            <a:r>
              <a:rPr lang="en-US" altLang="zh-CN" sz="2000" dirty="0">
                <a:latin typeface="Arial" charset="0"/>
                <a:ea typeface="Arial" charset="0"/>
                <a:cs typeface="Arial" charset="0"/>
              </a:rPr>
              <a:t>I recall is </a:t>
            </a:r>
            <a:r>
              <a:rPr lang="en-US" altLang="zh-CN" sz="2000" dirty="0" smtClean="0">
                <a:latin typeface="Arial" charset="0"/>
                <a:ea typeface="Arial" charset="0"/>
                <a:cs typeface="Arial" charset="0"/>
              </a:rPr>
              <a:t>food </a:t>
            </a:r>
            <a:r>
              <a:rPr lang="en-US" altLang="zh-CN" sz="2000" dirty="0">
                <a:latin typeface="Arial" charset="0"/>
                <a:ea typeface="Arial" charset="0"/>
                <a:cs typeface="Arial" charset="0"/>
              </a:rPr>
              <a:t>product will cause serious adverse health consequences or death.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Class </a:t>
            </a:r>
            <a:r>
              <a:rPr lang="en-US" altLang="zh-CN" sz="2000" dirty="0">
                <a:latin typeface="Arial" charset="0"/>
                <a:ea typeface="Arial" charset="0"/>
                <a:cs typeface="Arial" charset="0"/>
              </a:rPr>
              <a:t>II recall is </a:t>
            </a:r>
            <a:r>
              <a:rPr lang="en-US" altLang="zh-CN" sz="2000" dirty="0" smtClean="0">
                <a:latin typeface="Arial" charset="0"/>
                <a:ea typeface="Arial" charset="0"/>
                <a:cs typeface="Arial" charset="0"/>
              </a:rPr>
              <a:t>food </a:t>
            </a:r>
            <a:r>
              <a:rPr lang="en-US" altLang="zh-CN" sz="2000" dirty="0">
                <a:latin typeface="Arial" charset="0"/>
                <a:ea typeface="Arial" charset="0"/>
                <a:cs typeface="Arial" charset="0"/>
              </a:rPr>
              <a:t>product may cause temporary or medically reversible adverse health </a:t>
            </a:r>
            <a:r>
              <a:rPr lang="en-US" altLang="zh-CN" sz="2000" dirty="0" smtClean="0">
                <a:latin typeface="Arial" charset="0"/>
                <a:ea typeface="Arial" charset="0"/>
                <a:cs typeface="Arial" charset="0"/>
              </a:rPr>
              <a:t>consequences.</a:t>
            </a: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Class </a:t>
            </a:r>
            <a:r>
              <a:rPr lang="en-US" altLang="zh-CN" sz="2000" dirty="0">
                <a:latin typeface="Arial" charset="0"/>
                <a:ea typeface="Arial" charset="0"/>
                <a:cs typeface="Arial" charset="0"/>
              </a:rPr>
              <a:t>III recall is </a:t>
            </a:r>
            <a:r>
              <a:rPr lang="en-US" altLang="zh-CN" sz="2000" dirty="0" smtClean="0">
                <a:latin typeface="Arial" charset="0"/>
                <a:ea typeface="Arial" charset="0"/>
                <a:cs typeface="Arial" charset="0"/>
              </a:rPr>
              <a:t>food </a:t>
            </a:r>
            <a:r>
              <a:rPr lang="en-US" altLang="zh-CN" sz="2000" dirty="0">
                <a:latin typeface="Arial" charset="0"/>
                <a:ea typeface="Arial" charset="0"/>
                <a:cs typeface="Arial" charset="0"/>
              </a:rPr>
              <a:t>product is not likely to cause adverse health consequences (FDA, 2009).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dirty="0"/>
          </a:p>
        </p:txBody>
      </p:sp>
    </p:spTree>
    <p:extLst>
      <p:ext uri="{BB962C8B-B14F-4D97-AF65-F5344CB8AC3E}">
        <p14:creationId xmlns:p14="http://schemas.microsoft.com/office/powerpoint/2010/main" val="188096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62500" lnSpcReduction="20000"/>
          </a:bodyPr>
          <a:lstStyle/>
          <a:p>
            <a:pPr algn="just"/>
            <a:r>
              <a:rPr lang="en-US" altLang="zh-CN" sz="3300" dirty="0">
                <a:latin typeface="Arial" charset="0"/>
                <a:ea typeface="Arial" charset="0"/>
                <a:cs typeface="Arial" charset="0"/>
              </a:rPr>
              <a:t>This framework has four major components: </a:t>
            </a:r>
            <a:endParaRPr lang="en-US" altLang="zh-CN" sz="3300" dirty="0" smtClean="0">
              <a:latin typeface="Arial" charset="0"/>
              <a:ea typeface="Arial" charset="0"/>
              <a:cs typeface="Arial" charset="0"/>
            </a:endParaRPr>
          </a:p>
          <a:p>
            <a:pPr marL="742950" indent="-742950" algn="just">
              <a:buFont typeface="+mj-lt"/>
              <a:buAutoNum type="alphaLcParenR"/>
            </a:pPr>
            <a:r>
              <a:rPr lang="en-US" altLang="zh-CN" sz="3300" dirty="0" smtClean="0">
                <a:latin typeface="Arial" charset="0"/>
                <a:ea typeface="Arial" charset="0"/>
                <a:cs typeface="Arial" charset="0"/>
              </a:rPr>
              <a:t>To identify the role and synergies from multiple stakeholders (governmental agencies and private entities);</a:t>
            </a:r>
          </a:p>
          <a:p>
            <a:pPr marL="742950" indent="-742950" algn="just">
              <a:buFont typeface="+mj-lt"/>
              <a:buAutoNum type="alphaLcParenR"/>
            </a:pPr>
            <a:endParaRPr lang="en-US" altLang="zh-CN" sz="3300" dirty="0">
              <a:latin typeface="Arial" charset="0"/>
              <a:ea typeface="Arial" charset="0"/>
              <a:cs typeface="Arial" charset="0"/>
            </a:endParaRPr>
          </a:p>
          <a:p>
            <a:pPr marL="742950" indent="-742950" algn="just">
              <a:buFont typeface="+mj-lt"/>
              <a:buAutoNum type="alphaLcParenR"/>
            </a:pPr>
            <a:r>
              <a:rPr lang="en-US" altLang="zh-CN" sz="3300" dirty="0" smtClean="0">
                <a:latin typeface="Arial" charset="0"/>
                <a:ea typeface="Arial" charset="0"/>
                <a:cs typeface="Arial" charset="0"/>
              </a:rPr>
              <a:t>To </a:t>
            </a:r>
            <a:r>
              <a:rPr lang="en-US" altLang="zh-CN" sz="3300" dirty="0">
                <a:latin typeface="Arial" charset="0"/>
                <a:ea typeface="Arial" charset="0"/>
                <a:cs typeface="Arial" charset="0"/>
              </a:rPr>
              <a:t>establish procedures to detect threats and vulnerability along the food supply </a:t>
            </a:r>
            <a:r>
              <a:rPr lang="en-US" altLang="zh-CN" sz="3300" dirty="0" smtClean="0">
                <a:latin typeface="Arial" charset="0"/>
                <a:ea typeface="Arial" charset="0"/>
                <a:cs typeface="Arial" charset="0"/>
              </a:rPr>
              <a:t>chain;</a:t>
            </a:r>
          </a:p>
          <a:p>
            <a:pPr marL="742950" indent="-742950" algn="just">
              <a:buFont typeface="+mj-lt"/>
              <a:buAutoNum type="alphaLcParenR"/>
            </a:pPr>
            <a:endParaRPr lang="en-US" altLang="zh-CN" sz="3300" dirty="0">
              <a:latin typeface="Arial" charset="0"/>
              <a:ea typeface="Arial" charset="0"/>
              <a:cs typeface="Arial" charset="0"/>
            </a:endParaRPr>
          </a:p>
          <a:p>
            <a:pPr marL="742950" indent="-742950" algn="just">
              <a:buFont typeface="+mj-lt"/>
              <a:buAutoNum type="alphaLcParenR"/>
            </a:pPr>
            <a:r>
              <a:rPr lang="en-US" altLang="zh-CN" sz="3300" dirty="0" smtClean="0">
                <a:latin typeface="Arial" charset="0"/>
                <a:ea typeface="Arial" charset="0"/>
                <a:cs typeface="Arial" charset="0"/>
              </a:rPr>
              <a:t>To </a:t>
            </a:r>
            <a:r>
              <a:rPr lang="en-US" altLang="zh-CN" sz="3300" dirty="0">
                <a:latin typeface="Arial" charset="0"/>
                <a:ea typeface="Arial" charset="0"/>
                <a:cs typeface="Arial" charset="0"/>
              </a:rPr>
              <a:t>identify incentives for management to adopt and implement </a:t>
            </a:r>
            <a:r>
              <a:rPr lang="en-US" altLang="zh-CN" sz="3300" dirty="0" smtClean="0">
                <a:latin typeface="Arial" charset="0"/>
                <a:ea typeface="Arial" charset="0"/>
                <a:cs typeface="Arial" charset="0"/>
              </a:rPr>
              <a:t>control </a:t>
            </a:r>
            <a:r>
              <a:rPr lang="en-US" altLang="zh-CN" sz="3300" dirty="0">
                <a:latin typeface="Arial" charset="0"/>
                <a:ea typeface="Arial" charset="0"/>
                <a:cs typeface="Arial" charset="0"/>
              </a:rPr>
              <a:t>oriented risk mitigation </a:t>
            </a:r>
            <a:r>
              <a:rPr lang="en-US" altLang="zh-CN" sz="3300" dirty="0" smtClean="0">
                <a:latin typeface="Arial" charset="0"/>
                <a:ea typeface="Arial" charset="0"/>
                <a:cs typeface="Arial" charset="0"/>
              </a:rPr>
              <a:t>plans;</a:t>
            </a:r>
          </a:p>
          <a:p>
            <a:pPr marL="742950" indent="-742950" algn="just">
              <a:buFont typeface="+mj-lt"/>
              <a:buAutoNum type="alphaLcParenR"/>
            </a:pPr>
            <a:endParaRPr lang="en-US" altLang="zh-CN" sz="3300" dirty="0">
              <a:latin typeface="Arial" charset="0"/>
              <a:ea typeface="Arial" charset="0"/>
              <a:cs typeface="Arial" charset="0"/>
            </a:endParaRPr>
          </a:p>
          <a:p>
            <a:pPr marL="742950" indent="-742950" algn="just">
              <a:buFont typeface="+mj-lt"/>
              <a:buAutoNum type="alphaLcParenR"/>
            </a:pPr>
            <a:r>
              <a:rPr lang="en-US" altLang="zh-CN" sz="3300" dirty="0" smtClean="0">
                <a:latin typeface="Arial" charset="0"/>
                <a:ea typeface="Arial" charset="0"/>
                <a:cs typeface="Arial" charset="0"/>
              </a:rPr>
              <a:t>To </a:t>
            </a:r>
            <a:r>
              <a:rPr lang="en-US" altLang="zh-CN" sz="3300" dirty="0">
                <a:latin typeface="Arial" charset="0"/>
                <a:ea typeface="Arial" charset="0"/>
                <a:cs typeface="Arial" charset="0"/>
              </a:rPr>
              <a:t>develop a feedback system for </a:t>
            </a:r>
            <a:r>
              <a:rPr lang="en-US" altLang="zh-CN" sz="3300" dirty="0" smtClean="0">
                <a:latin typeface="Arial" charset="0"/>
                <a:ea typeface="Arial" charset="0"/>
                <a:cs typeface="Arial" charset="0"/>
              </a:rPr>
              <a:t>response </a:t>
            </a:r>
            <a:r>
              <a:rPr lang="en-US" altLang="zh-CN" sz="3300" dirty="0">
                <a:latin typeface="Arial" charset="0"/>
                <a:ea typeface="Arial" charset="0"/>
                <a:cs typeface="Arial" charset="0"/>
              </a:rPr>
              <a:t>and continuous improvement. These components are discussed in </a:t>
            </a:r>
            <a:r>
              <a:rPr lang="en-US" altLang="zh-CN" sz="3300" dirty="0" smtClean="0">
                <a:latin typeface="Arial" charset="0"/>
                <a:ea typeface="Arial" charset="0"/>
                <a:cs typeface="Arial" charset="0"/>
              </a:rPr>
              <a:t>detail on the next slide.</a:t>
            </a:r>
            <a:endParaRPr lang="zh-CN" altLang="zh-CN" sz="33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US" altLang="zh-CN" sz="2700" dirty="0" smtClean="0"/>
              <a:t/>
            </a:r>
            <a:br>
              <a:rPr lang="en-US" altLang="zh-CN" sz="2700" dirty="0" smtClean="0"/>
            </a:br>
            <a:r>
              <a:rPr lang="en-US" altLang="zh-CN" sz="2700" dirty="0" smtClean="0"/>
              <a:t/>
            </a:r>
            <a:br>
              <a:rPr lang="en-US" altLang="zh-CN" sz="2700" dirty="0" smtClean="0"/>
            </a:br>
            <a:r>
              <a:rPr lang="en-US" altLang="zh-CN" sz="2700" dirty="0" smtClean="0"/>
              <a:t>Control Oriented Framework and Response to Food Risks</a:t>
            </a:r>
            <a:r>
              <a:rPr lang="zh-CN" altLang="zh-CN" dirty="0" smtClean="0"/>
              <a:t/>
            </a:r>
            <a:br>
              <a:rPr lang="zh-CN" altLang="zh-CN" dirty="0" smtClean="0"/>
            </a:br>
            <a:r>
              <a:rPr lang="en-US" altLang="zh-CN" dirty="0" smtClean="0"/>
              <a:t> </a:t>
            </a:r>
            <a:r>
              <a:rPr lang="zh-CN" altLang="zh-CN" dirty="0" smtClean="0"/>
              <a:t/>
            </a:r>
            <a:br>
              <a:rPr lang="zh-CN" altLang="zh-CN" dirty="0" smtClean="0"/>
            </a:br>
            <a:r>
              <a:rPr lang="en-US" altLang="zh-CN" dirty="0" smtClean="0"/>
              <a:t> </a:t>
            </a:r>
            <a:endParaRPr kumimoji="1" lang="zh-CN" altLang="en-US" dirty="0"/>
          </a:p>
        </p:txBody>
      </p:sp>
    </p:spTree>
    <p:extLst>
      <p:ext uri="{BB962C8B-B14F-4D97-AF65-F5344CB8AC3E}">
        <p14:creationId xmlns:p14="http://schemas.microsoft.com/office/powerpoint/2010/main" val="34816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189356" y="1272381"/>
            <a:ext cx="7089671" cy="4313237"/>
          </a:xfrm>
        </p:spPr>
        <p:txBody>
          <a:bodyPr>
            <a:noAutofit/>
          </a:bodyPr>
          <a:lstStyle/>
          <a:p>
            <a:pPr algn="just"/>
            <a:r>
              <a:rPr lang="en-US" altLang="zh-CN" sz="1400" dirty="0" smtClean="0">
                <a:latin typeface="Arial" charset="0"/>
                <a:ea typeface="Arial" charset="0"/>
                <a:cs typeface="Arial" charset="0"/>
              </a:rPr>
              <a:t>Mitigating </a:t>
            </a:r>
            <a:r>
              <a:rPr lang="en-US" altLang="zh-CN" sz="1400" dirty="0">
                <a:latin typeface="Arial" charset="0"/>
                <a:ea typeface="Arial" charset="0"/>
                <a:cs typeface="Arial" charset="0"/>
              </a:rPr>
              <a:t>food risks is a very complex task involving several </a:t>
            </a:r>
            <a:r>
              <a:rPr lang="en-US" altLang="zh-CN" sz="1400" dirty="0" smtClean="0">
                <a:latin typeface="Arial" charset="0"/>
                <a:ea typeface="Arial" charset="0"/>
                <a:cs typeface="Arial" charset="0"/>
              </a:rPr>
              <a:t>agencies </a:t>
            </a:r>
            <a:r>
              <a:rPr lang="en-US" altLang="zh-CN" sz="1400" dirty="0">
                <a:latin typeface="Arial" charset="0"/>
                <a:ea typeface="Arial" charset="0"/>
                <a:cs typeface="Arial" charset="0"/>
              </a:rPr>
              <a:t>and stakeholders, especially for a cross-border food supply chain. </a:t>
            </a:r>
            <a:endParaRPr lang="en-US" altLang="zh-CN" sz="1400" dirty="0" smtClean="0">
              <a:latin typeface="Arial" charset="0"/>
              <a:ea typeface="Arial" charset="0"/>
              <a:cs typeface="Arial" charset="0"/>
            </a:endParaRPr>
          </a:p>
          <a:p>
            <a:pPr algn="just"/>
            <a:endParaRPr lang="en-US" altLang="zh-CN" sz="1400" dirty="0">
              <a:latin typeface="Arial" charset="0"/>
              <a:ea typeface="Arial" charset="0"/>
              <a:cs typeface="Arial" charset="0"/>
            </a:endParaRPr>
          </a:p>
          <a:p>
            <a:pPr algn="just"/>
            <a:r>
              <a:rPr lang="en-US" altLang="zh-CN" sz="1400" dirty="0">
                <a:latin typeface="Arial" charset="0"/>
                <a:ea typeface="Arial" charset="0"/>
                <a:cs typeface="Arial" charset="0"/>
              </a:rPr>
              <a:t>For </a:t>
            </a:r>
            <a:r>
              <a:rPr lang="en-US" altLang="zh-CN" sz="1400" dirty="0" smtClean="0">
                <a:latin typeface="Arial" charset="0"/>
                <a:ea typeface="Arial" charset="0"/>
                <a:cs typeface="Arial" charset="0"/>
              </a:rPr>
              <a:t>example, imported </a:t>
            </a:r>
            <a:r>
              <a:rPr lang="en-US" altLang="zh-CN" sz="1400" dirty="0">
                <a:latin typeface="Arial" charset="0"/>
                <a:ea typeface="Arial" charset="0"/>
                <a:cs typeface="Arial" charset="0"/>
              </a:rPr>
              <a:t>foods require the intervention </a:t>
            </a:r>
            <a:r>
              <a:rPr lang="en-US" altLang="zh-CN" sz="1400" dirty="0" smtClean="0">
                <a:latin typeface="Arial" charset="0"/>
                <a:ea typeface="Arial" charset="0"/>
                <a:cs typeface="Arial" charset="0"/>
              </a:rPr>
              <a:t>of several </a:t>
            </a:r>
            <a:r>
              <a:rPr lang="en-US" altLang="zh-CN" sz="1400" dirty="0">
                <a:latin typeface="Arial" charset="0"/>
                <a:ea typeface="Arial" charset="0"/>
                <a:cs typeface="Arial" charset="0"/>
              </a:rPr>
              <a:t>agencies to control for food safety </a:t>
            </a:r>
            <a:r>
              <a:rPr lang="en-US" altLang="zh-CN" sz="1400" dirty="0" smtClean="0">
                <a:latin typeface="Arial" charset="0"/>
                <a:ea typeface="Arial" charset="0"/>
                <a:cs typeface="Arial" charset="0"/>
              </a:rPr>
              <a:t>problems. These </a:t>
            </a:r>
            <a:r>
              <a:rPr lang="en-US" altLang="zh-CN" sz="1400" dirty="0">
                <a:latin typeface="Arial" charset="0"/>
                <a:ea typeface="Arial" charset="0"/>
                <a:cs typeface="Arial" charset="0"/>
              </a:rPr>
              <a:t>include:</a:t>
            </a:r>
          </a:p>
          <a:p>
            <a:pPr algn="just"/>
            <a:endParaRPr lang="en-US" altLang="zh-CN" sz="1400" dirty="0">
              <a:latin typeface="Arial" charset="0"/>
              <a:ea typeface="Arial" charset="0"/>
              <a:cs typeface="Arial" charset="0"/>
            </a:endParaRPr>
          </a:p>
          <a:p>
            <a:pPr marL="171450" indent="-171450" algn="just">
              <a:buFont typeface="Arial" charset="0"/>
              <a:buChar char="•"/>
            </a:pPr>
            <a:r>
              <a:rPr lang="en-US" altLang="zh-CN" sz="1400" dirty="0" smtClean="0">
                <a:latin typeface="Arial" charset="0"/>
                <a:ea typeface="Arial" charset="0"/>
                <a:cs typeface="Arial" charset="0"/>
              </a:rPr>
              <a:t>USDA initiates inspections to comply with quality and grading standards at the farms in foreign countries and at their packing and processing facilities.</a:t>
            </a:r>
          </a:p>
          <a:p>
            <a:pPr marL="171450" indent="-171450" algn="just">
              <a:buFont typeface="Arial" charset="0"/>
              <a:buChar char="•"/>
            </a:pPr>
            <a:endParaRPr lang="en-US" altLang="zh-CN" sz="1400" dirty="0" smtClean="0">
              <a:latin typeface="Arial" charset="0"/>
              <a:ea typeface="Arial" charset="0"/>
              <a:cs typeface="Arial" charset="0"/>
            </a:endParaRPr>
          </a:p>
          <a:p>
            <a:pPr marL="171450" indent="-171450" algn="just">
              <a:buFont typeface="Arial" charset="0"/>
              <a:buChar char="•"/>
            </a:pPr>
            <a:r>
              <a:rPr lang="en-US" altLang="zh-CN" sz="1400" dirty="0" smtClean="0">
                <a:latin typeface="Arial" charset="0"/>
                <a:ea typeface="Arial" charset="0"/>
                <a:cs typeface="Arial" charset="0"/>
              </a:rPr>
              <a:t>The </a:t>
            </a:r>
            <a:r>
              <a:rPr lang="en-US" altLang="zh-CN" sz="1400" dirty="0">
                <a:latin typeface="Arial" charset="0"/>
                <a:ea typeface="Arial" charset="0"/>
                <a:cs typeface="Arial" charset="0"/>
              </a:rPr>
              <a:t>Food and Drug Administration (FDA</a:t>
            </a:r>
            <a:r>
              <a:rPr lang="en-US" altLang="zh-CN" sz="1400" dirty="0" smtClean="0">
                <a:latin typeface="Arial" charset="0"/>
                <a:ea typeface="Arial" charset="0"/>
                <a:cs typeface="Arial" charset="0"/>
              </a:rPr>
              <a:t>) conducts pathogen testing at the POE.</a:t>
            </a:r>
          </a:p>
          <a:p>
            <a:pPr marL="171450" indent="-171450" algn="just">
              <a:buFont typeface="Arial" charset="0"/>
              <a:buChar char="•"/>
            </a:pPr>
            <a:endParaRPr kumimoji="1" lang="en-US" altLang="zh-CN" sz="1400" dirty="0" smtClean="0">
              <a:latin typeface="Arial" charset="0"/>
              <a:ea typeface="Arial" charset="0"/>
              <a:cs typeface="Arial" charset="0"/>
            </a:endParaRPr>
          </a:p>
          <a:p>
            <a:pPr marL="171450" indent="-171450" algn="just">
              <a:buFont typeface="Arial" charset="0"/>
              <a:buChar char="•"/>
            </a:pPr>
            <a:r>
              <a:rPr lang="en-US" altLang="zh-CN" sz="1400" dirty="0" smtClean="0">
                <a:latin typeface="Arial" charset="0"/>
                <a:ea typeface="Arial" charset="0"/>
                <a:cs typeface="Arial" charset="0"/>
              </a:rPr>
              <a:t>Custom </a:t>
            </a:r>
            <a:r>
              <a:rPr lang="en-US" altLang="zh-CN" sz="1400" dirty="0">
                <a:latin typeface="Arial" charset="0"/>
                <a:ea typeface="Arial" charset="0"/>
                <a:cs typeface="Arial" charset="0"/>
              </a:rPr>
              <a:t>Border Protection (CBP) and USDA </a:t>
            </a:r>
            <a:r>
              <a:rPr lang="en-US" altLang="zh-CN" sz="1400" dirty="0" smtClean="0">
                <a:latin typeface="Arial" charset="0"/>
                <a:ea typeface="Arial" charset="0"/>
                <a:cs typeface="Arial" charset="0"/>
              </a:rPr>
              <a:t>work together </a:t>
            </a:r>
            <a:r>
              <a:rPr lang="en-US" altLang="zh-CN" sz="1400" dirty="0">
                <a:latin typeface="Arial" charset="0"/>
                <a:ea typeface="Arial" charset="0"/>
                <a:cs typeface="Arial" charset="0"/>
              </a:rPr>
              <a:t>to implement the 24-hour </a:t>
            </a:r>
            <a:r>
              <a:rPr lang="en-US" altLang="zh-CN" sz="1400" dirty="0" smtClean="0">
                <a:latin typeface="Arial" charset="0"/>
                <a:ea typeface="Arial" charset="0"/>
                <a:cs typeface="Arial" charset="0"/>
              </a:rPr>
              <a:t>e-manifest rule (US </a:t>
            </a:r>
            <a:r>
              <a:rPr lang="en-US" altLang="zh-CN" sz="1400" dirty="0">
                <a:latin typeface="Arial" charset="0"/>
                <a:ea typeface="Arial" charset="0"/>
                <a:cs typeface="Arial" charset="0"/>
              </a:rPr>
              <a:t>Department of Homeland Security, 2003</a:t>
            </a:r>
            <a:r>
              <a:rPr lang="en-US" altLang="zh-CN" sz="1400" dirty="0" smtClean="0">
                <a:latin typeface="Arial" charset="0"/>
                <a:ea typeface="Arial" charset="0"/>
                <a:cs typeface="Arial" charset="0"/>
              </a:rPr>
              <a:t>).</a:t>
            </a:r>
            <a:r>
              <a:rPr lang="en-US" altLang="zh-CN" sz="1400" dirty="0">
                <a:latin typeface="Arial" charset="0"/>
                <a:ea typeface="Arial" charset="0"/>
                <a:cs typeface="Arial" charset="0"/>
              </a:rPr>
              <a:t> </a:t>
            </a:r>
            <a:endParaRPr lang="en-US" altLang="zh-CN" sz="1400" dirty="0" smtClean="0">
              <a:latin typeface="Arial" charset="0"/>
              <a:ea typeface="Arial" charset="0"/>
              <a:cs typeface="Arial" charset="0"/>
            </a:endParaRPr>
          </a:p>
          <a:p>
            <a:pPr marL="171450" indent="-171450" algn="just">
              <a:buFont typeface="Arial" charset="0"/>
              <a:buChar char="•"/>
            </a:pPr>
            <a:endParaRPr kumimoji="1" lang="en-US" altLang="zh-CN" sz="1400" dirty="0" smtClean="0">
              <a:latin typeface="Arial" charset="0"/>
              <a:ea typeface="Arial" charset="0"/>
              <a:cs typeface="Arial" charset="0"/>
            </a:endParaRPr>
          </a:p>
          <a:p>
            <a:pPr marL="171450" indent="-171450" algn="just">
              <a:buFont typeface="Arial" charset="0"/>
              <a:buChar char="•"/>
            </a:pPr>
            <a:r>
              <a:rPr lang="en-US" altLang="zh-CN" sz="1400" dirty="0" smtClean="0">
                <a:latin typeface="Arial" charset="0"/>
                <a:ea typeface="Arial" charset="0"/>
                <a:cs typeface="Arial" charset="0"/>
              </a:rPr>
              <a:t>Animal </a:t>
            </a:r>
            <a:r>
              <a:rPr lang="en-US" altLang="zh-CN" sz="1400" dirty="0">
                <a:latin typeface="Arial" charset="0"/>
                <a:ea typeface="Arial" charset="0"/>
                <a:cs typeface="Arial" charset="0"/>
              </a:rPr>
              <a:t>and Plant Health Inspection </a:t>
            </a:r>
            <a:r>
              <a:rPr lang="en-US" altLang="zh-CN" sz="1400" dirty="0" smtClean="0">
                <a:latin typeface="Arial" charset="0"/>
                <a:ea typeface="Arial" charset="0"/>
                <a:cs typeface="Arial" charset="0"/>
              </a:rPr>
              <a:t>Service (APHIS</a:t>
            </a:r>
            <a:r>
              <a:rPr lang="en-US" altLang="zh-CN" sz="1400" dirty="0">
                <a:latin typeface="Arial" charset="0"/>
                <a:ea typeface="Arial" charset="0"/>
                <a:cs typeface="Arial" charset="0"/>
              </a:rPr>
              <a:t>) focus on pest control. </a:t>
            </a:r>
          </a:p>
        </p:txBody>
      </p:sp>
      <p:sp>
        <p:nvSpPr>
          <p:cNvPr id="3" name="标题 2"/>
          <p:cNvSpPr>
            <a:spLocks noGrp="1"/>
          </p:cNvSpPr>
          <p:nvPr>
            <p:ph type="title"/>
          </p:nvPr>
        </p:nvSpPr>
        <p:spPr>
          <a:xfrm>
            <a:off x="1189356" y="642551"/>
            <a:ext cx="7196137" cy="407774"/>
          </a:xfrm>
        </p:spPr>
        <p:txBody>
          <a:bodyPr>
            <a:normAutofit fontScale="90000"/>
          </a:bodyPr>
          <a:lstStyle/>
          <a:p>
            <a:r>
              <a:rPr lang="en-US" altLang="zh-CN" sz="2700" dirty="0" smtClean="0"/>
              <a:t>Synergies </a:t>
            </a:r>
            <a:r>
              <a:rPr lang="en-US" altLang="zh-CN" sz="2700" dirty="0"/>
              <a:t>from Multiple Stakeholders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48424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200" dirty="0">
                <a:latin typeface="Arial" charset="0"/>
                <a:ea typeface="Arial" charset="0"/>
                <a:cs typeface="Arial" charset="0"/>
              </a:rPr>
              <a:t>A major challenge with having multiple Agencies and stakeholders is how to identify </a:t>
            </a:r>
            <a:r>
              <a:rPr lang="en-US" altLang="zh-CN" sz="2200" dirty="0" smtClean="0">
                <a:latin typeface="Arial" charset="0"/>
                <a:ea typeface="Arial" charset="0"/>
                <a:cs typeface="Arial" charset="0"/>
              </a:rPr>
              <a:t>synergies.</a:t>
            </a:r>
          </a:p>
          <a:p>
            <a:pPr algn="just"/>
            <a:endParaRPr kumimoji="1" lang="en-US" altLang="zh-CN" sz="2200" dirty="0">
              <a:latin typeface="Arial" charset="0"/>
              <a:ea typeface="Arial" charset="0"/>
              <a:cs typeface="Arial" charset="0"/>
            </a:endParaRPr>
          </a:p>
          <a:p>
            <a:pPr algn="just"/>
            <a:r>
              <a:rPr lang="en-US" altLang="zh-CN" sz="2200" dirty="0">
                <a:latin typeface="Arial" charset="0"/>
                <a:ea typeface="Arial" charset="0"/>
                <a:cs typeface="Arial" charset="0"/>
              </a:rPr>
              <a:t>Figure </a:t>
            </a:r>
            <a:r>
              <a:rPr lang="en-US" altLang="zh-CN" sz="2200" dirty="0" smtClean="0">
                <a:latin typeface="Arial" charset="0"/>
                <a:ea typeface="Arial" charset="0"/>
                <a:cs typeface="Arial" charset="0"/>
              </a:rPr>
              <a:t>4.3 </a:t>
            </a:r>
            <a:r>
              <a:rPr lang="en-US" altLang="zh-CN" sz="2200" dirty="0">
                <a:latin typeface="Arial" charset="0"/>
                <a:ea typeface="Arial" charset="0"/>
                <a:cs typeface="Arial" charset="0"/>
              </a:rPr>
              <a:t>proposes a conceptual model which provides a systemic view of costs and risks and the relationships between them. </a:t>
            </a:r>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207291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The risk analysis model provides a framework </a:t>
            </a:r>
            <a:r>
              <a:rPr lang="en-US" altLang="zh-CN" sz="2000" dirty="0" smtClean="0">
                <a:latin typeface="Arial" charset="0"/>
                <a:ea typeface="Arial" charset="0"/>
                <a:cs typeface="Arial" charset="0"/>
              </a:rPr>
              <a:t>for stakeholders </a:t>
            </a:r>
            <a:r>
              <a:rPr lang="en-US" altLang="zh-CN" sz="2000" dirty="0">
                <a:latin typeface="Arial" charset="0"/>
                <a:ea typeface="Arial" charset="0"/>
                <a:cs typeface="Arial" charset="0"/>
              </a:rPr>
              <a:t>to channel information to </a:t>
            </a:r>
            <a:r>
              <a:rPr lang="en-US" altLang="zh-CN" sz="2000" dirty="0" smtClean="0">
                <a:latin typeface="Arial" charset="0"/>
                <a:ea typeface="Arial" charset="0"/>
                <a:cs typeface="Arial" charset="0"/>
              </a:rPr>
              <a:t>policy makers</a:t>
            </a:r>
            <a:r>
              <a:rPr lang="en-US" altLang="zh-CN" sz="2000" dirty="0">
                <a:latin typeface="Arial" charset="0"/>
                <a:ea typeface="Arial" charset="0"/>
                <a:cs typeface="Arial" charset="0"/>
              </a:rPr>
              <a:t>, to design efficient control, and to </a:t>
            </a:r>
            <a:r>
              <a:rPr lang="en-US" altLang="zh-CN" sz="2000" dirty="0" smtClean="0">
                <a:latin typeface="Arial" charset="0"/>
                <a:ea typeface="Arial" charset="0"/>
                <a:cs typeface="Arial" charset="0"/>
              </a:rPr>
              <a:t>minimize food </a:t>
            </a:r>
            <a:r>
              <a:rPr lang="en-US" altLang="zh-CN" sz="2000" dirty="0">
                <a:latin typeface="Arial" charset="0"/>
                <a:ea typeface="Arial" charset="0"/>
                <a:cs typeface="Arial" charset="0"/>
              </a:rPr>
              <a:t>risks.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interphase model could </a:t>
            </a:r>
            <a:r>
              <a:rPr lang="en-US" altLang="zh-CN" sz="2000" dirty="0" smtClean="0">
                <a:latin typeface="Arial" charset="0"/>
                <a:ea typeface="Arial" charset="0"/>
                <a:cs typeface="Arial" charset="0"/>
              </a:rPr>
              <a:t>be used </a:t>
            </a:r>
            <a:r>
              <a:rPr lang="en-US" altLang="zh-CN" sz="2000" dirty="0">
                <a:latin typeface="Arial" charset="0"/>
                <a:ea typeface="Arial" charset="0"/>
                <a:cs typeface="Arial" charset="0"/>
              </a:rPr>
              <a:t>to explain how microbes become risks </a:t>
            </a:r>
            <a:r>
              <a:rPr lang="en-US" altLang="zh-CN" sz="2000" dirty="0" smtClean="0">
                <a:latin typeface="Arial" charset="0"/>
                <a:ea typeface="Arial" charset="0"/>
                <a:cs typeface="Arial" charset="0"/>
              </a:rPr>
              <a:t>to humans</a:t>
            </a:r>
            <a:r>
              <a:rPr lang="en-US" altLang="zh-CN" sz="2000" dirty="0">
                <a:latin typeface="Arial" charset="0"/>
                <a:ea typeface="Arial" charset="0"/>
                <a:cs typeface="Arial" charset="0"/>
              </a:rPr>
              <a:t>, with type II disruptions that </a:t>
            </a:r>
            <a:r>
              <a:rPr lang="en-US" altLang="zh-CN" sz="2000" dirty="0" smtClean="0">
                <a:latin typeface="Arial" charset="0"/>
                <a:ea typeface="Arial" charset="0"/>
                <a:cs typeface="Arial" charset="0"/>
              </a:rPr>
              <a:t>have consequences</a:t>
            </a:r>
            <a:r>
              <a:rPr lang="en-US" altLang="zh-CN" sz="2000" dirty="0">
                <a:latin typeface="Arial" charset="0"/>
                <a:ea typeface="Arial" charset="0"/>
                <a:cs typeface="Arial" charset="0"/>
              </a:rPr>
              <a:t> </a:t>
            </a:r>
            <a:r>
              <a:rPr lang="en-US" altLang="zh-CN" sz="2000" dirty="0" smtClean="0">
                <a:latin typeface="Arial" charset="0"/>
                <a:ea typeface="Arial" charset="0"/>
                <a:cs typeface="Arial" charset="0"/>
              </a:rPr>
              <a:t>like </a:t>
            </a:r>
            <a:r>
              <a:rPr lang="en-US" altLang="zh-CN" sz="2000" dirty="0">
                <a:latin typeface="Arial" charset="0"/>
                <a:ea typeface="Arial" charset="0"/>
                <a:cs typeface="Arial" charset="0"/>
              </a:rPr>
              <a:t>making people sick or killing </a:t>
            </a:r>
            <a:r>
              <a:rPr lang="en-US" altLang="zh-CN" sz="2000" dirty="0" smtClean="0">
                <a:latin typeface="Arial" charset="0"/>
                <a:ea typeface="Arial" charset="0"/>
                <a:cs typeface="Arial" charset="0"/>
              </a:rPr>
              <a:t>them. Private </a:t>
            </a:r>
            <a:r>
              <a:rPr lang="en-US" altLang="zh-CN" sz="2000" dirty="0">
                <a:latin typeface="Arial" charset="0"/>
                <a:ea typeface="Arial" charset="0"/>
                <a:cs typeface="Arial" charset="0"/>
              </a:rPr>
              <a:t>and public partnerships and </a:t>
            </a:r>
            <a:r>
              <a:rPr lang="en-US" altLang="zh-CN" sz="2000" dirty="0" smtClean="0">
                <a:latin typeface="Arial" charset="0"/>
                <a:ea typeface="Arial" charset="0"/>
                <a:cs typeface="Arial" charset="0"/>
              </a:rPr>
              <a:t>information sharing </a:t>
            </a:r>
            <a:r>
              <a:rPr lang="en-US" altLang="zh-CN" sz="2000" dirty="0">
                <a:latin typeface="Arial" charset="0"/>
                <a:ea typeface="Arial" charset="0"/>
                <a:cs typeface="Arial" charset="0"/>
              </a:rPr>
              <a:t>are important ways to mitigate </a:t>
            </a:r>
            <a:r>
              <a:rPr lang="en-US" altLang="zh-CN" sz="2000" dirty="0" smtClean="0">
                <a:latin typeface="Arial" charset="0"/>
                <a:ea typeface="Arial" charset="0"/>
                <a:cs typeface="Arial" charset="0"/>
              </a:rPr>
              <a:t>foodborne illness </a:t>
            </a:r>
            <a:r>
              <a:rPr lang="en-US" altLang="zh-CN" sz="2000" dirty="0">
                <a:latin typeface="Arial" charset="0"/>
                <a:ea typeface="Arial" charset="0"/>
                <a:cs typeface="Arial" charset="0"/>
              </a:rPr>
              <a:t>risks and costs.</a:t>
            </a:r>
          </a:p>
          <a:p>
            <a:endParaRPr kumimoji="1" lang="zh-CN" altLang="en-US" dirty="0"/>
          </a:p>
        </p:txBody>
      </p:sp>
      <p:sp>
        <p:nvSpPr>
          <p:cNvPr id="3" name="标题 2"/>
          <p:cNvSpPr>
            <a:spLocks noGrp="1"/>
          </p:cNvSpPr>
          <p:nvPr>
            <p:ph type="title"/>
          </p:nvPr>
        </p:nvSpPr>
        <p:spPr/>
        <p:txBody>
          <a:bodyPr>
            <a:normAutofit/>
          </a:bodyPr>
          <a:lstStyle/>
          <a:p>
            <a:pPr algn="just"/>
            <a:r>
              <a:rPr lang="en-US" altLang="zh-CN" sz="2800" dirty="0" smtClean="0"/>
              <a:t>Summary</a:t>
            </a:r>
            <a:endParaRPr lang="zh-CN" altLang="zh-CN" sz="2800" dirty="0"/>
          </a:p>
        </p:txBody>
      </p:sp>
    </p:spTree>
    <p:extLst>
      <p:ext uri="{BB962C8B-B14F-4D97-AF65-F5344CB8AC3E}">
        <p14:creationId xmlns:p14="http://schemas.microsoft.com/office/powerpoint/2010/main" val="49327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latin typeface="Arial"/>
                <a:cs typeface="Arial"/>
              </a:rPr>
              <a:t>Chapter 4</a:t>
            </a:r>
            <a:r>
              <a:rPr lang="en-US" dirty="0">
                <a:latin typeface="Arial"/>
                <a:cs typeface="Arial"/>
              </a:rPr>
              <a:t>: Humans and Microbes – Risk Analysis</a:t>
            </a:r>
          </a:p>
        </p:txBody>
      </p:sp>
    </p:spTree>
    <p:extLst>
      <p:ext uri="{BB962C8B-B14F-4D97-AF65-F5344CB8AC3E}">
        <p14:creationId xmlns:p14="http://schemas.microsoft.com/office/powerpoint/2010/main" val="107289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latin typeface="Arial"/>
                <a:cs typeface="Arial"/>
              </a:rPr>
              <a:t>THANK YOU</a:t>
            </a:r>
            <a:endParaRPr lang="en-GB" sz="2200" dirty="0">
              <a:latin typeface="Arial"/>
              <a:cs typeface="Arial"/>
            </a:endParaRPr>
          </a:p>
        </p:txBody>
      </p:sp>
      <p:sp>
        <p:nvSpPr>
          <p:cNvPr id="3" name="Subtitle 2"/>
          <p:cNvSpPr>
            <a:spLocks noGrp="1"/>
          </p:cNvSpPr>
          <p:nvPr>
            <p:ph type="subTitle" idx="1"/>
          </p:nvPr>
        </p:nvSpPr>
        <p:spPr>
          <a:xfrm>
            <a:off x="973930" y="2258063"/>
            <a:ext cx="7947647" cy="818769"/>
          </a:xfrm>
        </p:spPr>
        <p:txBody>
          <a:bodyPr>
            <a:normAutofit fontScale="92500"/>
          </a:bodyPr>
          <a:lstStyle/>
          <a:p>
            <a:r>
              <a:rPr lang="en-GB" sz="2200" dirty="0">
                <a:latin typeface="Arial" panose="020B0604020202020204" pitchFamily="34" charset="0"/>
                <a:cs typeface="Arial" panose="020B0604020202020204" pitchFamily="34" charset="0"/>
              </a:rPr>
              <a:t>Name:	Charlene Wolf-Hall &amp; William </a:t>
            </a:r>
            <a:r>
              <a:rPr lang="en-GB" sz="2200" dirty="0" err="1">
                <a:latin typeface="Arial" panose="020B0604020202020204" pitchFamily="34" charset="0"/>
                <a:cs typeface="Arial" panose="020B0604020202020204" pitchFamily="34" charset="0"/>
              </a:rPr>
              <a:t>Nganje</a:t>
            </a: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Email: </a:t>
            </a:r>
            <a:r>
              <a:rPr lang="en-GB" sz="2200" dirty="0" smtClean="0">
                <a:latin typeface="Arial" panose="020B0604020202020204" pitchFamily="34" charset="0"/>
                <a:cs typeface="Arial" panose="020B0604020202020204" pitchFamily="34" charset="0"/>
              </a:rPr>
              <a:t>charlene.hall@ndsu.edu </a:t>
            </a:r>
            <a:r>
              <a:rPr lang="en-GB" sz="2200" dirty="0">
                <a:latin typeface="Arial" panose="020B0604020202020204" pitchFamily="34" charset="0"/>
                <a:cs typeface="Arial" panose="020B0604020202020204" pitchFamily="34" charset="0"/>
              </a:rPr>
              <a:t>&amp; </a:t>
            </a:r>
            <a:r>
              <a:rPr lang="en-GB" altLang="zh-CN" sz="2200" dirty="0">
                <a:latin typeface="Arial" panose="020B0604020202020204" pitchFamily="34" charset="0"/>
                <a:ea typeface="Arial" charset="0"/>
                <a:cs typeface="Arial" panose="020B0604020202020204" pitchFamily="34" charset="0"/>
              </a:rPr>
              <a:t>William.Nganje@ndsu.edu</a:t>
            </a:r>
          </a:p>
          <a:p>
            <a:endParaRPr lang="en-GB" sz="2200" dirty="0">
              <a:latin typeface="Arial"/>
              <a:cs typeface="Arial"/>
            </a:endParaRPr>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lnSpcReduction="10000"/>
          </a:bodyPr>
          <a:lstStyle/>
          <a:p>
            <a:pPr marL="457200" lvl="0" indent="-457200">
              <a:buFont typeface="Wingdings" charset="2"/>
              <a:buChar char="l"/>
            </a:pPr>
            <a:r>
              <a:rPr lang="en-US" sz="2600" dirty="0" smtClean="0">
                <a:latin typeface="Arial" charset="0"/>
                <a:ea typeface="Arial" charset="0"/>
                <a:cs typeface="Arial" charset="0"/>
              </a:rPr>
              <a:t>What </a:t>
            </a:r>
            <a:r>
              <a:rPr lang="en-US" sz="2600" dirty="0">
                <a:latin typeface="Arial" charset="0"/>
                <a:ea typeface="Arial" charset="0"/>
                <a:cs typeface="Arial" charset="0"/>
              </a:rPr>
              <a:t>is risk analysis</a:t>
            </a:r>
            <a:r>
              <a:rPr lang="en-US" sz="2600" dirty="0" smtClean="0">
                <a:latin typeface="Arial" charset="0"/>
                <a:ea typeface="Arial" charset="0"/>
                <a:cs typeface="Arial" charset="0"/>
              </a:rPr>
              <a:t>?</a:t>
            </a:r>
          </a:p>
          <a:p>
            <a:pPr marL="457200" lvl="0" indent="-457200">
              <a:buFont typeface="Wingdings" charset="2"/>
              <a:buChar char="l"/>
            </a:pPr>
            <a:endParaRPr lang="en-US" sz="2600" dirty="0">
              <a:latin typeface="Arial" charset="0"/>
              <a:ea typeface="Arial" charset="0"/>
              <a:cs typeface="Arial" charset="0"/>
            </a:endParaRPr>
          </a:p>
          <a:p>
            <a:pPr marL="457200" lvl="0" indent="-457200">
              <a:buFont typeface="Wingdings" charset="2"/>
              <a:buChar char="l"/>
            </a:pPr>
            <a:r>
              <a:rPr lang="en-US" sz="2600" dirty="0" smtClean="0">
                <a:latin typeface="Arial" charset="0"/>
                <a:ea typeface="Arial" charset="0"/>
                <a:cs typeface="Arial" charset="0"/>
              </a:rPr>
              <a:t>How do </a:t>
            </a:r>
            <a:r>
              <a:rPr lang="en-US" sz="2600" dirty="0">
                <a:latin typeface="Arial" charset="0"/>
                <a:ea typeface="Arial" charset="0"/>
                <a:cs typeface="Arial" charset="0"/>
              </a:rPr>
              <a:t>microbial hazards become risks </a:t>
            </a:r>
            <a:endParaRPr lang="en-US" sz="2600" dirty="0" smtClean="0">
              <a:latin typeface="Arial" charset="0"/>
              <a:ea typeface="Arial" charset="0"/>
              <a:cs typeface="Arial" charset="0"/>
            </a:endParaRPr>
          </a:p>
          <a:p>
            <a:pPr lvl="0"/>
            <a:r>
              <a:rPr lang="en-US" sz="2600" dirty="0">
                <a:latin typeface="Arial" charset="0"/>
                <a:ea typeface="Arial" charset="0"/>
                <a:cs typeface="Arial" charset="0"/>
              </a:rPr>
              <a:t>	</a:t>
            </a:r>
            <a:r>
              <a:rPr lang="en-US" sz="2600" dirty="0" smtClean="0">
                <a:latin typeface="Arial" charset="0"/>
                <a:ea typeface="Arial" charset="0"/>
                <a:cs typeface="Arial" charset="0"/>
              </a:rPr>
              <a:t>to </a:t>
            </a:r>
            <a:r>
              <a:rPr lang="en-US" sz="2600" dirty="0">
                <a:latin typeface="Arial" charset="0"/>
                <a:ea typeface="Arial" charset="0"/>
                <a:cs typeface="Arial" charset="0"/>
              </a:rPr>
              <a:t>humans</a:t>
            </a:r>
            <a:r>
              <a:rPr lang="en-US" sz="2600" dirty="0" smtClean="0">
                <a:latin typeface="Arial" charset="0"/>
                <a:ea typeface="Arial" charset="0"/>
                <a:cs typeface="Arial" charset="0"/>
              </a:rPr>
              <a:t>?</a:t>
            </a:r>
          </a:p>
          <a:p>
            <a:pPr marL="457200" lvl="0" indent="-457200">
              <a:buFont typeface="Wingdings" charset="2"/>
              <a:buChar char="l"/>
            </a:pPr>
            <a:endParaRPr lang="en-US" sz="2600" dirty="0">
              <a:latin typeface="Arial" charset="0"/>
              <a:ea typeface="Arial" charset="0"/>
              <a:cs typeface="Arial" charset="0"/>
            </a:endParaRPr>
          </a:p>
          <a:p>
            <a:pPr marL="457200" lvl="0" indent="-457200">
              <a:buFont typeface="Wingdings" charset="2"/>
              <a:buChar char="l"/>
            </a:pPr>
            <a:r>
              <a:rPr lang="en-US" sz="2600" dirty="0" smtClean="0">
                <a:latin typeface="Arial" charset="0"/>
                <a:ea typeface="Arial" charset="0"/>
                <a:cs typeface="Arial" charset="0"/>
              </a:rPr>
              <a:t>How do </a:t>
            </a:r>
            <a:r>
              <a:rPr lang="en-US" sz="2600" dirty="0">
                <a:latin typeface="Arial" charset="0"/>
                <a:ea typeface="Arial" charset="0"/>
                <a:cs typeface="Arial" charset="0"/>
              </a:rPr>
              <a:t>lapses in policies result in type I </a:t>
            </a:r>
            <a:endParaRPr lang="en-US" sz="2600" dirty="0" smtClean="0">
              <a:latin typeface="Arial" charset="0"/>
              <a:ea typeface="Arial" charset="0"/>
              <a:cs typeface="Arial" charset="0"/>
            </a:endParaRPr>
          </a:p>
          <a:p>
            <a:pPr lvl="0"/>
            <a:r>
              <a:rPr lang="en-US" sz="2600" dirty="0">
                <a:latin typeface="Arial" charset="0"/>
                <a:ea typeface="Arial" charset="0"/>
                <a:cs typeface="Arial" charset="0"/>
              </a:rPr>
              <a:t>	</a:t>
            </a:r>
            <a:r>
              <a:rPr lang="en-US" sz="2600" dirty="0" smtClean="0">
                <a:latin typeface="Arial" charset="0"/>
                <a:ea typeface="Arial" charset="0"/>
                <a:cs typeface="Arial" charset="0"/>
              </a:rPr>
              <a:t>and </a:t>
            </a:r>
            <a:r>
              <a:rPr lang="en-US" sz="2600" dirty="0">
                <a:latin typeface="Arial" charset="0"/>
                <a:ea typeface="Arial" charset="0"/>
                <a:cs typeface="Arial" charset="0"/>
              </a:rPr>
              <a:t>t</a:t>
            </a:r>
            <a:r>
              <a:rPr lang="en-US" sz="2600" dirty="0" smtClean="0">
                <a:latin typeface="Arial" charset="0"/>
                <a:ea typeface="Arial" charset="0"/>
                <a:cs typeface="Arial" charset="0"/>
              </a:rPr>
              <a:t>ype </a:t>
            </a:r>
            <a:r>
              <a:rPr lang="en-US" sz="2600" dirty="0">
                <a:latin typeface="Arial" charset="0"/>
                <a:ea typeface="Arial" charset="0"/>
                <a:cs typeface="Arial" charset="0"/>
              </a:rPr>
              <a:t>II food risks</a:t>
            </a:r>
            <a:r>
              <a:rPr lang="en-US" sz="2600" dirty="0" smtClean="0">
                <a:latin typeface="Arial" charset="0"/>
                <a:ea typeface="Arial" charset="0"/>
                <a:cs typeface="Arial" charset="0"/>
              </a:rPr>
              <a:t>?</a:t>
            </a:r>
          </a:p>
          <a:p>
            <a:pPr marL="457200" lvl="0" indent="-457200">
              <a:buFont typeface="Wingdings" charset="2"/>
              <a:buChar char="l"/>
            </a:pPr>
            <a:endParaRPr lang="en-US" sz="2600" dirty="0">
              <a:latin typeface="Arial" charset="0"/>
              <a:ea typeface="Arial" charset="0"/>
              <a:cs typeface="Arial" charset="0"/>
            </a:endParaRPr>
          </a:p>
          <a:p>
            <a:pPr marL="457200" lvl="0" indent="-457200">
              <a:buFont typeface="Wingdings" charset="2"/>
              <a:buChar char="l"/>
            </a:pPr>
            <a:r>
              <a:rPr lang="en-US" sz="2600" dirty="0" smtClean="0">
                <a:latin typeface="Arial" charset="0"/>
                <a:ea typeface="Arial" charset="0"/>
                <a:cs typeface="Arial" charset="0"/>
              </a:rPr>
              <a:t>How do microbial </a:t>
            </a:r>
            <a:r>
              <a:rPr lang="en-US" sz="2600" dirty="0">
                <a:latin typeface="Arial" charset="0"/>
                <a:ea typeface="Arial" charset="0"/>
                <a:cs typeface="Arial" charset="0"/>
              </a:rPr>
              <a:t>foodborne </a:t>
            </a:r>
            <a:r>
              <a:rPr lang="en-US" sz="2600" dirty="0" smtClean="0">
                <a:latin typeface="Arial" charset="0"/>
                <a:ea typeface="Arial" charset="0"/>
                <a:cs typeface="Arial" charset="0"/>
              </a:rPr>
              <a:t>disease </a:t>
            </a:r>
            <a:r>
              <a:rPr lang="en-US" sz="2600" dirty="0">
                <a:latin typeface="Arial" charset="0"/>
                <a:ea typeface="Arial" charset="0"/>
                <a:cs typeface="Arial" charset="0"/>
              </a:rPr>
              <a:t>outbreaks impact food systems?</a:t>
            </a:r>
          </a:p>
          <a:p>
            <a:endParaRPr lang="en-GB" sz="2200" dirty="0">
              <a:latin typeface="Arial"/>
              <a:cs typeface="Arial"/>
            </a:endParaRPr>
          </a:p>
          <a:p>
            <a:endParaRPr lang="en-GB" dirty="0"/>
          </a:p>
        </p:txBody>
      </p:sp>
      <p:sp>
        <p:nvSpPr>
          <p:cNvPr id="4" name="Title 3"/>
          <p:cNvSpPr>
            <a:spLocks noGrp="1"/>
          </p:cNvSpPr>
          <p:nvPr>
            <p:ph type="title"/>
          </p:nvPr>
        </p:nvSpPr>
        <p:spPr/>
        <p:txBody>
          <a:bodyPr>
            <a:normAutofit fontScale="90000"/>
          </a:bodyPr>
          <a:lstStyle/>
          <a:p>
            <a:r>
              <a:rPr lang="en-GB" sz="4000" dirty="0"/>
              <a:t>Key Questions</a:t>
            </a:r>
            <a:r>
              <a:rPr lang="en-GB" dirty="0"/>
              <a:t/>
            </a:r>
            <a:br>
              <a:rPr lang="en-GB" dirty="0"/>
            </a:br>
            <a:endParaRPr lang="en-US"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64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lvl="0" algn="just"/>
            <a:r>
              <a:rPr lang="en-US" sz="2800" dirty="0" smtClean="0">
                <a:latin typeface="Arial" charset="0"/>
                <a:ea typeface="Arial" charset="0"/>
                <a:cs typeface="Arial" charset="0"/>
              </a:rPr>
              <a:t>Used </a:t>
            </a:r>
            <a:r>
              <a:rPr lang="en-US" sz="2800" dirty="0">
                <a:latin typeface="Arial" charset="0"/>
                <a:ea typeface="Arial" charset="0"/>
                <a:cs typeface="Arial" charset="0"/>
              </a:rPr>
              <a:t>to examine why food safety problems could occur and how to control food </a:t>
            </a:r>
            <a:r>
              <a:rPr lang="en-US" sz="2800" dirty="0" smtClean="0">
                <a:latin typeface="Arial" charset="0"/>
                <a:ea typeface="Arial" charset="0"/>
                <a:cs typeface="Arial" charset="0"/>
              </a:rPr>
              <a:t>risk.</a:t>
            </a:r>
            <a:endParaRPr lang="en-GB" sz="3200" dirty="0">
              <a:latin typeface="Arial" charset="0"/>
              <a:ea typeface="Arial" charset="0"/>
              <a:cs typeface="Arial" charset="0"/>
            </a:endParaRPr>
          </a:p>
        </p:txBody>
      </p:sp>
      <p:sp>
        <p:nvSpPr>
          <p:cNvPr id="4" name="Title 3"/>
          <p:cNvSpPr>
            <a:spLocks noGrp="1"/>
          </p:cNvSpPr>
          <p:nvPr>
            <p:ph type="title"/>
          </p:nvPr>
        </p:nvSpPr>
        <p:spPr>
          <a:xfrm>
            <a:off x="797169" y="274638"/>
            <a:ext cx="7916985" cy="997743"/>
          </a:xfrm>
        </p:spPr>
        <p:txBody>
          <a:bodyPr>
            <a:noAutofit/>
          </a:bodyPr>
          <a:lstStyle/>
          <a:p>
            <a:r>
              <a:rPr lang="en-US" sz="3200" dirty="0"/>
              <a:t>Introduction to the Risk Analysis Model</a:t>
            </a:r>
            <a:r>
              <a:rPr lang="en-GB" sz="3200" dirty="0"/>
              <a:t/>
            </a:r>
            <a:br>
              <a:rPr lang="en-GB" sz="3200" dirty="0"/>
            </a:br>
            <a:endParaRPr lang="en-US" sz="3200"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1333048" y="274638"/>
            <a:ext cx="6477904" cy="7392432"/>
          </a:xfrm>
          <a:prstGeom prst="rect">
            <a:avLst/>
          </a:prstGeom>
        </p:spPr>
      </p:pic>
      <p:sp>
        <p:nvSpPr>
          <p:cNvPr id="5" name="文本框 4"/>
          <p:cNvSpPr txBox="1"/>
          <p:nvPr/>
        </p:nvSpPr>
        <p:spPr>
          <a:xfrm>
            <a:off x="1913021" y="5077326"/>
            <a:ext cx="4668253" cy="276999"/>
          </a:xfrm>
          <a:prstGeom prst="rect">
            <a:avLst/>
          </a:prstGeom>
          <a:noFill/>
        </p:spPr>
        <p:txBody>
          <a:bodyPr wrap="square" rtlCol="0">
            <a:spAutoFit/>
          </a:bodyPr>
          <a:lstStyle/>
          <a:p>
            <a:pPr algn="ctr"/>
            <a:r>
              <a:rPr lang="en-US" altLang="zh-CN" sz="1200" b="1" dirty="0" smtClean="0">
                <a:latin typeface="Arial" charset="0"/>
                <a:ea typeface="Arial" charset="0"/>
                <a:cs typeface="Arial" charset="0"/>
              </a:rPr>
              <a:t>Figure 4.1 is a Schematic </a:t>
            </a:r>
            <a:r>
              <a:rPr lang="en-US" altLang="zh-CN" sz="1200" b="1" dirty="0">
                <a:latin typeface="Arial" charset="0"/>
                <a:ea typeface="Arial" charset="0"/>
                <a:cs typeface="Arial" charset="0"/>
              </a:rPr>
              <a:t>Presentation of the Interface </a:t>
            </a:r>
            <a:r>
              <a:rPr lang="en-US" altLang="zh-CN" sz="1200" b="1" dirty="0" smtClean="0">
                <a:latin typeface="Arial" charset="0"/>
                <a:ea typeface="Arial" charset="0"/>
                <a:cs typeface="Arial" charset="0"/>
              </a:rPr>
              <a:t>Model.</a:t>
            </a:r>
            <a:endParaRPr lang="zh-CN" altLang="zh-CN" sz="1200" dirty="0">
              <a:latin typeface="Arial" charset="0"/>
              <a:ea typeface="Arial" charset="0"/>
              <a:cs typeface="Arial" charset="0"/>
            </a:endParaRPr>
          </a:p>
        </p:txBody>
      </p:sp>
    </p:spTree>
    <p:extLst>
      <p:ext uri="{BB962C8B-B14F-4D97-AF65-F5344CB8AC3E}">
        <p14:creationId xmlns:p14="http://schemas.microsoft.com/office/powerpoint/2010/main" val="336079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r>
              <a:rPr lang="en-US" sz="2400" dirty="0" smtClean="0">
                <a:latin typeface="Arial" charset="0"/>
                <a:ea typeface="Arial" charset="0"/>
                <a:cs typeface="Arial" charset="0"/>
              </a:rPr>
              <a:t>What </a:t>
            </a:r>
            <a:r>
              <a:rPr lang="en-US" sz="2400" dirty="0">
                <a:latin typeface="Arial" charset="0"/>
                <a:ea typeface="Arial" charset="0"/>
                <a:cs typeface="Arial" charset="0"/>
              </a:rPr>
              <a:t>is the probability that hazardous foods will become food safety risks to humans</a:t>
            </a:r>
            <a:r>
              <a:rPr lang="en-US" sz="2400" dirty="0" smtClean="0">
                <a:latin typeface="Arial" charset="0"/>
                <a:ea typeface="Arial" charset="0"/>
                <a:cs typeface="Arial" charset="0"/>
              </a:rPr>
              <a:t>?</a:t>
            </a:r>
            <a:endParaRPr lang="en-GB" sz="2400" dirty="0">
              <a:latin typeface="Arial" charset="0"/>
              <a:ea typeface="Arial" charset="0"/>
              <a:cs typeface="Arial" charset="0"/>
            </a:endParaRPr>
          </a:p>
          <a:p>
            <a:pPr marL="971550" lvl="1" indent="-514350">
              <a:buFont typeface="+mj-lt"/>
              <a:buAutoNum type="arabicPeriod"/>
            </a:pPr>
            <a:r>
              <a:rPr lang="en-US" sz="2400" dirty="0" smtClean="0">
                <a:latin typeface="Arial" charset="0"/>
                <a:ea typeface="Arial" charset="0"/>
                <a:cs typeface="Arial" charset="0"/>
              </a:rPr>
              <a:t>Hazard identification; </a:t>
            </a:r>
          </a:p>
          <a:p>
            <a:pPr marL="971550" lvl="1" indent="-514350">
              <a:buFont typeface="+mj-lt"/>
              <a:buAutoNum type="arabicPeriod"/>
            </a:pPr>
            <a:r>
              <a:rPr lang="en-US" sz="2400" dirty="0" smtClean="0">
                <a:latin typeface="Arial" charset="0"/>
                <a:ea typeface="Arial" charset="0"/>
                <a:cs typeface="Arial" charset="0"/>
              </a:rPr>
              <a:t>Hazard assessment;</a:t>
            </a:r>
          </a:p>
          <a:p>
            <a:pPr marL="971550" lvl="1" indent="-514350">
              <a:buFont typeface="+mj-lt"/>
              <a:buAutoNum type="arabicPeriod"/>
            </a:pPr>
            <a:r>
              <a:rPr lang="en-US" sz="2400" dirty="0" smtClean="0">
                <a:latin typeface="Arial" charset="0"/>
                <a:ea typeface="Arial" charset="0"/>
                <a:cs typeface="Arial" charset="0"/>
              </a:rPr>
              <a:t>Dose-response;</a:t>
            </a:r>
          </a:p>
          <a:p>
            <a:pPr marL="971550" lvl="1" indent="-514350">
              <a:buFont typeface="+mj-lt"/>
              <a:buAutoNum type="arabicPeriod"/>
            </a:pPr>
            <a:r>
              <a:rPr lang="en-US" sz="2400" dirty="0" smtClean="0">
                <a:latin typeface="Arial" charset="0"/>
                <a:ea typeface="Arial" charset="0"/>
                <a:cs typeface="Arial" charset="0"/>
              </a:rPr>
              <a:t>Exposure analysis;</a:t>
            </a:r>
          </a:p>
          <a:p>
            <a:pPr marL="971550" lvl="1" indent="-514350">
              <a:buFont typeface="+mj-lt"/>
              <a:buAutoNum type="arabicPeriod"/>
            </a:pPr>
            <a:r>
              <a:rPr lang="en-US" sz="2400" dirty="0" smtClean="0">
                <a:latin typeface="Arial" charset="0"/>
                <a:ea typeface="Arial" charset="0"/>
                <a:cs typeface="Arial" charset="0"/>
              </a:rPr>
              <a:t>Economic </a:t>
            </a:r>
            <a:r>
              <a:rPr lang="en-US" sz="2400" dirty="0">
                <a:latin typeface="Arial" charset="0"/>
                <a:ea typeface="Arial" charset="0"/>
                <a:cs typeface="Arial" charset="0"/>
              </a:rPr>
              <a:t>outcome assessment and risk </a:t>
            </a:r>
            <a:r>
              <a:rPr lang="en-US" sz="2400" dirty="0" smtClean="0">
                <a:latin typeface="Arial" charset="0"/>
                <a:ea typeface="Arial" charset="0"/>
                <a:cs typeface="Arial" charset="0"/>
              </a:rPr>
              <a:t>measurement.</a:t>
            </a:r>
            <a:endParaRPr lang="en-GB" sz="2400" dirty="0">
              <a:latin typeface="Arial" charset="0"/>
              <a:ea typeface="Arial" charset="0"/>
              <a:cs typeface="Arial" charset="0"/>
            </a:endParaRPr>
          </a:p>
        </p:txBody>
      </p:sp>
      <p:sp>
        <p:nvSpPr>
          <p:cNvPr id="4" name="Title 3"/>
          <p:cNvSpPr>
            <a:spLocks noGrp="1"/>
          </p:cNvSpPr>
          <p:nvPr>
            <p:ph type="title"/>
          </p:nvPr>
        </p:nvSpPr>
        <p:spPr/>
        <p:txBody>
          <a:bodyPr>
            <a:normAutofit/>
          </a:bodyPr>
          <a:lstStyle/>
          <a:p>
            <a:r>
              <a:rPr lang="en-US" sz="2800" dirty="0"/>
              <a:t>Risk Assessment and Responsibilities for Food Safety Risks </a:t>
            </a:r>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212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189356" y="803189"/>
            <a:ext cx="7196137" cy="4782429"/>
          </a:xfrm>
        </p:spPr>
        <p:txBody>
          <a:bodyPr>
            <a:normAutofit lnSpcReduction="10000"/>
          </a:bodyPr>
          <a:lstStyle/>
          <a:p>
            <a:pPr algn="just"/>
            <a:r>
              <a:rPr lang="en-US" altLang="zh-CN" sz="2000" dirty="0" smtClean="0">
                <a:latin typeface="Arial" charset="0"/>
                <a:ea typeface="Arial" charset="0"/>
                <a:cs typeface="Arial" charset="0"/>
              </a:rPr>
              <a:t>Figure 4.2 shows </a:t>
            </a:r>
            <a:r>
              <a:rPr lang="en-US" altLang="zh-CN" sz="2000" dirty="0">
                <a:latin typeface="Arial" charset="0"/>
                <a:ea typeface="Arial" charset="0"/>
                <a:cs typeface="Arial" charset="0"/>
              </a:rPr>
              <a:t>a summary of the risk assessment for a hypothetical hazardous food</a:t>
            </a:r>
            <a:r>
              <a:rPr lang="en-US" altLang="zh-CN" sz="2000" dirty="0" smtClean="0">
                <a:latin typeface="Arial" charset="0"/>
                <a:ea typeface="Arial" charset="0"/>
                <a:cs typeface="Arial" charset="0"/>
              </a:rPr>
              <a:t>.</a:t>
            </a:r>
          </a:p>
          <a:p>
            <a:pPr algn="just"/>
            <a:endParaRPr lang="en-US" altLang="zh-CN" sz="2200" dirty="0" smtClean="0">
              <a:latin typeface="Arial" charset="0"/>
              <a:ea typeface="Arial" charset="0"/>
              <a:cs typeface="Arial" charset="0"/>
            </a:endParaRPr>
          </a:p>
          <a:p>
            <a:pPr algn="just"/>
            <a:endParaRPr lang="en-US" altLang="zh-CN" sz="2200" dirty="0" smtClean="0">
              <a:latin typeface="Arial" charset="0"/>
              <a:ea typeface="Arial" charset="0"/>
              <a:cs typeface="Arial" charset="0"/>
            </a:endParaRPr>
          </a:p>
          <a:p>
            <a:pPr algn="just"/>
            <a:endParaRPr lang="en-US" altLang="zh-CN" sz="2200" dirty="0">
              <a:latin typeface="Arial" charset="0"/>
              <a:ea typeface="Arial" charset="0"/>
              <a:cs typeface="Arial" charset="0"/>
            </a:endParaRPr>
          </a:p>
          <a:p>
            <a:pPr algn="just"/>
            <a:endParaRPr lang="en-US" altLang="zh-CN" sz="2200" dirty="0" smtClean="0">
              <a:latin typeface="Arial" charset="0"/>
              <a:ea typeface="Arial" charset="0"/>
              <a:cs typeface="Arial" charset="0"/>
            </a:endParaRPr>
          </a:p>
          <a:p>
            <a:pPr algn="just"/>
            <a:endParaRPr lang="en-US" altLang="zh-CN" sz="2200" dirty="0">
              <a:latin typeface="Arial" charset="0"/>
              <a:ea typeface="Arial" charset="0"/>
              <a:cs typeface="Arial" charset="0"/>
            </a:endParaRPr>
          </a:p>
          <a:p>
            <a:pPr algn="just"/>
            <a:endParaRPr lang="en-US" altLang="zh-CN" sz="2200" dirty="0" smtClean="0">
              <a:latin typeface="Arial" charset="0"/>
              <a:ea typeface="Arial" charset="0"/>
              <a:cs typeface="Arial" charset="0"/>
            </a:endParaRPr>
          </a:p>
          <a:p>
            <a:pPr algn="just"/>
            <a:endParaRPr lang="en-US" altLang="zh-CN" sz="2200" dirty="0" smtClean="0">
              <a:latin typeface="Arial" charset="0"/>
              <a:ea typeface="Arial" charset="0"/>
              <a:cs typeface="Arial" charset="0"/>
            </a:endParaRPr>
          </a:p>
          <a:p>
            <a:pPr algn="just"/>
            <a:endParaRPr lang="en-US" altLang="zh-CN" sz="2200" dirty="0" smtClean="0">
              <a:latin typeface="Arial" charset="0"/>
              <a:ea typeface="Arial" charset="0"/>
              <a:cs typeface="Arial" charset="0"/>
            </a:endParaRPr>
          </a:p>
          <a:p>
            <a:pPr algn="just"/>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risk assessment process has transition from the traditional qualitative inspection system to a quantitative process. </a:t>
            </a:r>
            <a:endParaRPr lang="en-US" altLang="zh-CN" sz="2000" dirty="0" smtClean="0">
              <a:latin typeface="Arial" charset="0"/>
              <a:ea typeface="Arial" charset="0"/>
              <a:cs typeface="Arial" charset="0"/>
            </a:endParaRPr>
          </a:p>
          <a:p>
            <a:pPr algn="just"/>
            <a:endParaRPr lang="en-US" altLang="zh-CN" sz="2200" dirty="0">
              <a:latin typeface="Arial" charset="0"/>
              <a:ea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000" y="1797535"/>
            <a:ext cx="6981384" cy="2472713"/>
          </a:xfrm>
          <a:prstGeom prst="rect">
            <a:avLst/>
          </a:prstGeom>
        </p:spPr>
      </p:pic>
    </p:spTree>
    <p:extLst>
      <p:ext uri="{BB962C8B-B14F-4D97-AF65-F5344CB8AC3E}">
        <p14:creationId xmlns:p14="http://schemas.microsoft.com/office/powerpoint/2010/main" val="114288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fontScale="92500"/>
          </a:bodyPr>
          <a:lstStyle/>
          <a:p>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determining what action to take to reduce or eliminate food safety </a:t>
            </a:r>
            <a:r>
              <a:rPr lang="en-US" dirty="0" smtClean="0">
                <a:latin typeface="Arial" panose="020B0604020202020204" pitchFamily="34" charset="0"/>
                <a:cs typeface="Arial" panose="020B0604020202020204" pitchFamily="34" charset="0"/>
              </a:rPr>
              <a:t>risks</a:t>
            </a:r>
          </a:p>
          <a:p>
            <a:pPr lvl="1"/>
            <a:r>
              <a:rPr lang="en-US" dirty="0" smtClean="0">
                <a:latin typeface="Arial" panose="020B0604020202020204" pitchFamily="34" charset="0"/>
                <a:cs typeface="Arial" panose="020B0604020202020204" pitchFamily="34" charset="0"/>
              </a:rPr>
              <a:t>Avoid </a:t>
            </a:r>
            <a:r>
              <a:rPr lang="en-US" dirty="0">
                <a:latin typeface="Arial" panose="020B0604020202020204" pitchFamily="34" charset="0"/>
                <a:cs typeface="Arial" panose="020B0604020202020204" pitchFamily="34" charset="0"/>
              </a:rPr>
              <a:t>or eliminate </a:t>
            </a:r>
            <a:r>
              <a:rPr lang="en-US" dirty="0" smtClean="0">
                <a:latin typeface="Arial" panose="020B0604020202020204" pitchFamily="34" charset="0"/>
                <a:cs typeface="Arial" panose="020B0604020202020204" pitchFamily="34" charset="0"/>
              </a:rPr>
              <a:t>risk</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Decrease </a:t>
            </a:r>
            <a:r>
              <a:rPr lang="en-US" dirty="0">
                <a:latin typeface="Arial" panose="020B0604020202020204" pitchFamily="34" charset="0"/>
                <a:cs typeface="Arial" panose="020B0604020202020204" pitchFamily="34" charset="0"/>
              </a:rPr>
              <a:t>or modify the risky </a:t>
            </a:r>
            <a:r>
              <a:rPr lang="en-US" dirty="0" smtClean="0">
                <a:latin typeface="Arial" panose="020B0604020202020204" pitchFamily="34" charset="0"/>
                <a:cs typeface="Arial" panose="020B0604020202020204" pitchFamily="34" charset="0"/>
              </a:rPr>
              <a:t>activity</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Decrease </a:t>
            </a:r>
            <a:r>
              <a:rPr lang="en-US" dirty="0">
                <a:latin typeface="Arial" panose="020B0604020202020204" pitchFamily="34" charset="0"/>
                <a:cs typeface="Arial" panose="020B0604020202020204" pitchFamily="34" charset="0"/>
              </a:rPr>
              <a:t>the magnitude or frequency of </a:t>
            </a:r>
            <a:r>
              <a:rPr lang="en-US" dirty="0" smtClean="0">
                <a:latin typeface="Arial" panose="020B0604020202020204" pitchFamily="34" charset="0"/>
                <a:cs typeface="Arial" panose="020B0604020202020204" pitchFamily="34" charset="0"/>
              </a:rPr>
              <a:t>risk</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Decrease </a:t>
            </a:r>
            <a:r>
              <a:rPr lang="en-US" dirty="0">
                <a:latin typeface="Arial" panose="020B0604020202020204" pitchFamily="34" charset="0"/>
                <a:cs typeface="Arial" panose="020B0604020202020204" pitchFamily="34" charset="0"/>
              </a:rPr>
              <a:t>vulnerability of exposed people or </a:t>
            </a:r>
            <a:r>
              <a:rPr lang="en-US" dirty="0" smtClean="0">
                <a:latin typeface="Arial" panose="020B0604020202020204" pitchFamily="34" charset="0"/>
                <a:cs typeface="Arial" panose="020B0604020202020204" pitchFamily="34" charset="0"/>
              </a:rPr>
              <a:t>property</a:t>
            </a:r>
            <a:endParaRPr lang="en-US" dirty="0">
              <a:latin typeface="Arial" panose="020B0604020202020204" pitchFamily="34" charset="0"/>
              <a:cs typeface="Arial" panose="020B0604020202020204" pitchFamily="34" charset="0"/>
            </a:endParaRPr>
          </a:p>
          <a:p>
            <a:endParaRPr lang="en-US" dirty="0" smtClean="0"/>
          </a:p>
          <a:p>
            <a:endParaRPr lang="en-GB" dirty="0"/>
          </a:p>
        </p:txBody>
      </p:sp>
      <p:sp>
        <p:nvSpPr>
          <p:cNvPr id="4" name="Title 3"/>
          <p:cNvSpPr>
            <a:spLocks noGrp="1"/>
          </p:cNvSpPr>
          <p:nvPr>
            <p:ph type="title"/>
          </p:nvPr>
        </p:nvSpPr>
        <p:spPr/>
        <p:txBody>
          <a:bodyPr>
            <a:normAutofit fontScale="90000"/>
          </a:bodyPr>
          <a:lstStyle/>
          <a:p>
            <a:r>
              <a:rPr lang="en-US" sz="3200" dirty="0"/>
              <a:t>Risk Management and Responsibilities for Food Safety Risks </a:t>
            </a:r>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68543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Exchange </a:t>
            </a:r>
            <a:r>
              <a:rPr lang="en-US" dirty="0">
                <a:latin typeface="Arial" panose="020B0604020202020204" pitchFamily="34" charset="0"/>
                <a:cs typeface="Arial" panose="020B0604020202020204" pitchFamily="34" charset="0"/>
              </a:rPr>
              <a:t>of information, between concerned parties, about levels of health or environmental risk, the significance and meaning of those risks, and the </a:t>
            </a:r>
            <a:r>
              <a:rPr lang="en-US" dirty="0" smtClean="0">
                <a:latin typeface="Arial" panose="020B0604020202020204" pitchFamily="34" charset="0"/>
                <a:cs typeface="Arial" panose="020B0604020202020204" pitchFamily="34" charset="0"/>
              </a:rPr>
              <a:t>decisions</a:t>
            </a:r>
          </a:p>
          <a:p>
            <a:pPr lvl="1"/>
            <a:r>
              <a:rPr lang="en-US" dirty="0" smtClean="0">
                <a:latin typeface="Arial" panose="020B0604020202020204" pitchFamily="34" charset="0"/>
                <a:cs typeface="Arial" panose="020B0604020202020204" pitchFamily="34" charset="0"/>
              </a:rPr>
              <a:t>Risk = Hazard + Outrage</a:t>
            </a:r>
          </a:p>
          <a:p>
            <a:pPr lvl="1"/>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hazard is </a:t>
            </a:r>
            <a:r>
              <a:rPr lang="en-US" dirty="0" smtClean="0">
                <a:latin typeface="Arial" panose="020B0604020202020204" pitchFamily="34" charset="0"/>
                <a:cs typeface="Arial" panose="020B0604020202020204" pitchFamily="34" charset="0"/>
              </a:rPr>
              <a:t>high and outrage </a:t>
            </a:r>
            <a:r>
              <a:rPr lang="en-US" dirty="0">
                <a:latin typeface="Arial" panose="020B0604020202020204" pitchFamily="34" charset="0"/>
                <a:cs typeface="Arial" panose="020B0604020202020204" pitchFamily="34" charset="0"/>
              </a:rPr>
              <a:t>is low; scientists are concerned.</a:t>
            </a:r>
          </a:p>
          <a:p>
            <a:pPr lvl="1"/>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hazard is low and outrage is high; the public is concerned.</a:t>
            </a:r>
          </a:p>
          <a:p>
            <a:pPr lvl="1"/>
            <a:endParaRPr lang="en-GB" dirty="0"/>
          </a:p>
        </p:txBody>
      </p:sp>
      <p:sp>
        <p:nvSpPr>
          <p:cNvPr id="4" name="Title 3"/>
          <p:cNvSpPr>
            <a:spLocks noGrp="1"/>
          </p:cNvSpPr>
          <p:nvPr>
            <p:ph type="title"/>
          </p:nvPr>
        </p:nvSpPr>
        <p:spPr/>
        <p:txBody>
          <a:bodyPr>
            <a:normAutofit fontScale="90000"/>
          </a:bodyPr>
          <a:lstStyle/>
          <a:p>
            <a:r>
              <a:rPr lang="en-US" sz="3200" dirty="0"/>
              <a:t>Risk Communication and Responsibilities for Food Safety Risks </a:t>
            </a:r>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4514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fontScale="55000" lnSpcReduction="20000"/>
          </a:bodyPr>
          <a:lstStyle/>
          <a:p>
            <a:r>
              <a:rPr lang="en-US" dirty="0">
                <a:latin typeface="Arial" panose="020B0604020202020204" pitchFamily="34" charset="0"/>
                <a:cs typeface="Arial" panose="020B0604020202020204" pitchFamily="34" charset="0"/>
              </a:rPr>
              <a:t>1.	Use simple, graphical material;</a:t>
            </a:r>
          </a:p>
          <a:p>
            <a:r>
              <a:rPr lang="en-US" dirty="0">
                <a:latin typeface="Arial" panose="020B0604020202020204" pitchFamily="34" charset="0"/>
                <a:cs typeface="Arial" panose="020B0604020202020204" pitchFamily="34" charset="0"/>
              </a:rPr>
              <a:t>2.	Provide opportunity for learning;</a:t>
            </a:r>
          </a:p>
          <a:p>
            <a:r>
              <a:rPr lang="en-US" dirty="0">
                <a:latin typeface="Arial" panose="020B0604020202020204" pitchFamily="34" charset="0"/>
                <a:cs typeface="Arial" panose="020B0604020202020204" pitchFamily="34" charset="0"/>
              </a:rPr>
              <a:t>3.	Put risks into perspective;</a:t>
            </a:r>
          </a:p>
          <a:p>
            <a:r>
              <a:rPr lang="en-US" dirty="0">
                <a:latin typeface="Arial" panose="020B0604020202020204" pitchFamily="34" charset="0"/>
                <a:cs typeface="Arial" panose="020B0604020202020204" pitchFamily="34" charset="0"/>
              </a:rPr>
              <a:t>4.	Relate on a personal level;</a:t>
            </a:r>
          </a:p>
          <a:p>
            <a:r>
              <a:rPr lang="en-US" dirty="0">
                <a:latin typeface="Arial" panose="020B0604020202020204" pitchFamily="34" charset="0"/>
                <a:cs typeface="Arial" panose="020B0604020202020204" pitchFamily="34" charset="0"/>
              </a:rPr>
              <a:t>5.	Understand qualitative concerns;</a:t>
            </a:r>
          </a:p>
          <a:p>
            <a:r>
              <a:rPr lang="en-US" dirty="0">
                <a:latin typeface="Arial" panose="020B0604020202020204" pitchFamily="34" charset="0"/>
                <a:cs typeface="Arial" panose="020B0604020202020204" pitchFamily="34" charset="0"/>
              </a:rPr>
              <a:t>6.	Recognize impacts of subtle changes in problem formulation;</a:t>
            </a:r>
          </a:p>
          <a:p>
            <a:r>
              <a:rPr lang="en-US" dirty="0">
                <a:latin typeface="Arial" panose="020B0604020202020204" pitchFamily="34" charset="0"/>
                <a:cs typeface="Arial" panose="020B0604020202020204" pitchFamily="34" charset="0"/>
              </a:rPr>
              <a:t>7.	Identify specific target audiences;</a:t>
            </a:r>
          </a:p>
          <a:p>
            <a:r>
              <a:rPr lang="en-US" dirty="0">
                <a:latin typeface="Arial" panose="020B0604020202020204" pitchFamily="34" charset="0"/>
                <a:cs typeface="Arial" panose="020B0604020202020204" pitchFamily="34" charset="0"/>
              </a:rPr>
              <a:t>8.	Generate involvement;</a:t>
            </a:r>
          </a:p>
          <a:p>
            <a:r>
              <a:rPr lang="en-US" dirty="0">
                <a:latin typeface="Arial" panose="020B0604020202020204" pitchFamily="34" charset="0"/>
                <a:cs typeface="Arial" panose="020B0604020202020204" pitchFamily="34" charset="0"/>
              </a:rPr>
              <a:t>9.	Avoid high threat campaigns;</a:t>
            </a:r>
          </a:p>
          <a:p>
            <a:r>
              <a:rPr lang="en-US" dirty="0">
                <a:latin typeface="Arial" panose="020B0604020202020204" pitchFamily="34" charset="0"/>
                <a:cs typeface="Arial" panose="020B0604020202020204" pitchFamily="34" charset="0"/>
              </a:rPr>
              <a:t>10.	Use multiple channels and media;</a:t>
            </a:r>
          </a:p>
          <a:p>
            <a:r>
              <a:rPr lang="en-US" dirty="0">
                <a:latin typeface="Arial" panose="020B0604020202020204" pitchFamily="34" charset="0"/>
                <a:cs typeface="Arial" panose="020B0604020202020204" pitchFamily="34" charset="0"/>
              </a:rPr>
              <a:t>11.	Use peer and social relationships; and </a:t>
            </a:r>
          </a:p>
          <a:p>
            <a:r>
              <a:rPr lang="en-US" dirty="0">
                <a:latin typeface="Arial" panose="020B0604020202020204" pitchFamily="34" charset="0"/>
                <a:cs typeface="Arial" panose="020B0604020202020204" pitchFamily="34" charset="0"/>
              </a:rPr>
              <a:t>12.	Be </a:t>
            </a:r>
            <a:r>
              <a:rPr lang="en-US" dirty="0" smtClean="0">
                <a:latin typeface="Arial" panose="020B0604020202020204" pitchFamily="34" charset="0"/>
                <a:cs typeface="Arial" panose="020B0604020202020204" pitchFamily="34" charset="0"/>
              </a:rPr>
              <a:t>inventive.</a:t>
            </a:r>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normAutofit fontScale="90000"/>
          </a:bodyPr>
          <a:lstStyle/>
          <a:p>
            <a:r>
              <a:rPr lang="en-US" sz="3200" dirty="0"/>
              <a:t>Risk Communication and Responsibilities for Food Safety Risks </a:t>
            </a:r>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82408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953</Words>
  <Application>Microsoft Office PowerPoint</Application>
  <PresentationFormat>On-screen Show (4:3)</PresentationFormat>
  <Paragraphs>120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MICROBIAL FOOD SAFETY A FOOD SYSTEMS APPROACH</vt:lpstr>
      <vt:lpstr>PowerPoint Presentation</vt:lpstr>
      <vt:lpstr>Key Questions </vt:lpstr>
      <vt:lpstr>Introduction to the Risk Analysis Model </vt:lpstr>
      <vt:lpstr>Risk Assessment and Responsibilities for Food Safety Risks </vt:lpstr>
      <vt:lpstr>PowerPoint Presentation</vt:lpstr>
      <vt:lpstr>Risk Management and Responsibilities for Food Safety Risks </vt:lpstr>
      <vt:lpstr>Risk Communication and Responsibilities for Food Safety Risks </vt:lpstr>
      <vt:lpstr>Risk Communication and Responsibilities for Food Safety Risks </vt:lpstr>
      <vt:lpstr> Information Sharing and Policies Response in Mitigating Type I and Type II Risks </vt:lpstr>
      <vt:lpstr>Policy Response to Minimize Error Based Disruptions </vt:lpstr>
      <vt:lpstr>Voids in Control Measures in the United States </vt:lpstr>
      <vt:lpstr>PowerPoint Presentation</vt:lpstr>
      <vt:lpstr> Microbial Outbreaks and Impact on the Food Systems </vt:lpstr>
      <vt:lpstr>PowerPoint Presentation</vt:lpstr>
      <vt:lpstr>  Control Oriented Framework and Response to Food Risks    </vt:lpstr>
      <vt:lpstr>Synergies from Multiple Stakeholders </vt:lpstr>
      <vt:lpstr>PowerPoint Presentation</vt:lpstr>
      <vt:lpstr>Summary</vt:lpstr>
      <vt:lpstr>THANK YOU</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120</cp:revision>
  <dcterms:created xsi:type="dcterms:W3CDTF">2014-12-08T12:01:41Z</dcterms:created>
  <dcterms:modified xsi:type="dcterms:W3CDTF">2017-02-21T09:20:12Z</dcterms:modified>
</cp:coreProperties>
</file>