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63" r:id="rId2"/>
    <p:sldId id="271" r:id="rId3"/>
    <p:sldId id="272" r:id="rId4"/>
    <p:sldId id="283" r:id="rId5"/>
    <p:sldId id="273" r:id="rId6"/>
    <p:sldId id="275" r:id="rId7"/>
    <p:sldId id="276" r:id="rId8"/>
    <p:sldId id="277" r:id="rId9"/>
    <p:sldId id="278" r:id="rId10"/>
    <p:sldId id="279" r:id="rId11"/>
    <p:sldId id="281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3C92D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 snapToGrid="0" snapToObjects="1">
      <p:cViewPr>
        <p:scale>
          <a:sx n="70" d="100"/>
          <a:sy n="70" d="100"/>
        </p:scale>
        <p:origin x="-2178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530F-8C58-4EDB-AB28-A44B8905B02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76-156A-41F3-842A-2CB57947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030" y="492258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baseline="0" dirty="0" smtClean="0">
                <a:latin typeface="Arial"/>
                <a:cs typeface="Arial"/>
              </a:rPr>
              <a:t>Key Questions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10911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Arial"/>
                <a:cs typeface="Arial"/>
              </a:rPr>
              <a:t>MICROBIAL FOOD SAFETY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FOOD SYSTEMS APPROACH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67416"/>
            <a:ext cx="7741920" cy="643862"/>
          </a:xfrm>
        </p:spPr>
        <p:txBody>
          <a:bodyPr>
            <a:normAutofit/>
          </a:bodyPr>
          <a:lstStyle/>
          <a:p>
            <a:r>
              <a:rPr lang="en-GB" sz="3200" b="0" baseline="30000" dirty="0">
                <a:latin typeface="Arial"/>
                <a:cs typeface="Arial"/>
              </a:rPr>
              <a:t>Charlene Wolf-Hall and William </a:t>
            </a:r>
            <a:r>
              <a:rPr lang="en-GB" sz="3200" b="0" baseline="30000" dirty="0" err="1" smtClean="0">
                <a:latin typeface="Arial"/>
                <a:cs typeface="Arial"/>
              </a:rPr>
              <a:t>Nganje</a:t>
            </a:r>
            <a:endParaRPr lang="en-GB" sz="3200" b="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	</a:t>
            </a:r>
            <a:endParaRPr lang="en-US" sz="2400" dirty="0" smtClean="0"/>
          </a:p>
          <a:p>
            <a:endParaRPr lang="en-US" sz="2400" dirty="0" smtClean="0"/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7554" y="425022"/>
            <a:ext cx="3440171" cy="5160596"/>
          </a:xfrm>
        </p:spPr>
        <p:txBody>
          <a:bodyPr/>
          <a:lstStyle/>
          <a:p>
            <a:r>
              <a:rPr lang="en-US" dirty="0" smtClean="0"/>
              <a:t>Hurdle Technology</a:t>
            </a:r>
            <a:r>
              <a:rPr lang="en-US" b="0" dirty="0" smtClean="0"/>
              <a:t> </a:t>
            </a:r>
            <a:r>
              <a:rPr lang="en-US" b="0" dirty="0"/>
              <a:t>- </a:t>
            </a:r>
            <a:r>
              <a:rPr lang="en-US" b="0" dirty="0" smtClean="0"/>
              <a:t>The </a:t>
            </a:r>
            <a:r>
              <a:rPr lang="en-US" b="0" dirty="0"/>
              <a:t>strategic manipulation of environmental factors to control microorganisms in foods, allowing for better quality food production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3971499" y="4572000"/>
            <a:ext cx="4857541" cy="1132764"/>
          </a:xfrm>
        </p:spPr>
        <p:txBody>
          <a:bodyPr>
            <a:normAutofit fontScale="85000" lnSpcReduction="10000"/>
          </a:bodyPr>
          <a:lstStyle/>
          <a:p>
            <a:r>
              <a:rPr lang="en-GB" sz="1200" dirty="0"/>
              <a:t>Bacterial growth and reduction curves depicting </a:t>
            </a:r>
            <a:r>
              <a:rPr lang="en-GB" sz="1200" i="1" dirty="0"/>
              <a:t>Escherichia coli </a:t>
            </a:r>
            <a:r>
              <a:rPr lang="en-GB" sz="1200" dirty="0"/>
              <a:t>O157:H7 (USDA, 2003). (A) Under </a:t>
            </a:r>
            <a:r>
              <a:rPr lang="en-GB" sz="1200" dirty="0" smtClean="0"/>
              <a:t>aerobic conditions </a:t>
            </a:r>
            <a:r>
              <a:rPr lang="en-GB" sz="1200" dirty="0"/>
              <a:t>in broth culture at 25°C, pH 7, 0.5% sodium chloride and initial concentration of 3 colony forming </a:t>
            </a:r>
            <a:r>
              <a:rPr lang="en-GB" sz="1200" dirty="0" smtClean="0"/>
              <a:t>units (</a:t>
            </a:r>
            <a:r>
              <a:rPr lang="en-GB" sz="1200" dirty="0"/>
              <a:t>CFU)/ml (time is the hurdle). (B) The same conditions except for a temperature of 5°C (time and </a:t>
            </a:r>
            <a:r>
              <a:rPr lang="en-GB" sz="1200" dirty="0" smtClean="0"/>
              <a:t>temperature are </a:t>
            </a:r>
            <a:r>
              <a:rPr lang="en-GB" sz="1200" dirty="0"/>
              <a:t>hurdles). (C) The same conditions as (B), but with a lower pH of 4.5 (time, temperature and pH as hurdles</a:t>
            </a:r>
            <a:r>
              <a:rPr lang="en-GB" sz="1200" dirty="0" smtClean="0"/>
              <a:t>). (</a:t>
            </a:r>
            <a:r>
              <a:rPr lang="en-GB" sz="1200" dirty="0"/>
              <a:t>D) Survival during fermentation of </a:t>
            </a:r>
            <a:r>
              <a:rPr lang="en-GB" sz="1200" dirty="0" err="1"/>
              <a:t>Soujouk</a:t>
            </a:r>
            <a:r>
              <a:rPr lang="en-GB" sz="1200" dirty="0"/>
              <a:t>-style fermented sausage (time, </a:t>
            </a:r>
            <a:r>
              <a:rPr lang="en-GB" sz="1200" dirty="0" smtClean="0"/>
              <a:t>temperature</a:t>
            </a:r>
            <a:r>
              <a:rPr lang="en-GB" sz="1200" dirty="0"/>
              <a:t>, pH, oxygen content</a:t>
            </a:r>
            <a:r>
              <a:rPr lang="en-GB" sz="1200" dirty="0" smtClean="0"/>
              <a:t>, additives</a:t>
            </a:r>
            <a:r>
              <a:rPr lang="en-GB" sz="1200" dirty="0"/>
              <a:t>, and competing microflora as hurdles).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445" y="95534"/>
            <a:ext cx="4693767" cy="43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Pre-Harvest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Occurring before a crop or livestock for food are harvested.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Post-Harvest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The handling of food crops or animals immediately after the harvest step.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>Changes to Environmental Conditions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THANK YOU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Name:	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Charlene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Wolf-Hall &amp; William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Nganje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Email:  charlene.hall@ndsu.edu &amp; </a:t>
            </a:r>
            <a:r>
              <a:rPr lang="en-GB" altLang="zh-CN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William.Nganje@ndsu.edu</a:t>
            </a:r>
          </a:p>
          <a:p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2</a:t>
            </a:r>
            <a:r>
              <a:rPr lang="en-US" dirty="0">
                <a:latin typeface="Arial"/>
                <a:cs typeface="Arial"/>
              </a:rPr>
              <a:t>: Ecological Concepts of Foods and Definitions of Pre- and Post-Harvest</a:t>
            </a:r>
          </a:p>
        </p:txBody>
      </p:sp>
    </p:spTree>
    <p:extLst>
      <p:ext uri="{BB962C8B-B14F-4D97-AF65-F5344CB8AC3E}">
        <p14:creationId xmlns:p14="http://schemas.microsoft.com/office/powerpoint/2010/main" val="107289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ecology, and how are these concepts applied to foods?</a:t>
            </a: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are microorganisms affected by the environmental factors in foods?</a:t>
            </a: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is hurdle technology?</a:t>
            </a: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do pre- and post-harvest mean?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Key Questions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Ecology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The branch of biology that deals with the relations of organisms to one another and to their physical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surroundings.</a:t>
            </a:r>
          </a:p>
          <a:p>
            <a:pPr lvl="0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A functional system which includes the organisms of a natural community together with their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environment.</a:t>
            </a:r>
          </a:p>
          <a:p>
            <a:pPr lvl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Microbiome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The full collection of microbes (bacteria, fungi, virus, etc.) that naturally exist within a particular biological niche such as an organism, soil, a body of water, etc. 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Ecological Terms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Food is not sterile</a:t>
            </a:r>
          </a:p>
          <a:p>
            <a:pPr lvl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majority of microorganisms in food microbiomes are harmless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Microbiomes of Food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xfrm>
            <a:off x="2520444" y="2475314"/>
            <a:ext cx="7595534" cy="4848297"/>
          </a:xfrm>
        </p:spPr>
        <p:txBody>
          <a:bodyPr>
            <a:normAutofit/>
          </a:bodyPr>
          <a:lstStyle/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9017" y="360608"/>
            <a:ext cx="7196137" cy="9977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Bacterial Growth Curve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1088" y="1202933"/>
            <a:ext cx="9651506" cy="51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1088" y="1452159"/>
            <a:ext cx="96515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31088" y="5316392"/>
            <a:ext cx="96515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91" y="1202933"/>
            <a:ext cx="7223432" cy="44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01337" cy="997743"/>
          </a:xfrm>
        </p:spPr>
        <p:txBody>
          <a:bodyPr>
            <a:normAutofit fontScale="90000"/>
          </a:bodyPr>
          <a:lstStyle/>
          <a:p>
            <a:r>
              <a:rPr lang="en-GB" sz="3100" dirty="0" err="1" smtClean="0"/>
              <a:t>Modeling</a:t>
            </a:r>
            <a:r>
              <a:rPr lang="en-GB" sz="3100" dirty="0" smtClean="0"/>
              <a:t> Microbial Growth and Survival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11" y="1272381"/>
            <a:ext cx="6685491" cy="4089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7519" y="5359078"/>
            <a:ext cx="181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www.combase.cc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Infective Dose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number of pathogenic microorganisms necessary to cause infection in a host.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Metabolites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Chemicals synthesized by organisms that do not appear to have a direct role in the organism's growth.  Antibiotics and mycotoxins are examples of secondary metabolites.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Toxin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A substance that has toxicity.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Microbial Food Safety Terminology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 = Food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= Acidity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 = Time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 = Temperature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 = Oxygen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 = Moisture</a:t>
            </a:r>
          </a:p>
          <a:p>
            <a:endParaRPr lang="en-US" sz="2400" dirty="0" smtClean="0"/>
          </a:p>
          <a:p>
            <a:r>
              <a:rPr lang="en-US" sz="1200" i="1" dirty="0">
                <a:latin typeface="Arial"/>
                <a:cs typeface="Arial"/>
              </a:rPr>
              <a:t>National Restaurant Association Educational Foundation (2012) </a:t>
            </a:r>
            <a:r>
              <a:rPr lang="en-US" sz="1200" i="1" dirty="0" err="1">
                <a:latin typeface="Arial"/>
                <a:cs typeface="Arial"/>
              </a:rPr>
              <a:t>ServSafe</a:t>
            </a:r>
            <a:r>
              <a:rPr lang="en-US" sz="1200" i="1" dirty="0">
                <a:latin typeface="Arial"/>
                <a:cs typeface="Arial"/>
              </a:rPr>
              <a:t> </a:t>
            </a:r>
            <a:r>
              <a:rPr lang="en-US" sz="1200" i="1" dirty="0" err="1" smtClean="0">
                <a:latin typeface="Arial"/>
                <a:cs typeface="Arial"/>
              </a:rPr>
              <a:t>CourseBook</a:t>
            </a:r>
            <a:r>
              <a:rPr lang="en-US" sz="1200" i="1" dirty="0">
                <a:latin typeface="Arial"/>
                <a:cs typeface="Arial"/>
              </a:rPr>
              <a:t>, 6th </a:t>
            </a:r>
            <a:r>
              <a:rPr lang="en-US" sz="1200" i="1" dirty="0" smtClean="0">
                <a:latin typeface="Arial"/>
                <a:cs typeface="Arial"/>
              </a:rPr>
              <a:t>edition.</a:t>
            </a:r>
            <a:endParaRPr lang="en-GB" sz="1200" i="1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FAT </a:t>
            </a:r>
            <a:r>
              <a:rPr lang="en-GB" sz="4000" dirty="0" smtClean="0"/>
              <a:t>TOM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424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MICROBIAL FOOD SAFETY A FOOD SYSTEMS APPROACH</vt:lpstr>
      <vt:lpstr>PowerPoint Presentation</vt:lpstr>
      <vt:lpstr>Key Questions </vt:lpstr>
      <vt:lpstr>Ecological Terms </vt:lpstr>
      <vt:lpstr>Microbiomes of Food </vt:lpstr>
      <vt:lpstr>Bacterial Growth Curve </vt:lpstr>
      <vt:lpstr>Modeling Microbial Growth and Survival </vt:lpstr>
      <vt:lpstr>Microbial Food Safety Terminology </vt:lpstr>
      <vt:lpstr>FAT TOM </vt:lpstr>
      <vt:lpstr>Hurdle Technology - The strategic manipulation of environmental factors to control microorganisms in foods, allowing for better quality food production</vt:lpstr>
      <vt:lpstr>Changes to Environmental Conditions 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72</cp:revision>
  <dcterms:created xsi:type="dcterms:W3CDTF">2014-12-08T12:01:41Z</dcterms:created>
  <dcterms:modified xsi:type="dcterms:W3CDTF">2017-02-21T09:04:26Z</dcterms:modified>
</cp:coreProperties>
</file>