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4"/>
  </p:handoutMasterIdLst>
  <p:sldIdLst>
    <p:sldId id="263" r:id="rId2"/>
    <p:sldId id="271" r:id="rId3"/>
    <p:sldId id="272" r:id="rId4"/>
    <p:sldId id="273" r:id="rId5"/>
    <p:sldId id="275" r:id="rId6"/>
    <p:sldId id="279" r:id="rId7"/>
    <p:sldId id="280" r:id="rId8"/>
    <p:sldId id="281" r:id="rId9"/>
    <p:sldId id="282" r:id="rId10"/>
    <p:sldId id="283" r:id="rId11"/>
    <p:sldId id="285" r:id="rId12"/>
    <p:sldId id="286" r:id="rId13"/>
    <p:sldId id="287" r:id="rId14"/>
    <p:sldId id="288" r:id="rId15"/>
    <p:sldId id="289" r:id="rId16"/>
    <p:sldId id="290" r:id="rId17"/>
    <p:sldId id="291" r:id="rId18"/>
    <p:sldId id="294" r:id="rId19"/>
    <p:sldId id="296" r:id="rId20"/>
    <p:sldId id="302" r:id="rId21"/>
    <p:sldId id="303" r:id="rId22"/>
    <p:sldId id="270"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E3C92D"/>
    <a:srgbClr val="607C2F"/>
    <a:srgbClr val="607C5E"/>
    <a:srgbClr val="49662C"/>
    <a:srgbClr val="478E06"/>
    <a:srgbClr val="93C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24" autoAdjust="0"/>
  </p:normalViewPr>
  <p:slideViewPr>
    <p:cSldViewPr snapToGrid="0" snapToObjects="1">
      <p:cViewPr>
        <p:scale>
          <a:sx n="80" d="100"/>
          <a:sy n="80" d="100"/>
        </p:scale>
        <p:origin x="-1878" y="-690"/>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21530F-8C58-4EDB-AB28-A44B8905B02A}" type="datetimeFigureOut">
              <a:rPr lang="en-US" smtClean="0"/>
              <a:t>2/21/2017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95DF76-156A-41F3-842A-2CB579479C45}" type="slidenum">
              <a:rPr lang="en-US" smtClean="0"/>
              <a:t>‹#›</a:t>
            </a:fld>
            <a:endParaRPr lang="en-US"/>
          </a:p>
        </p:txBody>
      </p:sp>
    </p:spTree>
    <p:extLst>
      <p:ext uri="{BB962C8B-B14F-4D97-AF65-F5344CB8AC3E}">
        <p14:creationId xmlns:p14="http://schemas.microsoft.com/office/powerpoint/2010/main" val="199429477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cstate="print">
            <a:extLst>
              <a:ext uri="{28A0092B-C50C-407E-A947-70E740481C1C}">
                <a14:useLocalDpi xmlns:a14="http://schemas.microsoft.com/office/drawing/2010/main" val="0"/>
              </a:ext>
            </a:extLst>
          </a:blip>
          <a:srcRect t="18038" b="2619"/>
          <a:stretch/>
        </p:blipFill>
        <p:spPr>
          <a:xfrm>
            <a:off x="-24582" y="0"/>
            <a:ext cx="9168583" cy="5455920"/>
          </a:xfrm>
          <a:prstGeom prst="rect">
            <a:avLst/>
          </a:prstGeom>
        </p:spPr>
      </p:pic>
      <p:sp>
        <p:nvSpPr>
          <p:cNvPr id="37" name="Rectangle 36"/>
          <p:cNvSpPr/>
          <p:nvPr userDrawn="1"/>
        </p:nvSpPr>
        <p:spPr>
          <a:xfrm>
            <a:off x="0" y="4152900"/>
            <a:ext cx="9144000" cy="2705100"/>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endParaRPr>
          </a:p>
        </p:txBody>
      </p:sp>
      <p:sp>
        <p:nvSpPr>
          <p:cNvPr id="41" name="Rectangle 40"/>
          <p:cNvSpPr/>
          <p:nvPr userDrawn="1"/>
        </p:nvSpPr>
        <p:spPr>
          <a:xfrm>
            <a:off x="-24582" y="145654"/>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smtClean="0">
                <a:solidFill>
                  <a:srgbClr val="000000"/>
                </a:solidFill>
                <a:latin typeface="Arial"/>
                <a:cs typeface="Arial"/>
              </a:rPr>
              <a:t>COMPLIMENTARY TEACHING MATERIALS</a:t>
            </a:r>
            <a:endParaRPr lang="en-US" sz="1000" dirty="0">
              <a:solidFill>
                <a:srgbClr val="000000"/>
              </a:solidFill>
              <a:latin typeface="Arial"/>
              <a:cs typeface="Arial"/>
            </a:endParaRPr>
          </a:p>
        </p:txBody>
      </p:sp>
      <p:sp>
        <p:nvSpPr>
          <p:cNvPr id="42" name="Title 41"/>
          <p:cNvSpPr>
            <a:spLocks noGrp="1"/>
          </p:cNvSpPr>
          <p:nvPr>
            <p:ph type="title"/>
          </p:nvPr>
        </p:nvSpPr>
        <p:spPr>
          <a:xfrm>
            <a:off x="685800" y="4453030"/>
            <a:ext cx="7772400" cy="991419"/>
          </a:xfrm>
        </p:spPr>
        <p:txBody>
          <a:bodyPr anchor="t">
            <a:normAutofit/>
          </a:bodyPr>
          <a:lstStyle>
            <a:lvl1pPr algn="l">
              <a:defRPr sz="2900" b="0">
                <a:solidFill>
                  <a:srgbClr val="000000"/>
                </a:solidFill>
                <a:latin typeface="Arial" pitchFamily="34" charset="0"/>
                <a:cs typeface="Arial" pitchFamily="34" charset="0"/>
              </a:defRPr>
            </a:lvl1pPr>
          </a:lstStyle>
          <a:p>
            <a:r>
              <a:rPr lang="en-US" dirty="0" smtClean="0"/>
              <a:t>Click to edit Master title style</a:t>
            </a:r>
            <a:endParaRPr lang="en-GB" dirty="0"/>
          </a:p>
        </p:txBody>
      </p:sp>
      <p:sp>
        <p:nvSpPr>
          <p:cNvPr id="48" name="Subtitle 2"/>
          <p:cNvSpPr>
            <a:spLocks noGrp="1"/>
          </p:cNvSpPr>
          <p:nvPr>
            <p:ph type="subTitle" idx="1"/>
          </p:nvPr>
        </p:nvSpPr>
        <p:spPr>
          <a:xfrm>
            <a:off x="685800" y="5455920"/>
            <a:ext cx="7741920" cy="855358"/>
          </a:xfrm>
        </p:spPr>
        <p:txBody>
          <a:bodyPr>
            <a:normAutofit/>
          </a:bodyPr>
          <a:lstStyle>
            <a:lvl1pPr marL="0" indent="0" algn="l">
              <a:buNone/>
              <a:defRPr sz="18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Tree>
    <p:extLst>
      <p:ext uri="{BB962C8B-B14F-4D97-AF65-F5344CB8AC3E}">
        <p14:creationId xmlns:p14="http://schemas.microsoft.com/office/powerpoint/2010/main" val="3950394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print">
            <a:alphaModFix amt="24000"/>
            <a:extLst>
              <a:ext uri="{28A0092B-C50C-407E-A947-70E740481C1C}">
                <a14:useLocalDpi xmlns:a14="http://schemas.microsoft.com/office/drawing/2010/main" val="0"/>
              </a:ext>
            </a:extLst>
          </a:blip>
          <a:srcRect l="657" t="7196" r="842"/>
          <a:stretch/>
        </p:blipFill>
        <p:spPr>
          <a:xfrm>
            <a:off x="0" y="-1"/>
            <a:ext cx="9144000" cy="6461379"/>
          </a:xfrm>
          <a:prstGeom prst="rect">
            <a:avLst/>
          </a:prstGeom>
          <a:blipFill dpi="0" rotWithShape="1">
            <a:blip r:embed="rId3">
              <a:lum bright="70000" contrast="-70000"/>
              <a:alphaModFix amt="24000"/>
            </a:blip>
            <a:srcRect/>
            <a:stretch>
              <a:fillRect/>
            </a:stretch>
          </a:blipFill>
        </p:spPr>
      </p:pic>
      <p:sp>
        <p:nvSpPr>
          <p:cNvPr id="9" name="Rectangle 8"/>
          <p:cNvSpPr/>
          <p:nvPr userDrawn="1"/>
        </p:nvSpPr>
        <p:spPr>
          <a:xfrm>
            <a:off x="0" y="5768258"/>
            <a:ext cx="9144000" cy="1089742"/>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2" name="Title Placeholder 1"/>
          <p:cNvSpPr>
            <a:spLocks noGrp="1"/>
          </p:cNvSpPr>
          <p:nvPr>
            <p:ph type="title"/>
          </p:nvPr>
        </p:nvSpPr>
        <p:spPr>
          <a:xfrm>
            <a:off x="973931" y="1260321"/>
            <a:ext cx="7196137" cy="997743"/>
          </a:xfrm>
          <a:prstGeom prst="rect">
            <a:avLst/>
          </a:prstGeom>
        </p:spPr>
        <p:txBody>
          <a:bodyPr vert="horz" lIns="91440" tIns="45720" rIns="91440" bIns="45720" rtlCol="0" anchor="ctr">
            <a:normAutofit/>
          </a:bodyPr>
          <a:lstStyle>
            <a:lvl1pPr algn="l">
              <a:defRPr sz="2900" b="1"/>
            </a:lvl1pPr>
          </a:lstStyle>
          <a:p>
            <a:r>
              <a:rPr lang="en-GB" dirty="0" smtClean="0"/>
              <a:t>Click to edit Master title style</a:t>
            </a:r>
            <a:endParaRPr lang="en-US" dirty="0"/>
          </a:p>
        </p:txBody>
      </p:sp>
      <p:sp>
        <p:nvSpPr>
          <p:cNvPr id="13" name="Subtitle 2"/>
          <p:cNvSpPr>
            <a:spLocks noGrp="1"/>
          </p:cNvSpPr>
          <p:nvPr>
            <p:ph type="subTitle" idx="1"/>
          </p:nvPr>
        </p:nvSpPr>
        <p:spPr>
          <a:xfrm>
            <a:off x="976401" y="2258064"/>
            <a:ext cx="7741920" cy="855358"/>
          </a:xfrm>
        </p:spPr>
        <p:txBody>
          <a:bodyPr>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17" name="Rectangle 16"/>
          <p:cNvSpPr/>
          <p:nvPr userDrawn="1"/>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Tree>
    <p:extLst>
      <p:ext uri="{BB962C8B-B14F-4D97-AF65-F5344CB8AC3E}">
        <p14:creationId xmlns:p14="http://schemas.microsoft.com/office/powerpoint/2010/main" val="3163609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t="18038" b="2619"/>
          <a:stretch/>
        </p:blipFill>
        <p:spPr>
          <a:xfrm>
            <a:off x="-24582" y="0"/>
            <a:ext cx="9168583" cy="5455920"/>
          </a:xfrm>
          <a:prstGeom prst="rect">
            <a:avLst/>
          </a:prstGeom>
        </p:spPr>
      </p:pic>
      <p:sp>
        <p:nvSpPr>
          <p:cNvPr id="8" name="Rectangle 7"/>
          <p:cNvSpPr/>
          <p:nvPr userDrawn="1"/>
        </p:nvSpPr>
        <p:spPr>
          <a:xfrm>
            <a:off x="0" y="4160520"/>
            <a:ext cx="9144000" cy="2697480"/>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p:nvPr>
        </p:nvSpPr>
        <p:spPr>
          <a:xfrm>
            <a:off x="571084" y="4401573"/>
            <a:ext cx="7772400" cy="675967"/>
          </a:xfrm>
        </p:spPr>
        <p:txBody>
          <a:bodyPr>
            <a:noAutofit/>
          </a:bodyPr>
          <a:lstStyle>
            <a:lvl1pPr marL="0" indent="0">
              <a:buNone/>
              <a:defRPr>
                <a:solidFill>
                  <a:srgbClr val="000000"/>
                </a:solidFill>
              </a:defRPr>
            </a:lvl1pPr>
          </a:lstStyle>
          <a:p>
            <a:pPr algn="l"/>
            <a:endParaRPr lang="en-US" sz="4200" dirty="0">
              <a:solidFill>
                <a:schemeClr val="bg1"/>
              </a:solidFill>
              <a:latin typeface="Arial"/>
              <a:cs typeface="Arial"/>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
        <p:nvSpPr>
          <p:cNvPr id="14" name="Rectangle 13"/>
          <p:cNvSpPr/>
          <p:nvPr userDrawn="1"/>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spTree>
    <p:extLst>
      <p:ext uri="{BB962C8B-B14F-4D97-AF65-F5344CB8AC3E}">
        <p14:creationId xmlns:p14="http://schemas.microsoft.com/office/powerpoint/2010/main" val="399208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alphaModFix amt="24000"/>
            <a:extLst>
              <a:ext uri="{28A0092B-C50C-407E-A947-70E740481C1C}">
                <a14:useLocalDpi xmlns:a14="http://schemas.microsoft.com/office/drawing/2010/main" val="0"/>
              </a:ext>
            </a:extLst>
          </a:blip>
          <a:srcRect l="657" t="7196" r="842"/>
          <a:stretch/>
        </p:blipFill>
        <p:spPr>
          <a:xfrm>
            <a:off x="0" y="-1"/>
            <a:ext cx="9144000" cy="6461379"/>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smtClean="0">
                <a:latin typeface="Arial"/>
                <a:cs typeface="Arial"/>
              </a:rPr>
              <a:t>INTRODUCTION</a:t>
            </a:r>
          </a:p>
        </p:txBody>
      </p:sp>
      <p:sp>
        <p:nvSpPr>
          <p:cNvPr id="15" name="Text Placeholder 14"/>
          <p:cNvSpPr>
            <a:spLocks noGrp="1"/>
          </p:cNvSpPr>
          <p:nvPr>
            <p:ph type="body" sz="quarter" idx="10"/>
          </p:nvPr>
        </p:nvSpPr>
        <p:spPr>
          <a:xfrm>
            <a:off x="1311263" y="1249680"/>
            <a:ext cx="7162800" cy="4312919"/>
          </a:xfrm>
        </p:spPr>
        <p:txBody>
          <a:bodyPr/>
          <a:lstStyle>
            <a:lvl1pPr marL="0" indent="0">
              <a:buNone/>
              <a:defRPr/>
            </a:lvl1pPr>
          </a:lstStyle>
          <a:p>
            <a:pPr lvl="0"/>
            <a:endParaRPr lang="en-GB" dirty="0"/>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
        <p:nvSpPr>
          <p:cNvPr id="13" name="Rectangle 12"/>
          <p:cNvSpPr/>
          <p:nvPr userDrawn="1"/>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spTree>
    <p:extLst>
      <p:ext uri="{BB962C8B-B14F-4D97-AF65-F5344CB8AC3E}">
        <p14:creationId xmlns:p14="http://schemas.microsoft.com/office/powerpoint/2010/main" val="264918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t="18038" b="2619"/>
          <a:stretch/>
        </p:blipFill>
        <p:spPr>
          <a:xfrm>
            <a:off x="-24582" y="0"/>
            <a:ext cx="9168583" cy="5455920"/>
          </a:xfrm>
          <a:prstGeom prst="rect">
            <a:avLst/>
          </a:prstGeom>
        </p:spPr>
      </p:pic>
      <p:sp>
        <p:nvSpPr>
          <p:cNvPr id="8" name="Rectangle 7"/>
          <p:cNvSpPr/>
          <p:nvPr userDrawn="1"/>
        </p:nvSpPr>
        <p:spPr>
          <a:xfrm>
            <a:off x="0" y="4160520"/>
            <a:ext cx="9144000" cy="2697480"/>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p:nvPr>
        </p:nvSpPr>
        <p:spPr>
          <a:xfrm>
            <a:off x="571084" y="4401573"/>
            <a:ext cx="7772400" cy="675967"/>
          </a:xfrm>
        </p:spPr>
        <p:txBody>
          <a:bodyPr>
            <a:noAutofit/>
          </a:bodyPr>
          <a:lstStyle>
            <a:lvl1pPr marL="0" indent="0">
              <a:buNone/>
              <a:defRPr/>
            </a:lvl1pPr>
          </a:lstStyle>
          <a:p>
            <a:pPr algn="l"/>
            <a:endParaRPr lang="en-US" sz="4200" dirty="0">
              <a:solidFill>
                <a:schemeClr val="bg1"/>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
        <p:nvSpPr>
          <p:cNvPr id="14" name="Rectangle 13"/>
          <p:cNvSpPr/>
          <p:nvPr userDrawn="1"/>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spTree>
    <p:extLst>
      <p:ext uri="{BB962C8B-B14F-4D97-AF65-F5344CB8AC3E}">
        <p14:creationId xmlns:p14="http://schemas.microsoft.com/office/powerpoint/2010/main" val="3693739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rketing Tools">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alphaModFix amt="24000"/>
            <a:extLst>
              <a:ext uri="{28A0092B-C50C-407E-A947-70E740481C1C}">
                <a14:useLocalDpi xmlns:a14="http://schemas.microsoft.com/office/drawing/2010/main" val="0"/>
              </a:ext>
            </a:extLst>
          </a:blip>
          <a:srcRect l="657" t="7196" r="842"/>
          <a:stretch/>
        </p:blipFill>
        <p:spPr>
          <a:xfrm>
            <a:off x="0" y="-1"/>
            <a:ext cx="9144000" cy="6461379"/>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smtClean="0">
                <a:latin typeface="Arial"/>
                <a:cs typeface="Arial"/>
              </a:rPr>
              <a:t>MARKETING TOOLS</a:t>
            </a:r>
          </a:p>
        </p:txBody>
      </p:sp>
      <p:sp>
        <p:nvSpPr>
          <p:cNvPr id="15" name="Text Placeholder 14"/>
          <p:cNvSpPr>
            <a:spLocks noGrp="1"/>
          </p:cNvSpPr>
          <p:nvPr>
            <p:ph type="body" sz="quarter" idx="10"/>
          </p:nvPr>
        </p:nvSpPr>
        <p:spPr>
          <a:xfrm>
            <a:off x="1311263" y="1249680"/>
            <a:ext cx="7162800" cy="4312919"/>
          </a:xfrm>
        </p:spPr>
        <p:txBody>
          <a:bodyPr/>
          <a:lstStyle>
            <a:lvl1pPr marL="0" indent="0">
              <a:buNone/>
              <a:defRPr/>
            </a:lvl1pPr>
          </a:lstStyle>
          <a:p>
            <a:pPr lvl="0"/>
            <a:endParaRPr lang="en-GB" dirty="0"/>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
        <p:nvSpPr>
          <p:cNvPr id="16" name="Rectangle 15"/>
          <p:cNvSpPr/>
          <p:nvPr userDrawn="1"/>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spTree>
    <p:extLst>
      <p:ext uri="{BB962C8B-B14F-4D97-AF65-F5344CB8AC3E}">
        <p14:creationId xmlns:p14="http://schemas.microsoft.com/office/powerpoint/2010/main" val="1325860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rategies">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alphaModFix amt="24000"/>
            <a:extLst>
              <a:ext uri="{28A0092B-C50C-407E-A947-70E740481C1C}">
                <a14:useLocalDpi xmlns:a14="http://schemas.microsoft.com/office/drawing/2010/main" val="0"/>
              </a:ext>
            </a:extLst>
          </a:blip>
          <a:srcRect l="657" t="7196" r="842"/>
          <a:stretch/>
        </p:blipFill>
        <p:spPr>
          <a:xfrm>
            <a:off x="0" y="-1"/>
            <a:ext cx="9144000" cy="6461379"/>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smtClean="0">
                <a:latin typeface="Arial"/>
                <a:cs typeface="Arial"/>
              </a:rPr>
              <a:t>STRATEGIES</a:t>
            </a:r>
          </a:p>
        </p:txBody>
      </p:sp>
      <p:sp>
        <p:nvSpPr>
          <p:cNvPr id="15" name="Text Placeholder 14"/>
          <p:cNvSpPr>
            <a:spLocks noGrp="1"/>
          </p:cNvSpPr>
          <p:nvPr>
            <p:ph type="body" sz="quarter" idx="10"/>
          </p:nvPr>
        </p:nvSpPr>
        <p:spPr>
          <a:xfrm>
            <a:off x="1311263" y="1249680"/>
            <a:ext cx="7162800" cy="4312919"/>
          </a:xfrm>
        </p:spPr>
        <p:txBody>
          <a:bodyPr/>
          <a:lstStyle>
            <a:lvl1pPr marL="0" indent="0">
              <a:buNone/>
              <a:defRPr/>
            </a:lvl1pPr>
          </a:lstStyle>
          <a:p>
            <a:pPr lvl="0"/>
            <a:endParaRPr lang="en-GB" dirty="0"/>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
        <p:nvSpPr>
          <p:cNvPr id="16" name="Rectangle 15"/>
          <p:cNvSpPr/>
          <p:nvPr userDrawn="1"/>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spTree>
    <p:extLst>
      <p:ext uri="{BB962C8B-B14F-4D97-AF65-F5344CB8AC3E}">
        <p14:creationId xmlns:p14="http://schemas.microsoft.com/office/powerpoint/2010/main" val="400555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alphaModFix amt="24000"/>
            <a:extLst>
              <a:ext uri="{28A0092B-C50C-407E-A947-70E740481C1C}">
                <a14:useLocalDpi xmlns:a14="http://schemas.microsoft.com/office/drawing/2010/main" val="0"/>
              </a:ext>
            </a:extLst>
          </a:blip>
          <a:srcRect l="657" t="7196" r="842"/>
          <a:stretch/>
        </p:blipFill>
        <p:spPr>
          <a:xfrm>
            <a:off x="0" y="-1"/>
            <a:ext cx="9144000" cy="6461379"/>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sp>
        <p:nvSpPr>
          <p:cNvPr id="14" name="TextBox 13"/>
          <p:cNvSpPr txBox="1"/>
          <p:nvPr userDrawn="1"/>
        </p:nvSpPr>
        <p:spPr>
          <a:xfrm>
            <a:off x="1189030" y="492258"/>
            <a:ext cx="7196463" cy="430887"/>
          </a:xfrm>
          <a:prstGeom prst="rect">
            <a:avLst/>
          </a:prstGeom>
          <a:noFill/>
        </p:spPr>
        <p:txBody>
          <a:bodyPr wrap="square" rtlCol="0">
            <a:spAutoFit/>
          </a:bodyPr>
          <a:lstStyle/>
          <a:p>
            <a:r>
              <a:rPr lang="en-US" sz="2200" b="1" cap="all" baseline="0" dirty="0" smtClean="0">
                <a:latin typeface="Arial"/>
                <a:cs typeface="Arial"/>
              </a:rPr>
              <a:t>Key Questions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Tree>
    <p:extLst>
      <p:ext uri="{BB962C8B-B14F-4D97-AF65-F5344CB8AC3E}">
        <p14:creationId xmlns:p14="http://schemas.microsoft.com/office/powerpoint/2010/main" val="3469557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alphaModFix amt="24000"/>
            <a:extLst>
              <a:ext uri="{28A0092B-C50C-407E-A947-70E740481C1C}">
                <a14:useLocalDpi xmlns:a14="http://schemas.microsoft.com/office/drawing/2010/main" val="0"/>
              </a:ext>
            </a:extLst>
          </a:blip>
          <a:srcRect l="657" t="7196" r="842"/>
          <a:stretch/>
        </p:blipFill>
        <p:spPr>
          <a:xfrm>
            <a:off x="0" y="-1"/>
            <a:ext cx="9144000" cy="6461379"/>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7" name="Content Placeholder 16"/>
          <p:cNvSpPr>
            <a:spLocks noGrp="1"/>
          </p:cNvSpPr>
          <p:nvPr>
            <p:ph sz="quarter" idx="13"/>
          </p:nvPr>
        </p:nvSpPr>
        <p:spPr>
          <a:xfrm>
            <a:off x="1189356" y="1272381"/>
            <a:ext cx="7196137" cy="4313237"/>
          </a:xfrm>
        </p:spPr>
        <p:txBody>
          <a:bodyPr/>
          <a:lstStyle>
            <a:lvl1pPr marL="0" indent="0">
              <a:buNone/>
              <a:defRPr sz="3600"/>
            </a:lvl1pPr>
            <a:lvl2pPr>
              <a:defRPr sz="3200"/>
            </a:lvl2pPr>
            <a:lvl3pPr>
              <a:defRPr sz="28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3600" b="1">
                <a:latin typeface="Arial"/>
                <a:cs typeface="Arial"/>
              </a:defRPr>
            </a:lvl1pPr>
          </a:lstStyle>
          <a:p>
            <a:r>
              <a:rPr lang="en-GB" dirty="0" smtClean="0"/>
              <a:t>Click to edit Master title style</a:t>
            </a:r>
            <a:endParaRPr lang="en-US" dirty="0"/>
          </a:p>
        </p:txBody>
      </p:sp>
      <p:sp>
        <p:nvSpPr>
          <p:cNvPr id="16" name="Rectangle 15"/>
          <p:cNvSpPr/>
          <p:nvPr userDrawn="1"/>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Tree>
    <p:extLst>
      <p:ext uri="{BB962C8B-B14F-4D97-AF65-F5344CB8AC3E}">
        <p14:creationId xmlns:p14="http://schemas.microsoft.com/office/powerpoint/2010/main" val="887707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print">
            <a:alphaModFix amt="24000"/>
            <a:extLst>
              <a:ext uri="{28A0092B-C50C-407E-A947-70E740481C1C}">
                <a14:useLocalDpi xmlns:a14="http://schemas.microsoft.com/office/drawing/2010/main" val="0"/>
              </a:ext>
            </a:extLst>
          </a:blip>
          <a:srcRect l="657" t="7196" r="842"/>
          <a:stretch/>
        </p:blipFill>
        <p:spPr>
          <a:xfrm>
            <a:off x="0" y="-1"/>
            <a:ext cx="9144000" cy="6461379"/>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7" name="Content Placeholder 16"/>
          <p:cNvSpPr>
            <a:spLocks noGrp="1"/>
          </p:cNvSpPr>
          <p:nvPr>
            <p:ph sz="quarter" idx="13"/>
          </p:nvPr>
        </p:nvSpPr>
        <p:spPr>
          <a:xfrm>
            <a:off x="1189357" y="1272381"/>
            <a:ext cx="3382644" cy="4313237"/>
          </a:xfrm>
        </p:spPr>
        <p:txBody>
          <a:bodyPr/>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2200" b="1">
                <a:latin typeface="Arial"/>
                <a:cs typeface="Arial"/>
              </a:defRPr>
            </a:lvl1pPr>
          </a:lstStyle>
          <a:p>
            <a:r>
              <a:rPr lang="en-GB" dirty="0" smtClean="0"/>
              <a:t>Click to edit Master title style</a:t>
            </a:r>
            <a:endParaRPr lang="en-US" dirty="0"/>
          </a:p>
        </p:txBody>
      </p:sp>
      <p:sp>
        <p:nvSpPr>
          <p:cNvPr id="11" name="Content Placeholder 16"/>
          <p:cNvSpPr>
            <a:spLocks noGrp="1"/>
          </p:cNvSpPr>
          <p:nvPr>
            <p:ph sz="quarter" idx="14"/>
          </p:nvPr>
        </p:nvSpPr>
        <p:spPr>
          <a:xfrm>
            <a:off x="4572000" y="1272381"/>
            <a:ext cx="3813493" cy="4313237"/>
          </a:xfrm>
        </p:spPr>
        <p:txBody>
          <a:bodyPr/>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Rectangle 15"/>
          <p:cNvSpPr/>
          <p:nvPr userDrawn="1"/>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Tree>
    <p:extLst>
      <p:ext uri="{BB962C8B-B14F-4D97-AF65-F5344CB8AC3E}">
        <p14:creationId xmlns:p14="http://schemas.microsoft.com/office/powerpoint/2010/main" val="890910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D500C-2DAD-E24B-947F-AA454B3B4803}" type="datetimeFigureOut">
              <a:rPr lang="en-US" smtClean="0"/>
              <a:t>2/21/2017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D8636-02F0-2043-B1BF-E7E2D60464E4}" type="slidenum">
              <a:rPr lang="en-US" smtClean="0"/>
              <a:t>‹#›</a:t>
            </a:fld>
            <a:endParaRPr lang="en-US"/>
          </a:p>
        </p:txBody>
      </p:sp>
    </p:spTree>
    <p:extLst>
      <p:ext uri="{BB962C8B-B14F-4D97-AF65-F5344CB8AC3E}">
        <p14:creationId xmlns:p14="http://schemas.microsoft.com/office/powerpoint/2010/main" val="708712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2" r:id="rId6"/>
    <p:sldLayoutId id="2147483663" r:id="rId7"/>
    <p:sldLayoutId id="2147483664" r:id="rId8"/>
    <p:sldLayoutId id="2147483665" r:id="rId9"/>
    <p:sldLayoutId id="2147483652"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453030"/>
            <a:ext cx="7772400" cy="1091181"/>
          </a:xfrm>
        </p:spPr>
        <p:txBody>
          <a:bodyPr>
            <a:normAutofit fontScale="90000"/>
          </a:bodyPr>
          <a:lstStyle/>
          <a:p>
            <a:pPr>
              <a:lnSpc>
                <a:spcPct val="120000"/>
              </a:lnSpc>
            </a:pPr>
            <a:r>
              <a:rPr lang="en-US" sz="3600" dirty="0" smtClean="0">
                <a:latin typeface="Arial"/>
                <a:cs typeface="Arial"/>
              </a:rPr>
              <a:t>MICROBIAL FOOD SAFETY</a:t>
            </a:r>
            <a:r>
              <a:rPr lang="en-US" dirty="0" smtClean="0">
                <a:latin typeface="Arial"/>
                <a:cs typeface="Arial"/>
              </a:rPr>
              <a:t/>
            </a:r>
            <a:br>
              <a:rPr lang="en-US" dirty="0" smtClean="0">
                <a:latin typeface="Arial"/>
                <a:cs typeface="Arial"/>
              </a:rPr>
            </a:br>
            <a:r>
              <a:rPr lang="en-US" sz="2400" dirty="0" smtClean="0">
                <a:latin typeface="Arial"/>
                <a:cs typeface="Arial"/>
              </a:rPr>
              <a:t>A FOOD SYSTEMS APPROACH</a:t>
            </a:r>
            <a:endParaRPr lang="en-GB" sz="2400" dirty="0"/>
          </a:p>
        </p:txBody>
      </p:sp>
      <p:sp>
        <p:nvSpPr>
          <p:cNvPr id="3" name="Subtitle 2"/>
          <p:cNvSpPr>
            <a:spLocks noGrp="1"/>
          </p:cNvSpPr>
          <p:nvPr>
            <p:ph type="subTitle" idx="1"/>
          </p:nvPr>
        </p:nvSpPr>
        <p:spPr>
          <a:xfrm>
            <a:off x="685800" y="5667416"/>
            <a:ext cx="7741920" cy="643862"/>
          </a:xfrm>
        </p:spPr>
        <p:txBody>
          <a:bodyPr>
            <a:normAutofit/>
          </a:bodyPr>
          <a:lstStyle/>
          <a:p>
            <a:r>
              <a:rPr lang="en-GB" sz="3200" b="0" baseline="30000" dirty="0">
                <a:latin typeface="Arial"/>
                <a:cs typeface="Arial"/>
              </a:rPr>
              <a:t>Charlene Wolf-Hall and William </a:t>
            </a:r>
            <a:r>
              <a:rPr lang="en-GB" sz="3200" b="0" baseline="30000" dirty="0" err="1" smtClean="0">
                <a:latin typeface="Arial"/>
                <a:cs typeface="Arial"/>
              </a:rPr>
              <a:t>Nganje</a:t>
            </a:r>
            <a:endParaRPr lang="en-GB" sz="3200" b="0" baseline="30000" dirty="0">
              <a:latin typeface="Arial"/>
              <a:cs typeface="Arial"/>
            </a:endParaRPr>
          </a:p>
        </p:txBody>
      </p:sp>
    </p:spTree>
    <p:extLst>
      <p:ext uri="{BB962C8B-B14F-4D97-AF65-F5344CB8AC3E}">
        <p14:creationId xmlns:p14="http://schemas.microsoft.com/office/powerpoint/2010/main" val="3075493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a:bodyPr>
          <a:lstStyle/>
          <a:p>
            <a:pPr lvl="0" algn="just"/>
            <a:r>
              <a:rPr lang="en-US" altLang="zh-CN" sz="2000" dirty="0" smtClean="0">
                <a:latin typeface="Arial" charset="0"/>
                <a:ea typeface="Arial" charset="0"/>
                <a:cs typeface="Arial" charset="0"/>
              </a:rPr>
              <a:t>     4.    Free </a:t>
            </a:r>
            <a:r>
              <a:rPr lang="en-US" altLang="zh-CN" sz="2000" dirty="0">
                <a:latin typeface="Arial" charset="0"/>
                <a:ea typeface="Arial" charset="0"/>
                <a:cs typeface="Arial" charset="0"/>
              </a:rPr>
              <a:t>and Secure Trade (FAST) Program seeks to expedite the clearance of trans-border shipments by reducing customs information requirements, dedicating lanes at major crossings to FAST participants, using common technology, and physically examining low risk shipments with minimal frequency.  </a:t>
            </a:r>
            <a:endParaRPr lang="en-US" altLang="zh-CN" sz="2000" dirty="0" smtClean="0">
              <a:latin typeface="Arial" charset="0"/>
              <a:ea typeface="Arial" charset="0"/>
              <a:cs typeface="Arial" charset="0"/>
            </a:endParaRPr>
          </a:p>
          <a:p>
            <a:pPr lvl="0" algn="just"/>
            <a:endParaRPr lang="zh-CN" altLang="zh-CN" sz="2000" dirty="0">
              <a:latin typeface="Arial" charset="0"/>
              <a:ea typeface="Arial" charset="0"/>
              <a:cs typeface="Arial" charset="0"/>
            </a:endParaRPr>
          </a:p>
          <a:p>
            <a:pPr algn="just"/>
            <a:r>
              <a:rPr lang="en-US" altLang="zh-CN" sz="2000" dirty="0" smtClean="0">
                <a:latin typeface="Arial" charset="0"/>
                <a:ea typeface="Arial" charset="0"/>
                <a:cs typeface="Arial" charset="0"/>
              </a:rPr>
              <a:t>    5.    CAVER </a:t>
            </a:r>
            <a:r>
              <a:rPr lang="en-US" altLang="zh-CN" sz="2000" dirty="0">
                <a:latin typeface="Arial" charset="0"/>
                <a:ea typeface="Arial" charset="0"/>
                <a:cs typeface="Arial" charset="0"/>
              </a:rPr>
              <a:t>plus Shock is a risk assessment survey instrument used to assess risks and vulnerabilities to food risks. </a:t>
            </a:r>
            <a:endParaRPr lang="zh-CN" altLang="zh-CN" sz="2000" dirty="0">
              <a:latin typeface="Arial" charset="0"/>
              <a:ea typeface="Arial" charset="0"/>
              <a:cs typeface="Arial" charset="0"/>
            </a:endParaRPr>
          </a:p>
          <a:p>
            <a:pPr lvl="0" algn="just"/>
            <a:r>
              <a:rPr lang="en-US" altLang="zh-CN" sz="2000" dirty="0">
                <a:latin typeface="Arial" charset="0"/>
                <a:ea typeface="Arial" charset="0"/>
                <a:cs typeface="Arial" charset="0"/>
              </a:rPr>
              <a:t>(http://</a:t>
            </a:r>
            <a:r>
              <a:rPr lang="en-US" altLang="zh-CN" sz="2000" dirty="0" smtClean="0">
                <a:latin typeface="Arial" charset="0"/>
                <a:ea typeface="Arial" charset="0"/>
                <a:cs typeface="Arial" charset="0"/>
              </a:rPr>
              <a:t>www.fda.gov/downloads/Food/FoodDefense/FoodDefensePrograms/UCM376929.pdf)</a:t>
            </a:r>
            <a:endParaRPr kumimoji="1" lang="zh-CN" altLang="en-US" sz="2000" dirty="0"/>
          </a:p>
        </p:txBody>
      </p:sp>
      <p:sp>
        <p:nvSpPr>
          <p:cNvPr id="3" name="标题 2"/>
          <p:cNvSpPr>
            <a:spLocks noGrp="1"/>
          </p:cNvSpPr>
          <p:nvPr>
            <p:ph type="title"/>
          </p:nvPr>
        </p:nvSpPr>
        <p:spPr/>
        <p:txBody>
          <a:bodyPr/>
          <a:lstStyle/>
          <a:p>
            <a:endParaRPr kumimoji="1" lang="zh-CN" altLang="en-US" dirty="0"/>
          </a:p>
        </p:txBody>
      </p:sp>
    </p:spTree>
    <p:extLst>
      <p:ext uri="{BB962C8B-B14F-4D97-AF65-F5344CB8AC3E}">
        <p14:creationId xmlns:p14="http://schemas.microsoft.com/office/powerpoint/2010/main" val="1314110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a:bodyPr>
          <a:lstStyle/>
          <a:p>
            <a:pPr hangingPunct="0"/>
            <a:r>
              <a:rPr lang="en-US" altLang="zh-CN" sz="2000" b="1" i="1" dirty="0">
                <a:latin typeface="Arial" charset="0"/>
                <a:ea typeface="Arial" charset="0"/>
                <a:cs typeface="Arial" charset="0"/>
              </a:rPr>
              <a:t>Some attributes of California leafy green standard</a:t>
            </a:r>
            <a:endParaRPr lang="zh-CN" altLang="zh-CN" sz="2000" b="1" i="1" dirty="0">
              <a:latin typeface="Arial" charset="0"/>
              <a:ea typeface="Arial" charset="0"/>
              <a:cs typeface="Arial" charset="0"/>
            </a:endParaRPr>
          </a:p>
          <a:p>
            <a:pPr algn="just" hangingPunct="0"/>
            <a:endParaRPr lang="en-US" altLang="zh-CN" sz="1800" dirty="0" smtClean="0">
              <a:latin typeface="Arial" charset="0"/>
              <a:ea typeface="Arial" charset="0"/>
              <a:cs typeface="Arial" charset="0"/>
            </a:endParaRPr>
          </a:p>
          <a:p>
            <a:pPr algn="just" hangingPunct="0"/>
            <a:endParaRPr lang="en-US" altLang="zh-CN" sz="1800" dirty="0">
              <a:latin typeface="Arial" charset="0"/>
              <a:ea typeface="Arial" charset="0"/>
              <a:cs typeface="Arial" charset="0"/>
            </a:endParaRPr>
          </a:p>
          <a:p>
            <a:pPr algn="just" hangingPunct="0"/>
            <a:r>
              <a:rPr lang="en-US" altLang="zh-CN" sz="1800" dirty="0" smtClean="0">
                <a:latin typeface="Arial" charset="0"/>
                <a:ea typeface="Arial" charset="0"/>
                <a:cs typeface="Arial" charset="0"/>
              </a:rPr>
              <a:t>The </a:t>
            </a:r>
            <a:r>
              <a:rPr lang="en-US" altLang="zh-CN" sz="1800" dirty="0">
                <a:latin typeface="Arial" charset="0"/>
                <a:ea typeface="Arial" charset="0"/>
                <a:cs typeface="Arial" charset="0"/>
              </a:rPr>
              <a:t>California Leafy Green Products Handler Marketing Agreement (LGMA) was created in 2007 by Californian farmers. </a:t>
            </a:r>
            <a:endParaRPr lang="en-US" altLang="zh-CN" sz="1800" dirty="0" smtClean="0">
              <a:latin typeface="Arial" charset="0"/>
              <a:ea typeface="Arial" charset="0"/>
              <a:cs typeface="Arial" charset="0"/>
            </a:endParaRPr>
          </a:p>
          <a:p>
            <a:pPr algn="just" hangingPunct="0"/>
            <a:endParaRPr lang="en-US" altLang="zh-CN" sz="1800" dirty="0">
              <a:latin typeface="Arial" charset="0"/>
              <a:ea typeface="Arial" charset="0"/>
              <a:cs typeface="Arial" charset="0"/>
            </a:endParaRPr>
          </a:p>
          <a:p>
            <a:pPr algn="just" hangingPunct="0"/>
            <a:r>
              <a:rPr lang="en-US" altLang="zh-CN" sz="1800" dirty="0" smtClean="0">
                <a:latin typeface="Arial" charset="0"/>
                <a:ea typeface="Arial" charset="0"/>
                <a:cs typeface="Arial" charset="0"/>
              </a:rPr>
              <a:t>It </a:t>
            </a:r>
            <a:r>
              <a:rPr lang="en-US" altLang="zh-CN" sz="1800" dirty="0">
                <a:latin typeface="Arial" charset="0"/>
                <a:ea typeface="Arial" charset="0"/>
                <a:cs typeface="Arial" charset="0"/>
              </a:rPr>
              <a:t>included 14 leafy green products associated with the LGMA program (arugula, baby leaf lettuce, butter lettuce, cabbage, chard, endive, escarole, green leaf lettuce, iceberg lettuce, kale, red leaf lettuce, romaine lettuce, spinach, and spring mix</a:t>
            </a:r>
            <a:r>
              <a:rPr lang="en-US" altLang="zh-CN" sz="1800" dirty="0" smtClean="0">
                <a:latin typeface="Arial" charset="0"/>
                <a:ea typeface="Arial" charset="0"/>
                <a:cs typeface="Arial" charset="0"/>
              </a:rPr>
              <a:t>).</a:t>
            </a:r>
          </a:p>
          <a:p>
            <a:endParaRPr kumimoji="1" lang="zh-CN" altLang="en-US" dirty="0"/>
          </a:p>
        </p:txBody>
      </p:sp>
      <p:sp>
        <p:nvSpPr>
          <p:cNvPr id="3" name="标题 2"/>
          <p:cNvSpPr>
            <a:spLocks noGrp="1"/>
          </p:cNvSpPr>
          <p:nvPr>
            <p:ph type="title"/>
          </p:nvPr>
        </p:nvSpPr>
        <p:spPr/>
        <p:txBody>
          <a:bodyPr>
            <a:noAutofit/>
          </a:bodyPr>
          <a:lstStyle/>
          <a:p>
            <a:r>
              <a:rPr lang="en-GB" altLang="zh-CN" sz="2400" dirty="0" smtClean="0">
                <a:latin typeface="Arial" charset="0"/>
                <a:ea typeface="Arial" charset="0"/>
                <a:cs typeface="Arial" charset="0"/>
              </a:rPr>
              <a:t/>
            </a:r>
            <a:br>
              <a:rPr lang="en-GB" altLang="zh-CN" sz="2400" dirty="0" smtClean="0">
                <a:latin typeface="Arial" charset="0"/>
                <a:ea typeface="Arial" charset="0"/>
                <a:cs typeface="Arial" charset="0"/>
              </a:rPr>
            </a:br>
            <a:r>
              <a:rPr lang="en-GB" altLang="zh-CN" sz="2400" dirty="0" smtClean="0">
                <a:latin typeface="Arial" charset="0"/>
                <a:ea typeface="Arial" charset="0"/>
                <a:cs typeface="Arial" charset="0"/>
              </a:rPr>
              <a:t>Comparing </a:t>
            </a:r>
            <a:r>
              <a:rPr lang="en-GB" altLang="zh-CN" sz="2400" dirty="0">
                <a:latin typeface="Arial" charset="0"/>
                <a:ea typeface="Arial" charset="0"/>
                <a:cs typeface="Arial" charset="0"/>
              </a:rPr>
              <a:t>T</a:t>
            </a:r>
            <a:r>
              <a:rPr lang="en-GB" altLang="zh-CN" sz="2400" dirty="0" smtClean="0">
                <a:latin typeface="Arial" charset="0"/>
                <a:ea typeface="Arial" charset="0"/>
                <a:cs typeface="Arial" charset="0"/>
              </a:rPr>
              <a:t>hree </a:t>
            </a:r>
            <a:r>
              <a:rPr lang="en-GB" altLang="zh-CN" sz="2400" dirty="0">
                <a:latin typeface="Arial" charset="0"/>
                <a:ea typeface="Arial" charset="0"/>
                <a:cs typeface="Arial" charset="0"/>
              </a:rPr>
              <a:t>M</a:t>
            </a:r>
            <a:r>
              <a:rPr lang="en-GB" altLang="zh-CN" sz="2400" dirty="0" smtClean="0">
                <a:latin typeface="Arial" charset="0"/>
                <a:ea typeface="Arial" charset="0"/>
                <a:cs typeface="Arial" charset="0"/>
              </a:rPr>
              <a:t>easures </a:t>
            </a:r>
            <a:r>
              <a:rPr lang="en-GB" altLang="zh-CN" sz="2400" dirty="0">
                <a:latin typeface="Arial" charset="0"/>
                <a:ea typeface="Arial" charset="0"/>
                <a:cs typeface="Arial" charset="0"/>
              </a:rPr>
              <a:t>to </a:t>
            </a:r>
            <a:r>
              <a:rPr lang="en-GB" altLang="zh-CN" sz="2400" dirty="0" smtClean="0">
                <a:latin typeface="Arial" charset="0"/>
                <a:ea typeface="Arial" charset="0"/>
                <a:cs typeface="Arial" charset="0"/>
              </a:rPr>
              <a:t>Restore </a:t>
            </a:r>
            <a:r>
              <a:rPr lang="en-GB" altLang="zh-CN" sz="2400" dirty="0">
                <a:latin typeface="Arial" charset="0"/>
                <a:ea typeface="Arial" charset="0"/>
                <a:cs typeface="Arial" charset="0"/>
              </a:rPr>
              <a:t>T</a:t>
            </a:r>
            <a:r>
              <a:rPr lang="en-GB" altLang="zh-CN" sz="2400" dirty="0" smtClean="0">
                <a:latin typeface="Arial" charset="0"/>
                <a:ea typeface="Arial" charset="0"/>
                <a:cs typeface="Arial" charset="0"/>
              </a:rPr>
              <a:t>rust </a:t>
            </a:r>
            <a:r>
              <a:rPr lang="en-GB" altLang="zh-CN" sz="2400" dirty="0">
                <a:latin typeface="Arial" charset="0"/>
                <a:ea typeface="Arial" charset="0"/>
                <a:cs typeface="Arial" charset="0"/>
              </a:rPr>
              <a:t>in </a:t>
            </a:r>
            <a:r>
              <a:rPr lang="en-GB" altLang="zh-CN" sz="2400" dirty="0" smtClean="0">
                <a:latin typeface="Arial" charset="0"/>
                <a:ea typeface="Arial" charset="0"/>
                <a:cs typeface="Arial" charset="0"/>
              </a:rPr>
              <a:t>Global </a:t>
            </a:r>
            <a:r>
              <a:rPr lang="en-GB" altLang="zh-CN" sz="2400" dirty="0">
                <a:latin typeface="Arial" charset="0"/>
                <a:ea typeface="Arial" charset="0"/>
                <a:cs typeface="Arial" charset="0"/>
              </a:rPr>
              <a:t>F</a:t>
            </a:r>
            <a:r>
              <a:rPr lang="en-GB" altLang="zh-CN" sz="2400" dirty="0" smtClean="0">
                <a:latin typeface="Arial" charset="0"/>
                <a:ea typeface="Arial" charset="0"/>
                <a:cs typeface="Arial" charset="0"/>
              </a:rPr>
              <a:t>ood </a:t>
            </a:r>
            <a:r>
              <a:rPr lang="en-GB" altLang="zh-CN" sz="2400" dirty="0">
                <a:latin typeface="Arial" charset="0"/>
                <a:ea typeface="Arial" charset="0"/>
                <a:cs typeface="Arial" charset="0"/>
              </a:rPr>
              <a:t>S</a:t>
            </a:r>
            <a:r>
              <a:rPr lang="en-GB" altLang="zh-CN" sz="2400" dirty="0" smtClean="0">
                <a:latin typeface="Arial" charset="0"/>
                <a:ea typeface="Arial" charset="0"/>
                <a:cs typeface="Arial" charset="0"/>
              </a:rPr>
              <a:t>upply </a:t>
            </a:r>
            <a:r>
              <a:rPr lang="en-GB" altLang="zh-CN" sz="2400" dirty="0">
                <a:latin typeface="Arial" charset="0"/>
                <a:ea typeface="Arial" charset="0"/>
                <a:cs typeface="Arial" charset="0"/>
              </a:rPr>
              <a:t>T</a:t>
            </a:r>
            <a:r>
              <a:rPr lang="en-GB" altLang="zh-CN" sz="2400" dirty="0" smtClean="0">
                <a:latin typeface="Arial" charset="0"/>
                <a:ea typeface="Arial" charset="0"/>
                <a:cs typeface="Arial" charset="0"/>
              </a:rPr>
              <a:t>rade </a:t>
            </a:r>
            <a:r>
              <a:rPr lang="zh-CN" altLang="zh-CN" sz="2400" dirty="0">
                <a:latin typeface="Arial" charset="0"/>
                <a:ea typeface="Arial" charset="0"/>
                <a:cs typeface="Arial" charset="0"/>
              </a:rPr>
              <a:t/>
            </a:r>
            <a:br>
              <a:rPr lang="zh-CN" altLang="zh-CN" sz="2400" dirty="0">
                <a:latin typeface="Arial" charset="0"/>
                <a:ea typeface="Arial" charset="0"/>
                <a:cs typeface="Arial" charset="0"/>
              </a:rPr>
            </a:br>
            <a:endParaRPr kumimoji="1" lang="zh-CN" altLang="en-US" sz="2400" dirty="0">
              <a:latin typeface="Arial" charset="0"/>
              <a:ea typeface="Arial" charset="0"/>
              <a:cs typeface="Arial" charset="0"/>
            </a:endParaRPr>
          </a:p>
        </p:txBody>
      </p:sp>
    </p:spTree>
    <p:extLst>
      <p:ext uri="{BB962C8B-B14F-4D97-AF65-F5344CB8AC3E}">
        <p14:creationId xmlns:p14="http://schemas.microsoft.com/office/powerpoint/2010/main" val="1852318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a:bodyPr>
          <a:lstStyle/>
          <a:p>
            <a:pPr algn="just" hangingPunct="0"/>
            <a:r>
              <a:rPr lang="en-US" altLang="zh-CN" sz="2000" dirty="0">
                <a:latin typeface="Arial" charset="0"/>
                <a:ea typeface="Arial" charset="0"/>
                <a:cs typeface="Arial" charset="0"/>
              </a:rPr>
              <a:t>The LGMA food safety best practices cover five key areas:</a:t>
            </a:r>
            <a:endParaRPr lang="zh-CN" altLang="zh-CN" sz="2000" dirty="0">
              <a:latin typeface="Arial" charset="0"/>
              <a:ea typeface="Arial" charset="0"/>
              <a:cs typeface="Arial" charset="0"/>
            </a:endParaRPr>
          </a:p>
          <a:p>
            <a:pPr marL="742950" lvl="0" indent="-742950">
              <a:buFont typeface="+mj-lt"/>
              <a:buAutoNum type="arabicPeriod"/>
            </a:pPr>
            <a:r>
              <a:rPr lang="en-US" altLang="zh-CN" sz="2000" dirty="0" smtClean="0">
                <a:latin typeface="Arial" charset="0"/>
                <a:ea typeface="Arial" charset="0"/>
                <a:cs typeface="Arial" charset="0"/>
              </a:rPr>
              <a:t>General </a:t>
            </a:r>
            <a:r>
              <a:rPr lang="en-US" altLang="zh-CN" sz="2000" dirty="0">
                <a:latin typeface="Arial" charset="0"/>
                <a:ea typeface="Arial" charset="0"/>
                <a:cs typeface="Arial" charset="0"/>
              </a:rPr>
              <a:t>requirements</a:t>
            </a:r>
            <a:r>
              <a:rPr lang="en-US" altLang="zh-CN" sz="2000" dirty="0" smtClean="0">
                <a:latin typeface="Arial" charset="0"/>
                <a:ea typeface="Arial" charset="0"/>
                <a:cs typeface="Arial" charset="0"/>
              </a:rPr>
              <a:t>;</a:t>
            </a:r>
          </a:p>
          <a:p>
            <a:pPr marL="742950" lvl="0" indent="-742950">
              <a:buFont typeface="+mj-lt"/>
              <a:buAutoNum type="arabicPeriod"/>
            </a:pPr>
            <a:endParaRPr lang="zh-CN" altLang="zh-CN" sz="2000" dirty="0">
              <a:latin typeface="Arial" charset="0"/>
              <a:ea typeface="Arial" charset="0"/>
              <a:cs typeface="Arial" charset="0"/>
            </a:endParaRPr>
          </a:p>
          <a:p>
            <a:pPr marL="742950" lvl="0" indent="-742950">
              <a:buFont typeface="+mj-lt"/>
              <a:buAutoNum type="arabicPeriod"/>
            </a:pPr>
            <a:r>
              <a:rPr lang="en-US" altLang="zh-CN" sz="2000" dirty="0" smtClean="0">
                <a:latin typeface="Arial" charset="0"/>
                <a:ea typeface="Arial" charset="0"/>
                <a:cs typeface="Arial" charset="0"/>
              </a:rPr>
              <a:t>Environmental </a:t>
            </a:r>
            <a:r>
              <a:rPr lang="en-US" altLang="zh-CN" sz="2000" dirty="0">
                <a:latin typeface="Arial" charset="0"/>
                <a:ea typeface="Arial" charset="0"/>
                <a:cs typeface="Arial" charset="0"/>
              </a:rPr>
              <a:t>assessments</a:t>
            </a:r>
            <a:r>
              <a:rPr lang="en-US" altLang="zh-CN" sz="2000" dirty="0" smtClean="0">
                <a:latin typeface="Arial" charset="0"/>
                <a:ea typeface="Arial" charset="0"/>
                <a:cs typeface="Arial" charset="0"/>
              </a:rPr>
              <a:t>;</a:t>
            </a:r>
          </a:p>
          <a:p>
            <a:pPr marL="742950" lvl="0" indent="-742950">
              <a:buFont typeface="+mj-lt"/>
              <a:buAutoNum type="arabicPeriod"/>
            </a:pPr>
            <a:endParaRPr lang="zh-CN" altLang="zh-CN" sz="2000" dirty="0">
              <a:latin typeface="Arial" charset="0"/>
              <a:ea typeface="Arial" charset="0"/>
              <a:cs typeface="Arial" charset="0"/>
            </a:endParaRPr>
          </a:p>
          <a:p>
            <a:pPr marL="742950" lvl="0" indent="-742950">
              <a:buFont typeface="+mj-lt"/>
              <a:buAutoNum type="arabicPeriod"/>
            </a:pPr>
            <a:r>
              <a:rPr lang="en-US" altLang="zh-CN" sz="2000" dirty="0" smtClean="0">
                <a:latin typeface="Arial" charset="0"/>
                <a:ea typeface="Arial" charset="0"/>
                <a:cs typeface="Arial" charset="0"/>
              </a:rPr>
              <a:t>Water </a:t>
            </a:r>
            <a:r>
              <a:rPr lang="en-US" altLang="zh-CN" sz="2000" dirty="0">
                <a:latin typeface="Arial" charset="0"/>
                <a:ea typeface="Arial" charset="0"/>
                <a:cs typeface="Arial" charset="0"/>
              </a:rPr>
              <a:t>use</a:t>
            </a:r>
            <a:r>
              <a:rPr lang="en-US" altLang="zh-CN" sz="2000" dirty="0" smtClean="0">
                <a:latin typeface="Arial" charset="0"/>
                <a:ea typeface="Arial" charset="0"/>
                <a:cs typeface="Arial" charset="0"/>
              </a:rPr>
              <a:t>;</a:t>
            </a:r>
          </a:p>
          <a:p>
            <a:pPr marL="742950" lvl="0" indent="-742950">
              <a:buFont typeface="+mj-lt"/>
              <a:buAutoNum type="arabicPeriod"/>
            </a:pPr>
            <a:endParaRPr lang="zh-CN" altLang="zh-CN" sz="2000" dirty="0">
              <a:latin typeface="Arial" charset="0"/>
              <a:ea typeface="Arial" charset="0"/>
              <a:cs typeface="Arial" charset="0"/>
            </a:endParaRPr>
          </a:p>
          <a:p>
            <a:pPr marL="742950" lvl="0" indent="-742950">
              <a:buFont typeface="+mj-lt"/>
              <a:buAutoNum type="arabicPeriod"/>
            </a:pPr>
            <a:r>
              <a:rPr lang="en-US" altLang="zh-CN" sz="2000" dirty="0" smtClean="0">
                <a:latin typeface="Arial" charset="0"/>
                <a:ea typeface="Arial" charset="0"/>
                <a:cs typeface="Arial" charset="0"/>
              </a:rPr>
              <a:t>Soil </a:t>
            </a:r>
            <a:r>
              <a:rPr lang="en-US" altLang="zh-CN" sz="2000" dirty="0">
                <a:latin typeface="Arial" charset="0"/>
                <a:ea typeface="Arial" charset="0"/>
                <a:cs typeface="Arial" charset="0"/>
              </a:rPr>
              <a:t>amendments; </a:t>
            </a:r>
          </a:p>
          <a:p>
            <a:pPr marL="742950" lvl="0" indent="-742950">
              <a:buFont typeface="+mj-lt"/>
              <a:buAutoNum type="arabicPeriod"/>
            </a:pPr>
            <a:endParaRPr lang="zh-CN" altLang="zh-CN" sz="2000" dirty="0">
              <a:latin typeface="Arial" charset="0"/>
              <a:ea typeface="Arial" charset="0"/>
              <a:cs typeface="Arial" charset="0"/>
            </a:endParaRPr>
          </a:p>
          <a:p>
            <a:pPr marL="742950" lvl="0" indent="-742950">
              <a:buFont typeface="+mj-lt"/>
              <a:buAutoNum type="arabicPeriod"/>
            </a:pPr>
            <a:r>
              <a:rPr lang="en-US" altLang="zh-CN" sz="2000" dirty="0" smtClean="0">
                <a:latin typeface="Arial" charset="0"/>
                <a:ea typeface="Arial" charset="0"/>
                <a:cs typeface="Arial" charset="0"/>
              </a:rPr>
              <a:t>Work </a:t>
            </a:r>
            <a:r>
              <a:rPr lang="en-US" altLang="zh-CN" sz="2000" dirty="0">
                <a:latin typeface="Arial" charset="0"/>
                <a:ea typeface="Arial" charset="0"/>
                <a:cs typeface="Arial" charset="0"/>
              </a:rPr>
              <a:t>practices and field observations.</a:t>
            </a:r>
            <a:endParaRPr lang="zh-CN" altLang="zh-CN" sz="2000" dirty="0">
              <a:latin typeface="Arial" charset="0"/>
              <a:ea typeface="Arial" charset="0"/>
              <a:cs typeface="Arial" charset="0"/>
            </a:endParaRPr>
          </a:p>
          <a:p>
            <a:endParaRPr kumimoji="1" lang="zh-CN" altLang="en-US" dirty="0"/>
          </a:p>
        </p:txBody>
      </p:sp>
      <p:sp>
        <p:nvSpPr>
          <p:cNvPr id="3" name="标题 2"/>
          <p:cNvSpPr>
            <a:spLocks noGrp="1"/>
          </p:cNvSpPr>
          <p:nvPr>
            <p:ph type="title"/>
          </p:nvPr>
        </p:nvSpPr>
        <p:spPr/>
        <p:txBody>
          <a:bodyPr/>
          <a:lstStyle/>
          <a:p>
            <a:endParaRPr kumimoji="1" lang="zh-CN" altLang="en-US"/>
          </a:p>
        </p:txBody>
      </p:sp>
    </p:spTree>
    <p:extLst>
      <p:ext uri="{BB962C8B-B14F-4D97-AF65-F5344CB8AC3E}">
        <p14:creationId xmlns:p14="http://schemas.microsoft.com/office/powerpoint/2010/main" val="495653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fontScale="40000" lnSpcReduction="20000"/>
          </a:bodyPr>
          <a:lstStyle/>
          <a:p>
            <a:pPr hangingPunct="0"/>
            <a:r>
              <a:rPr lang="en-US" altLang="zh-CN" sz="4200" b="1" i="1" dirty="0">
                <a:latin typeface="Arial" charset="0"/>
                <a:ea typeface="Arial" charset="0"/>
                <a:cs typeface="Arial" charset="0"/>
              </a:rPr>
              <a:t>Some attributes of the US FDA Guide to Minimize Microbial Food Safety </a:t>
            </a:r>
            <a:r>
              <a:rPr lang="en-US" altLang="zh-CN" sz="4200" b="1" i="1" dirty="0" smtClean="0">
                <a:latin typeface="Arial" charset="0"/>
                <a:ea typeface="Arial" charset="0"/>
                <a:cs typeface="Arial" charset="0"/>
              </a:rPr>
              <a:t>Hazards</a:t>
            </a:r>
          </a:p>
          <a:p>
            <a:pPr hangingPunct="0"/>
            <a:r>
              <a:rPr lang="en-US" altLang="zh-CN" b="1" i="1" dirty="0" smtClean="0">
                <a:latin typeface="Arial" charset="0"/>
                <a:ea typeface="Arial" charset="0"/>
                <a:cs typeface="Arial" charset="0"/>
              </a:rPr>
              <a:t> </a:t>
            </a:r>
            <a:endParaRPr lang="zh-CN" altLang="zh-CN" b="1" i="1" dirty="0">
              <a:latin typeface="Arial" charset="0"/>
              <a:ea typeface="Arial" charset="0"/>
              <a:cs typeface="Arial" charset="0"/>
            </a:endParaRPr>
          </a:p>
          <a:p>
            <a:pPr algn="just" hangingPunct="0"/>
            <a:r>
              <a:rPr lang="en-US" altLang="zh-CN" dirty="0">
                <a:latin typeface="Arial" charset="0"/>
                <a:ea typeface="Arial" charset="0"/>
                <a:cs typeface="Arial" charset="0"/>
              </a:rPr>
              <a:t>The FDA’s guide was created in 1998 in response to increased outbreaks of foodborne illness (FDA, 1998).  </a:t>
            </a:r>
            <a:endParaRPr lang="en-US" altLang="zh-CN" dirty="0" smtClean="0">
              <a:latin typeface="Arial" charset="0"/>
              <a:ea typeface="Arial" charset="0"/>
              <a:cs typeface="Arial" charset="0"/>
            </a:endParaRPr>
          </a:p>
          <a:p>
            <a:pPr algn="just" hangingPunct="0"/>
            <a:endParaRPr lang="en-US" altLang="zh-CN" dirty="0">
              <a:latin typeface="Arial" charset="0"/>
              <a:ea typeface="Arial" charset="0"/>
              <a:cs typeface="Arial" charset="0"/>
            </a:endParaRPr>
          </a:p>
          <a:p>
            <a:pPr algn="just" hangingPunct="0"/>
            <a:r>
              <a:rPr lang="en-US" altLang="zh-CN" dirty="0" smtClean="0">
                <a:latin typeface="Arial" charset="0"/>
                <a:ea typeface="Arial" charset="0"/>
                <a:cs typeface="Arial" charset="0"/>
              </a:rPr>
              <a:t>The </a:t>
            </a:r>
            <a:r>
              <a:rPr lang="en-US" altLang="zh-CN" dirty="0">
                <a:latin typeface="Arial" charset="0"/>
                <a:ea typeface="Arial" charset="0"/>
                <a:cs typeface="Arial" charset="0"/>
              </a:rPr>
              <a:t>purpose is to provide the industry with guidelines to minimize microbial food safety hazards for fresh produce during all stages of the farm-to-table food chain, including:</a:t>
            </a:r>
            <a:endParaRPr lang="zh-CN" altLang="zh-CN" dirty="0">
              <a:latin typeface="Arial" charset="0"/>
              <a:ea typeface="Arial" charset="0"/>
              <a:cs typeface="Arial" charset="0"/>
            </a:endParaRPr>
          </a:p>
          <a:p>
            <a:pPr marL="742950" lvl="0" indent="-742950">
              <a:buFont typeface="+mj-lt"/>
              <a:buAutoNum type="arabicPeriod"/>
            </a:pPr>
            <a:r>
              <a:rPr lang="en-US" altLang="zh-CN" dirty="0">
                <a:latin typeface="Arial" charset="0"/>
                <a:ea typeface="Arial" charset="0"/>
                <a:cs typeface="Arial" charset="0"/>
              </a:rPr>
              <a:t>G</a:t>
            </a:r>
            <a:r>
              <a:rPr lang="en-US" altLang="zh-CN" dirty="0" smtClean="0">
                <a:latin typeface="Arial" charset="0"/>
                <a:ea typeface="Arial" charset="0"/>
                <a:cs typeface="Arial" charset="0"/>
              </a:rPr>
              <a:t>rowers</a:t>
            </a:r>
            <a:r>
              <a:rPr lang="en-US" altLang="zh-CN" dirty="0">
                <a:latin typeface="Arial" charset="0"/>
                <a:ea typeface="Arial" charset="0"/>
                <a:cs typeface="Arial" charset="0"/>
              </a:rPr>
              <a:t>;</a:t>
            </a:r>
            <a:endParaRPr lang="zh-CN" altLang="zh-CN" dirty="0">
              <a:latin typeface="Arial" charset="0"/>
              <a:ea typeface="Arial" charset="0"/>
              <a:cs typeface="Arial" charset="0"/>
            </a:endParaRPr>
          </a:p>
          <a:p>
            <a:pPr marL="742950" lvl="0" indent="-742950">
              <a:buFont typeface="+mj-lt"/>
              <a:buAutoNum type="arabicPeriod"/>
            </a:pPr>
            <a:r>
              <a:rPr lang="en-US" altLang="zh-CN" dirty="0">
                <a:latin typeface="Arial" charset="0"/>
                <a:ea typeface="Arial" charset="0"/>
                <a:cs typeface="Arial" charset="0"/>
              </a:rPr>
              <a:t>F</a:t>
            </a:r>
            <a:r>
              <a:rPr lang="en-US" altLang="zh-CN" dirty="0" smtClean="0">
                <a:latin typeface="Arial" charset="0"/>
                <a:ea typeface="Arial" charset="0"/>
                <a:cs typeface="Arial" charset="0"/>
              </a:rPr>
              <a:t>arm </a:t>
            </a:r>
            <a:r>
              <a:rPr lang="en-US" altLang="zh-CN" dirty="0">
                <a:latin typeface="Arial" charset="0"/>
                <a:ea typeface="Arial" charset="0"/>
                <a:cs typeface="Arial" charset="0"/>
              </a:rPr>
              <a:t>workers;</a:t>
            </a:r>
            <a:endParaRPr lang="zh-CN" altLang="zh-CN" dirty="0">
              <a:latin typeface="Arial" charset="0"/>
              <a:ea typeface="Arial" charset="0"/>
              <a:cs typeface="Arial" charset="0"/>
            </a:endParaRPr>
          </a:p>
          <a:p>
            <a:pPr marL="742950" lvl="0" indent="-742950">
              <a:buFont typeface="+mj-lt"/>
              <a:buAutoNum type="arabicPeriod"/>
            </a:pPr>
            <a:r>
              <a:rPr lang="en-US" altLang="zh-CN" dirty="0">
                <a:latin typeface="Arial" charset="0"/>
                <a:ea typeface="Arial" charset="0"/>
                <a:cs typeface="Arial" charset="0"/>
              </a:rPr>
              <a:t>P</a:t>
            </a:r>
            <a:r>
              <a:rPr lang="en-US" altLang="zh-CN" dirty="0" smtClean="0">
                <a:latin typeface="Arial" charset="0"/>
                <a:ea typeface="Arial" charset="0"/>
                <a:cs typeface="Arial" charset="0"/>
              </a:rPr>
              <a:t>ackers</a:t>
            </a:r>
            <a:r>
              <a:rPr lang="en-US" altLang="zh-CN" dirty="0">
                <a:latin typeface="Arial" charset="0"/>
                <a:ea typeface="Arial" charset="0"/>
                <a:cs typeface="Arial" charset="0"/>
              </a:rPr>
              <a:t>;</a:t>
            </a:r>
            <a:endParaRPr lang="zh-CN" altLang="zh-CN" dirty="0">
              <a:latin typeface="Arial" charset="0"/>
              <a:ea typeface="Arial" charset="0"/>
              <a:cs typeface="Arial" charset="0"/>
            </a:endParaRPr>
          </a:p>
          <a:p>
            <a:pPr marL="742950" lvl="0" indent="-742950">
              <a:buFont typeface="+mj-lt"/>
              <a:buAutoNum type="arabicPeriod"/>
            </a:pPr>
            <a:r>
              <a:rPr lang="en-US" altLang="zh-CN" dirty="0">
                <a:latin typeface="Arial" charset="0"/>
                <a:ea typeface="Arial" charset="0"/>
                <a:cs typeface="Arial" charset="0"/>
              </a:rPr>
              <a:t>S</a:t>
            </a:r>
            <a:r>
              <a:rPr lang="en-US" altLang="zh-CN" dirty="0" smtClean="0">
                <a:latin typeface="Arial" charset="0"/>
                <a:ea typeface="Arial" charset="0"/>
                <a:cs typeface="Arial" charset="0"/>
              </a:rPr>
              <a:t>hippers</a:t>
            </a:r>
            <a:r>
              <a:rPr lang="en-US" altLang="zh-CN" dirty="0">
                <a:latin typeface="Arial" charset="0"/>
                <a:ea typeface="Arial" charset="0"/>
                <a:cs typeface="Arial" charset="0"/>
              </a:rPr>
              <a:t>;</a:t>
            </a:r>
            <a:endParaRPr lang="zh-CN" altLang="zh-CN" dirty="0">
              <a:latin typeface="Arial" charset="0"/>
              <a:ea typeface="Arial" charset="0"/>
              <a:cs typeface="Arial" charset="0"/>
            </a:endParaRPr>
          </a:p>
          <a:p>
            <a:pPr marL="742950" lvl="0" indent="-742950">
              <a:buFont typeface="+mj-lt"/>
              <a:buAutoNum type="arabicPeriod"/>
            </a:pPr>
            <a:r>
              <a:rPr lang="en-US" altLang="zh-CN" dirty="0">
                <a:latin typeface="Arial" charset="0"/>
                <a:ea typeface="Arial" charset="0"/>
                <a:cs typeface="Arial" charset="0"/>
              </a:rPr>
              <a:t>T</a:t>
            </a:r>
            <a:r>
              <a:rPr lang="en-US" altLang="zh-CN" dirty="0" smtClean="0">
                <a:latin typeface="Arial" charset="0"/>
                <a:ea typeface="Arial" charset="0"/>
                <a:cs typeface="Arial" charset="0"/>
              </a:rPr>
              <a:t>ransporters</a:t>
            </a:r>
            <a:r>
              <a:rPr lang="en-US" altLang="zh-CN" dirty="0">
                <a:latin typeface="Arial" charset="0"/>
                <a:ea typeface="Arial" charset="0"/>
                <a:cs typeface="Arial" charset="0"/>
              </a:rPr>
              <a:t>;</a:t>
            </a:r>
            <a:endParaRPr lang="zh-CN" altLang="zh-CN" dirty="0">
              <a:latin typeface="Arial" charset="0"/>
              <a:ea typeface="Arial" charset="0"/>
              <a:cs typeface="Arial" charset="0"/>
            </a:endParaRPr>
          </a:p>
          <a:p>
            <a:pPr marL="742950" lvl="0" indent="-742950">
              <a:buFont typeface="+mj-lt"/>
              <a:buAutoNum type="arabicPeriod"/>
            </a:pPr>
            <a:r>
              <a:rPr lang="en-US" altLang="zh-CN" dirty="0">
                <a:latin typeface="Arial" charset="0"/>
                <a:ea typeface="Arial" charset="0"/>
                <a:cs typeface="Arial" charset="0"/>
              </a:rPr>
              <a:t>I</a:t>
            </a:r>
            <a:r>
              <a:rPr lang="en-US" altLang="zh-CN" dirty="0" smtClean="0">
                <a:latin typeface="Arial" charset="0"/>
                <a:ea typeface="Arial" charset="0"/>
                <a:cs typeface="Arial" charset="0"/>
              </a:rPr>
              <a:t>mporters</a:t>
            </a:r>
            <a:r>
              <a:rPr lang="en-US" altLang="zh-CN" dirty="0">
                <a:latin typeface="Arial" charset="0"/>
                <a:ea typeface="Arial" charset="0"/>
                <a:cs typeface="Arial" charset="0"/>
              </a:rPr>
              <a:t>;</a:t>
            </a:r>
            <a:endParaRPr lang="zh-CN" altLang="zh-CN" dirty="0">
              <a:latin typeface="Arial" charset="0"/>
              <a:ea typeface="Arial" charset="0"/>
              <a:cs typeface="Arial" charset="0"/>
            </a:endParaRPr>
          </a:p>
          <a:p>
            <a:pPr marL="742950" lvl="0" indent="-742950">
              <a:buFont typeface="+mj-lt"/>
              <a:buAutoNum type="arabicPeriod"/>
            </a:pPr>
            <a:r>
              <a:rPr lang="en-US" altLang="zh-CN" dirty="0">
                <a:latin typeface="Arial" charset="0"/>
                <a:ea typeface="Arial" charset="0"/>
                <a:cs typeface="Arial" charset="0"/>
              </a:rPr>
              <a:t>W</a:t>
            </a:r>
            <a:r>
              <a:rPr lang="en-US" altLang="zh-CN" dirty="0" smtClean="0">
                <a:latin typeface="Arial" charset="0"/>
                <a:ea typeface="Arial" charset="0"/>
                <a:cs typeface="Arial" charset="0"/>
              </a:rPr>
              <a:t>holesalers</a:t>
            </a:r>
            <a:r>
              <a:rPr lang="en-US" altLang="zh-CN" dirty="0">
                <a:latin typeface="Arial" charset="0"/>
                <a:ea typeface="Arial" charset="0"/>
                <a:cs typeface="Arial" charset="0"/>
              </a:rPr>
              <a:t>;</a:t>
            </a:r>
            <a:endParaRPr lang="zh-CN" altLang="zh-CN" dirty="0">
              <a:latin typeface="Arial" charset="0"/>
              <a:ea typeface="Arial" charset="0"/>
              <a:cs typeface="Arial" charset="0"/>
            </a:endParaRPr>
          </a:p>
          <a:p>
            <a:pPr marL="742950" lvl="0" indent="-742950">
              <a:buFont typeface="+mj-lt"/>
              <a:buAutoNum type="arabicPeriod"/>
            </a:pPr>
            <a:r>
              <a:rPr lang="en-US" altLang="zh-CN" dirty="0">
                <a:latin typeface="Arial" charset="0"/>
                <a:ea typeface="Arial" charset="0"/>
                <a:cs typeface="Arial" charset="0"/>
              </a:rPr>
              <a:t>R</a:t>
            </a:r>
            <a:r>
              <a:rPr lang="en-US" altLang="zh-CN" dirty="0" smtClean="0">
                <a:latin typeface="Arial" charset="0"/>
                <a:ea typeface="Arial" charset="0"/>
                <a:cs typeface="Arial" charset="0"/>
              </a:rPr>
              <a:t>etailers</a:t>
            </a:r>
            <a:r>
              <a:rPr lang="en-US" altLang="zh-CN" dirty="0">
                <a:latin typeface="Arial" charset="0"/>
                <a:ea typeface="Arial" charset="0"/>
                <a:cs typeface="Arial" charset="0"/>
              </a:rPr>
              <a:t>;</a:t>
            </a:r>
            <a:endParaRPr lang="zh-CN" altLang="zh-CN" dirty="0">
              <a:latin typeface="Arial" charset="0"/>
              <a:ea typeface="Arial" charset="0"/>
              <a:cs typeface="Arial" charset="0"/>
            </a:endParaRPr>
          </a:p>
          <a:p>
            <a:pPr marL="742950" lvl="0" indent="-742950">
              <a:buFont typeface="+mj-lt"/>
              <a:buAutoNum type="arabicPeriod"/>
            </a:pPr>
            <a:r>
              <a:rPr lang="en-US" altLang="zh-CN" dirty="0">
                <a:latin typeface="Arial" charset="0"/>
                <a:ea typeface="Arial" charset="0"/>
                <a:cs typeface="Arial" charset="0"/>
              </a:rPr>
              <a:t>G</a:t>
            </a:r>
            <a:r>
              <a:rPr lang="en-US" altLang="zh-CN" dirty="0" smtClean="0">
                <a:latin typeface="Arial" charset="0"/>
                <a:ea typeface="Arial" charset="0"/>
                <a:cs typeface="Arial" charset="0"/>
              </a:rPr>
              <a:t>overnment </a:t>
            </a:r>
            <a:r>
              <a:rPr lang="en-US" altLang="zh-CN" dirty="0">
                <a:latin typeface="Arial" charset="0"/>
                <a:ea typeface="Arial" charset="0"/>
                <a:cs typeface="Arial" charset="0"/>
              </a:rPr>
              <a:t>agencies; </a:t>
            </a:r>
            <a:endParaRPr lang="en-US" altLang="zh-CN" dirty="0" smtClean="0">
              <a:latin typeface="Arial" charset="0"/>
              <a:ea typeface="Arial" charset="0"/>
              <a:cs typeface="Arial" charset="0"/>
            </a:endParaRPr>
          </a:p>
          <a:p>
            <a:pPr marL="742950" lvl="0" indent="-742950">
              <a:buFont typeface="+mj-lt"/>
              <a:buAutoNum type="arabicPeriod"/>
            </a:pPr>
            <a:r>
              <a:rPr lang="en-US" altLang="zh-CN" dirty="0">
                <a:latin typeface="Arial" charset="0"/>
                <a:ea typeface="Arial" charset="0"/>
                <a:cs typeface="Arial" charset="0"/>
              </a:rPr>
              <a:t>C</a:t>
            </a:r>
            <a:r>
              <a:rPr lang="en-US" altLang="zh-CN" dirty="0" smtClean="0">
                <a:latin typeface="Arial" charset="0"/>
                <a:ea typeface="Arial" charset="0"/>
                <a:cs typeface="Arial" charset="0"/>
              </a:rPr>
              <a:t>onsumers</a:t>
            </a:r>
            <a:r>
              <a:rPr lang="en-US" altLang="zh-CN" dirty="0">
                <a:latin typeface="Arial" charset="0"/>
                <a:ea typeface="Arial" charset="0"/>
                <a:cs typeface="Arial" charset="0"/>
              </a:rPr>
              <a:t>.</a:t>
            </a:r>
            <a:endParaRPr lang="zh-CN" altLang="zh-CN" dirty="0">
              <a:latin typeface="Arial" charset="0"/>
              <a:ea typeface="Arial" charset="0"/>
              <a:cs typeface="Arial" charset="0"/>
            </a:endParaRPr>
          </a:p>
          <a:p>
            <a:endParaRPr kumimoji="1" lang="zh-CN" altLang="en-US" dirty="0"/>
          </a:p>
        </p:txBody>
      </p:sp>
      <p:sp>
        <p:nvSpPr>
          <p:cNvPr id="3" name="标题 2"/>
          <p:cNvSpPr>
            <a:spLocks noGrp="1"/>
          </p:cNvSpPr>
          <p:nvPr>
            <p:ph type="title"/>
          </p:nvPr>
        </p:nvSpPr>
        <p:spPr/>
        <p:txBody>
          <a:bodyPr/>
          <a:lstStyle/>
          <a:p>
            <a:endParaRPr kumimoji="1" lang="zh-CN" altLang="en-US" dirty="0"/>
          </a:p>
        </p:txBody>
      </p:sp>
    </p:spTree>
    <p:extLst>
      <p:ext uri="{BB962C8B-B14F-4D97-AF65-F5344CB8AC3E}">
        <p14:creationId xmlns:p14="http://schemas.microsoft.com/office/powerpoint/2010/main" val="26670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fontScale="92500" lnSpcReduction="10000"/>
          </a:bodyPr>
          <a:lstStyle/>
          <a:p>
            <a:pPr algn="just" hangingPunct="0"/>
            <a:r>
              <a:rPr lang="en-US" altLang="zh-CN" sz="2200" dirty="0">
                <a:latin typeface="Arial" charset="0"/>
                <a:ea typeface="Arial" charset="0"/>
                <a:cs typeface="Arial" charset="0"/>
              </a:rPr>
              <a:t>USDA: Mitigating the risk of microbial contamination includes five major areas</a:t>
            </a:r>
            <a:r>
              <a:rPr lang="en-US" altLang="zh-CN" sz="2200" dirty="0" smtClean="0">
                <a:latin typeface="Arial" charset="0"/>
                <a:ea typeface="Arial" charset="0"/>
                <a:cs typeface="Arial" charset="0"/>
              </a:rPr>
              <a:t>:</a:t>
            </a:r>
          </a:p>
          <a:p>
            <a:pPr hangingPunct="0"/>
            <a:endParaRPr lang="zh-CN" altLang="zh-CN" sz="2200" dirty="0">
              <a:latin typeface="Arial" charset="0"/>
              <a:ea typeface="Arial" charset="0"/>
              <a:cs typeface="Arial" charset="0"/>
            </a:endParaRPr>
          </a:p>
          <a:p>
            <a:pPr marL="742950" lvl="0" indent="-742950">
              <a:buFont typeface="+mj-lt"/>
              <a:buAutoNum type="arabicPeriod"/>
            </a:pPr>
            <a:r>
              <a:rPr lang="en-US" altLang="zh-CN" sz="2200" dirty="0">
                <a:latin typeface="Arial" charset="0"/>
                <a:ea typeface="Arial" charset="0"/>
                <a:cs typeface="Arial" charset="0"/>
              </a:rPr>
              <a:t>W</a:t>
            </a:r>
            <a:r>
              <a:rPr lang="en-US" altLang="zh-CN" sz="2200" dirty="0" smtClean="0">
                <a:latin typeface="Arial" charset="0"/>
                <a:ea typeface="Arial" charset="0"/>
                <a:cs typeface="Arial" charset="0"/>
              </a:rPr>
              <a:t>ater </a:t>
            </a:r>
            <a:r>
              <a:rPr lang="en-US" altLang="zh-CN" sz="2200" dirty="0">
                <a:latin typeface="Arial" charset="0"/>
                <a:ea typeface="Arial" charset="0"/>
                <a:cs typeface="Arial" charset="0"/>
              </a:rPr>
              <a:t>quality; </a:t>
            </a:r>
            <a:endParaRPr lang="en-US" altLang="zh-CN" sz="2200" dirty="0" smtClean="0">
              <a:latin typeface="Arial" charset="0"/>
              <a:ea typeface="Arial" charset="0"/>
              <a:cs typeface="Arial" charset="0"/>
            </a:endParaRPr>
          </a:p>
          <a:p>
            <a:pPr marL="742950" lvl="0" indent="-742950">
              <a:buFont typeface="+mj-lt"/>
              <a:buAutoNum type="arabicPeriod"/>
            </a:pPr>
            <a:endParaRPr lang="zh-CN" altLang="zh-CN" sz="2200" dirty="0">
              <a:latin typeface="Arial" charset="0"/>
              <a:ea typeface="Arial" charset="0"/>
              <a:cs typeface="Arial" charset="0"/>
            </a:endParaRPr>
          </a:p>
          <a:p>
            <a:pPr marL="742950" lvl="0" indent="-742950">
              <a:buFont typeface="+mj-lt"/>
              <a:buAutoNum type="arabicPeriod"/>
            </a:pPr>
            <a:r>
              <a:rPr lang="en-US" altLang="zh-CN" sz="2200" dirty="0">
                <a:latin typeface="Arial" charset="0"/>
                <a:ea typeface="Arial" charset="0"/>
                <a:cs typeface="Arial" charset="0"/>
              </a:rPr>
              <a:t>M</a:t>
            </a:r>
            <a:r>
              <a:rPr lang="en-US" altLang="zh-CN" sz="2200" dirty="0" smtClean="0">
                <a:latin typeface="Arial" charset="0"/>
                <a:ea typeface="Arial" charset="0"/>
                <a:cs typeface="Arial" charset="0"/>
              </a:rPr>
              <a:t>anure/municipal </a:t>
            </a:r>
            <a:r>
              <a:rPr lang="en-US" altLang="zh-CN" sz="2200" dirty="0">
                <a:latin typeface="Arial" charset="0"/>
                <a:ea typeface="Arial" charset="0"/>
                <a:cs typeface="Arial" charset="0"/>
              </a:rPr>
              <a:t>bio-solids</a:t>
            </a:r>
            <a:r>
              <a:rPr lang="en-US" altLang="zh-CN" sz="2200" dirty="0" smtClean="0">
                <a:latin typeface="Arial" charset="0"/>
                <a:ea typeface="Arial" charset="0"/>
                <a:cs typeface="Arial" charset="0"/>
              </a:rPr>
              <a:t>;</a:t>
            </a:r>
          </a:p>
          <a:p>
            <a:pPr marL="742950" lvl="0" indent="-742950">
              <a:buFont typeface="+mj-lt"/>
              <a:buAutoNum type="arabicPeriod"/>
            </a:pPr>
            <a:endParaRPr lang="zh-CN" altLang="zh-CN" sz="2200" dirty="0">
              <a:latin typeface="Arial" charset="0"/>
              <a:ea typeface="Arial" charset="0"/>
              <a:cs typeface="Arial" charset="0"/>
            </a:endParaRPr>
          </a:p>
          <a:p>
            <a:pPr marL="742950" lvl="0" indent="-742950">
              <a:buFont typeface="+mj-lt"/>
              <a:buAutoNum type="arabicPeriod"/>
            </a:pPr>
            <a:r>
              <a:rPr lang="en-US" altLang="zh-CN" sz="2200" dirty="0">
                <a:latin typeface="Arial" charset="0"/>
                <a:ea typeface="Arial" charset="0"/>
                <a:cs typeface="Arial" charset="0"/>
              </a:rPr>
              <a:t>W</a:t>
            </a:r>
            <a:r>
              <a:rPr lang="en-US" altLang="zh-CN" sz="2200" dirty="0" smtClean="0">
                <a:latin typeface="Arial" charset="0"/>
                <a:ea typeface="Arial" charset="0"/>
                <a:cs typeface="Arial" charset="0"/>
              </a:rPr>
              <a:t>orker </a:t>
            </a:r>
            <a:r>
              <a:rPr lang="en-US" altLang="zh-CN" sz="2200" dirty="0">
                <a:latin typeface="Arial" charset="0"/>
                <a:ea typeface="Arial" charset="0"/>
                <a:cs typeface="Arial" charset="0"/>
              </a:rPr>
              <a:t>hygiene</a:t>
            </a:r>
            <a:r>
              <a:rPr lang="en-US" altLang="zh-CN" sz="2200" dirty="0" smtClean="0">
                <a:latin typeface="Arial" charset="0"/>
                <a:ea typeface="Arial" charset="0"/>
                <a:cs typeface="Arial" charset="0"/>
              </a:rPr>
              <a:t>;</a:t>
            </a:r>
          </a:p>
          <a:p>
            <a:pPr marL="742950" lvl="0" indent="-742950">
              <a:buFont typeface="+mj-lt"/>
              <a:buAutoNum type="arabicPeriod"/>
            </a:pPr>
            <a:endParaRPr lang="zh-CN" altLang="zh-CN" sz="2200" dirty="0">
              <a:latin typeface="Arial" charset="0"/>
              <a:ea typeface="Arial" charset="0"/>
              <a:cs typeface="Arial" charset="0"/>
            </a:endParaRPr>
          </a:p>
          <a:p>
            <a:pPr marL="742950" lvl="0" indent="-742950">
              <a:buFont typeface="+mj-lt"/>
              <a:buAutoNum type="arabicPeriod"/>
            </a:pPr>
            <a:r>
              <a:rPr lang="en-US" altLang="zh-CN" sz="2200" dirty="0">
                <a:latin typeface="Arial" charset="0"/>
                <a:ea typeface="Arial" charset="0"/>
                <a:cs typeface="Arial" charset="0"/>
              </a:rPr>
              <a:t>F</a:t>
            </a:r>
            <a:r>
              <a:rPr lang="en-US" altLang="zh-CN" sz="2200" dirty="0" smtClean="0">
                <a:latin typeface="Arial" charset="0"/>
                <a:ea typeface="Arial" charset="0"/>
                <a:cs typeface="Arial" charset="0"/>
              </a:rPr>
              <a:t>ield</a:t>
            </a:r>
            <a:r>
              <a:rPr lang="en-US" altLang="zh-CN" sz="2200" dirty="0">
                <a:latin typeface="Arial" charset="0"/>
                <a:ea typeface="Arial" charset="0"/>
                <a:cs typeface="Arial" charset="0"/>
              </a:rPr>
              <a:t>, facility, and </a:t>
            </a:r>
            <a:r>
              <a:rPr lang="en-US" altLang="zh-CN" sz="2200" dirty="0" smtClean="0">
                <a:latin typeface="Arial" charset="0"/>
                <a:ea typeface="Arial" charset="0"/>
                <a:cs typeface="Arial" charset="0"/>
              </a:rPr>
              <a:t>transport sanitation</a:t>
            </a:r>
            <a:r>
              <a:rPr lang="en-US" altLang="zh-CN" sz="2200" dirty="0">
                <a:latin typeface="Arial" charset="0"/>
                <a:ea typeface="Arial" charset="0"/>
                <a:cs typeface="Arial" charset="0"/>
              </a:rPr>
              <a:t>; </a:t>
            </a:r>
            <a:endParaRPr lang="en-US" altLang="zh-CN" sz="2200" dirty="0" smtClean="0">
              <a:latin typeface="Arial" charset="0"/>
              <a:ea typeface="Arial" charset="0"/>
              <a:cs typeface="Arial" charset="0"/>
            </a:endParaRPr>
          </a:p>
          <a:p>
            <a:pPr marL="742950" lvl="0" indent="-742950">
              <a:buFont typeface="+mj-lt"/>
              <a:buAutoNum type="arabicPeriod"/>
            </a:pPr>
            <a:endParaRPr lang="en-US" altLang="zh-CN" sz="2200" dirty="0" smtClean="0">
              <a:latin typeface="Arial" charset="0"/>
              <a:ea typeface="Arial" charset="0"/>
              <a:cs typeface="Arial" charset="0"/>
            </a:endParaRPr>
          </a:p>
          <a:p>
            <a:pPr marL="742950" lvl="0" indent="-742950">
              <a:buFont typeface="+mj-lt"/>
              <a:buAutoNum type="arabicPeriod"/>
            </a:pPr>
            <a:r>
              <a:rPr lang="en-US" altLang="zh-CN" sz="2200" dirty="0">
                <a:latin typeface="Arial" charset="0"/>
                <a:ea typeface="Arial" charset="0"/>
                <a:cs typeface="Arial" charset="0"/>
              </a:rPr>
              <a:t>T</a:t>
            </a:r>
            <a:r>
              <a:rPr lang="en-US" altLang="zh-CN" sz="2200" dirty="0" smtClean="0">
                <a:latin typeface="Arial" charset="0"/>
                <a:ea typeface="Arial" charset="0"/>
                <a:cs typeface="Arial" charset="0"/>
              </a:rPr>
              <a:t>raceability</a:t>
            </a:r>
            <a:r>
              <a:rPr lang="en-US" altLang="zh-CN" sz="2200" dirty="0">
                <a:latin typeface="Arial" charset="0"/>
                <a:ea typeface="Arial" charset="0"/>
                <a:cs typeface="Arial" charset="0"/>
              </a:rPr>
              <a:t>. </a:t>
            </a:r>
            <a:endParaRPr lang="zh-CN" altLang="zh-CN" sz="2200" dirty="0">
              <a:latin typeface="Arial" charset="0"/>
              <a:ea typeface="Arial" charset="0"/>
              <a:cs typeface="Arial" charset="0"/>
            </a:endParaRPr>
          </a:p>
          <a:p>
            <a:endParaRPr kumimoji="1" lang="zh-CN" altLang="en-US" dirty="0"/>
          </a:p>
        </p:txBody>
      </p:sp>
      <p:sp>
        <p:nvSpPr>
          <p:cNvPr id="3" name="标题 2"/>
          <p:cNvSpPr>
            <a:spLocks noGrp="1"/>
          </p:cNvSpPr>
          <p:nvPr>
            <p:ph type="title"/>
          </p:nvPr>
        </p:nvSpPr>
        <p:spPr/>
        <p:txBody>
          <a:bodyPr/>
          <a:lstStyle/>
          <a:p>
            <a:endParaRPr kumimoji="1" lang="zh-CN" altLang="en-US"/>
          </a:p>
        </p:txBody>
      </p:sp>
    </p:spTree>
    <p:extLst>
      <p:ext uri="{BB962C8B-B14F-4D97-AF65-F5344CB8AC3E}">
        <p14:creationId xmlns:p14="http://schemas.microsoft.com/office/powerpoint/2010/main" val="1728015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a:bodyPr>
          <a:lstStyle/>
          <a:p>
            <a:pPr algn="just" hangingPunct="0"/>
            <a:r>
              <a:rPr lang="en-US" altLang="zh-CN" sz="2000" b="1" i="1" dirty="0">
                <a:latin typeface="Arial" charset="0"/>
                <a:ea typeface="Arial" charset="0"/>
                <a:cs typeface="Arial" charset="0"/>
              </a:rPr>
              <a:t>Some attributes GLOBALGAP  </a:t>
            </a:r>
            <a:endParaRPr lang="en-US" altLang="zh-CN" sz="2000" b="1" i="1" dirty="0" smtClean="0">
              <a:latin typeface="Arial" charset="0"/>
              <a:ea typeface="Arial" charset="0"/>
              <a:cs typeface="Arial" charset="0"/>
            </a:endParaRPr>
          </a:p>
          <a:p>
            <a:pPr algn="just" hangingPunct="0"/>
            <a:r>
              <a:rPr lang="en-US" altLang="zh-CN" sz="2000" b="1" i="1" dirty="0" smtClean="0">
                <a:latin typeface="Arial" charset="0"/>
                <a:ea typeface="Arial" charset="0"/>
                <a:cs typeface="Arial" charset="0"/>
              </a:rPr>
              <a:t>    </a:t>
            </a:r>
            <a:endParaRPr lang="zh-CN" altLang="zh-CN" sz="2000" b="1" i="1" dirty="0">
              <a:latin typeface="Arial" charset="0"/>
              <a:ea typeface="Arial" charset="0"/>
              <a:cs typeface="Arial" charset="0"/>
            </a:endParaRPr>
          </a:p>
          <a:p>
            <a:pPr algn="just" hangingPunct="0"/>
            <a:r>
              <a:rPr lang="en-US" altLang="zh-CN" sz="1800" dirty="0" smtClean="0">
                <a:latin typeface="Arial" charset="0"/>
                <a:ea typeface="Arial" charset="0"/>
                <a:cs typeface="Arial" charset="0"/>
              </a:rPr>
              <a:t>GLOBALGAP </a:t>
            </a:r>
            <a:r>
              <a:rPr lang="en-US" altLang="zh-CN" sz="1800" dirty="0">
                <a:latin typeface="Arial" charset="0"/>
                <a:ea typeface="Arial" charset="0"/>
                <a:cs typeface="Arial" charset="0"/>
              </a:rPr>
              <a:t>acknowledges consumer concerns on food safety, animal welfare, environmental protection, and worker welfare.  </a:t>
            </a:r>
            <a:endParaRPr lang="en-US" altLang="zh-CN" sz="1800" dirty="0" smtClean="0">
              <a:latin typeface="Arial" charset="0"/>
              <a:ea typeface="Arial" charset="0"/>
              <a:cs typeface="Arial" charset="0"/>
            </a:endParaRPr>
          </a:p>
          <a:p>
            <a:pPr algn="just" hangingPunct="0"/>
            <a:endParaRPr lang="en-US" altLang="zh-CN" sz="1800" dirty="0">
              <a:latin typeface="Arial" charset="0"/>
              <a:ea typeface="Arial" charset="0"/>
              <a:cs typeface="Arial" charset="0"/>
            </a:endParaRPr>
          </a:p>
          <a:p>
            <a:pPr algn="just" hangingPunct="0"/>
            <a:r>
              <a:rPr lang="en-US" altLang="zh-CN" sz="1800" dirty="0" smtClean="0">
                <a:latin typeface="Arial" charset="0"/>
                <a:ea typeface="Arial" charset="0"/>
                <a:cs typeface="Arial" charset="0"/>
              </a:rPr>
              <a:t>GLOBALGAP </a:t>
            </a:r>
            <a:r>
              <a:rPr lang="en-US" altLang="zh-CN" sz="1800" dirty="0">
                <a:latin typeface="Arial" charset="0"/>
                <a:ea typeface="Arial" charset="0"/>
                <a:cs typeface="Arial" charset="0"/>
              </a:rPr>
              <a:t>is a single integrated standard with modular applications for crops (fruit and vegetables, flowers and ornamentals, combinable crops, coffee, tea, cotton, etc.), livestock (cattle, sheep, dairy, pigs, poultry, etc.), and aquaculture (salmon, trout, shrimp, tilapia, </a:t>
            </a:r>
            <a:r>
              <a:rPr lang="en-US" altLang="zh-CN" sz="1800" dirty="0" err="1">
                <a:latin typeface="Arial" charset="0"/>
                <a:ea typeface="Arial" charset="0"/>
                <a:cs typeface="Arial" charset="0"/>
              </a:rPr>
              <a:t>etc</a:t>
            </a:r>
            <a:r>
              <a:rPr lang="en-US" altLang="zh-CN" sz="1800" dirty="0">
                <a:latin typeface="Arial" charset="0"/>
                <a:ea typeface="Arial" charset="0"/>
                <a:cs typeface="Arial" charset="0"/>
              </a:rPr>
              <a:t>). </a:t>
            </a:r>
            <a:endParaRPr lang="zh-CN" altLang="zh-CN" sz="1800" dirty="0">
              <a:latin typeface="Arial" charset="0"/>
              <a:ea typeface="Arial" charset="0"/>
              <a:cs typeface="Arial" charset="0"/>
            </a:endParaRPr>
          </a:p>
          <a:p>
            <a:endParaRPr kumimoji="1" lang="zh-CN" altLang="en-US" dirty="0"/>
          </a:p>
        </p:txBody>
      </p:sp>
      <p:sp>
        <p:nvSpPr>
          <p:cNvPr id="3" name="标题 2"/>
          <p:cNvSpPr>
            <a:spLocks noGrp="1"/>
          </p:cNvSpPr>
          <p:nvPr>
            <p:ph type="title"/>
          </p:nvPr>
        </p:nvSpPr>
        <p:spPr/>
        <p:txBody>
          <a:bodyPr/>
          <a:lstStyle/>
          <a:p>
            <a:endParaRPr kumimoji="1" lang="zh-CN" altLang="en-US"/>
          </a:p>
        </p:txBody>
      </p:sp>
    </p:spTree>
    <p:extLst>
      <p:ext uri="{BB962C8B-B14F-4D97-AF65-F5344CB8AC3E}">
        <p14:creationId xmlns:p14="http://schemas.microsoft.com/office/powerpoint/2010/main" val="1932739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fontScale="40000" lnSpcReduction="20000"/>
          </a:bodyPr>
          <a:lstStyle/>
          <a:p>
            <a:pPr hangingPunct="0"/>
            <a:r>
              <a:rPr lang="en-US" altLang="zh-CN" dirty="0">
                <a:latin typeface="Arial" charset="0"/>
                <a:ea typeface="Arial" charset="0"/>
                <a:cs typeface="Arial" charset="0"/>
              </a:rPr>
              <a:t>GLOBALGAP: areas of focus include</a:t>
            </a:r>
            <a:r>
              <a:rPr lang="en-US" altLang="zh-CN" dirty="0" smtClean="0">
                <a:latin typeface="Arial" charset="0"/>
                <a:ea typeface="Arial" charset="0"/>
                <a:cs typeface="Arial" charset="0"/>
              </a:rPr>
              <a:t>:</a:t>
            </a:r>
          </a:p>
          <a:p>
            <a:pPr hangingPunct="0"/>
            <a:endParaRPr lang="zh-CN" altLang="zh-CN" dirty="0">
              <a:latin typeface="Arial" charset="0"/>
              <a:ea typeface="Arial" charset="0"/>
              <a:cs typeface="Arial" charset="0"/>
            </a:endParaRPr>
          </a:p>
          <a:p>
            <a:pPr marL="742950" lvl="0" indent="-742950">
              <a:buFont typeface="+mj-lt"/>
              <a:buAutoNum type="arabicPeriod"/>
            </a:pPr>
            <a:r>
              <a:rPr lang="en-US" altLang="zh-CN" dirty="0">
                <a:latin typeface="Arial" charset="0"/>
                <a:ea typeface="Arial" charset="0"/>
                <a:cs typeface="Arial" charset="0"/>
              </a:rPr>
              <a:t>T</a:t>
            </a:r>
            <a:r>
              <a:rPr lang="en-US" altLang="zh-CN" dirty="0" smtClean="0">
                <a:latin typeface="Arial" charset="0"/>
                <a:ea typeface="Arial" charset="0"/>
                <a:cs typeface="Arial" charset="0"/>
              </a:rPr>
              <a:t>raceability </a:t>
            </a:r>
            <a:r>
              <a:rPr lang="en-US" altLang="zh-CN" dirty="0">
                <a:latin typeface="Arial" charset="0"/>
                <a:ea typeface="Arial" charset="0"/>
                <a:cs typeface="Arial" charset="0"/>
              </a:rPr>
              <a:t>and record keeping</a:t>
            </a:r>
            <a:r>
              <a:rPr lang="en-US" altLang="zh-CN" dirty="0" smtClean="0">
                <a:latin typeface="Arial" charset="0"/>
                <a:ea typeface="Arial" charset="0"/>
                <a:cs typeface="Arial" charset="0"/>
              </a:rPr>
              <a:t>;</a:t>
            </a:r>
          </a:p>
          <a:p>
            <a:pPr marL="742950" lvl="0" indent="-742950">
              <a:buFont typeface="+mj-lt"/>
              <a:buAutoNum type="arabicPeriod"/>
            </a:pPr>
            <a:endParaRPr lang="zh-CN" altLang="zh-CN" dirty="0">
              <a:latin typeface="Arial" charset="0"/>
              <a:ea typeface="Arial" charset="0"/>
              <a:cs typeface="Arial" charset="0"/>
            </a:endParaRPr>
          </a:p>
          <a:p>
            <a:pPr marL="742950" lvl="0" indent="-742950">
              <a:buFont typeface="+mj-lt"/>
              <a:buAutoNum type="arabicPeriod"/>
            </a:pPr>
            <a:r>
              <a:rPr lang="en-US" altLang="zh-CN" dirty="0">
                <a:latin typeface="Arial" charset="0"/>
                <a:ea typeface="Arial" charset="0"/>
                <a:cs typeface="Arial" charset="0"/>
              </a:rPr>
              <a:t>R</a:t>
            </a:r>
            <a:r>
              <a:rPr lang="en-US" altLang="zh-CN" dirty="0" smtClean="0">
                <a:latin typeface="Arial" charset="0"/>
                <a:ea typeface="Arial" charset="0"/>
                <a:cs typeface="Arial" charset="0"/>
              </a:rPr>
              <a:t>ecord </a:t>
            </a:r>
            <a:r>
              <a:rPr lang="en-US" altLang="zh-CN" dirty="0">
                <a:latin typeface="Arial" charset="0"/>
                <a:ea typeface="Arial" charset="0"/>
                <a:cs typeface="Arial" charset="0"/>
              </a:rPr>
              <a:t>keeping and internal/self-inspection</a:t>
            </a:r>
            <a:r>
              <a:rPr lang="en-US" altLang="zh-CN" dirty="0" smtClean="0">
                <a:latin typeface="Arial" charset="0"/>
                <a:ea typeface="Arial" charset="0"/>
                <a:cs typeface="Arial" charset="0"/>
              </a:rPr>
              <a:t>;</a:t>
            </a:r>
          </a:p>
          <a:p>
            <a:pPr marL="742950" lvl="0" indent="-742950">
              <a:buFont typeface="+mj-lt"/>
              <a:buAutoNum type="arabicPeriod"/>
            </a:pPr>
            <a:endParaRPr lang="zh-CN" altLang="zh-CN" dirty="0">
              <a:latin typeface="Arial" charset="0"/>
              <a:ea typeface="Arial" charset="0"/>
              <a:cs typeface="Arial" charset="0"/>
            </a:endParaRPr>
          </a:p>
          <a:p>
            <a:pPr marL="742950" lvl="0" indent="-742950">
              <a:buFont typeface="+mj-lt"/>
              <a:buAutoNum type="arabicPeriod"/>
            </a:pPr>
            <a:r>
              <a:rPr lang="en-US" altLang="zh-CN" dirty="0">
                <a:latin typeface="Arial" charset="0"/>
                <a:ea typeface="Arial" charset="0"/>
                <a:cs typeface="Arial" charset="0"/>
              </a:rPr>
              <a:t>V</a:t>
            </a:r>
            <a:r>
              <a:rPr lang="en-US" altLang="zh-CN" dirty="0" smtClean="0">
                <a:latin typeface="Arial" charset="0"/>
                <a:ea typeface="Arial" charset="0"/>
                <a:cs typeface="Arial" charset="0"/>
              </a:rPr>
              <a:t>arieties </a:t>
            </a:r>
            <a:r>
              <a:rPr lang="en-US" altLang="zh-CN" dirty="0">
                <a:latin typeface="Arial" charset="0"/>
                <a:ea typeface="Arial" charset="0"/>
                <a:cs typeface="Arial" charset="0"/>
              </a:rPr>
              <a:t>and rootstock</a:t>
            </a:r>
            <a:r>
              <a:rPr lang="en-US" altLang="zh-CN" dirty="0" smtClean="0">
                <a:latin typeface="Arial" charset="0"/>
                <a:ea typeface="Arial" charset="0"/>
                <a:cs typeface="Arial" charset="0"/>
              </a:rPr>
              <a:t>;</a:t>
            </a:r>
          </a:p>
          <a:p>
            <a:pPr marL="742950" lvl="0" indent="-742950">
              <a:buFont typeface="+mj-lt"/>
              <a:buAutoNum type="arabicPeriod"/>
            </a:pPr>
            <a:endParaRPr lang="zh-CN" altLang="zh-CN" dirty="0">
              <a:latin typeface="Arial" charset="0"/>
              <a:ea typeface="Arial" charset="0"/>
              <a:cs typeface="Arial" charset="0"/>
            </a:endParaRPr>
          </a:p>
          <a:p>
            <a:pPr marL="742950" lvl="0" indent="-742950">
              <a:buFont typeface="+mj-lt"/>
              <a:buAutoNum type="arabicPeriod"/>
            </a:pPr>
            <a:r>
              <a:rPr lang="en-US" altLang="zh-CN" dirty="0">
                <a:latin typeface="Arial" charset="0"/>
                <a:ea typeface="Arial" charset="0"/>
                <a:cs typeface="Arial" charset="0"/>
              </a:rPr>
              <a:t>S</a:t>
            </a:r>
            <a:r>
              <a:rPr lang="en-US" altLang="zh-CN" dirty="0" smtClean="0">
                <a:latin typeface="Arial" charset="0"/>
                <a:ea typeface="Arial" charset="0"/>
                <a:cs typeface="Arial" charset="0"/>
              </a:rPr>
              <a:t>ite </a:t>
            </a:r>
            <a:r>
              <a:rPr lang="en-US" altLang="zh-CN" dirty="0">
                <a:latin typeface="Arial" charset="0"/>
                <a:ea typeface="Arial" charset="0"/>
                <a:cs typeface="Arial" charset="0"/>
              </a:rPr>
              <a:t>history management, soil and substrate management</a:t>
            </a:r>
            <a:r>
              <a:rPr lang="en-US" altLang="zh-CN" dirty="0" smtClean="0">
                <a:latin typeface="Arial" charset="0"/>
                <a:ea typeface="Arial" charset="0"/>
                <a:cs typeface="Arial" charset="0"/>
              </a:rPr>
              <a:t>;</a:t>
            </a:r>
          </a:p>
          <a:p>
            <a:pPr marL="742950" lvl="0" indent="-742950">
              <a:buFont typeface="+mj-lt"/>
              <a:buAutoNum type="arabicPeriod"/>
            </a:pPr>
            <a:endParaRPr lang="zh-CN" altLang="zh-CN" dirty="0">
              <a:latin typeface="Arial" charset="0"/>
              <a:ea typeface="Arial" charset="0"/>
              <a:cs typeface="Arial" charset="0"/>
            </a:endParaRPr>
          </a:p>
          <a:p>
            <a:pPr marL="742950" lvl="0" indent="-742950">
              <a:buFont typeface="+mj-lt"/>
              <a:buAutoNum type="arabicPeriod"/>
            </a:pPr>
            <a:r>
              <a:rPr lang="en-US" altLang="zh-CN" dirty="0">
                <a:latin typeface="Arial" charset="0"/>
                <a:ea typeface="Arial" charset="0"/>
                <a:cs typeface="Arial" charset="0"/>
              </a:rPr>
              <a:t>F</a:t>
            </a:r>
            <a:r>
              <a:rPr lang="en-US" altLang="zh-CN" dirty="0" smtClean="0">
                <a:latin typeface="Arial" charset="0"/>
                <a:ea typeface="Arial" charset="0"/>
                <a:cs typeface="Arial" charset="0"/>
              </a:rPr>
              <a:t>ertilizer </a:t>
            </a:r>
            <a:r>
              <a:rPr lang="en-US" altLang="zh-CN" dirty="0">
                <a:latin typeface="Arial" charset="0"/>
                <a:ea typeface="Arial" charset="0"/>
                <a:cs typeface="Arial" charset="0"/>
              </a:rPr>
              <a:t>use and irrigation</a:t>
            </a:r>
            <a:r>
              <a:rPr lang="en-US" altLang="zh-CN" dirty="0" smtClean="0">
                <a:latin typeface="Arial" charset="0"/>
                <a:ea typeface="Arial" charset="0"/>
                <a:cs typeface="Arial" charset="0"/>
              </a:rPr>
              <a:t>;</a:t>
            </a:r>
          </a:p>
          <a:p>
            <a:pPr marL="742950" lvl="0" indent="-742950">
              <a:buFont typeface="+mj-lt"/>
              <a:buAutoNum type="arabicPeriod"/>
            </a:pPr>
            <a:endParaRPr lang="zh-CN" altLang="zh-CN" dirty="0">
              <a:latin typeface="Arial" charset="0"/>
              <a:ea typeface="Arial" charset="0"/>
              <a:cs typeface="Arial" charset="0"/>
            </a:endParaRPr>
          </a:p>
          <a:p>
            <a:pPr marL="742950" lvl="0" indent="-742950">
              <a:buFont typeface="+mj-lt"/>
              <a:buAutoNum type="arabicPeriod"/>
            </a:pPr>
            <a:r>
              <a:rPr lang="en-US" altLang="zh-CN" dirty="0">
                <a:latin typeface="Arial" charset="0"/>
                <a:ea typeface="Arial" charset="0"/>
                <a:cs typeface="Arial" charset="0"/>
              </a:rPr>
              <a:t>C</a:t>
            </a:r>
            <a:r>
              <a:rPr lang="en-US" altLang="zh-CN" dirty="0" smtClean="0">
                <a:latin typeface="Arial" charset="0"/>
                <a:ea typeface="Arial" charset="0"/>
                <a:cs typeface="Arial" charset="0"/>
              </a:rPr>
              <a:t>rop </a:t>
            </a:r>
            <a:r>
              <a:rPr lang="en-US" altLang="zh-CN" dirty="0">
                <a:latin typeface="Arial" charset="0"/>
                <a:ea typeface="Arial" charset="0"/>
                <a:cs typeface="Arial" charset="0"/>
              </a:rPr>
              <a:t>protection and harvesting</a:t>
            </a:r>
            <a:r>
              <a:rPr lang="en-US" altLang="zh-CN" dirty="0" smtClean="0">
                <a:latin typeface="Arial" charset="0"/>
                <a:ea typeface="Arial" charset="0"/>
                <a:cs typeface="Arial" charset="0"/>
              </a:rPr>
              <a:t>;</a:t>
            </a:r>
          </a:p>
          <a:p>
            <a:pPr marL="742950" lvl="0" indent="-742950">
              <a:buFont typeface="+mj-lt"/>
              <a:buAutoNum type="arabicPeriod"/>
            </a:pPr>
            <a:endParaRPr lang="zh-CN" altLang="zh-CN" dirty="0">
              <a:latin typeface="Arial" charset="0"/>
              <a:ea typeface="Arial" charset="0"/>
              <a:cs typeface="Arial" charset="0"/>
            </a:endParaRPr>
          </a:p>
          <a:p>
            <a:pPr marL="742950" lvl="0" indent="-742950">
              <a:buFont typeface="+mj-lt"/>
              <a:buAutoNum type="arabicPeriod"/>
            </a:pPr>
            <a:r>
              <a:rPr lang="en-US" altLang="zh-CN" dirty="0">
                <a:latin typeface="Arial" charset="0"/>
                <a:ea typeface="Arial" charset="0"/>
                <a:cs typeface="Arial" charset="0"/>
              </a:rPr>
              <a:t>P</a:t>
            </a:r>
            <a:r>
              <a:rPr lang="en-US" altLang="zh-CN" dirty="0" smtClean="0">
                <a:latin typeface="Arial" charset="0"/>
                <a:ea typeface="Arial" charset="0"/>
                <a:cs typeface="Arial" charset="0"/>
              </a:rPr>
              <a:t>roduce </a:t>
            </a:r>
            <a:r>
              <a:rPr lang="en-US" altLang="zh-CN" dirty="0">
                <a:latin typeface="Arial" charset="0"/>
                <a:ea typeface="Arial" charset="0"/>
                <a:cs typeface="Arial" charset="0"/>
              </a:rPr>
              <a:t>handling; </a:t>
            </a:r>
            <a:endParaRPr lang="en-US" altLang="zh-CN" dirty="0" smtClean="0">
              <a:latin typeface="Arial" charset="0"/>
              <a:ea typeface="Arial" charset="0"/>
              <a:cs typeface="Arial" charset="0"/>
            </a:endParaRPr>
          </a:p>
          <a:p>
            <a:pPr marL="742950" lvl="0" indent="-742950">
              <a:buFont typeface="+mj-lt"/>
              <a:buAutoNum type="arabicPeriod"/>
            </a:pPr>
            <a:endParaRPr lang="zh-CN" altLang="zh-CN" dirty="0">
              <a:latin typeface="Arial" charset="0"/>
              <a:ea typeface="Arial" charset="0"/>
              <a:cs typeface="Arial" charset="0"/>
            </a:endParaRPr>
          </a:p>
          <a:p>
            <a:pPr marL="742950" lvl="0" indent="-742950">
              <a:buFont typeface="+mj-lt"/>
              <a:buAutoNum type="arabicPeriod"/>
            </a:pPr>
            <a:r>
              <a:rPr lang="en-US" altLang="zh-CN" dirty="0">
                <a:latin typeface="Arial" charset="0"/>
                <a:ea typeface="Arial" charset="0"/>
                <a:cs typeface="Arial" charset="0"/>
              </a:rPr>
              <a:t>W</a:t>
            </a:r>
            <a:r>
              <a:rPr lang="en-US" altLang="zh-CN" dirty="0" smtClean="0">
                <a:latin typeface="Arial" charset="0"/>
                <a:ea typeface="Arial" charset="0"/>
                <a:cs typeface="Arial" charset="0"/>
              </a:rPr>
              <a:t>aste/pollution </a:t>
            </a:r>
            <a:r>
              <a:rPr lang="en-US" altLang="zh-CN" dirty="0">
                <a:latin typeface="Arial" charset="0"/>
                <a:ea typeface="Arial" charset="0"/>
                <a:cs typeface="Arial" charset="0"/>
              </a:rPr>
              <a:t>management, recycling and re-use; </a:t>
            </a:r>
            <a:endParaRPr lang="en-US" altLang="zh-CN" dirty="0" smtClean="0">
              <a:latin typeface="Arial" charset="0"/>
              <a:ea typeface="Arial" charset="0"/>
              <a:cs typeface="Arial" charset="0"/>
            </a:endParaRPr>
          </a:p>
          <a:p>
            <a:pPr marL="742950" lvl="0" indent="-742950">
              <a:buFont typeface="+mj-lt"/>
              <a:buAutoNum type="arabicPeriod"/>
            </a:pPr>
            <a:endParaRPr lang="en-US" altLang="zh-CN" dirty="0" smtClean="0">
              <a:latin typeface="Arial" charset="0"/>
              <a:ea typeface="Arial" charset="0"/>
              <a:cs typeface="Arial" charset="0"/>
            </a:endParaRPr>
          </a:p>
          <a:p>
            <a:pPr marL="742950" lvl="0" indent="-742950">
              <a:buFont typeface="+mj-lt"/>
              <a:buAutoNum type="arabicPeriod"/>
            </a:pPr>
            <a:r>
              <a:rPr lang="en-US" altLang="zh-CN" dirty="0">
                <a:latin typeface="Arial" charset="0"/>
                <a:ea typeface="Arial" charset="0"/>
                <a:cs typeface="Arial" charset="0"/>
              </a:rPr>
              <a:t>W</a:t>
            </a:r>
            <a:r>
              <a:rPr lang="en-US" altLang="zh-CN" dirty="0" smtClean="0">
                <a:latin typeface="Arial" charset="0"/>
                <a:ea typeface="Arial" charset="0"/>
                <a:cs typeface="Arial" charset="0"/>
              </a:rPr>
              <a:t>orker </a:t>
            </a:r>
            <a:r>
              <a:rPr lang="en-US" altLang="zh-CN" dirty="0">
                <a:latin typeface="Arial" charset="0"/>
                <a:ea typeface="Arial" charset="0"/>
                <a:cs typeface="Arial" charset="0"/>
              </a:rPr>
              <a:t>health, safety and welfare, and complaint forms.</a:t>
            </a:r>
            <a:endParaRPr lang="zh-CN" altLang="zh-CN" dirty="0">
              <a:latin typeface="Arial" charset="0"/>
              <a:ea typeface="Arial" charset="0"/>
              <a:cs typeface="Arial" charset="0"/>
            </a:endParaRPr>
          </a:p>
          <a:p>
            <a:endParaRPr kumimoji="1" lang="zh-CN" altLang="en-US" dirty="0"/>
          </a:p>
        </p:txBody>
      </p:sp>
      <p:sp>
        <p:nvSpPr>
          <p:cNvPr id="3" name="标题 2"/>
          <p:cNvSpPr>
            <a:spLocks noGrp="1"/>
          </p:cNvSpPr>
          <p:nvPr>
            <p:ph type="title"/>
          </p:nvPr>
        </p:nvSpPr>
        <p:spPr/>
        <p:txBody>
          <a:bodyPr/>
          <a:lstStyle/>
          <a:p>
            <a:endParaRPr kumimoji="1" lang="zh-CN" altLang="en-US"/>
          </a:p>
        </p:txBody>
      </p:sp>
    </p:spTree>
    <p:extLst>
      <p:ext uri="{BB962C8B-B14F-4D97-AF65-F5344CB8AC3E}">
        <p14:creationId xmlns:p14="http://schemas.microsoft.com/office/powerpoint/2010/main" val="1372274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fontScale="55000" lnSpcReduction="20000"/>
          </a:bodyPr>
          <a:lstStyle/>
          <a:p>
            <a:pPr lvl="0" algn="just"/>
            <a:r>
              <a:rPr lang="en-US" altLang="zh-CN" b="1" i="1" dirty="0">
                <a:latin typeface="Arial" charset="0"/>
                <a:ea typeface="Arial" charset="0"/>
                <a:cs typeface="Arial" charset="0"/>
              </a:rPr>
              <a:t>Traceability</a:t>
            </a:r>
            <a:r>
              <a:rPr lang="en-US" altLang="zh-CN" b="1" dirty="0">
                <a:latin typeface="Arial" charset="0"/>
                <a:ea typeface="Arial" charset="0"/>
                <a:cs typeface="Arial" charset="0"/>
              </a:rPr>
              <a:t>: </a:t>
            </a:r>
            <a:r>
              <a:rPr lang="en-US" altLang="zh-CN" dirty="0">
                <a:latin typeface="Arial" charset="0"/>
                <a:ea typeface="Arial" charset="0"/>
                <a:cs typeface="Arial" charset="0"/>
              </a:rPr>
              <a:t>All three programs require a product traceability system. </a:t>
            </a:r>
            <a:endParaRPr lang="en-US" altLang="zh-CN" dirty="0" smtClean="0">
              <a:latin typeface="Arial" charset="0"/>
              <a:ea typeface="Arial" charset="0"/>
              <a:cs typeface="Arial" charset="0"/>
            </a:endParaRPr>
          </a:p>
          <a:p>
            <a:pPr lvl="0" algn="just"/>
            <a:endParaRPr lang="zh-CN" altLang="zh-CN" b="1" dirty="0">
              <a:latin typeface="Arial" charset="0"/>
              <a:ea typeface="Arial" charset="0"/>
              <a:cs typeface="Arial" charset="0"/>
            </a:endParaRPr>
          </a:p>
          <a:p>
            <a:pPr lvl="0" algn="just"/>
            <a:r>
              <a:rPr lang="en-US" altLang="zh-CN" b="1" i="1" dirty="0">
                <a:latin typeface="Arial" charset="0"/>
                <a:ea typeface="Arial" charset="0"/>
                <a:cs typeface="Arial" charset="0"/>
              </a:rPr>
              <a:t>Quality of irrigation water: </a:t>
            </a:r>
            <a:r>
              <a:rPr lang="en-US" altLang="zh-CN" dirty="0">
                <a:latin typeface="Arial" charset="0"/>
                <a:ea typeface="Arial" charset="0"/>
                <a:cs typeface="Arial" charset="0"/>
              </a:rPr>
              <a:t>The standards and processes to ensure irrigation water quality is adequate for intended use: records of irrigation water usage, banning the use of untreated sewage water for irrigation, reviewing existing practices, and performing microbial tests. </a:t>
            </a:r>
            <a:endParaRPr lang="en-US" altLang="zh-CN" dirty="0" smtClean="0">
              <a:latin typeface="Arial" charset="0"/>
              <a:ea typeface="Arial" charset="0"/>
              <a:cs typeface="Arial" charset="0"/>
            </a:endParaRPr>
          </a:p>
          <a:p>
            <a:pPr lvl="0" algn="just"/>
            <a:endParaRPr lang="zh-CN" altLang="zh-CN" dirty="0">
              <a:latin typeface="Arial" charset="0"/>
              <a:ea typeface="Arial" charset="0"/>
              <a:cs typeface="Arial" charset="0"/>
            </a:endParaRPr>
          </a:p>
          <a:p>
            <a:pPr lvl="0" algn="just"/>
            <a:r>
              <a:rPr lang="en-US" altLang="zh-CN" b="1" i="1" dirty="0">
                <a:latin typeface="Arial" charset="0"/>
                <a:ea typeface="Arial" charset="0"/>
                <a:cs typeface="Arial" charset="0"/>
              </a:rPr>
              <a:t>Hygiene</a:t>
            </a:r>
            <a:r>
              <a:rPr lang="en-US" altLang="zh-CN" b="1" dirty="0">
                <a:latin typeface="Arial" charset="0"/>
                <a:ea typeface="Arial" charset="0"/>
                <a:cs typeface="Arial" charset="0"/>
              </a:rPr>
              <a:t>: </a:t>
            </a:r>
            <a:r>
              <a:rPr lang="en-US" altLang="zh-CN" dirty="0">
                <a:latin typeface="Arial" charset="0"/>
                <a:ea typeface="Arial" charset="0"/>
                <a:cs typeface="Arial" charset="0"/>
              </a:rPr>
              <a:t>Processes and </a:t>
            </a:r>
            <a:r>
              <a:rPr lang="en-US" altLang="zh-CN" dirty="0" smtClean="0">
                <a:latin typeface="Arial" charset="0"/>
                <a:ea typeface="Arial" charset="0"/>
                <a:cs typeface="Arial" charset="0"/>
              </a:rPr>
              <a:t>personnel </a:t>
            </a:r>
            <a:r>
              <a:rPr lang="en-US" altLang="zh-CN" dirty="0">
                <a:latin typeface="Arial" charset="0"/>
                <a:ea typeface="Arial" charset="0"/>
                <a:cs typeface="Arial" charset="0"/>
              </a:rPr>
              <a:t>are covered by the three programs</a:t>
            </a:r>
            <a:r>
              <a:rPr lang="en-US" altLang="zh-CN" dirty="0" smtClean="0">
                <a:latin typeface="Arial" charset="0"/>
                <a:ea typeface="Arial" charset="0"/>
                <a:cs typeface="Arial" charset="0"/>
              </a:rPr>
              <a:t>.</a:t>
            </a:r>
          </a:p>
          <a:p>
            <a:pPr lvl="0" algn="just"/>
            <a:endParaRPr lang="zh-CN" altLang="zh-CN" dirty="0">
              <a:latin typeface="Arial" charset="0"/>
              <a:ea typeface="Arial" charset="0"/>
              <a:cs typeface="Arial" charset="0"/>
            </a:endParaRPr>
          </a:p>
          <a:p>
            <a:pPr lvl="0" algn="just"/>
            <a:r>
              <a:rPr lang="en-US" altLang="zh-CN" b="1" i="1" dirty="0">
                <a:latin typeface="Arial" charset="0"/>
                <a:ea typeface="Arial" charset="0"/>
                <a:cs typeface="Arial" charset="0"/>
              </a:rPr>
              <a:t>Pest management</a:t>
            </a:r>
            <a:r>
              <a:rPr lang="en-US" altLang="zh-CN" b="1" dirty="0">
                <a:latin typeface="Arial" charset="0"/>
                <a:ea typeface="Arial" charset="0"/>
                <a:cs typeface="Arial" charset="0"/>
              </a:rPr>
              <a:t>: </a:t>
            </a:r>
            <a:r>
              <a:rPr lang="en-US" altLang="zh-CN" dirty="0">
                <a:latin typeface="Arial" charset="0"/>
                <a:ea typeface="Arial" charset="0"/>
                <a:cs typeface="Arial" charset="0"/>
              </a:rPr>
              <a:t>It is mandatory that producers adhere to laws and regulations in regards to pest control. </a:t>
            </a:r>
            <a:endParaRPr kumimoji="1" lang="zh-CN" altLang="en-US" dirty="0"/>
          </a:p>
        </p:txBody>
      </p:sp>
      <p:sp>
        <p:nvSpPr>
          <p:cNvPr id="3" name="标题 2"/>
          <p:cNvSpPr>
            <a:spLocks noGrp="1"/>
          </p:cNvSpPr>
          <p:nvPr>
            <p:ph type="title"/>
          </p:nvPr>
        </p:nvSpPr>
        <p:spPr/>
        <p:txBody>
          <a:bodyPr>
            <a:normAutofit fontScale="90000"/>
          </a:bodyPr>
          <a:lstStyle/>
          <a:p>
            <a:r>
              <a:rPr lang="en-GB" altLang="zh-CN" sz="3000" dirty="0"/>
              <a:t>Similarities among S</a:t>
            </a:r>
            <a:r>
              <a:rPr lang="en-GB" altLang="zh-CN" sz="3000" dirty="0" smtClean="0"/>
              <a:t>tandards </a:t>
            </a:r>
            <a:r>
              <a:rPr lang="en-GB" altLang="zh-CN" sz="3000" dirty="0"/>
              <a:t>and </a:t>
            </a:r>
            <a:r>
              <a:rPr lang="en-GB" altLang="zh-CN" sz="3000" dirty="0" smtClean="0"/>
              <a:t>Policies</a:t>
            </a:r>
            <a:r>
              <a:rPr lang="zh-CN" altLang="zh-CN" dirty="0"/>
              <a:t/>
            </a:r>
            <a:br>
              <a:rPr lang="zh-CN" altLang="zh-CN" dirty="0"/>
            </a:br>
            <a:endParaRPr kumimoji="1" lang="zh-CN" altLang="en-US" dirty="0"/>
          </a:p>
        </p:txBody>
      </p:sp>
    </p:spTree>
    <p:extLst>
      <p:ext uri="{BB962C8B-B14F-4D97-AF65-F5344CB8AC3E}">
        <p14:creationId xmlns:p14="http://schemas.microsoft.com/office/powerpoint/2010/main" val="1568575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fontScale="40000" lnSpcReduction="20000"/>
          </a:bodyPr>
          <a:lstStyle/>
          <a:p>
            <a:pPr hangingPunct="0"/>
            <a:r>
              <a:rPr lang="en-US" altLang="zh-CN" sz="6200" b="1" i="1" dirty="0">
                <a:latin typeface="Arial" charset="0"/>
                <a:ea typeface="Arial" charset="0"/>
                <a:cs typeface="Arial" charset="0"/>
              </a:rPr>
              <a:t>LGMA vs. </a:t>
            </a:r>
            <a:r>
              <a:rPr lang="en-US" altLang="zh-CN" sz="6200" b="1" i="1" dirty="0" smtClean="0">
                <a:latin typeface="Arial" charset="0"/>
                <a:ea typeface="Arial" charset="0"/>
                <a:cs typeface="Arial" charset="0"/>
              </a:rPr>
              <a:t>USDA</a:t>
            </a:r>
          </a:p>
          <a:p>
            <a:pPr hangingPunct="0"/>
            <a:endParaRPr lang="zh-CN" altLang="zh-CN" sz="6200" b="1" i="1" dirty="0">
              <a:latin typeface="Arial" charset="0"/>
              <a:ea typeface="Arial" charset="0"/>
              <a:cs typeface="Arial" charset="0"/>
            </a:endParaRPr>
          </a:p>
          <a:p>
            <a:pPr marL="742950" lvl="0" indent="-742950">
              <a:buFont typeface="+mj-lt"/>
              <a:buAutoNum type="arabicPeriod"/>
            </a:pPr>
            <a:r>
              <a:rPr lang="en-US" altLang="zh-CN" sz="4600" dirty="0">
                <a:latin typeface="Arial" charset="0"/>
                <a:ea typeface="Arial" charset="0"/>
                <a:cs typeface="Arial" charset="0"/>
              </a:rPr>
              <a:t>LGMA and USDA focus on the appropriate storage of organic fertilizers</a:t>
            </a:r>
            <a:r>
              <a:rPr lang="en-US" altLang="zh-CN" sz="4600" dirty="0" smtClean="0">
                <a:latin typeface="Arial" charset="0"/>
                <a:ea typeface="Arial" charset="0"/>
                <a:cs typeface="Arial" charset="0"/>
              </a:rPr>
              <a:t>.</a:t>
            </a:r>
          </a:p>
          <a:p>
            <a:pPr marL="742950" lvl="0" indent="-742950">
              <a:buFont typeface="+mj-lt"/>
              <a:buAutoNum type="arabicPeriod"/>
            </a:pPr>
            <a:endParaRPr lang="zh-CN" altLang="zh-CN" sz="4600" dirty="0">
              <a:latin typeface="Arial" charset="0"/>
              <a:ea typeface="Arial" charset="0"/>
              <a:cs typeface="Arial" charset="0"/>
            </a:endParaRPr>
          </a:p>
          <a:p>
            <a:pPr marL="742950" lvl="0" indent="-742950" algn="just">
              <a:buFont typeface="+mj-lt"/>
              <a:buAutoNum type="arabicPeriod"/>
            </a:pPr>
            <a:r>
              <a:rPr lang="en-US" altLang="zh-CN" sz="4600" dirty="0">
                <a:latin typeface="Arial" charset="0"/>
                <a:ea typeface="Arial" charset="0"/>
                <a:cs typeface="Arial" charset="0"/>
              </a:rPr>
              <a:t>LGMA and the USDA acknowledge the use of soil amendments that contain animal manure that are physically heat treated or processed by other equivalent methods</a:t>
            </a:r>
            <a:r>
              <a:rPr lang="en-US" altLang="zh-CN" sz="4600" dirty="0" smtClean="0">
                <a:latin typeface="Arial" charset="0"/>
                <a:ea typeface="Arial" charset="0"/>
                <a:cs typeface="Arial" charset="0"/>
              </a:rPr>
              <a:t>.</a:t>
            </a:r>
          </a:p>
          <a:p>
            <a:pPr marL="742950" lvl="0" indent="-742950">
              <a:buFont typeface="+mj-lt"/>
              <a:buAutoNum type="arabicPeriod"/>
            </a:pPr>
            <a:endParaRPr lang="zh-CN" altLang="zh-CN" sz="4600" dirty="0">
              <a:latin typeface="Arial" charset="0"/>
              <a:ea typeface="Arial" charset="0"/>
              <a:cs typeface="Arial" charset="0"/>
            </a:endParaRPr>
          </a:p>
          <a:p>
            <a:pPr marL="742950" lvl="0" indent="-742950">
              <a:buFont typeface="+mj-lt"/>
              <a:buAutoNum type="arabicPeriod"/>
            </a:pPr>
            <a:r>
              <a:rPr lang="en-US" altLang="zh-CN" sz="4600" dirty="0">
                <a:latin typeface="Arial" charset="0"/>
                <a:ea typeface="Arial" charset="0"/>
                <a:cs typeface="Arial" charset="0"/>
              </a:rPr>
              <a:t>Natural fertilizers, such as composted manure</a:t>
            </a:r>
            <a:r>
              <a:rPr lang="en-US" altLang="zh-CN" sz="4600" dirty="0" smtClean="0">
                <a:latin typeface="Arial" charset="0"/>
                <a:ea typeface="Arial" charset="0"/>
                <a:cs typeface="Arial" charset="0"/>
              </a:rPr>
              <a:t>.</a:t>
            </a:r>
          </a:p>
          <a:p>
            <a:pPr marL="742950" lvl="0" indent="-742950">
              <a:buFont typeface="+mj-lt"/>
              <a:buAutoNum type="arabicPeriod"/>
            </a:pPr>
            <a:endParaRPr lang="zh-CN" altLang="zh-CN" sz="4600" dirty="0">
              <a:latin typeface="Arial" charset="0"/>
              <a:ea typeface="Arial" charset="0"/>
              <a:cs typeface="Arial" charset="0"/>
            </a:endParaRPr>
          </a:p>
          <a:p>
            <a:pPr marL="742950" lvl="0" indent="-742950">
              <a:buFont typeface="+mj-lt"/>
              <a:buAutoNum type="arabicPeriod"/>
            </a:pPr>
            <a:r>
              <a:rPr lang="en-US" altLang="zh-CN" sz="4600" dirty="0">
                <a:latin typeface="Arial" charset="0"/>
                <a:ea typeface="Arial" charset="0"/>
                <a:cs typeface="Arial" charset="0"/>
              </a:rPr>
              <a:t>Fertilizers containing natural </a:t>
            </a:r>
            <a:r>
              <a:rPr lang="en-US" altLang="zh-CN" sz="4600" dirty="0" smtClean="0">
                <a:latin typeface="Arial" charset="0"/>
                <a:ea typeface="Arial" charset="0"/>
                <a:cs typeface="Arial" charset="0"/>
              </a:rPr>
              <a:t>components.</a:t>
            </a:r>
          </a:p>
          <a:p>
            <a:pPr marL="742950" lvl="0" indent="-742950">
              <a:buFont typeface="+mj-lt"/>
              <a:buAutoNum type="arabicPeriod"/>
            </a:pPr>
            <a:endParaRPr lang="en-US" altLang="zh-CN" sz="4600" dirty="0" smtClean="0">
              <a:latin typeface="Arial" charset="0"/>
              <a:ea typeface="Arial" charset="0"/>
              <a:cs typeface="Arial" charset="0"/>
            </a:endParaRPr>
          </a:p>
          <a:p>
            <a:pPr marL="742950" lvl="0" indent="-742950">
              <a:buFont typeface="+mj-lt"/>
              <a:buAutoNum type="arabicPeriod"/>
            </a:pPr>
            <a:r>
              <a:rPr lang="en-US" altLang="zh-CN" sz="4600" dirty="0" smtClean="0">
                <a:latin typeface="Arial" charset="0"/>
                <a:ea typeface="Arial" charset="0"/>
                <a:cs typeface="Arial" charset="0"/>
              </a:rPr>
              <a:t>Non-synthetic </a:t>
            </a:r>
            <a:r>
              <a:rPr lang="en-US" altLang="zh-CN" sz="4600" dirty="0">
                <a:latin typeface="Arial" charset="0"/>
                <a:ea typeface="Arial" charset="0"/>
                <a:cs typeface="Arial" charset="0"/>
              </a:rPr>
              <a:t>crop treatment. </a:t>
            </a:r>
          </a:p>
          <a:p>
            <a:pPr marL="742950" lvl="0" indent="-742950" algn="just">
              <a:buFont typeface="+mj-lt"/>
              <a:buAutoNum type="arabicPeriod"/>
            </a:pPr>
            <a:endParaRPr lang="zh-CN" altLang="zh-CN" sz="4600" dirty="0">
              <a:latin typeface="Arial" charset="0"/>
              <a:ea typeface="Arial" charset="0"/>
              <a:cs typeface="Arial" charset="0"/>
            </a:endParaRPr>
          </a:p>
          <a:p>
            <a:endParaRPr kumimoji="1" lang="zh-CN" altLang="en-US" dirty="0"/>
          </a:p>
        </p:txBody>
      </p:sp>
      <p:sp>
        <p:nvSpPr>
          <p:cNvPr id="3" name="标题 2"/>
          <p:cNvSpPr>
            <a:spLocks noGrp="1"/>
          </p:cNvSpPr>
          <p:nvPr>
            <p:ph type="title"/>
          </p:nvPr>
        </p:nvSpPr>
        <p:spPr/>
        <p:txBody>
          <a:bodyPr/>
          <a:lstStyle/>
          <a:p>
            <a:r>
              <a:rPr lang="en-GB" altLang="zh-CN" dirty="0"/>
              <a:t>Overlaps among Programs</a:t>
            </a:r>
            <a:endParaRPr kumimoji="1" lang="zh-CN" altLang="en-US" dirty="0"/>
          </a:p>
        </p:txBody>
      </p:sp>
    </p:spTree>
    <p:extLst>
      <p:ext uri="{BB962C8B-B14F-4D97-AF65-F5344CB8AC3E}">
        <p14:creationId xmlns:p14="http://schemas.microsoft.com/office/powerpoint/2010/main" val="1182516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a:bodyPr>
          <a:lstStyle/>
          <a:p>
            <a:pPr hangingPunct="0"/>
            <a:r>
              <a:rPr lang="en-US" altLang="zh-CN" sz="2000" b="1" i="1" dirty="0">
                <a:latin typeface="Arial" charset="0"/>
                <a:ea typeface="Arial" charset="0"/>
                <a:cs typeface="Arial" charset="0"/>
              </a:rPr>
              <a:t>All three programs</a:t>
            </a:r>
            <a:endParaRPr lang="zh-CN" altLang="zh-CN" sz="2000" b="1" i="1" dirty="0">
              <a:latin typeface="Arial" charset="0"/>
              <a:ea typeface="Arial" charset="0"/>
              <a:cs typeface="Arial" charset="0"/>
            </a:endParaRPr>
          </a:p>
          <a:p>
            <a:pPr lvl="0" algn="just"/>
            <a:endParaRPr lang="en-US" altLang="zh-CN" sz="1600" dirty="0" smtClean="0">
              <a:latin typeface="Arial" charset="0"/>
              <a:ea typeface="Arial" charset="0"/>
              <a:cs typeface="Arial" charset="0"/>
            </a:endParaRPr>
          </a:p>
          <a:p>
            <a:pPr lvl="0" algn="just"/>
            <a:r>
              <a:rPr lang="en-US" altLang="zh-CN" sz="1600" dirty="0" smtClean="0">
                <a:latin typeface="Arial" charset="0"/>
                <a:ea typeface="Arial" charset="0"/>
                <a:cs typeface="Arial" charset="0"/>
              </a:rPr>
              <a:t>The </a:t>
            </a:r>
            <a:r>
              <a:rPr lang="en-US" altLang="zh-CN" sz="1600" dirty="0">
                <a:latin typeface="Arial" charset="0"/>
                <a:ea typeface="Arial" charset="0"/>
                <a:cs typeface="Arial" charset="0"/>
              </a:rPr>
              <a:t>three guidelines require that field equipment, such as harvesting machinery, knives, containers, tables, baskets, packaging materials, brushes, buckets, are properly used and sanitized before using</a:t>
            </a:r>
            <a:r>
              <a:rPr lang="en-US" altLang="zh-CN" sz="1600" dirty="0" smtClean="0">
                <a:latin typeface="Arial" charset="0"/>
                <a:ea typeface="Arial" charset="0"/>
                <a:cs typeface="Arial" charset="0"/>
              </a:rPr>
              <a:t>.</a:t>
            </a:r>
          </a:p>
          <a:p>
            <a:pPr lvl="0" algn="just"/>
            <a:endParaRPr lang="zh-CN" altLang="zh-CN" sz="1600" dirty="0">
              <a:latin typeface="Arial" charset="0"/>
              <a:ea typeface="Arial" charset="0"/>
              <a:cs typeface="Arial" charset="0"/>
            </a:endParaRPr>
          </a:p>
          <a:p>
            <a:pPr lvl="0" algn="just"/>
            <a:r>
              <a:rPr lang="en-US" altLang="zh-CN" sz="1600" dirty="0">
                <a:latin typeface="Arial" charset="0"/>
                <a:ea typeface="Arial" charset="0"/>
                <a:cs typeface="Arial" charset="0"/>
              </a:rPr>
              <a:t>Growers are expected to ensure produce that is washed, cooled, or packaged in the field is not contaminated in the process.</a:t>
            </a:r>
            <a:endParaRPr lang="zh-CN" altLang="zh-CN" sz="1600" dirty="0">
              <a:latin typeface="Arial" charset="0"/>
              <a:ea typeface="Arial" charset="0"/>
              <a:cs typeface="Arial" charset="0"/>
            </a:endParaRPr>
          </a:p>
          <a:p>
            <a:endParaRPr kumimoji="1" lang="zh-CN" altLang="en-US" dirty="0"/>
          </a:p>
        </p:txBody>
      </p:sp>
      <p:sp>
        <p:nvSpPr>
          <p:cNvPr id="3" name="标题 2"/>
          <p:cNvSpPr>
            <a:spLocks noGrp="1"/>
          </p:cNvSpPr>
          <p:nvPr>
            <p:ph type="title"/>
          </p:nvPr>
        </p:nvSpPr>
        <p:spPr/>
        <p:txBody>
          <a:bodyPr/>
          <a:lstStyle/>
          <a:p>
            <a:endParaRPr kumimoji="1" lang="zh-CN" altLang="en-US" dirty="0"/>
          </a:p>
        </p:txBody>
      </p:sp>
    </p:spTree>
    <p:extLst>
      <p:ext uri="{BB962C8B-B14F-4D97-AF65-F5344CB8AC3E}">
        <p14:creationId xmlns:p14="http://schemas.microsoft.com/office/powerpoint/2010/main" val="1509827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hangingPunct="0"/>
            <a:r>
              <a:rPr lang="en-US" dirty="0" smtClean="0">
                <a:latin typeface="Arial" charset="0"/>
                <a:ea typeface="Arial" charset="0"/>
                <a:cs typeface="Arial" charset="0"/>
              </a:rPr>
              <a:t>Chapter 14: </a:t>
            </a:r>
            <a:r>
              <a:rPr lang="en-GB" altLang="zh-CN" dirty="0" smtClean="0">
                <a:latin typeface="Arial" charset="0"/>
                <a:ea typeface="Arial" charset="0"/>
                <a:cs typeface="Arial" charset="0"/>
              </a:rPr>
              <a:t>Impacts </a:t>
            </a:r>
            <a:r>
              <a:rPr lang="en-GB" altLang="zh-CN" dirty="0">
                <a:latin typeface="Arial" charset="0"/>
                <a:ea typeface="Arial" charset="0"/>
                <a:cs typeface="Arial" charset="0"/>
              </a:rPr>
              <a:t>on Global Trade and Regulations</a:t>
            </a:r>
            <a:endParaRPr lang="zh-CN" altLang="zh-CN" dirty="0">
              <a:latin typeface="Arial" charset="0"/>
              <a:ea typeface="Arial" charset="0"/>
              <a:cs typeface="Arial" charset="0"/>
            </a:endParaRPr>
          </a:p>
          <a:p>
            <a:r>
              <a:rPr lang="en-GB" altLang="zh-CN" dirty="0"/>
              <a:t> </a:t>
            </a:r>
            <a:endParaRPr lang="zh-CN" altLang="zh-CN" dirty="0"/>
          </a:p>
          <a:p>
            <a:endParaRPr lang="en-US" dirty="0">
              <a:latin typeface="Arial"/>
              <a:cs typeface="Arial"/>
            </a:endParaRPr>
          </a:p>
        </p:txBody>
      </p:sp>
    </p:spTree>
    <p:extLst>
      <p:ext uri="{BB962C8B-B14F-4D97-AF65-F5344CB8AC3E}">
        <p14:creationId xmlns:p14="http://schemas.microsoft.com/office/powerpoint/2010/main" val="1072898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a:bodyPr>
          <a:lstStyle/>
          <a:p>
            <a:pPr hangingPunct="0"/>
            <a:r>
              <a:rPr lang="en-US" altLang="zh-CN" sz="2000" dirty="0">
                <a:latin typeface="Arial" charset="0"/>
                <a:ea typeface="Arial" charset="0"/>
                <a:cs typeface="Arial" charset="0"/>
              </a:rPr>
              <a:t>Comprehensive evaluation of programs:</a:t>
            </a:r>
            <a:endParaRPr lang="zh-CN" altLang="zh-CN" sz="2000" dirty="0">
              <a:latin typeface="Arial" charset="0"/>
              <a:ea typeface="Arial" charset="0"/>
              <a:cs typeface="Arial" charset="0"/>
            </a:endParaRPr>
          </a:p>
          <a:p>
            <a:pPr lvl="0"/>
            <a:endParaRPr lang="en-US" altLang="zh-CN" dirty="0" smtClean="0"/>
          </a:p>
          <a:p>
            <a:pPr marL="742950" lvl="0" indent="-742950" algn="just">
              <a:buFont typeface="+mj-lt"/>
              <a:buAutoNum type="arabicPeriod"/>
            </a:pPr>
            <a:r>
              <a:rPr lang="en-US" altLang="zh-CN" sz="1600" dirty="0" smtClean="0">
                <a:latin typeface="Arial" charset="0"/>
                <a:ea typeface="Arial" charset="0"/>
                <a:cs typeface="Arial" charset="0"/>
              </a:rPr>
              <a:t>LGMA </a:t>
            </a:r>
            <a:r>
              <a:rPr lang="en-US" altLang="zh-CN" sz="1600" dirty="0">
                <a:latin typeface="Arial" charset="0"/>
                <a:ea typeface="Arial" charset="0"/>
                <a:cs typeface="Arial" charset="0"/>
              </a:rPr>
              <a:t>has the most comprehensive best business practices associated with the farm operations (Climate Conditions and Environment, Soil Amendments, Environmental Assessment, Water Usage and Flooding</a:t>
            </a:r>
            <a:r>
              <a:rPr lang="en-US" altLang="zh-CN" sz="1600" dirty="0" smtClean="0">
                <a:latin typeface="Arial" charset="0"/>
                <a:ea typeface="Arial" charset="0"/>
                <a:cs typeface="Arial" charset="0"/>
              </a:rPr>
              <a:t>).</a:t>
            </a:r>
          </a:p>
          <a:p>
            <a:pPr marL="742950" lvl="0" indent="-742950" algn="just">
              <a:buFont typeface="+mj-lt"/>
              <a:buAutoNum type="arabicPeriod"/>
            </a:pPr>
            <a:endParaRPr lang="zh-CN" altLang="zh-CN" sz="1600" dirty="0">
              <a:latin typeface="Arial" charset="0"/>
              <a:ea typeface="Arial" charset="0"/>
              <a:cs typeface="Arial" charset="0"/>
            </a:endParaRPr>
          </a:p>
          <a:p>
            <a:pPr marL="742950" lvl="0" indent="-742950" algn="just">
              <a:buFont typeface="+mj-lt"/>
              <a:buAutoNum type="arabicPeriod"/>
            </a:pPr>
            <a:r>
              <a:rPr lang="en-US" altLang="zh-CN" sz="1600" dirty="0">
                <a:latin typeface="Arial" charset="0"/>
                <a:ea typeface="Arial" charset="0"/>
                <a:cs typeface="Arial" charset="0"/>
              </a:rPr>
              <a:t>USDA “Guidance for Industry” has the most comprehensive guidelines for the transportation of produce to the final destination</a:t>
            </a:r>
            <a:r>
              <a:rPr lang="en-US" altLang="zh-CN" sz="1600" dirty="0" smtClean="0">
                <a:latin typeface="Arial" charset="0"/>
                <a:ea typeface="Arial" charset="0"/>
                <a:cs typeface="Arial" charset="0"/>
              </a:rPr>
              <a:t>.</a:t>
            </a:r>
          </a:p>
          <a:p>
            <a:pPr marL="742950" lvl="0" indent="-742950" algn="just">
              <a:buFont typeface="+mj-lt"/>
              <a:buAutoNum type="arabicPeriod"/>
            </a:pPr>
            <a:endParaRPr lang="zh-CN" altLang="zh-CN" sz="1600" dirty="0">
              <a:latin typeface="Arial" charset="0"/>
              <a:ea typeface="Arial" charset="0"/>
              <a:cs typeface="Arial" charset="0"/>
            </a:endParaRPr>
          </a:p>
          <a:p>
            <a:pPr marL="742950" indent="-742950" algn="just" hangingPunct="0">
              <a:buFont typeface="+mj-lt"/>
              <a:buAutoNum type="arabicPeriod"/>
            </a:pPr>
            <a:r>
              <a:rPr lang="en-US" altLang="zh-CN" sz="1600" dirty="0">
                <a:latin typeface="Arial" charset="0"/>
                <a:ea typeface="Arial" charset="0"/>
                <a:cs typeface="Arial" charset="0"/>
              </a:rPr>
              <a:t>GLOBALGAP has the most comprehensive audit process in regards to produce packaging and storage. </a:t>
            </a:r>
            <a:endParaRPr lang="zh-CN" altLang="zh-CN" sz="1600" dirty="0">
              <a:latin typeface="Arial" charset="0"/>
              <a:ea typeface="Arial" charset="0"/>
              <a:cs typeface="Arial" charset="0"/>
            </a:endParaRPr>
          </a:p>
          <a:p>
            <a:endParaRPr kumimoji="1" lang="zh-CN" altLang="en-US" dirty="0"/>
          </a:p>
        </p:txBody>
      </p:sp>
      <p:sp>
        <p:nvSpPr>
          <p:cNvPr id="3" name="标题 2"/>
          <p:cNvSpPr>
            <a:spLocks noGrp="1"/>
          </p:cNvSpPr>
          <p:nvPr>
            <p:ph type="title"/>
          </p:nvPr>
        </p:nvSpPr>
        <p:spPr/>
        <p:txBody>
          <a:bodyPr/>
          <a:lstStyle/>
          <a:p>
            <a:r>
              <a:rPr lang="en-GB" altLang="zh-CN" dirty="0"/>
              <a:t>Differences among Programs</a:t>
            </a:r>
            <a:endParaRPr kumimoji="1" lang="zh-CN" altLang="en-US" dirty="0"/>
          </a:p>
        </p:txBody>
      </p:sp>
    </p:spTree>
    <p:extLst>
      <p:ext uri="{BB962C8B-B14F-4D97-AF65-F5344CB8AC3E}">
        <p14:creationId xmlns:p14="http://schemas.microsoft.com/office/powerpoint/2010/main" val="726140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a:bodyPr>
          <a:lstStyle/>
          <a:p>
            <a:pPr algn="just"/>
            <a:r>
              <a:rPr lang="en-US" altLang="zh-CN" sz="2000">
                <a:latin typeface="Arial" charset="0"/>
                <a:ea typeface="Arial" charset="0"/>
                <a:cs typeface="Arial" charset="0"/>
              </a:rPr>
              <a:t>With </a:t>
            </a:r>
            <a:r>
              <a:rPr lang="en-US" altLang="zh-CN" sz="2000" smtClean="0">
                <a:latin typeface="Arial" charset="0"/>
                <a:ea typeface="Arial" charset="0"/>
                <a:cs typeface="Arial" charset="0"/>
              </a:rPr>
              <a:t>increasing </a:t>
            </a:r>
            <a:r>
              <a:rPr lang="en-US" altLang="zh-CN" sz="2000" dirty="0">
                <a:latin typeface="Arial" charset="0"/>
                <a:ea typeface="Arial" charset="0"/>
                <a:cs typeface="Arial" charset="0"/>
              </a:rPr>
              <a:t>international </a:t>
            </a:r>
            <a:r>
              <a:rPr lang="en-US" altLang="zh-CN" sz="2000">
                <a:latin typeface="Arial" charset="0"/>
                <a:ea typeface="Arial" charset="0"/>
                <a:cs typeface="Arial" charset="0"/>
              </a:rPr>
              <a:t>trade </a:t>
            </a:r>
            <a:r>
              <a:rPr lang="en-US" altLang="zh-CN" sz="2000" smtClean="0">
                <a:latin typeface="Arial" charset="0"/>
                <a:ea typeface="Arial" charset="0"/>
                <a:cs typeface="Arial" charset="0"/>
              </a:rPr>
              <a:t>in </a:t>
            </a:r>
            <a:r>
              <a:rPr lang="en-US" altLang="zh-CN" sz="2000" dirty="0">
                <a:latin typeface="Arial" charset="0"/>
                <a:ea typeface="Arial" charset="0"/>
                <a:cs typeface="Arial" charset="0"/>
              </a:rPr>
              <a:t>the marketing system and limited resources to inspect and test all products for pathogens, these pathogens could spread fairly rapidly across our borders causing significant economic loss.  </a:t>
            </a:r>
            <a:endParaRPr lang="en-US" altLang="zh-CN" sz="2000" dirty="0" smtClean="0">
              <a:latin typeface="Arial" charset="0"/>
              <a:ea typeface="Arial" charset="0"/>
              <a:cs typeface="Arial" charset="0"/>
            </a:endParaRPr>
          </a:p>
          <a:p>
            <a:pPr algn="just"/>
            <a:endParaRPr lang="en-US" altLang="zh-CN" sz="2000" dirty="0">
              <a:latin typeface="Arial" charset="0"/>
              <a:ea typeface="Arial" charset="0"/>
              <a:cs typeface="Arial" charset="0"/>
            </a:endParaRPr>
          </a:p>
          <a:p>
            <a:pPr algn="just"/>
            <a:r>
              <a:rPr lang="en-US" altLang="zh-CN" sz="2000" dirty="0" smtClean="0">
                <a:latin typeface="Arial" charset="0"/>
                <a:ea typeface="Arial" charset="0"/>
                <a:cs typeface="Arial" charset="0"/>
              </a:rPr>
              <a:t>However</a:t>
            </a:r>
            <a:r>
              <a:rPr lang="en-US" altLang="zh-CN" sz="2000" dirty="0">
                <a:latin typeface="Arial" charset="0"/>
                <a:ea typeface="Arial" charset="0"/>
                <a:cs typeface="Arial" charset="0"/>
              </a:rPr>
              <a:t>, public–private partnership with regulation (USDA) and standards (LGMA and GLOBALGAP) create mechanisms to restore trust in food trade across the globe.</a:t>
            </a:r>
            <a:endParaRPr lang="zh-CN" altLang="zh-CN" sz="2000" dirty="0">
              <a:latin typeface="Arial" charset="0"/>
              <a:ea typeface="Arial" charset="0"/>
              <a:cs typeface="Arial" charset="0"/>
            </a:endParaRPr>
          </a:p>
          <a:p>
            <a:endParaRPr kumimoji="1" lang="zh-CN" altLang="en-US" dirty="0"/>
          </a:p>
        </p:txBody>
      </p:sp>
      <p:sp>
        <p:nvSpPr>
          <p:cNvPr id="3" name="标题 2"/>
          <p:cNvSpPr>
            <a:spLocks noGrp="1"/>
          </p:cNvSpPr>
          <p:nvPr>
            <p:ph type="title"/>
          </p:nvPr>
        </p:nvSpPr>
        <p:spPr/>
        <p:txBody>
          <a:bodyPr>
            <a:normAutofit fontScale="90000"/>
          </a:bodyPr>
          <a:lstStyle/>
          <a:p>
            <a:r>
              <a:rPr lang="en-GB" altLang="zh-CN" sz="3100" dirty="0"/>
              <a:t>Summary</a:t>
            </a:r>
            <a:r>
              <a:rPr lang="zh-CN" altLang="zh-CN" dirty="0"/>
              <a:t/>
            </a:r>
            <a:br>
              <a:rPr lang="zh-CN" altLang="zh-CN" dirty="0"/>
            </a:br>
            <a:endParaRPr kumimoji="1" lang="zh-CN" altLang="en-US" dirty="0"/>
          </a:p>
        </p:txBody>
      </p:sp>
    </p:spTree>
    <p:extLst>
      <p:ext uri="{BB962C8B-B14F-4D97-AF65-F5344CB8AC3E}">
        <p14:creationId xmlns:p14="http://schemas.microsoft.com/office/powerpoint/2010/main" val="90641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200" dirty="0" smtClean="0">
                <a:latin typeface="Arial"/>
                <a:cs typeface="Arial"/>
              </a:rPr>
              <a:t>THANK YOU</a:t>
            </a:r>
            <a:endParaRPr lang="en-GB" sz="2200" dirty="0">
              <a:latin typeface="Arial"/>
              <a:cs typeface="Arial"/>
            </a:endParaRPr>
          </a:p>
        </p:txBody>
      </p:sp>
      <p:sp>
        <p:nvSpPr>
          <p:cNvPr id="3" name="Subtitle 2"/>
          <p:cNvSpPr>
            <a:spLocks noGrp="1"/>
          </p:cNvSpPr>
          <p:nvPr>
            <p:ph type="subTitle" idx="1"/>
          </p:nvPr>
        </p:nvSpPr>
        <p:spPr>
          <a:xfrm>
            <a:off x="973931" y="2258064"/>
            <a:ext cx="7744390" cy="866136"/>
          </a:xfrm>
        </p:spPr>
        <p:txBody>
          <a:bodyPr>
            <a:normAutofit/>
          </a:bodyPr>
          <a:lstStyle/>
          <a:p>
            <a:r>
              <a:rPr lang="en-GB" sz="2000" dirty="0">
                <a:latin typeface="Arial" panose="020B0604020202020204" pitchFamily="34" charset="0"/>
                <a:cs typeface="Arial" panose="020B0604020202020204" pitchFamily="34" charset="0"/>
              </a:rPr>
              <a:t>Name:	Charlene Wolf-Hall &amp; William </a:t>
            </a:r>
            <a:r>
              <a:rPr lang="en-GB" sz="2000" dirty="0" err="1">
                <a:latin typeface="Arial" panose="020B0604020202020204" pitchFamily="34" charset="0"/>
                <a:cs typeface="Arial" panose="020B0604020202020204" pitchFamily="34" charset="0"/>
              </a:rPr>
              <a:t>Nganje</a:t>
            </a: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Email:  charlene.hall@ndsu.edu &amp; </a:t>
            </a:r>
            <a:r>
              <a:rPr lang="en-GB" altLang="zh-CN" sz="2000" dirty="0">
                <a:latin typeface="Arial" panose="020B0604020202020204" pitchFamily="34" charset="0"/>
                <a:ea typeface="Arial" charset="0"/>
                <a:cs typeface="Arial" panose="020B0604020202020204" pitchFamily="34" charset="0"/>
              </a:rPr>
              <a:t>William.Nganje@ndsu.edu</a:t>
            </a:r>
          </a:p>
          <a:p>
            <a:endParaRPr lang="en-GB" sz="2200" dirty="0">
              <a:latin typeface="Arial"/>
              <a:cs typeface="Arial"/>
            </a:endParaRPr>
          </a:p>
        </p:txBody>
      </p:sp>
    </p:spTree>
    <p:extLst>
      <p:ext uri="{BB962C8B-B14F-4D97-AF65-F5344CB8AC3E}">
        <p14:creationId xmlns:p14="http://schemas.microsoft.com/office/powerpoint/2010/main" val="3878711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sz="quarter" idx="13"/>
          </p:nvPr>
        </p:nvSpPr>
        <p:spPr/>
        <p:txBody>
          <a:bodyPr>
            <a:normAutofit/>
          </a:bodyPr>
          <a:lstStyle/>
          <a:p>
            <a:pPr marL="457200" lvl="0" indent="-457200" algn="just">
              <a:buFont typeface="Wingdings" charset="2"/>
              <a:buChar char="l"/>
            </a:pPr>
            <a:r>
              <a:rPr lang="en-GB" altLang="zh-CN" sz="2400" dirty="0">
                <a:latin typeface="Arial" charset="0"/>
                <a:ea typeface="Arial" charset="0"/>
                <a:cs typeface="Arial" charset="0"/>
              </a:rPr>
              <a:t>How do foodborne pathogens and other agents impact trade</a:t>
            </a:r>
            <a:r>
              <a:rPr lang="en-GB" altLang="zh-CN" sz="2400" dirty="0" smtClean="0">
                <a:latin typeface="Arial" charset="0"/>
                <a:ea typeface="Arial" charset="0"/>
                <a:cs typeface="Arial" charset="0"/>
              </a:rPr>
              <a:t>?</a:t>
            </a:r>
          </a:p>
          <a:p>
            <a:pPr marL="457200" lvl="0" indent="-457200" algn="just">
              <a:buFont typeface="Wingdings" charset="2"/>
              <a:buChar char="l"/>
            </a:pPr>
            <a:endParaRPr lang="zh-CN" altLang="zh-CN" sz="2400" dirty="0">
              <a:latin typeface="Arial" charset="0"/>
              <a:ea typeface="Arial" charset="0"/>
              <a:cs typeface="Arial" charset="0"/>
            </a:endParaRPr>
          </a:p>
          <a:p>
            <a:pPr marL="457200" lvl="0" indent="-457200" algn="just">
              <a:buFont typeface="Wingdings" charset="2"/>
              <a:buChar char="l"/>
            </a:pPr>
            <a:r>
              <a:rPr lang="en-GB" altLang="zh-CN" sz="2400" dirty="0">
                <a:latin typeface="Arial" charset="0"/>
                <a:ea typeface="Arial" charset="0"/>
                <a:cs typeface="Arial" charset="0"/>
              </a:rPr>
              <a:t>How do nations use standards and regulations to restore trust in our food supply system</a:t>
            </a:r>
            <a:r>
              <a:rPr lang="en-GB" altLang="zh-CN" sz="2400" dirty="0" smtClean="0">
                <a:latin typeface="Arial" charset="0"/>
                <a:ea typeface="Arial" charset="0"/>
                <a:cs typeface="Arial" charset="0"/>
              </a:rPr>
              <a:t>?</a:t>
            </a:r>
          </a:p>
          <a:p>
            <a:pPr marL="457200" lvl="0" indent="-457200" algn="just">
              <a:buFont typeface="Wingdings" charset="2"/>
              <a:buChar char="l"/>
            </a:pPr>
            <a:endParaRPr lang="zh-CN" altLang="zh-CN" sz="2400" dirty="0">
              <a:latin typeface="Arial" charset="0"/>
              <a:ea typeface="Arial" charset="0"/>
              <a:cs typeface="Arial" charset="0"/>
            </a:endParaRPr>
          </a:p>
          <a:p>
            <a:pPr marL="457200" lvl="0" indent="-457200" algn="just">
              <a:buFont typeface="Wingdings" charset="2"/>
              <a:buChar char="l"/>
            </a:pPr>
            <a:r>
              <a:rPr lang="en-GB" altLang="zh-CN" sz="2400" dirty="0">
                <a:latin typeface="Arial" charset="0"/>
                <a:ea typeface="Arial" charset="0"/>
                <a:cs typeface="Arial" charset="0"/>
              </a:rPr>
              <a:t>What are the similarities and differences among measures to restore trust in our global food supply? </a:t>
            </a:r>
            <a:endParaRPr lang="zh-CN" altLang="zh-CN" sz="2400" dirty="0">
              <a:latin typeface="Arial" charset="0"/>
              <a:ea typeface="Arial" charset="0"/>
              <a:cs typeface="Arial" charset="0"/>
            </a:endParaRPr>
          </a:p>
          <a:p>
            <a:endParaRPr lang="en-GB" sz="2200" dirty="0">
              <a:latin typeface="Arial"/>
              <a:cs typeface="Arial"/>
            </a:endParaRPr>
          </a:p>
          <a:p>
            <a:endParaRPr lang="en-GB" dirty="0"/>
          </a:p>
        </p:txBody>
      </p:sp>
      <p:sp>
        <p:nvSpPr>
          <p:cNvPr id="4" name="Title 3"/>
          <p:cNvSpPr>
            <a:spLocks noGrp="1"/>
          </p:cNvSpPr>
          <p:nvPr>
            <p:ph type="title"/>
          </p:nvPr>
        </p:nvSpPr>
        <p:spPr/>
        <p:txBody>
          <a:bodyPr>
            <a:normAutofit fontScale="90000"/>
          </a:bodyPr>
          <a:lstStyle/>
          <a:p>
            <a:r>
              <a:rPr lang="en-GB" sz="3100" dirty="0"/>
              <a:t>Key Questions</a:t>
            </a:r>
            <a:r>
              <a:rPr lang="en-GB" dirty="0"/>
              <a:t/>
            </a:r>
            <a:br>
              <a:rPr lang="en-GB" dirty="0"/>
            </a:br>
            <a:endParaRPr lang="en-US" dirty="0"/>
          </a:p>
        </p:txBody>
      </p:sp>
      <p:sp>
        <p:nvSpPr>
          <p:cNvPr id="3" name="TextBox 2"/>
          <p:cNvSpPr txBox="1"/>
          <p:nvPr/>
        </p:nvSpPr>
        <p:spPr>
          <a:xfrm>
            <a:off x="2341091" y="73922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29646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a:bodyPr>
          <a:lstStyle/>
          <a:p>
            <a:pPr algn="just"/>
            <a:r>
              <a:rPr lang="en-US" altLang="zh-CN" sz="2000" dirty="0">
                <a:latin typeface="Arial" charset="0"/>
                <a:ea typeface="Arial" charset="0"/>
                <a:cs typeface="Arial" charset="0"/>
              </a:rPr>
              <a:t>Consumer demand escalates food trade and requires delivering more tonnage through ports of entry (POE), rail, trucks, and air.  </a:t>
            </a:r>
            <a:endParaRPr lang="en-US" altLang="zh-CN" sz="2000" dirty="0" smtClean="0">
              <a:latin typeface="Arial" charset="0"/>
              <a:ea typeface="Arial" charset="0"/>
              <a:cs typeface="Arial" charset="0"/>
            </a:endParaRPr>
          </a:p>
          <a:p>
            <a:pPr algn="just"/>
            <a:endParaRPr lang="en-US" altLang="zh-CN" sz="2000" dirty="0">
              <a:latin typeface="Arial" charset="0"/>
              <a:ea typeface="Arial" charset="0"/>
              <a:cs typeface="Arial" charset="0"/>
            </a:endParaRPr>
          </a:p>
          <a:p>
            <a:pPr algn="just"/>
            <a:r>
              <a:rPr lang="en-US" altLang="zh-CN" sz="2000" dirty="0" smtClean="0">
                <a:latin typeface="Arial" charset="0"/>
                <a:ea typeface="Arial" charset="0"/>
                <a:cs typeface="Arial" charset="0"/>
              </a:rPr>
              <a:t>Increased </a:t>
            </a:r>
            <a:r>
              <a:rPr lang="en-US" altLang="zh-CN" sz="2000" dirty="0">
                <a:latin typeface="Arial" charset="0"/>
                <a:ea typeface="Arial" charset="0"/>
                <a:cs typeface="Arial" charset="0"/>
              </a:rPr>
              <a:t>volumes of food trade with ever increasing velocity have been associated with significant food safety risks (unintentional food contamination from pathogens, chemical, or physical agents) and food defense risks (intentional food contamination by disgruntled employees or terrorists). </a:t>
            </a:r>
            <a:endParaRPr lang="en-US" altLang="zh-CN" sz="2000" dirty="0" smtClean="0">
              <a:latin typeface="Arial" charset="0"/>
              <a:ea typeface="Arial" charset="0"/>
              <a:cs typeface="Arial" charset="0"/>
            </a:endParaRPr>
          </a:p>
          <a:p>
            <a:endParaRPr lang="en-US" altLang="zh-CN" dirty="0" smtClean="0"/>
          </a:p>
        </p:txBody>
      </p:sp>
      <p:sp>
        <p:nvSpPr>
          <p:cNvPr id="3" name="标题 2"/>
          <p:cNvSpPr>
            <a:spLocks noGrp="1"/>
          </p:cNvSpPr>
          <p:nvPr>
            <p:ph type="title"/>
          </p:nvPr>
        </p:nvSpPr>
        <p:spPr/>
        <p:txBody>
          <a:bodyPr>
            <a:normAutofit fontScale="90000"/>
          </a:bodyPr>
          <a:lstStyle/>
          <a:p>
            <a:r>
              <a:rPr lang="en-GB" altLang="zh-CN" dirty="0" smtClean="0"/>
              <a:t/>
            </a:r>
            <a:br>
              <a:rPr lang="en-GB" altLang="zh-CN" dirty="0" smtClean="0"/>
            </a:br>
            <a:r>
              <a:rPr lang="en-GB" altLang="zh-CN" sz="2700" dirty="0" smtClean="0"/>
              <a:t>Global </a:t>
            </a:r>
            <a:r>
              <a:rPr lang="en-GB" altLang="zh-CN" sz="2700" dirty="0"/>
              <a:t>Trade Impacts of Foodborne </a:t>
            </a:r>
            <a:r>
              <a:rPr lang="en-GB" altLang="zh-CN" sz="2700" dirty="0" smtClean="0"/>
              <a:t>Pathogens</a:t>
            </a:r>
            <a:r>
              <a:rPr lang="zh-CN" altLang="zh-CN" dirty="0"/>
              <a:t/>
            </a:r>
            <a:br>
              <a:rPr lang="zh-CN" altLang="zh-CN" dirty="0"/>
            </a:br>
            <a:endParaRPr kumimoji="1" lang="zh-CN" altLang="en-US" dirty="0"/>
          </a:p>
        </p:txBody>
      </p:sp>
    </p:spTree>
    <p:extLst>
      <p:ext uri="{BB962C8B-B14F-4D97-AF65-F5344CB8AC3E}">
        <p14:creationId xmlns:p14="http://schemas.microsoft.com/office/powerpoint/2010/main" val="1272054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fontScale="92500" lnSpcReduction="10000"/>
          </a:bodyPr>
          <a:lstStyle/>
          <a:p>
            <a:pPr algn="just"/>
            <a:r>
              <a:rPr lang="en-US" altLang="zh-CN" sz="2600" dirty="0">
                <a:latin typeface="Arial" charset="0"/>
                <a:ea typeface="Arial" charset="0"/>
                <a:cs typeface="Arial" charset="0"/>
              </a:rPr>
              <a:t>Food trade is increasing around the globe due to a growing middle class and several other factors. </a:t>
            </a:r>
            <a:endParaRPr lang="en-US" altLang="zh-CN" sz="2600" dirty="0" smtClean="0">
              <a:latin typeface="Arial" charset="0"/>
              <a:ea typeface="Arial" charset="0"/>
              <a:cs typeface="Arial" charset="0"/>
            </a:endParaRPr>
          </a:p>
          <a:p>
            <a:pPr algn="just"/>
            <a:endParaRPr lang="en-US" altLang="zh-CN" sz="2600" dirty="0">
              <a:latin typeface="Arial" charset="0"/>
              <a:ea typeface="Arial" charset="0"/>
              <a:cs typeface="Arial" charset="0"/>
            </a:endParaRPr>
          </a:p>
          <a:p>
            <a:pPr lvl="0" algn="just"/>
            <a:r>
              <a:rPr lang="x-none" altLang="x-none" sz="2600" dirty="0">
                <a:latin typeface="Arial" charset="0"/>
                <a:ea typeface="Arial" charset="0"/>
                <a:cs typeface="Arial" charset="0"/>
              </a:rPr>
              <a:t>For example, American consumers continually demand more fresh produce and food throughout the year, in particular </a:t>
            </a:r>
            <a:r>
              <a:rPr lang="x-none" altLang="x-none" sz="2600">
                <a:latin typeface="Arial" charset="0"/>
                <a:ea typeface="Arial" charset="0"/>
                <a:cs typeface="Arial" charset="0"/>
              </a:rPr>
              <a:t>during </a:t>
            </a:r>
            <a:r>
              <a:rPr lang="x-none" altLang="x-none" sz="2600" smtClean="0">
                <a:latin typeface="Arial" charset="0"/>
                <a:ea typeface="Arial" charset="0"/>
                <a:cs typeface="Arial" charset="0"/>
              </a:rPr>
              <a:t>non</a:t>
            </a:r>
            <a:r>
              <a:rPr lang="en-GB" altLang="x-none" sz="2600" dirty="0" smtClean="0">
                <a:latin typeface="Arial" charset="0"/>
                <a:ea typeface="Arial" charset="0"/>
                <a:cs typeface="Arial" charset="0"/>
              </a:rPr>
              <a:t>-</a:t>
            </a:r>
            <a:r>
              <a:rPr lang="x-none" altLang="x-none" sz="2600" smtClean="0">
                <a:latin typeface="Arial" charset="0"/>
                <a:ea typeface="Arial" charset="0"/>
                <a:cs typeface="Arial" charset="0"/>
              </a:rPr>
              <a:t>productive </a:t>
            </a:r>
            <a:r>
              <a:rPr lang="x-none" altLang="x-none" sz="2600" dirty="0">
                <a:latin typeface="Arial" charset="0"/>
                <a:ea typeface="Arial" charset="0"/>
                <a:cs typeface="Arial" charset="0"/>
              </a:rPr>
              <a:t>U.S. </a:t>
            </a:r>
            <a:r>
              <a:rPr lang="x-none" altLang="x-none" sz="2600" smtClean="0">
                <a:latin typeface="Arial" charset="0"/>
                <a:ea typeface="Arial" charset="0"/>
                <a:cs typeface="Arial" charset="0"/>
              </a:rPr>
              <a:t>seasons</a:t>
            </a:r>
            <a:r>
              <a:rPr lang="en-US" altLang="x-none" sz="2600" dirty="0" smtClean="0">
                <a:latin typeface="Arial" charset="0"/>
                <a:ea typeface="Arial" charset="0"/>
                <a:cs typeface="Arial" charset="0"/>
              </a:rPr>
              <a:t>.</a:t>
            </a:r>
          </a:p>
          <a:p>
            <a:pPr lvl="0" algn="just"/>
            <a:endParaRPr kumimoji="1" lang="en-US" altLang="zh-CN" sz="2600" dirty="0">
              <a:latin typeface="Arial" charset="0"/>
              <a:cs typeface="Arial" charset="0"/>
            </a:endParaRPr>
          </a:p>
          <a:p>
            <a:pPr algn="just"/>
            <a:r>
              <a:rPr lang="en-US" altLang="zh-CN" sz="2600" dirty="0">
                <a:latin typeface="Arial" charset="0"/>
                <a:ea typeface="Arial" charset="0"/>
                <a:cs typeface="Arial" charset="0"/>
              </a:rPr>
              <a:t>Increased volumes of imported foods with ever increasing velocity have been associated with significant food safety and food defense risks.</a:t>
            </a:r>
          </a:p>
          <a:p>
            <a:pPr lvl="0" algn="just"/>
            <a:endParaRPr kumimoji="1" lang="en-US" altLang="zh-CN" dirty="0"/>
          </a:p>
          <a:p>
            <a:endParaRPr kumimoji="1" lang="zh-CN" altLang="en-US" dirty="0"/>
          </a:p>
        </p:txBody>
      </p:sp>
      <p:sp>
        <p:nvSpPr>
          <p:cNvPr id="4" name="Rectangle 1"/>
          <p:cNvSpPr>
            <a:spLocks noGrp="1" noChangeArrowheads="1"/>
          </p:cNvSpPr>
          <p:nvPr>
            <p:ph type="title"/>
          </p:nvPr>
        </p:nvSpPr>
        <p:spPr bwMode="auto">
          <a:xfrm>
            <a:off x="1189356" y="511899"/>
            <a:ext cx="69552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2800" i="0" u="none" strike="noStrike" cap="none" normalizeH="0" baseline="0" dirty="0" smtClean="0">
                <a:ln>
                  <a:noFill/>
                </a:ln>
                <a:solidFill>
                  <a:schemeClr val="tx1"/>
                </a:solidFill>
                <a:effectLst/>
                <a:latin typeface="Arial" charset="0"/>
              </a:rPr>
              <a:t>Challenges </a:t>
            </a:r>
            <a:r>
              <a:rPr kumimoji="0" lang="x-none" altLang="x-none" sz="2800" i="0" u="none" strike="noStrike" cap="none" normalizeH="0" baseline="0" dirty="0">
                <a:ln>
                  <a:noFill/>
                </a:ln>
                <a:solidFill>
                  <a:schemeClr val="tx1"/>
                </a:solidFill>
                <a:effectLst/>
                <a:latin typeface="Arial" charset="0"/>
              </a:rPr>
              <a:t>with </a:t>
            </a:r>
            <a:r>
              <a:rPr kumimoji="0" lang="en-US" altLang="x-none" sz="2800" i="0" u="none" strike="noStrike" cap="none" normalizeH="0" baseline="0" dirty="0" smtClean="0">
                <a:ln>
                  <a:noFill/>
                </a:ln>
                <a:solidFill>
                  <a:schemeClr val="tx1"/>
                </a:solidFill>
                <a:effectLst/>
                <a:latin typeface="Arial" charset="0"/>
              </a:rPr>
              <a:t>I</a:t>
            </a:r>
            <a:r>
              <a:rPr kumimoji="0" lang="x-none" altLang="x-none" sz="2800" i="0" u="none" strike="noStrike" cap="none" normalizeH="0" baseline="0" dirty="0" smtClean="0">
                <a:ln>
                  <a:noFill/>
                </a:ln>
                <a:solidFill>
                  <a:schemeClr val="tx1"/>
                </a:solidFill>
                <a:effectLst/>
                <a:latin typeface="Arial" charset="0"/>
              </a:rPr>
              <a:t>ncreasing </a:t>
            </a:r>
            <a:r>
              <a:rPr lang="en-US" altLang="x-none" sz="2800" dirty="0" smtClean="0">
                <a:latin typeface="Arial" charset="0"/>
              </a:rPr>
              <a:t>F</a:t>
            </a:r>
            <a:r>
              <a:rPr kumimoji="0" lang="x-none" altLang="x-none" sz="2800" i="0" u="none" strike="noStrike" cap="none" normalizeH="0" baseline="0" dirty="0" smtClean="0">
                <a:ln>
                  <a:noFill/>
                </a:ln>
                <a:solidFill>
                  <a:schemeClr val="tx1"/>
                </a:solidFill>
                <a:effectLst/>
                <a:latin typeface="Arial" charset="0"/>
              </a:rPr>
              <a:t>ood </a:t>
            </a:r>
            <a:r>
              <a:rPr lang="en-US" altLang="x-none" sz="2800" dirty="0" smtClean="0">
                <a:latin typeface="Arial" charset="0"/>
              </a:rPr>
              <a:t>T</a:t>
            </a:r>
            <a:r>
              <a:rPr kumimoji="0" lang="x-none" altLang="x-none" sz="2800" i="0" u="none" strike="noStrike" cap="none" normalizeH="0" baseline="0" dirty="0" smtClean="0">
                <a:ln>
                  <a:noFill/>
                </a:ln>
                <a:solidFill>
                  <a:schemeClr val="tx1"/>
                </a:solidFill>
                <a:effectLst/>
                <a:latin typeface="Arial" charset="0"/>
              </a:rPr>
              <a:t>rade </a:t>
            </a:r>
            <a:endParaRPr kumimoji="0" lang="x-none" altLang="x-none" sz="280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26309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a:bodyPr>
          <a:lstStyle/>
          <a:p>
            <a:pPr algn="just"/>
            <a:r>
              <a:rPr lang="en-US" altLang="zh-CN" sz="2000" dirty="0">
                <a:latin typeface="Arial" charset="0"/>
                <a:ea typeface="Arial" charset="0"/>
                <a:cs typeface="Arial" charset="0"/>
              </a:rPr>
              <a:t>Mitigating the impacts of food risks on trade involves private-public partnership. </a:t>
            </a:r>
            <a:endParaRPr lang="en-US" altLang="zh-CN" sz="2000" dirty="0" smtClean="0">
              <a:latin typeface="Arial" charset="0"/>
              <a:ea typeface="Arial" charset="0"/>
              <a:cs typeface="Arial" charset="0"/>
            </a:endParaRPr>
          </a:p>
          <a:p>
            <a:pPr algn="just"/>
            <a:endParaRPr lang="en-US" altLang="zh-CN" sz="2000" dirty="0">
              <a:latin typeface="Arial" charset="0"/>
              <a:ea typeface="Arial" charset="0"/>
              <a:cs typeface="Arial" charset="0"/>
            </a:endParaRPr>
          </a:p>
          <a:p>
            <a:pPr algn="just"/>
            <a:r>
              <a:rPr lang="en-US" altLang="zh-CN" sz="2000" dirty="0" smtClean="0">
                <a:latin typeface="Arial" charset="0"/>
                <a:ea typeface="Arial" charset="0"/>
                <a:cs typeface="Arial" charset="0"/>
              </a:rPr>
              <a:t>Countries </a:t>
            </a:r>
            <a:r>
              <a:rPr lang="en-US" altLang="zh-CN" sz="2000" dirty="0">
                <a:latin typeface="Arial" charset="0"/>
                <a:ea typeface="Arial" charset="0"/>
                <a:cs typeface="Arial" charset="0"/>
              </a:rPr>
              <a:t>develop policies and private sector develop certifications and standards to mitigate trade impacts from food risks and restore consumer confidence on safe trade flows.  </a:t>
            </a:r>
            <a:endParaRPr kumimoji="1" lang="zh-CN" altLang="en-US" sz="2000" dirty="0">
              <a:latin typeface="Arial" charset="0"/>
              <a:ea typeface="Arial" charset="0"/>
              <a:cs typeface="Arial" charset="0"/>
            </a:endParaRPr>
          </a:p>
        </p:txBody>
      </p:sp>
      <p:sp>
        <p:nvSpPr>
          <p:cNvPr id="3" name="标题 2"/>
          <p:cNvSpPr>
            <a:spLocks noGrp="1"/>
          </p:cNvSpPr>
          <p:nvPr>
            <p:ph type="title"/>
          </p:nvPr>
        </p:nvSpPr>
        <p:spPr/>
        <p:txBody>
          <a:bodyPr>
            <a:normAutofit/>
          </a:bodyPr>
          <a:lstStyle/>
          <a:p>
            <a:r>
              <a:rPr lang="en-GB" altLang="zh-CN" sz="2800" dirty="0">
                <a:latin typeface="Arial" charset="0"/>
                <a:ea typeface="Arial" charset="0"/>
                <a:cs typeface="Arial" charset="0"/>
              </a:rPr>
              <a:t>Current Standards and Regulations</a:t>
            </a:r>
            <a:r>
              <a:rPr lang="zh-CN" altLang="zh-CN" sz="2800" dirty="0">
                <a:latin typeface="Arial" charset="0"/>
                <a:ea typeface="Arial" charset="0"/>
                <a:cs typeface="Arial" charset="0"/>
              </a:rPr>
              <a:t/>
            </a:r>
            <a:br>
              <a:rPr lang="zh-CN" altLang="zh-CN" sz="2800" dirty="0">
                <a:latin typeface="Arial" charset="0"/>
                <a:ea typeface="Arial" charset="0"/>
                <a:cs typeface="Arial" charset="0"/>
              </a:rPr>
            </a:br>
            <a:endParaRPr kumimoji="1" lang="zh-CN" altLang="en-US" sz="2800" dirty="0">
              <a:latin typeface="Arial" charset="0"/>
              <a:ea typeface="Arial" charset="0"/>
              <a:cs typeface="Arial" charset="0"/>
            </a:endParaRPr>
          </a:p>
        </p:txBody>
      </p:sp>
    </p:spTree>
    <p:extLst>
      <p:ext uri="{BB962C8B-B14F-4D97-AF65-F5344CB8AC3E}">
        <p14:creationId xmlns:p14="http://schemas.microsoft.com/office/powerpoint/2010/main" val="802197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a:bodyPr>
          <a:lstStyle/>
          <a:p>
            <a:pPr algn="just"/>
            <a:r>
              <a:rPr lang="en-US" altLang="zh-CN" sz="2000" dirty="0">
                <a:latin typeface="Arial" charset="0"/>
                <a:ea typeface="Arial" charset="0"/>
                <a:cs typeface="Arial" charset="0"/>
              </a:rPr>
              <a:t>On December 21, 2010, the US Congress passed the FDA Food Safety Modernization Act, the first major food safety measure in the United States in more than 60 years.  </a:t>
            </a:r>
            <a:endParaRPr lang="en-US" altLang="zh-CN" sz="2000" dirty="0" smtClean="0">
              <a:latin typeface="Arial" charset="0"/>
              <a:ea typeface="Arial" charset="0"/>
              <a:cs typeface="Arial" charset="0"/>
            </a:endParaRPr>
          </a:p>
          <a:p>
            <a:pPr algn="just"/>
            <a:endParaRPr kumimoji="1" lang="en-US" altLang="zh-CN" sz="2000" dirty="0">
              <a:latin typeface="Arial" charset="0"/>
              <a:ea typeface="Arial" charset="0"/>
              <a:cs typeface="Arial" charset="0"/>
            </a:endParaRPr>
          </a:p>
          <a:p>
            <a:pPr algn="just"/>
            <a:r>
              <a:rPr lang="en-US" altLang="zh-CN" sz="2000" dirty="0">
                <a:latin typeface="Arial" charset="0"/>
                <a:ea typeface="Arial" charset="0"/>
                <a:cs typeface="Arial" charset="0"/>
              </a:rPr>
              <a:t>The measure will require importers to be responsible for making sure the food they bring into the country meets US safety standards. </a:t>
            </a:r>
            <a:endParaRPr kumimoji="1" lang="zh-CN" altLang="en-US" sz="2000" dirty="0">
              <a:latin typeface="Arial" charset="0"/>
              <a:ea typeface="Arial" charset="0"/>
              <a:cs typeface="Arial" charset="0"/>
            </a:endParaRPr>
          </a:p>
        </p:txBody>
      </p:sp>
      <p:sp>
        <p:nvSpPr>
          <p:cNvPr id="3" name="标题 2"/>
          <p:cNvSpPr>
            <a:spLocks noGrp="1"/>
          </p:cNvSpPr>
          <p:nvPr>
            <p:ph type="title"/>
          </p:nvPr>
        </p:nvSpPr>
        <p:spPr/>
        <p:txBody>
          <a:bodyPr/>
          <a:lstStyle/>
          <a:p>
            <a:endParaRPr kumimoji="1" lang="zh-CN" altLang="en-US"/>
          </a:p>
        </p:txBody>
      </p:sp>
    </p:spTree>
    <p:extLst>
      <p:ext uri="{BB962C8B-B14F-4D97-AF65-F5344CB8AC3E}">
        <p14:creationId xmlns:p14="http://schemas.microsoft.com/office/powerpoint/2010/main" val="633450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fontScale="40000" lnSpcReduction="20000"/>
          </a:bodyPr>
          <a:lstStyle/>
          <a:p>
            <a:pPr algn="just" hangingPunct="0"/>
            <a:r>
              <a:rPr lang="en-US" altLang="zh-CN" dirty="0">
                <a:latin typeface="Arial" charset="0"/>
                <a:ea typeface="Arial" charset="0"/>
                <a:cs typeface="Arial" charset="0"/>
              </a:rPr>
              <a:t>Technology at ports of entry used could include: </a:t>
            </a:r>
            <a:endParaRPr lang="en-US" altLang="zh-CN" dirty="0" smtClean="0">
              <a:latin typeface="Arial" charset="0"/>
              <a:ea typeface="Arial" charset="0"/>
              <a:cs typeface="Arial" charset="0"/>
            </a:endParaRPr>
          </a:p>
          <a:p>
            <a:pPr algn="just" hangingPunct="0"/>
            <a:endParaRPr lang="zh-CN" altLang="zh-CN" dirty="0">
              <a:latin typeface="Arial" charset="0"/>
              <a:ea typeface="Arial" charset="0"/>
              <a:cs typeface="Arial" charset="0"/>
            </a:endParaRPr>
          </a:p>
          <a:p>
            <a:pPr lvl="0" algn="just"/>
            <a:r>
              <a:rPr lang="en-US" altLang="zh-CN" dirty="0">
                <a:latin typeface="Arial" charset="0"/>
                <a:ea typeface="Arial" charset="0"/>
                <a:cs typeface="Arial" charset="0"/>
              </a:rPr>
              <a:t>X-ray and gamma-imaging systems.  </a:t>
            </a:r>
            <a:endParaRPr lang="en-US" altLang="zh-CN" dirty="0" smtClean="0">
              <a:latin typeface="Arial" charset="0"/>
              <a:ea typeface="Arial" charset="0"/>
              <a:cs typeface="Arial" charset="0"/>
            </a:endParaRPr>
          </a:p>
          <a:p>
            <a:pPr lvl="0" algn="just"/>
            <a:r>
              <a:rPr lang="en-US" altLang="zh-CN" dirty="0" smtClean="0">
                <a:latin typeface="Arial" charset="0"/>
                <a:ea typeface="Arial" charset="0"/>
                <a:cs typeface="Arial" charset="0"/>
              </a:rPr>
              <a:t>Customs </a:t>
            </a:r>
            <a:r>
              <a:rPr lang="en-US" altLang="zh-CN" dirty="0">
                <a:latin typeface="Arial" charset="0"/>
                <a:ea typeface="Arial" charset="0"/>
                <a:cs typeface="Arial" charset="0"/>
              </a:rPr>
              <a:t>Border Protection (CBP) officers analyze these images to determine anomalies associated with the cargo listed on the manifest</a:t>
            </a:r>
            <a:r>
              <a:rPr lang="en-US" altLang="zh-CN" dirty="0" smtClean="0">
                <a:latin typeface="Arial" charset="0"/>
                <a:ea typeface="Arial" charset="0"/>
                <a:cs typeface="Arial" charset="0"/>
              </a:rPr>
              <a:t>.</a:t>
            </a:r>
          </a:p>
          <a:p>
            <a:pPr lvl="0" algn="just"/>
            <a:endParaRPr lang="zh-CN" altLang="zh-CN" dirty="0">
              <a:latin typeface="Arial" charset="0"/>
              <a:ea typeface="Arial" charset="0"/>
              <a:cs typeface="Arial" charset="0"/>
            </a:endParaRPr>
          </a:p>
          <a:p>
            <a:pPr lvl="0" algn="just"/>
            <a:r>
              <a:rPr lang="en-US" altLang="zh-CN" dirty="0">
                <a:latin typeface="Arial" charset="0"/>
                <a:ea typeface="Arial" charset="0"/>
                <a:cs typeface="Arial" charset="0"/>
              </a:rPr>
              <a:t>Automated targeting system (ATS).  </a:t>
            </a:r>
            <a:endParaRPr lang="en-US" altLang="zh-CN" dirty="0" smtClean="0">
              <a:latin typeface="Arial" charset="0"/>
              <a:ea typeface="Arial" charset="0"/>
              <a:cs typeface="Arial" charset="0"/>
            </a:endParaRPr>
          </a:p>
          <a:p>
            <a:pPr lvl="0" algn="just"/>
            <a:r>
              <a:rPr lang="en-US" altLang="zh-CN" dirty="0" smtClean="0">
                <a:latin typeface="Arial" charset="0"/>
                <a:ea typeface="Arial" charset="0"/>
                <a:cs typeface="Arial" charset="0"/>
              </a:rPr>
              <a:t>ATS </a:t>
            </a:r>
            <a:r>
              <a:rPr lang="en-US" altLang="zh-CN" dirty="0">
                <a:latin typeface="Arial" charset="0"/>
                <a:ea typeface="Arial" charset="0"/>
                <a:cs typeface="Arial" charset="0"/>
              </a:rPr>
              <a:t>is a mathematical model that uses weighted rules that assign a risk score to each arriving shipment in a container, based on manifest information. </a:t>
            </a:r>
            <a:endParaRPr lang="en-US" altLang="zh-CN" dirty="0" smtClean="0">
              <a:latin typeface="Arial" charset="0"/>
              <a:ea typeface="Arial" charset="0"/>
              <a:cs typeface="Arial" charset="0"/>
            </a:endParaRPr>
          </a:p>
          <a:p>
            <a:pPr lvl="0" algn="just"/>
            <a:endParaRPr lang="zh-CN" altLang="zh-CN" dirty="0">
              <a:latin typeface="Arial" charset="0"/>
              <a:ea typeface="Arial" charset="0"/>
              <a:cs typeface="Arial" charset="0"/>
            </a:endParaRPr>
          </a:p>
          <a:p>
            <a:pPr lvl="0" algn="just"/>
            <a:r>
              <a:rPr lang="en-US" altLang="zh-CN" dirty="0">
                <a:latin typeface="Arial" charset="0"/>
                <a:ea typeface="Arial" charset="0"/>
                <a:cs typeface="Arial" charset="0"/>
              </a:rPr>
              <a:t>USDA-APHIS initiates inspections of imported produce at the farms in Mexico or their packing and processing facilities with a 24-hour e-manifest rule (US Department of Homeland Security, </a:t>
            </a:r>
            <a:r>
              <a:rPr lang="en-US" altLang="zh-CN" dirty="0" smtClean="0">
                <a:latin typeface="Arial" charset="0"/>
                <a:ea typeface="Arial" charset="0"/>
                <a:cs typeface="Arial" charset="0"/>
              </a:rPr>
              <a:t>2003). </a:t>
            </a:r>
          </a:p>
          <a:p>
            <a:pPr lvl="0" algn="just"/>
            <a:endParaRPr lang="zh-CN" altLang="zh-CN" dirty="0">
              <a:latin typeface="Arial" charset="0"/>
              <a:ea typeface="Arial" charset="0"/>
              <a:cs typeface="Arial" charset="0"/>
            </a:endParaRPr>
          </a:p>
          <a:p>
            <a:pPr lvl="0" algn="just"/>
            <a:r>
              <a:rPr lang="en-US" altLang="zh-CN" dirty="0">
                <a:latin typeface="Arial" charset="0"/>
                <a:ea typeface="Arial" charset="0"/>
                <a:cs typeface="Arial" charset="0"/>
              </a:rPr>
              <a:t>Customs and Border Protection (CBP). </a:t>
            </a:r>
            <a:endParaRPr lang="en-US" altLang="zh-CN" dirty="0" smtClean="0">
              <a:latin typeface="Arial" charset="0"/>
              <a:ea typeface="Arial" charset="0"/>
              <a:cs typeface="Arial" charset="0"/>
            </a:endParaRPr>
          </a:p>
          <a:p>
            <a:pPr lvl="0" algn="just"/>
            <a:r>
              <a:rPr lang="en-US" altLang="zh-CN" dirty="0" smtClean="0">
                <a:latin typeface="Arial" charset="0"/>
                <a:ea typeface="Arial" charset="0"/>
                <a:cs typeface="Arial" charset="0"/>
              </a:rPr>
              <a:t>Uses </a:t>
            </a:r>
            <a:r>
              <a:rPr lang="en-US" altLang="zh-CN" dirty="0">
                <a:latin typeface="Arial" charset="0"/>
                <a:ea typeface="Arial" charset="0"/>
                <a:cs typeface="Arial" charset="0"/>
              </a:rPr>
              <a:t>intelligence and risk based strategies to screen information on 100% of the cargo </a:t>
            </a:r>
            <a:r>
              <a:rPr lang="en-US" altLang="zh-CN" dirty="0" smtClean="0">
                <a:latin typeface="Arial" charset="0"/>
                <a:ea typeface="Arial" charset="0"/>
                <a:cs typeface="Arial" charset="0"/>
              </a:rPr>
              <a:t>before it </a:t>
            </a:r>
            <a:r>
              <a:rPr lang="en-US" altLang="zh-CN" dirty="0">
                <a:latin typeface="Arial" charset="0"/>
                <a:ea typeface="Arial" charset="0"/>
                <a:cs typeface="Arial" charset="0"/>
              </a:rPr>
              <a:t>is loaded onto vessels bound for US. </a:t>
            </a:r>
            <a:endParaRPr lang="zh-CN" altLang="zh-CN" dirty="0">
              <a:latin typeface="Arial" charset="0"/>
              <a:ea typeface="Arial" charset="0"/>
              <a:cs typeface="Arial" charset="0"/>
            </a:endParaRPr>
          </a:p>
          <a:p>
            <a:pPr algn="just"/>
            <a:r>
              <a:rPr lang="en-US" altLang="zh-CN" dirty="0">
                <a:latin typeface="Arial" charset="0"/>
                <a:ea typeface="Arial" charset="0"/>
                <a:cs typeface="Arial" charset="0"/>
              </a:rPr>
              <a:t> </a:t>
            </a:r>
            <a:endParaRPr kumimoji="1" lang="zh-CN" altLang="en-US" dirty="0">
              <a:latin typeface="Arial" charset="0"/>
              <a:ea typeface="Arial" charset="0"/>
              <a:cs typeface="Arial" charset="0"/>
            </a:endParaRPr>
          </a:p>
        </p:txBody>
      </p:sp>
      <p:sp>
        <p:nvSpPr>
          <p:cNvPr id="3" name="标题 2"/>
          <p:cNvSpPr>
            <a:spLocks noGrp="1"/>
          </p:cNvSpPr>
          <p:nvPr>
            <p:ph type="title"/>
          </p:nvPr>
        </p:nvSpPr>
        <p:spPr/>
        <p:txBody>
          <a:bodyPr/>
          <a:lstStyle/>
          <a:p>
            <a:endParaRPr kumimoji="1" lang="zh-CN" altLang="en-US"/>
          </a:p>
        </p:txBody>
      </p:sp>
    </p:spTree>
    <p:extLst>
      <p:ext uri="{BB962C8B-B14F-4D97-AF65-F5344CB8AC3E}">
        <p14:creationId xmlns:p14="http://schemas.microsoft.com/office/powerpoint/2010/main" val="398555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a:bodyPr>
          <a:lstStyle/>
          <a:p>
            <a:pPr marL="742950" lvl="0" indent="-742950" algn="just">
              <a:buFont typeface="+mj-lt"/>
              <a:buAutoNum type="arabicPeriod"/>
            </a:pPr>
            <a:r>
              <a:rPr lang="en-US" altLang="zh-CN" sz="2000" dirty="0">
                <a:latin typeface="Arial" charset="0"/>
                <a:ea typeface="Arial" charset="0"/>
                <a:cs typeface="Arial" charset="0"/>
              </a:rPr>
              <a:t>Screening and inspection: CBP screens 100% of all cargo before it arrives in the US using intelligence and cutting edge technologies. </a:t>
            </a:r>
            <a:endParaRPr lang="en-US" altLang="zh-CN" sz="2000" dirty="0" smtClean="0">
              <a:latin typeface="Arial" charset="0"/>
              <a:ea typeface="Arial" charset="0"/>
              <a:cs typeface="Arial" charset="0"/>
            </a:endParaRPr>
          </a:p>
          <a:p>
            <a:pPr marL="742950" lvl="0" indent="-742950" algn="just">
              <a:buFont typeface="+mj-lt"/>
              <a:buAutoNum type="arabicPeriod"/>
            </a:pPr>
            <a:endParaRPr lang="zh-CN" altLang="zh-CN" sz="2000" dirty="0">
              <a:latin typeface="Arial" charset="0"/>
              <a:ea typeface="Arial" charset="0"/>
              <a:cs typeface="Arial" charset="0"/>
            </a:endParaRPr>
          </a:p>
          <a:p>
            <a:pPr marL="742950" lvl="0" indent="-742950" algn="just">
              <a:buFont typeface="+mj-lt"/>
              <a:buAutoNum type="arabicPeriod"/>
            </a:pPr>
            <a:r>
              <a:rPr lang="en-US" altLang="zh-CN" sz="2000" dirty="0">
                <a:latin typeface="Arial" charset="0"/>
                <a:ea typeface="Arial" charset="0"/>
                <a:cs typeface="Arial" charset="0"/>
              </a:rPr>
              <a:t>24-Hour rule: Manifest information must be provided 24 hours prior to the sea container being loaded onto the vessel in the foreign port. </a:t>
            </a:r>
            <a:endParaRPr lang="en-US" altLang="zh-CN" sz="2000" dirty="0" smtClean="0">
              <a:latin typeface="Arial" charset="0"/>
              <a:ea typeface="Arial" charset="0"/>
              <a:cs typeface="Arial" charset="0"/>
            </a:endParaRPr>
          </a:p>
          <a:p>
            <a:pPr marL="742950" lvl="0" indent="-742950" algn="just">
              <a:buFont typeface="+mj-lt"/>
              <a:buAutoNum type="arabicPeriod"/>
            </a:pPr>
            <a:endParaRPr lang="en-US" altLang="zh-CN" sz="2000" dirty="0">
              <a:latin typeface="Arial" charset="0"/>
              <a:ea typeface="Arial" charset="0"/>
              <a:cs typeface="Arial" charset="0"/>
            </a:endParaRPr>
          </a:p>
          <a:p>
            <a:pPr marL="742950" lvl="0" indent="-742950" algn="just">
              <a:buFont typeface="+mj-lt"/>
              <a:buAutoNum type="arabicPeriod"/>
            </a:pPr>
            <a:r>
              <a:rPr lang="en-US" altLang="zh-CN" sz="2000" dirty="0" smtClean="0">
                <a:latin typeface="Arial" charset="0"/>
                <a:ea typeface="Arial" charset="0"/>
                <a:cs typeface="Arial" charset="0"/>
              </a:rPr>
              <a:t>C-TPAT/FAST</a:t>
            </a:r>
            <a:r>
              <a:rPr lang="en-US" altLang="zh-CN" sz="2000" dirty="0">
                <a:latin typeface="Arial" charset="0"/>
                <a:ea typeface="Arial" charset="0"/>
                <a:cs typeface="Arial" charset="0"/>
              </a:rPr>
              <a:t>: </a:t>
            </a:r>
            <a:r>
              <a:rPr lang="en-US" altLang="zh-CN" sz="2000" dirty="0" smtClean="0">
                <a:latin typeface="Arial" charset="0"/>
                <a:ea typeface="Arial" charset="0"/>
                <a:cs typeface="Arial" charset="0"/>
              </a:rPr>
              <a:t>CBP </a:t>
            </a:r>
            <a:r>
              <a:rPr lang="en-US" altLang="zh-CN" sz="2000" dirty="0">
                <a:latin typeface="Arial" charset="0"/>
                <a:ea typeface="Arial" charset="0"/>
                <a:cs typeface="Arial" charset="0"/>
              </a:rPr>
              <a:t>and the companies work together to baseline security standards for supply chain and container security.  </a:t>
            </a:r>
            <a:endParaRPr lang="zh-CN" altLang="zh-CN" sz="2000" dirty="0">
              <a:latin typeface="Arial" charset="0"/>
              <a:ea typeface="Arial" charset="0"/>
              <a:cs typeface="Arial" charset="0"/>
            </a:endParaRPr>
          </a:p>
        </p:txBody>
      </p:sp>
      <p:sp>
        <p:nvSpPr>
          <p:cNvPr id="3" name="标题 2"/>
          <p:cNvSpPr>
            <a:spLocks noGrp="1"/>
          </p:cNvSpPr>
          <p:nvPr>
            <p:ph type="title"/>
          </p:nvPr>
        </p:nvSpPr>
        <p:spPr/>
        <p:txBody>
          <a:bodyPr>
            <a:normAutofit fontScale="90000"/>
          </a:bodyPr>
          <a:lstStyle/>
          <a:p>
            <a:r>
              <a:rPr lang="en-US" altLang="zh-CN" sz="3100" dirty="0"/>
              <a:t>Layered </a:t>
            </a:r>
            <a:r>
              <a:rPr lang="en-US" altLang="zh-CN" sz="3100" dirty="0" smtClean="0"/>
              <a:t>Defense</a:t>
            </a:r>
            <a:r>
              <a:rPr lang="zh-CN" altLang="zh-CN" i="1" dirty="0"/>
              <a:t/>
            </a:r>
            <a:br>
              <a:rPr lang="zh-CN" altLang="zh-CN" i="1" dirty="0"/>
            </a:br>
            <a:endParaRPr kumimoji="1" lang="zh-CN" altLang="en-US" dirty="0"/>
          </a:p>
        </p:txBody>
      </p:sp>
    </p:spTree>
    <p:extLst>
      <p:ext uri="{BB962C8B-B14F-4D97-AF65-F5344CB8AC3E}">
        <p14:creationId xmlns:p14="http://schemas.microsoft.com/office/powerpoint/2010/main" val="4114506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1725</TotalTime>
  <Words>1300</Words>
  <Application>Microsoft Office PowerPoint</Application>
  <PresentationFormat>On-screen Show (4:3)</PresentationFormat>
  <Paragraphs>157</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MICROBIAL FOOD SAFETY A FOOD SYSTEMS APPROACH</vt:lpstr>
      <vt:lpstr>PowerPoint Presentation</vt:lpstr>
      <vt:lpstr>Key Questions </vt:lpstr>
      <vt:lpstr> Global Trade Impacts of Foodborne Pathogens </vt:lpstr>
      <vt:lpstr>Challenges with Increasing Food Trade </vt:lpstr>
      <vt:lpstr>Current Standards and Regulations </vt:lpstr>
      <vt:lpstr>PowerPoint Presentation</vt:lpstr>
      <vt:lpstr>PowerPoint Presentation</vt:lpstr>
      <vt:lpstr>Layered Defense </vt:lpstr>
      <vt:lpstr>PowerPoint Presentation</vt:lpstr>
      <vt:lpstr> Comparing Three Measures to Restore Trust in Global Food Supply Trade  </vt:lpstr>
      <vt:lpstr>PowerPoint Presentation</vt:lpstr>
      <vt:lpstr>PowerPoint Presentation</vt:lpstr>
      <vt:lpstr>PowerPoint Presentation</vt:lpstr>
      <vt:lpstr>PowerPoint Presentation</vt:lpstr>
      <vt:lpstr>PowerPoint Presentation</vt:lpstr>
      <vt:lpstr>Similarities among Standards and Policies </vt:lpstr>
      <vt:lpstr>Overlaps among Programs</vt:lpstr>
      <vt:lpstr>PowerPoint Presentation</vt:lpstr>
      <vt:lpstr>Differences among Programs</vt:lpstr>
      <vt:lpstr>Summary </vt:lpstr>
      <vt:lpstr>THANK YOU</vt:lpstr>
    </vt:vector>
  </TitlesOfParts>
  <Company>CABI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Hilliar</dc:creator>
  <cp:lastModifiedBy>Sarah Lowe</cp:lastModifiedBy>
  <cp:revision>116</cp:revision>
  <dcterms:created xsi:type="dcterms:W3CDTF">2014-12-08T12:01:41Z</dcterms:created>
  <dcterms:modified xsi:type="dcterms:W3CDTF">2017-02-21T09:40:33Z</dcterms:modified>
</cp:coreProperties>
</file>