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handoutMasterIdLst>
    <p:handoutMasterId r:id="rId24"/>
  </p:handoutMasterIdLst>
  <p:sldIdLst>
    <p:sldId id="263" r:id="rId2"/>
    <p:sldId id="271" r:id="rId3"/>
    <p:sldId id="272" r:id="rId4"/>
    <p:sldId id="283" r:id="rId5"/>
    <p:sldId id="300" r:id="rId6"/>
    <p:sldId id="302" r:id="rId7"/>
    <p:sldId id="303" r:id="rId8"/>
    <p:sldId id="304" r:id="rId9"/>
    <p:sldId id="305" r:id="rId10"/>
    <p:sldId id="306" r:id="rId11"/>
    <p:sldId id="309" r:id="rId12"/>
    <p:sldId id="311" r:id="rId13"/>
    <p:sldId id="314" r:id="rId14"/>
    <p:sldId id="315" r:id="rId15"/>
    <p:sldId id="316" r:id="rId16"/>
    <p:sldId id="317" r:id="rId17"/>
    <p:sldId id="318" r:id="rId18"/>
    <p:sldId id="320" r:id="rId19"/>
    <p:sldId id="321" r:id="rId20"/>
    <p:sldId id="322"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3C92D"/>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4" autoAdjust="0"/>
  </p:normalViewPr>
  <p:slideViewPr>
    <p:cSldViewPr snapToGrid="0" snapToObjects="1">
      <p:cViewPr>
        <p:scale>
          <a:sx n="77" d="100"/>
          <a:sy n="77" d="100"/>
        </p:scale>
        <p:origin x="-1968" y="-76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21530F-8C58-4EDB-AB28-A44B8905B02A}" type="datetimeFigureOut">
              <a:rPr lang="en-US" smtClean="0"/>
              <a:t>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5DF76-156A-41F3-842A-2CB579479C45}" type="slidenum">
              <a:rPr lang="en-US" smtClean="0"/>
              <a:t>‹#›</a:t>
            </a:fld>
            <a:endParaRPr lang="en-US"/>
          </a:p>
        </p:txBody>
      </p:sp>
    </p:spTree>
    <p:extLst>
      <p:ext uri="{BB962C8B-B14F-4D97-AF65-F5344CB8AC3E}">
        <p14:creationId xmlns:p14="http://schemas.microsoft.com/office/powerpoint/2010/main" val="199429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EA17E-4B38-E747-B51B-6A7011993F26}" type="datetimeFigureOut">
              <a:rPr kumimoji="1" lang="zh-CN" altLang="en-US" smtClean="0"/>
              <a:t>2017/2/21</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FB524-75BA-7347-A9CB-C0FC6EC68501}" type="slidenum">
              <a:rPr kumimoji="1" lang="zh-CN" altLang="en-US" smtClean="0"/>
              <a:t>‹#›</a:t>
            </a:fld>
            <a:endParaRPr kumimoji="1" lang="zh-CN" altLang="en-US"/>
          </a:p>
        </p:txBody>
      </p:sp>
    </p:spTree>
    <p:extLst>
      <p:ext uri="{BB962C8B-B14F-4D97-AF65-F5344CB8AC3E}">
        <p14:creationId xmlns:p14="http://schemas.microsoft.com/office/powerpoint/2010/main" val="213596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37" name="Rectangle 36"/>
          <p:cNvSpPr/>
          <p:nvPr userDrawn="1"/>
        </p:nvSpPr>
        <p:spPr>
          <a:xfrm>
            <a:off x="0" y="4152900"/>
            <a:ext cx="9144000" cy="270510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000000"/>
                </a:solidFill>
                <a:latin typeface="Arial"/>
                <a:cs typeface="Arial"/>
              </a:rPr>
              <a:t>COMPLIMENTARY TEACHING MATERIALS</a:t>
            </a:r>
            <a:endParaRPr lang="en-US" sz="1000" dirty="0">
              <a:solidFill>
                <a:srgbClr val="000000"/>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rgbClr val="000000"/>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9" name="Rectangle 8"/>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7" name="Rectangle 16"/>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solidFill>
                  <a:srgbClr val="000000"/>
                </a:solidFill>
              </a:defRPr>
            </a:lvl1pPr>
          </a:lstStyle>
          <a:p>
            <a:pPr algn="l"/>
            <a:endParaRPr lang="en-US" sz="4200" dirty="0">
              <a:solidFill>
                <a:schemeClr val="bg1"/>
              </a:solidFill>
              <a:latin typeface="Arial"/>
              <a:cs typeface="Aria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3" name="Rectangle 12"/>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
        <p:nvSpPr>
          <p:cNvPr id="14" name="TextBox 13"/>
          <p:cNvSpPr txBox="1"/>
          <p:nvPr userDrawn="1"/>
        </p:nvSpPr>
        <p:spPr>
          <a:xfrm>
            <a:off x="1189030" y="492258"/>
            <a:ext cx="7196463" cy="430887"/>
          </a:xfrm>
          <a:prstGeom prst="rect">
            <a:avLst/>
          </a:prstGeom>
          <a:noFill/>
        </p:spPr>
        <p:txBody>
          <a:bodyPr wrap="square" rtlCol="0">
            <a:spAutoFit/>
          </a:bodyPr>
          <a:lstStyle/>
          <a:p>
            <a:r>
              <a:rPr lang="en-US" sz="2200" b="1" cap="all" baseline="0" dirty="0" smtClean="0">
                <a:latin typeface="Arial"/>
                <a:cs typeface="Arial"/>
              </a:rPr>
              <a:t>Key Questions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6" y="1272381"/>
            <a:ext cx="7196137" cy="4313237"/>
          </a:xfrm>
        </p:spPr>
        <p:txBody>
          <a:bodyPr/>
          <a:lstStyle>
            <a:lvl1pPr marL="0" indent="0">
              <a:buNone/>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3600" b="1">
                <a:latin typeface="Arial"/>
                <a:cs typeface="Arial"/>
              </a:defRPr>
            </a:lvl1pPr>
          </a:lstStyle>
          <a:p>
            <a:r>
              <a:rPr lang="en-GB" dirty="0" smtClean="0"/>
              <a:t>Click to edit Master title style</a:t>
            </a:r>
            <a:endParaRPr lang="en-US"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200" b="1">
                <a:latin typeface="Arial"/>
                <a:cs typeface="Arial"/>
              </a:defRPr>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53030"/>
            <a:ext cx="7772400" cy="1091181"/>
          </a:xfrm>
        </p:spPr>
        <p:txBody>
          <a:bodyPr>
            <a:normAutofit fontScale="90000"/>
          </a:bodyPr>
          <a:lstStyle/>
          <a:p>
            <a:pPr>
              <a:lnSpc>
                <a:spcPct val="120000"/>
              </a:lnSpc>
            </a:pPr>
            <a:r>
              <a:rPr lang="en-US" sz="3600" dirty="0" smtClean="0">
                <a:latin typeface="Arial"/>
                <a:cs typeface="Arial"/>
              </a:rPr>
              <a:t>MICROBIAL FOOD SAFETY</a:t>
            </a:r>
            <a:r>
              <a:rPr lang="en-US" dirty="0" smtClean="0">
                <a:latin typeface="Arial"/>
                <a:cs typeface="Arial"/>
              </a:rPr>
              <a:t/>
            </a:r>
            <a:br>
              <a:rPr lang="en-US" dirty="0" smtClean="0">
                <a:latin typeface="Arial"/>
                <a:cs typeface="Arial"/>
              </a:rPr>
            </a:br>
            <a:r>
              <a:rPr lang="en-US" sz="2400" dirty="0" smtClean="0">
                <a:latin typeface="Arial"/>
                <a:cs typeface="Arial"/>
              </a:rPr>
              <a:t>A FOOD SYSTEMS APPROACH</a:t>
            </a:r>
            <a:endParaRPr lang="en-GB" sz="2400" dirty="0"/>
          </a:p>
        </p:txBody>
      </p:sp>
      <p:sp>
        <p:nvSpPr>
          <p:cNvPr id="3" name="Subtitle 2"/>
          <p:cNvSpPr>
            <a:spLocks noGrp="1"/>
          </p:cNvSpPr>
          <p:nvPr>
            <p:ph type="subTitle" idx="1"/>
          </p:nvPr>
        </p:nvSpPr>
        <p:spPr>
          <a:xfrm>
            <a:off x="685800" y="5667416"/>
            <a:ext cx="7741920" cy="643862"/>
          </a:xfrm>
        </p:spPr>
        <p:txBody>
          <a:bodyPr>
            <a:normAutofit/>
          </a:bodyPr>
          <a:lstStyle/>
          <a:p>
            <a:r>
              <a:rPr lang="en-GB" sz="3200" b="0" baseline="30000" dirty="0">
                <a:latin typeface="Arial"/>
                <a:cs typeface="Arial"/>
              </a:rPr>
              <a:t>Charlene Wolf-Hall and William </a:t>
            </a:r>
            <a:r>
              <a:rPr lang="en-GB" sz="3200" b="0" baseline="30000" dirty="0" err="1" smtClean="0">
                <a:latin typeface="Arial"/>
                <a:cs typeface="Arial"/>
              </a:rPr>
              <a:t>Nganje</a:t>
            </a:r>
            <a:endParaRPr lang="en-GB" sz="3200" b="0" baseline="30000" dirty="0">
              <a:latin typeface="Arial"/>
              <a:cs typeface="Arial"/>
            </a:endParaRPr>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55000" lnSpcReduction="20000"/>
          </a:bodyPr>
          <a:lstStyle/>
          <a:p>
            <a:pPr hangingPunct="0"/>
            <a:r>
              <a:rPr lang="en-US" altLang="zh-CN" dirty="0">
                <a:latin typeface="Arial" charset="0"/>
                <a:ea typeface="Arial" charset="0"/>
                <a:cs typeface="Arial" charset="0"/>
              </a:rPr>
              <a:t>The LGMA audit checklists’ specific requirements are given as follows (LGMA, 2008): </a:t>
            </a:r>
            <a:endParaRPr lang="zh-CN" altLang="zh-CN" dirty="0">
              <a:latin typeface="Arial" charset="0"/>
              <a:ea typeface="Arial" charset="0"/>
              <a:cs typeface="Arial" charset="0"/>
            </a:endParaRPr>
          </a:p>
          <a:p>
            <a:r>
              <a:rPr lang="en-US" altLang="zh-CN" dirty="0">
                <a:latin typeface="Arial" charset="0"/>
                <a:ea typeface="Arial" charset="0"/>
                <a:cs typeface="Arial" charset="0"/>
              </a:rPr>
              <a:t> </a:t>
            </a:r>
            <a:endParaRPr lang="zh-CN" altLang="zh-CN" dirty="0">
              <a:latin typeface="Arial" charset="0"/>
              <a:ea typeface="Arial" charset="0"/>
              <a:cs typeface="Arial" charset="0"/>
            </a:endParaRPr>
          </a:p>
          <a:p>
            <a:pPr marL="742950" indent="-742950" hangingPunct="0">
              <a:buAutoNum type="arabicPeriod"/>
            </a:pPr>
            <a:r>
              <a:rPr lang="en-US" altLang="zh-CN" dirty="0" smtClean="0">
                <a:latin typeface="Arial" charset="0"/>
                <a:ea typeface="Arial" charset="0"/>
                <a:cs typeface="Arial" charset="0"/>
              </a:rPr>
              <a:t>Is </a:t>
            </a:r>
            <a:r>
              <a:rPr lang="en-US" altLang="zh-CN" dirty="0">
                <a:latin typeface="Arial" charset="0"/>
                <a:ea typeface="Arial" charset="0"/>
                <a:cs typeface="Arial" charset="0"/>
              </a:rPr>
              <a:t>an up to date growers list with contact and location information available for review</a:t>
            </a:r>
            <a:r>
              <a:rPr lang="en-US" altLang="zh-CN" dirty="0" smtClean="0">
                <a:latin typeface="Arial" charset="0"/>
                <a:ea typeface="Arial" charset="0"/>
                <a:cs typeface="Arial" charset="0"/>
              </a:rPr>
              <a:t>?</a:t>
            </a:r>
          </a:p>
          <a:p>
            <a:pPr marL="742950" indent="-742950" hangingPunct="0">
              <a:buAutoNum type="arabicPeriod"/>
            </a:pPr>
            <a:endParaRPr lang="zh-CN" altLang="zh-CN" dirty="0">
              <a:latin typeface="Arial" charset="0"/>
              <a:ea typeface="Arial" charset="0"/>
              <a:cs typeface="Arial" charset="0"/>
            </a:endParaRPr>
          </a:p>
          <a:p>
            <a:pPr marL="742950" indent="-742950" hangingPunct="0">
              <a:buAutoNum type="arabicPeriod" startAt="2"/>
            </a:pPr>
            <a:r>
              <a:rPr lang="en-US" altLang="zh-CN" dirty="0" smtClean="0">
                <a:latin typeface="Arial" charset="0"/>
                <a:ea typeface="Arial" charset="0"/>
                <a:cs typeface="Arial" charset="0"/>
              </a:rPr>
              <a:t>Is </a:t>
            </a:r>
            <a:r>
              <a:rPr lang="en-US" altLang="zh-CN" dirty="0">
                <a:latin typeface="Arial" charset="0"/>
                <a:ea typeface="Arial" charset="0"/>
                <a:cs typeface="Arial" charset="0"/>
              </a:rPr>
              <a:t>the handler in compliance with the registration requirement of The Public Health Security and Bioterrorism Preparedness and Response Act of 2002</a:t>
            </a:r>
            <a:r>
              <a:rPr lang="en-US" altLang="zh-CN" dirty="0" smtClean="0">
                <a:latin typeface="Arial" charset="0"/>
                <a:ea typeface="Arial" charset="0"/>
                <a:cs typeface="Arial" charset="0"/>
              </a:rPr>
              <a:t>?</a:t>
            </a:r>
          </a:p>
          <a:p>
            <a:pPr marL="742950" indent="-742950" hangingPunct="0">
              <a:buAutoNum type="arabicPeriod" startAt="2"/>
            </a:pPr>
            <a:endParaRPr lang="zh-CN" altLang="zh-CN" dirty="0">
              <a:latin typeface="Arial" charset="0"/>
              <a:ea typeface="Arial" charset="0"/>
              <a:cs typeface="Arial" charset="0"/>
            </a:endParaRPr>
          </a:p>
          <a:p>
            <a:pPr marL="742950" indent="-742950" hangingPunct="0">
              <a:buAutoNum type="arabicPeriod" startAt="3"/>
            </a:pPr>
            <a:r>
              <a:rPr lang="en-US" altLang="zh-CN" dirty="0" smtClean="0">
                <a:latin typeface="Arial" charset="0"/>
                <a:ea typeface="Arial" charset="0"/>
                <a:cs typeface="Arial" charset="0"/>
              </a:rPr>
              <a:t>Does </a:t>
            </a:r>
            <a:r>
              <a:rPr lang="en-US" altLang="zh-CN" dirty="0">
                <a:latin typeface="Arial" charset="0"/>
                <a:ea typeface="Arial" charset="0"/>
                <a:cs typeface="Arial" charset="0"/>
              </a:rPr>
              <a:t>the Handler have a traceability process</a:t>
            </a:r>
            <a:r>
              <a:rPr lang="en-US" altLang="zh-CN" dirty="0" smtClean="0">
                <a:latin typeface="Arial" charset="0"/>
                <a:ea typeface="Arial" charset="0"/>
                <a:cs typeface="Arial" charset="0"/>
              </a:rPr>
              <a:t>?</a:t>
            </a:r>
          </a:p>
          <a:p>
            <a:pPr hangingPunct="0"/>
            <a:r>
              <a:rPr lang="en-US" altLang="zh-CN" dirty="0">
                <a:latin typeface="Arial" charset="0"/>
                <a:ea typeface="Arial" charset="0"/>
                <a:cs typeface="Arial" charset="0"/>
              </a:rPr>
              <a:t> </a:t>
            </a:r>
            <a:r>
              <a:rPr lang="en-US" altLang="zh-CN" dirty="0" smtClean="0">
                <a:latin typeface="Arial" charset="0"/>
                <a:ea typeface="Arial" charset="0"/>
                <a:cs typeface="Arial" charset="0"/>
              </a:rPr>
              <a:t>     a</a:t>
            </a:r>
            <a:r>
              <a:rPr lang="en-US" altLang="zh-CN" dirty="0">
                <a:latin typeface="Arial" charset="0"/>
                <a:ea typeface="Arial" charset="0"/>
                <a:cs typeface="Arial" charset="0"/>
              </a:rPr>
              <a:t>.	Does it enable identification of immediate non-transporter source?</a:t>
            </a:r>
            <a:endParaRPr lang="zh-CN" altLang="zh-CN" dirty="0">
              <a:latin typeface="Arial" charset="0"/>
              <a:ea typeface="Arial" charset="0"/>
              <a:cs typeface="Arial" charset="0"/>
            </a:endParaRPr>
          </a:p>
          <a:p>
            <a:pPr hangingPunct="0"/>
            <a:r>
              <a:rPr lang="en-US" altLang="zh-CN" dirty="0" smtClean="0">
                <a:latin typeface="Arial" charset="0"/>
                <a:ea typeface="Arial" charset="0"/>
                <a:cs typeface="Arial" charset="0"/>
              </a:rPr>
              <a:t>      b</a:t>
            </a:r>
            <a:r>
              <a:rPr lang="en-US" altLang="zh-CN" dirty="0">
                <a:latin typeface="Arial" charset="0"/>
                <a:ea typeface="Arial" charset="0"/>
                <a:cs typeface="Arial" charset="0"/>
              </a:rPr>
              <a:t>.	Does it enable identification of immediate non-transporter subsequent recipient?</a:t>
            </a:r>
            <a:endParaRPr lang="zh-CN" altLang="zh-CN"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82665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Adhering to LGMA standards and meeting the audit compliance requirements can be costly for members.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err="1" smtClean="0">
                <a:latin typeface="Arial" charset="0"/>
                <a:ea typeface="Arial" charset="0"/>
                <a:cs typeface="Arial" charset="0"/>
              </a:rPr>
              <a:t>Paggi</a:t>
            </a:r>
            <a:r>
              <a:rPr lang="en-US" altLang="zh-CN" sz="2000" dirty="0" smtClean="0">
                <a:latin typeface="Arial" charset="0"/>
                <a:ea typeface="Arial" charset="0"/>
                <a:cs typeface="Arial" charset="0"/>
              </a:rPr>
              <a:t> </a:t>
            </a:r>
            <a:r>
              <a:rPr lang="en-US" altLang="zh-CN" sz="2000" dirty="0">
                <a:latin typeface="Arial" charset="0"/>
                <a:ea typeface="Arial" charset="0"/>
                <a:cs typeface="Arial" charset="0"/>
              </a:rPr>
              <a:t>(2008) noted that LGMA compliance costs range between US$210 and US$260 per acre.</a:t>
            </a:r>
            <a:r>
              <a:rPr lang="zh-CN" altLang="zh-CN" sz="2000" dirty="0">
                <a:latin typeface="Arial" charset="0"/>
                <a:ea typeface="Arial" charset="0"/>
                <a:cs typeface="Arial" charset="0"/>
              </a:rPr>
              <a:t>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Autofit/>
          </a:bodyPr>
          <a:lstStyle/>
          <a:p>
            <a:r>
              <a:rPr lang="en-GB" altLang="zh-CN" sz="2800" dirty="0" smtClean="0">
                <a:latin typeface="Arial" charset="0"/>
                <a:ea typeface="Arial" charset="0"/>
                <a:cs typeface="Arial" charset="0"/>
              </a:rPr>
              <a:t/>
            </a:r>
            <a:br>
              <a:rPr lang="en-GB" altLang="zh-CN" sz="2800" dirty="0" smtClean="0">
                <a:latin typeface="Arial" charset="0"/>
                <a:ea typeface="Arial" charset="0"/>
                <a:cs typeface="Arial" charset="0"/>
              </a:rPr>
            </a:br>
            <a:r>
              <a:rPr lang="en-GB" altLang="zh-CN" sz="2800" dirty="0" smtClean="0">
                <a:latin typeface="Arial" charset="0"/>
                <a:ea typeface="Arial" charset="0"/>
                <a:cs typeface="Arial" charset="0"/>
              </a:rPr>
              <a:t>Cost </a:t>
            </a:r>
            <a:r>
              <a:rPr lang="en-GB" altLang="zh-CN" sz="2800" dirty="0">
                <a:latin typeface="Arial" charset="0"/>
                <a:ea typeface="Arial" charset="0"/>
                <a:cs typeface="Arial" charset="0"/>
              </a:rPr>
              <a:t>of the LGMA Traceability System</a:t>
            </a:r>
            <a:r>
              <a:rPr lang="zh-CN" altLang="zh-CN" sz="2800" dirty="0">
                <a:latin typeface="Arial" charset="0"/>
                <a:ea typeface="Arial" charset="0"/>
                <a:cs typeface="Arial" charset="0"/>
              </a:rPr>
              <a:t/>
            </a:r>
            <a:br>
              <a:rPr lang="zh-CN" altLang="zh-CN" sz="2800" dirty="0">
                <a:latin typeface="Arial" charset="0"/>
                <a:ea typeface="Arial" charset="0"/>
                <a:cs typeface="Arial" charset="0"/>
              </a:rPr>
            </a:br>
            <a:endParaRPr kumimoji="1" lang="zh-CN" altLang="en-US" sz="2800" dirty="0">
              <a:latin typeface="Arial" charset="0"/>
              <a:ea typeface="Arial" charset="0"/>
              <a:cs typeface="Arial" charset="0"/>
            </a:endParaRPr>
          </a:p>
        </p:txBody>
      </p:sp>
    </p:spTree>
    <p:extLst>
      <p:ext uri="{BB962C8B-B14F-4D97-AF65-F5344CB8AC3E}">
        <p14:creationId xmlns:p14="http://schemas.microsoft.com/office/powerpoint/2010/main" val="22518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1800" dirty="0">
                <a:latin typeface="Arial" charset="0"/>
                <a:ea typeface="Arial" charset="0"/>
                <a:cs typeface="Arial" charset="0"/>
              </a:rPr>
              <a:t>Costs for two technologies (i.e. barcode and RFID) were estimated for representative firms by size, and then aggregated to obtain the estimated industry costs. </a:t>
            </a:r>
            <a:endParaRPr lang="en-US" altLang="zh-CN" sz="1800" dirty="0" smtClean="0">
              <a:latin typeface="Arial" charset="0"/>
              <a:ea typeface="Arial" charset="0"/>
              <a:cs typeface="Arial" charset="0"/>
            </a:endParaRPr>
          </a:p>
          <a:p>
            <a:pPr algn="just"/>
            <a:endParaRPr lang="en-US" altLang="zh-CN" sz="1800" dirty="0">
              <a:latin typeface="Arial" charset="0"/>
              <a:ea typeface="Arial" charset="0"/>
              <a:cs typeface="Arial" charset="0"/>
            </a:endParaRPr>
          </a:p>
          <a:p>
            <a:pPr algn="just"/>
            <a:r>
              <a:rPr lang="en-US" altLang="zh-CN" sz="1800" dirty="0" smtClean="0">
                <a:latin typeface="Arial" charset="0"/>
                <a:ea typeface="Arial" charset="0"/>
                <a:cs typeface="Arial" charset="0"/>
              </a:rPr>
              <a:t>Each </a:t>
            </a:r>
            <a:r>
              <a:rPr lang="en-US" altLang="zh-CN" sz="1800" dirty="0">
                <a:latin typeface="Arial" charset="0"/>
                <a:ea typeface="Arial" charset="0"/>
                <a:cs typeface="Arial" charset="0"/>
              </a:rPr>
              <a:t>system’s costs, which included both variable and fixed costs were computed for representative firms of three sizes measured in shipment volume (1 = 0–100,000 pounds; 2 = 100,001–999,999 pounds; </a:t>
            </a:r>
            <a:r>
              <a:rPr lang="en-US" altLang="zh-CN" sz="1800" dirty="0" smtClean="0">
                <a:latin typeface="Arial" charset="0"/>
                <a:ea typeface="Arial" charset="0"/>
                <a:cs typeface="Arial" charset="0"/>
              </a:rPr>
              <a:t>3 </a:t>
            </a:r>
            <a:r>
              <a:rPr lang="en-US" altLang="zh-CN" sz="1800" dirty="0">
                <a:latin typeface="Arial" charset="0"/>
                <a:ea typeface="Arial" charset="0"/>
                <a:cs typeface="Arial" charset="0"/>
              </a:rPr>
              <a:t>= 1 million or more pounds).</a:t>
            </a:r>
            <a:r>
              <a:rPr lang="zh-CN" altLang="zh-CN" sz="1800" dirty="0">
                <a:latin typeface="Arial" charset="0"/>
                <a:ea typeface="Arial" charset="0"/>
                <a:cs typeface="Arial" charset="0"/>
              </a:rPr>
              <a:t> </a:t>
            </a:r>
            <a:endParaRPr lang="en-US" altLang="zh-CN" sz="1800" dirty="0" smtClean="0">
              <a:latin typeface="Arial" charset="0"/>
              <a:ea typeface="Arial" charset="0"/>
              <a:cs typeface="Arial" charset="0"/>
            </a:endParaRPr>
          </a:p>
          <a:p>
            <a:pPr algn="just"/>
            <a:endParaRPr kumimoji="1" lang="en-US" altLang="zh-CN" sz="18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83510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400" dirty="0">
                <a:latin typeface="Arial" charset="0"/>
                <a:ea typeface="Arial" charset="0"/>
                <a:cs typeface="Arial" charset="0"/>
              </a:rPr>
              <a:t>In estimating cost and technology configurations for traceability systems, it should be noted that when commingling is prevalent (for loosely coupled, linear and complex systems), then multiple barcodes would be needed. </a:t>
            </a:r>
            <a:endParaRPr lang="en-US" altLang="zh-CN" sz="2400" dirty="0" smtClean="0">
              <a:latin typeface="Arial" charset="0"/>
              <a:ea typeface="Arial" charset="0"/>
              <a:cs typeface="Arial" charset="0"/>
            </a:endParaRPr>
          </a:p>
          <a:p>
            <a:pPr algn="just"/>
            <a:endParaRPr lang="en-US" altLang="zh-CN" sz="2400" dirty="0">
              <a:latin typeface="Arial" charset="0"/>
              <a:ea typeface="Arial" charset="0"/>
              <a:cs typeface="Arial" charset="0"/>
            </a:endParaRPr>
          </a:p>
          <a:p>
            <a:pPr algn="just"/>
            <a:r>
              <a:rPr lang="en-US" altLang="zh-CN" sz="2400" dirty="0" smtClean="0">
                <a:latin typeface="Arial" charset="0"/>
                <a:ea typeface="Arial" charset="0"/>
                <a:cs typeface="Arial" charset="0"/>
              </a:rPr>
              <a:t>Barcode </a:t>
            </a:r>
            <a:r>
              <a:rPr lang="en-US" altLang="zh-CN" sz="2400" dirty="0">
                <a:latin typeface="Arial" charset="0"/>
                <a:ea typeface="Arial" charset="0"/>
                <a:cs typeface="Arial" charset="0"/>
              </a:rPr>
              <a:t>technology was determined to be the least expensive in a tightly coupled, linear system, such as spinach.</a:t>
            </a:r>
            <a:r>
              <a:rPr lang="zh-CN" altLang="zh-CN" sz="2400" dirty="0">
                <a:latin typeface="Arial" charset="0"/>
                <a:ea typeface="Arial" charset="0"/>
                <a:cs typeface="Arial" charset="0"/>
              </a:rPr>
              <a:t> </a:t>
            </a:r>
            <a:endParaRPr kumimoji="1" lang="zh-CN" altLang="en-US" sz="24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22583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hangingPunct="0"/>
            <a:r>
              <a:rPr lang="en-US" altLang="zh-CN" sz="1800" dirty="0">
                <a:latin typeface="Arial" charset="0"/>
                <a:ea typeface="Arial" charset="0"/>
                <a:cs typeface="Arial" charset="0"/>
              </a:rPr>
              <a:t>The 2006 California spinach </a:t>
            </a:r>
            <a:r>
              <a:rPr lang="en-US" altLang="zh-CN" sz="1800" i="1" dirty="0">
                <a:latin typeface="Arial" charset="0"/>
                <a:ea typeface="Arial" charset="0"/>
                <a:cs typeface="Arial" charset="0"/>
              </a:rPr>
              <a:t>E. coli</a:t>
            </a:r>
            <a:r>
              <a:rPr lang="en-US" altLang="zh-CN" sz="1800" dirty="0">
                <a:latin typeface="Arial" charset="0"/>
                <a:ea typeface="Arial" charset="0"/>
                <a:cs typeface="Arial" charset="0"/>
              </a:rPr>
              <a:t> outbreak is mainly relevant for the analysis of the supply chains' losses and the costs associated with fresh product recalls. This is especially the case considering that each partner of the supply chain is likely to be negatively affected by an outbreak. </a:t>
            </a:r>
            <a:endParaRPr lang="en-US" altLang="zh-CN" sz="1800" dirty="0" smtClean="0">
              <a:latin typeface="Arial" charset="0"/>
              <a:ea typeface="Arial" charset="0"/>
              <a:cs typeface="Arial" charset="0"/>
            </a:endParaRPr>
          </a:p>
          <a:p>
            <a:pPr algn="just" hangingPunct="0"/>
            <a:endParaRPr lang="zh-CN" altLang="zh-CN" sz="1800" dirty="0">
              <a:latin typeface="Arial" charset="0"/>
              <a:ea typeface="Arial" charset="0"/>
              <a:cs typeface="Arial" charset="0"/>
            </a:endParaRPr>
          </a:p>
          <a:p>
            <a:pPr algn="just" hangingPunct="0"/>
            <a:r>
              <a:rPr lang="en-US" altLang="zh-CN" sz="1800" dirty="0">
                <a:latin typeface="Arial" charset="0"/>
                <a:ea typeface="Arial" charset="0"/>
                <a:cs typeface="Arial" charset="0"/>
              </a:rPr>
              <a:t>Due to the problems associated with traceability, the contaminated spinach was traced to National Selected Foods as the </a:t>
            </a:r>
            <a:r>
              <a:rPr lang="en-US" altLang="zh-CN" sz="1800" dirty="0" smtClean="0">
                <a:latin typeface="Arial" charset="0"/>
                <a:ea typeface="Arial" charset="0"/>
                <a:cs typeface="Arial" charset="0"/>
              </a:rPr>
              <a:t>packer.</a:t>
            </a:r>
            <a:endParaRPr kumimoji="1" lang="zh-CN" altLang="en-US" sz="1800" dirty="0"/>
          </a:p>
        </p:txBody>
      </p:sp>
      <p:sp>
        <p:nvSpPr>
          <p:cNvPr id="3" name="标题 2"/>
          <p:cNvSpPr>
            <a:spLocks noGrp="1"/>
          </p:cNvSpPr>
          <p:nvPr>
            <p:ph type="title"/>
          </p:nvPr>
        </p:nvSpPr>
        <p:spPr/>
        <p:txBody>
          <a:bodyPr>
            <a:normAutofit fontScale="90000"/>
          </a:bodyPr>
          <a:lstStyle/>
          <a:p>
            <a:r>
              <a:rPr lang="en-GB" altLang="zh-CN" dirty="0" smtClean="0"/>
              <a:t/>
            </a:r>
            <a:br>
              <a:rPr lang="en-GB" altLang="zh-CN" dirty="0" smtClean="0"/>
            </a:br>
            <a:r>
              <a:rPr lang="en-GB" altLang="zh-CN" sz="3100" dirty="0" smtClean="0"/>
              <a:t>Analysis </a:t>
            </a:r>
            <a:r>
              <a:rPr lang="en-GB" altLang="zh-CN" sz="3100" dirty="0"/>
              <a:t>of </a:t>
            </a:r>
            <a:r>
              <a:rPr lang="en-GB" altLang="zh-CN" sz="3100" dirty="0" smtClean="0"/>
              <a:t>Costs–Benefits </a:t>
            </a:r>
            <a:r>
              <a:rPr lang="en-GB" altLang="zh-CN" sz="3100" dirty="0"/>
              <a:t>of LGMA </a:t>
            </a:r>
            <a:r>
              <a:rPr lang="en-GB" altLang="zh-CN" sz="3100" dirty="0" smtClean="0"/>
              <a:t>Traceability </a:t>
            </a:r>
            <a:r>
              <a:rPr lang="en-GB" altLang="zh-CN" sz="3100" dirty="0"/>
              <a:t>S</a:t>
            </a:r>
            <a:r>
              <a:rPr lang="en-GB" altLang="zh-CN" sz="3100" dirty="0" smtClean="0"/>
              <a:t>ystem</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56536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1800" dirty="0">
                <a:latin typeface="Arial" charset="0"/>
                <a:ea typeface="Arial" charset="0"/>
                <a:cs typeface="Arial" charset="0"/>
              </a:rPr>
              <a:t>The estimated benefits of having a traceability system in place will be reflected in the reduction of costs due to contamination. </a:t>
            </a:r>
            <a:endParaRPr lang="en-US" altLang="zh-CN" sz="1800" dirty="0" smtClean="0">
              <a:latin typeface="Arial" charset="0"/>
              <a:ea typeface="Arial" charset="0"/>
              <a:cs typeface="Arial" charset="0"/>
            </a:endParaRPr>
          </a:p>
          <a:p>
            <a:pPr algn="just"/>
            <a:endParaRPr kumimoji="1" lang="en-US" altLang="zh-CN" sz="1800" dirty="0">
              <a:latin typeface="Arial" charset="0"/>
              <a:ea typeface="Arial" charset="0"/>
              <a:cs typeface="Arial" charset="0"/>
            </a:endParaRPr>
          </a:p>
          <a:p>
            <a:pPr algn="just"/>
            <a:r>
              <a:rPr lang="en-US" altLang="zh-CN" sz="1800" dirty="0">
                <a:latin typeface="Arial" charset="0"/>
                <a:ea typeface="Arial" charset="0"/>
                <a:cs typeface="Arial" charset="0"/>
              </a:rPr>
              <a:t>We estimate the failure costs associated with the 2006 </a:t>
            </a:r>
            <a:r>
              <a:rPr lang="en-US" altLang="zh-CN" sz="1800" i="1" dirty="0">
                <a:latin typeface="Arial" charset="0"/>
                <a:ea typeface="Arial" charset="0"/>
                <a:cs typeface="Arial" charset="0"/>
              </a:rPr>
              <a:t>E. coli</a:t>
            </a:r>
            <a:r>
              <a:rPr lang="en-US" altLang="zh-CN" sz="1800" dirty="0">
                <a:latin typeface="Arial" charset="0"/>
                <a:ea typeface="Arial" charset="0"/>
                <a:cs typeface="Arial" charset="0"/>
              </a:rPr>
              <a:t> O157:H7 outbreak based on the US spinach industry losses and the total costs linked to the product recall to be approximately US$129 million USD. </a:t>
            </a:r>
            <a:endParaRPr kumimoji="1" lang="zh-CN" altLang="en-US" sz="2000"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64385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lnSpcReduction="10000"/>
          </a:bodyPr>
          <a:lstStyle/>
          <a:p>
            <a:pPr algn="just"/>
            <a:r>
              <a:rPr lang="en-US" altLang="zh-CN" sz="2000" dirty="0">
                <a:latin typeface="Arial" charset="0"/>
                <a:ea typeface="Arial" charset="0"/>
                <a:cs typeface="Arial" charset="0"/>
              </a:rPr>
              <a:t>The total volume of contaminated product that caused the outbreak and the product recalls were approximately 15,750 pounds of bagged Dole baby spinach, which are identified by the code P227A.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The </a:t>
            </a:r>
            <a:r>
              <a:rPr lang="en-US" altLang="zh-CN" sz="2000" dirty="0">
                <a:latin typeface="Arial" charset="0"/>
                <a:ea typeface="Arial" charset="0"/>
                <a:cs typeface="Arial" charset="0"/>
              </a:rPr>
              <a:t>code indicated that the spinach was produced at Natural Selection’s south plant (P) on the 227</a:t>
            </a:r>
            <a:r>
              <a:rPr lang="en-US" altLang="zh-CN" sz="2000" baseline="30000" dirty="0">
                <a:latin typeface="Arial" charset="0"/>
                <a:ea typeface="Arial" charset="0"/>
                <a:cs typeface="Arial" charset="0"/>
              </a:rPr>
              <a:t>th</a:t>
            </a:r>
            <a:r>
              <a:rPr lang="en-US" altLang="zh-CN" sz="2000" dirty="0">
                <a:latin typeface="Arial" charset="0"/>
                <a:ea typeface="Arial" charset="0"/>
                <a:cs typeface="Arial" charset="0"/>
              </a:rPr>
              <a:t> day of the year (August 15) during the first of two shifts (A) (Weise and </a:t>
            </a:r>
            <a:r>
              <a:rPr lang="en-US" altLang="zh-CN" sz="2000" dirty="0" err="1">
                <a:latin typeface="Arial" charset="0"/>
                <a:ea typeface="Arial" charset="0"/>
                <a:cs typeface="Arial" charset="0"/>
              </a:rPr>
              <a:t>Schmit</a:t>
            </a:r>
            <a:r>
              <a:rPr lang="en-US" altLang="zh-CN" sz="2000" dirty="0">
                <a:latin typeface="Arial" charset="0"/>
                <a:ea typeface="Arial" charset="0"/>
                <a:cs typeface="Arial" charset="0"/>
              </a:rPr>
              <a:t>, 2007). </a:t>
            </a:r>
            <a:endParaRPr lang="en-US" altLang="zh-CN" sz="2000" dirty="0" smtClean="0">
              <a:latin typeface="Arial" charset="0"/>
              <a:ea typeface="Arial" charset="0"/>
              <a:cs typeface="Arial" charset="0"/>
            </a:endParaRPr>
          </a:p>
          <a:p>
            <a:pPr algn="just"/>
            <a:endParaRPr kumimoji="1" lang="en-US" altLang="zh-CN" sz="2000" dirty="0">
              <a:latin typeface="Arial" charset="0"/>
              <a:ea typeface="Arial" charset="0"/>
              <a:cs typeface="Arial" charset="0"/>
            </a:endParaRPr>
          </a:p>
          <a:p>
            <a:pPr algn="just"/>
            <a:r>
              <a:rPr lang="en-US" altLang="zh-CN" sz="2000" dirty="0">
                <a:latin typeface="Arial" charset="0"/>
                <a:ea typeface="Arial" charset="0"/>
                <a:cs typeface="Arial" charset="0"/>
              </a:rPr>
              <a:t>Losses due to false alarm for commingled products or spinach produce out of California could have been avoided if trace back were rapid </a:t>
            </a:r>
            <a:r>
              <a:rPr lang="en-US" altLang="zh-CN" sz="2000" dirty="0" smtClean="0">
                <a:latin typeface="Arial" charset="0"/>
                <a:ea typeface="Arial" charset="0"/>
                <a:cs typeface="Arial" charset="0"/>
              </a:rPr>
              <a:t>and </a:t>
            </a:r>
            <a:r>
              <a:rPr lang="en-US" altLang="zh-CN" sz="2000" dirty="0">
                <a:latin typeface="Arial" charset="0"/>
                <a:ea typeface="Arial" charset="0"/>
                <a:cs typeface="Arial" charset="0"/>
              </a:rPr>
              <a:t>technology could lead to more targeted recall.</a:t>
            </a:r>
            <a:r>
              <a:rPr lang="zh-CN" altLang="zh-CN" sz="2000" dirty="0">
                <a:latin typeface="Arial" charset="0"/>
                <a:ea typeface="Arial" charset="0"/>
                <a:cs typeface="Arial" charset="0"/>
              </a:rPr>
              <a:t>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201461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hangingPunct="0"/>
            <a:r>
              <a:rPr lang="en-US" altLang="zh-CN" sz="2000" dirty="0" smtClean="0">
                <a:latin typeface="Arial" charset="0"/>
                <a:ea typeface="Arial" charset="0"/>
                <a:cs typeface="Arial" charset="0"/>
              </a:rPr>
              <a:t>This </a:t>
            </a:r>
            <a:r>
              <a:rPr lang="en-US" altLang="zh-CN" sz="2000" dirty="0">
                <a:latin typeface="Arial" charset="0"/>
                <a:ea typeface="Arial" charset="0"/>
                <a:cs typeface="Arial" charset="0"/>
              </a:rPr>
              <a:t>assumption is realistic as the survey by </a:t>
            </a:r>
            <a:r>
              <a:rPr lang="en-US" altLang="zh-CN" sz="2000" dirty="0" err="1">
                <a:latin typeface="Arial" charset="0"/>
                <a:ea typeface="Arial" charset="0"/>
                <a:cs typeface="Arial" charset="0"/>
              </a:rPr>
              <a:t>Tootelian</a:t>
            </a:r>
            <a:r>
              <a:rPr lang="en-US" altLang="zh-CN" sz="2000" dirty="0">
                <a:latin typeface="Arial" charset="0"/>
                <a:ea typeface="Arial" charset="0"/>
                <a:cs typeface="Arial" charset="0"/>
              </a:rPr>
              <a:t> (2007) revealed that about 60.5% of those who had paper trail or barcode traceability systems expanded their systems.  This expansion should include better electronic tracking systems. </a:t>
            </a:r>
            <a:endParaRPr lang="en-US" altLang="zh-CN" sz="2000" dirty="0" smtClean="0">
              <a:latin typeface="Arial" charset="0"/>
              <a:ea typeface="Arial" charset="0"/>
              <a:cs typeface="Arial" charset="0"/>
            </a:endParaRPr>
          </a:p>
          <a:p>
            <a:pPr algn="just" hangingPunct="0"/>
            <a:endParaRPr lang="en-US" altLang="zh-CN" sz="2000" dirty="0">
              <a:latin typeface="Arial" charset="0"/>
              <a:ea typeface="Arial" charset="0"/>
              <a:cs typeface="Arial" charset="0"/>
            </a:endParaRPr>
          </a:p>
          <a:p>
            <a:pPr algn="just" hangingPunct="0"/>
            <a:r>
              <a:rPr lang="en-US" altLang="zh-CN" sz="2000" dirty="0" smtClean="0">
                <a:latin typeface="Arial" charset="0"/>
                <a:ea typeface="Arial" charset="0"/>
                <a:cs typeface="Arial" charset="0"/>
              </a:rPr>
              <a:t>The </a:t>
            </a:r>
            <a:r>
              <a:rPr lang="en-US" altLang="zh-CN" sz="2000" dirty="0">
                <a:latin typeface="Arial" charset="0"/>
                <a:ea typeface="Arial" charset="0"/>
                <a:cs typeface="Arial" charset="0"/>
              </a:rPr>
              <a:t>assumptions of increased use of electronic systems and availability of linking the electronic information across agents in the food system are consistent with the program recommended by the panel for 24-hour electronic data availability (IFT, </a:t>
            </a:r>
            <a:r>
              <a:rPr lang="en-US" altLang="zh-CN" sz="2000" dirty="0" smtClean="0">
                <a:latin typeface="Arial" charset="0"/>
                <a:ea typeface="Arial" charset="0"/>
                <a:cs typeface="Arial" charset="0"/>
              </a:rPr>
              <a:t>2009). </a:t>
            </a:r>
          </a:p>
          <a:p>
            <a:pPr algn="just" hangingPunct="0"/>
            <a:endParaRPr lang="zh-CN" altLang="zh-CN" dirty="0">
              <a:latin typeface="Arial" charset="0"/>
              <a:ea typeface="Arial" charset="0"/>
              <a:cs typeface="Arial" charset="0"/>
            </a:endParaRPr>
          </a:p>
        </p:txBody>
      </p:sp>
      <p:sp>
        <p:nvSpPr>
          <p:cNvPr id="3" name="标题 2"/>
          <p:cNvSpPr>
            <a:spLocks noGrp="1"/>
          </p:cNvSpPr>
          <p:nvPr>
            <p:ph type="title"/>
          </p:nvPr>
        </p:nvSpPr>
        <p:spPr/>
        <p:txBody>
          <a:bodyPr>
            <a:normAutofit/>
          </a:bodyPr>
          <a:lstStyle/>
          <a:p>
            <a:r>
              <a:rPr lang="en-US" altLang="zh-CN" sz="2800" dirty="0">
                <a:latin typeface="Arial" charset="0"/>
                <a:ea typeface="Arial" charset="0"/>
                <a:cs typeface="Arial" charset="0"/>
              </a:rPr>
              <a:t>Assumptions to </a:t>
            </a:r>
            <a:r>
              <a:rPr lang="en-US" altLang="zh-CN" sz="2800" dirty="0" smtClean="0">
                <a:latin typeface="Arial" charset="0"/>
                <a:ea typeface="Arial" charset="0"/>
                <a:cs typeface="Arial" charset="0"/>
              </a:rPr>
              <a:t>Estimate </a:t>
            </a:r>
            <a:r>
              <a:rPr lang="en-US" altLang="zh-CN" sz="2800" dirty="0">
                <a:latin typeface="Arial" charset="0"/>
                <a:ea typeface="Arial" charset="0"/>
                <a:cs typeface="Arial" charset="0"/>
              </a:rPr>
              <a:t>B</a:t>
            </a:r>
            <a:r>
              <a:rPr lang="en-US" altLang="zh-CN" sz="2800" dirty="0" smtClean="0">
                <a:latin typeface="Arial" charset="0"/>
                <a:ea typeface="Arial" charset="0"/>
                <a:cs typeface="Arial" charset="0"/>
              </a:rPr>
              <a:t>enefits</a:t>
            </a:r>
            <a:r>
              <a:rPr lang="zh-CN" altLang="zh-CN" sz="2800" dirty="0" smtClean="0">
                <a:latin typeface="Arial" charset="0"/>
                <a:ea typeface="Arial" charset="0"/>
                <a:cs typeface="Arial" charset="0"/>
              </a:rPr>
              <a:t> </a:t>
            </a:r>
            <a:endParaRPr kumimoji="1" lang="zh-CN" altLang="en-US" sz="2800" dirty="0">
              <a:latin typeface="Arial" charset="0"/>
              <a:ea typeface="Arial" charset="0"/>
              <a:cs typeface="Arial" charset="0"/>
            </a:endParaRPr>
          </a:p>
        </p:txBody>
      </p:sp>
    </p:spTree>
    <p:extLst>
      <p:ext uri="{BB962C8B-B14F-4D97-AF65-F5344CB8AC3E}">
        <p14:creationId xmlns:p14="http://schemas.microsoft.com/office/powerpoint/2010/main" val="76532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As networks become more complex, traceability systems must follow suit.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Effective </a:t>
            </a:r>
            <a:r>
              <a:rPr lang="en-US" altLang="zh-CN" sz="2000" dirty="0">
                <a:latin typeface="Arial" charset="0"/>
                <a:ea typeface="Arial" charset="0"/>
                <a:cs typeface="Arial" charset="0"/>
              </a:rPr>
              <a:t>trace back/forward in complex tightly coupled systems may depend on the presence of large, powerful players such as global food companies or global retailers in the network.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rmAutofit fontScale="90000"/>
          </a:bodyPr>
          <a:lstStyle/>
          <a:p>
            <a:r>
              <a:rPr lang="en-GB" altLang="zh-CN" sz="3100" dirty="0"/>
              <a:t>Food Policy Implications</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206189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1900" dirty="0">
                <a:latin typeface="Arial" charset="0"/>
                <a:ea typeface="Arial" charset="0"/>
                <a:cs typeface="Arial" charset="0"/>
              </a:rPr>
              <a:t>Since controlling a complex network requires information-intensive relationships with a greater variety of counterparties, there is a risk of information overload for the controlling firm. </a:t>
            </a:r>
            <a:endParaRPr lang="en-US" altLang="zh-CN" sz="1900" dirty="0" smtClean="0">
              <a:latin typeface="Arial" charset="0"/>
              <a:ea typeface="Arial" charset="0"/>
              <a:cs typeface="Arial" charset="0"/>
            </a:endParaRPr>
          </a:p>
          <a:p>
            <a:pPr algn="just"/>
            <a:endParaRPr lang="en-US" altLang="zh-CN" sz="1900" dirty="0">
              <a:latin typeface="Arial" charset="0"/>
              <a:ea typeface="Arial" charset="0"/>
              <a:cs typeface="Arial" charset="0"/>
            </a:endParaRPr>
          </a:p>
          <a:p>
            <a:pPr algn="just"/>
            <a:r>
              <a:rPr lang="en-US" altLang="zh-CN" sz="1900" dirty="0" smtClean="0">
                <a:latin typeface="Arial" charset="0"/>
                <a:ea typeface="Arial" charset="0"/>
                <a:cs typeface="Arial" charset="0"/>
              </a:rPr>
              <a:t>In </a:t>
            </a:r>
            <a:r>
              <a:rPr lang="en-US" altLang="zh-CN" sz="1900" dirty="0">
                <a:latin typeface="Arial" charset="0"/>
                <a:ea typeface="Arial" charset="0"/>
                <a:cs typeface="Arial" charset="0"/>
              </a:rPr>
              <a:t>tightly coupled networks, reducing complexity and assigning an enforcement role to a central player would make traceability systems possible, but only at a high cost in terms of system resources, data quality and the opportunity costs of committing to a smaller supplier base for any product. </a:t>
            </a:r>
            <a:endParaRPr lang="zh-CN" altLang="zh-CN" sz="19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12053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just" hangingPunct="0"/>
            <a:r>
              <a:rPr lang="en-US" dirty="0" smtClean="0">
                <a:latin typeface="Arial"/>
                <a:cs typeface="Arial"/>
              </a:rPr>
              <a:t>Chapter 13: </a:t>
            </a:r>
            <a:r>
              <a:rPr lang="en-GB" altLang="zh-CN" dirty="0">
                <a:latin typeface="Arial" charset="0"/>
                <a:ea typeface="Arial" charset="0"/>
                <a:cs typeface="Arial" charset="0"/>
              </a:rPr>
              <a:t>Cost and Benefits of Control Measures: Food Traceability </a:t>
            </a:r>
            <a:endParaRPr lang="zh-CN" altLang="zh-CN" dirty="0">
              <a:latin typeface="Arial" charset="0"/>
              <a:ea typeface="Arial" charset="0"/>
              <a:cs typeface="Arial" charset="0"/>
            </a:endParaRPr>
          </a:p>
        </p:txBody>
      </p:sp>
    </p:spTree>
    <p:extLst>
      <p:ext uri="{BB962C8B-B14F-4D97-AF65-F5344CB8AC3E}">
        <p14:creationId xmlns:p14="http://schemas.microsoft.com/office/powerpoint/2010/main" val="107289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85000" lnSpcReduction="20000"/>
          </a:bodyPr>
          <a:lstStyle/>
          <a:p>
            <a:pPr algn="just"/>
            <a:r>
              <a:rPr lang="en-US" altLang="zh-CN" sz="2000" dirty="0">
                <a:latin typeface="Arial" charset="0"/>
                <a:ea typeface="Arial" charset="0"/>
                <a:cs typeface="Arial" charset="0"/>
              </a:rPr>
              <a:t>In a loosely coupled complex network, we think solutions are limited to very simple logistics approaches similar to the one deployed by the LGMA. The problem in these networks is the absence of a central player, which suggests that government intervention, perhaps on an international scale, will be necessary. It is also possible that solutions will emerge from technology suppliers.</a:t>
            </a:r>
            <a:r>
              <a:rPr lang="zh-CN" altLang="zh-CN" sz="2000" dirty="0">
                <a:latin typeface="Arial" charset="0"/>
                <a:ea typeface="Arial" charset="0"/>
                <a:cs typeface="Arial" charset="0"/>
              </a:rPr>
              <a:t> </a:t>
            </a:r>
            <a:endParaRPr lang="en-US" altLang="zh-CN" sz="2000" dirty="0" smtClean="0">
              <a:latin typeface="Arial" charset="0"/>
              <a:ea typeface="Arial" charset="0"/>
              <a:cs typeface="Arial" charset="0"/>
            </a:endParaRPr>
          </a:p>
          <a:p>
            <a:pPr algn="just"/>
            <a:endParaRPr kumimoji="1" lang="en-US" altLang="zh-CN" sz="2000" dirty="0">
              <a:latin typeface="Arial" charset="0"/>
              <a:ea typeface="Arial" charset="0"/>
              <a:cs typeface="Arial" charset="0"/>
            </a:endParaRPr>
          </a:p>
          <a:p>
            <a:pPr algn="just"/>
            <a:r>
              <a:rPr lang="en-US" altLang="zh-CN" sz="2000" dirty="0">
                <a:latin typeface="Arial" charset="0"/>
                <a:ea typeface="Arial" charset="0"/>
                <a:cs typeface="Arial" charset="0"/>
              </a:rPr>
              <a:t>Since the implementation of the LGMA and its traceability system there </a:t>
            </a:r>
            <a:r>
              <a:rPr lang="en-US" altLang="zh-CN" sz="2000" dirty="0" smtClean="0">
                <a:latin typeface="Arial" charset="0"/>
                <a:ea typeface="Arial" charset="0"/>
                <a:cs typeface="Arial" charset="0"/>
              </a:rPr>
              <a:t>have </a:t>
            </a:r>
            <a:r>
              <a:rPr lang="en-US" altLang="zh-CN" sz="2000" dirty="0">
                <a:latin typeface="Arial" charset="0"/>
                <a:ea typeface="Arial" charset="0"/>
                <a:cs typeface="Arial" charset="0"/>
              </a:rPr>
              <a:t>been several timely interventions and fewer recalls, mostly voluntary lower class recall.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This case makes </a:t>
            </a:r>
            <a:r>
              <a:rPr lang="en-US" altLang="zh-CN" sz="2000" dirty="0">
                <a:latin typeface="Arial" charset="0"/>
                <a:ea typeface="Arial" charset="0"/>
                <a:cs typeface="Arial" charset="0"/>
              </a:rPr>
              <a:t>its primary contribution to the goal of greater traceability by trying to show how the conditions that enable or impede traceability emerge from supply network structure.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This case also </a:t>
            </a:r>
            <a:r>
              <a:rPr lang="en-US" altLang="zh-CN" sz="2000" dirty="0">
                <a:latin typeface="Arial" charset="0"/>
                <a:ea typeface="Arial" charset="0"/>
                <a:cs typeface="Arial" charset="0"/>
              </a:rPr>
              <a:t>suggests that investments in rapid response, targeted trace back systems could be cost-effective by minimizing trace back response </a:t>
            </a:r>
            <a:r>
              <a:rPr lang="en-US" altLang="zh-CN" sz="2000" dirty="0" smtClean="0">
                <a:latin typeface="Arial" charset="0"/>
                <a:ea typeface="Arial" charset="0"/>
                <a:cs typeface="Arial" charset="0"/>
              </a:rPr>
              <a:t>rates.</a:t>
            </a:r>
            <a:r>
              <a:rPr lang="zh-CN" altLang="zh-CN" sz="2000" dirty="0" smtClean="0">
                <a:latin typeface="Arial" charset="0"/>
                <a:ea typeface="Arial" charset="0"/>
                <a:cs typeface="Arial" charset="0"/>
              </a:rPr>
              <a:t>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rmAutofit fontScale="90000"/>
          </a:bodyPr>
          <a:lstStyle/>
          <a:p>
            <a:r>
              <a:rPr lang="en-GB" altLang="zh-CN" sz="3100" dirty="0"/>
              <a:t>Summary</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204218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latin typeface="Arial"/>
                <a:cs typeface="Arial"/>
              </a:rPr>
              <a:t>THANK YOU</a:t>
            </a:r>
            <a:endParaRPr lang="en-GB" sz="2200" dirty="0">
              <a:latin typeface="Arial"/>
              <a:cs typeface="Arial"/>
            </a:endParaRPr>
          </a:p>
        </p:txBody>
      </p:sp>
      <p:sp>
        <p:nvSpPr>
          <p:cNvPr id="3" name="Subtitle 2"/>
          <p:cNvSpPr>
            <a:spLocks noGrp="1"/>
          </p:cNvSpPr>
          <p:nvPr>
            <p:ph type="subTitle" idx="1"/>
          </p:nvPr>
        </p:nvSpPr>
        <p:spPr>
          <a:xfrm>
            <a:off x="973931" y="2258063"/>
            <a:ext cx="7744390" cy="880553"/>
          </a:xfrm>
        </p:spPr>
        <p:txBody>
          <a:bodyPr>
            <a:normAutofit/>
          </a:bodyPr>
          <a:lstStyle/>
          <a:p>
            <a:r>
              <a:rPr lang="en-GB" sz="2000" dirty="0">
                <a:latin typeface="Arial" panose="020B0604020202020204" pitchFamily="34" charset="0"/>
                <a:cs typeface="Arial" panose="020B0604020202020204" pitchFamily="34" charset="0"/>
              </a:rPr>
              <a:t>Name:	Charlene Wolf-Hall &amp; William </a:t>
            </a:r>
            <a:r>
              <a:rPr lang="en-GB" sz="2000" dirty="0" err="1">
                <a:latin typeface="Arial" panose="020B0604020202020204" pitchFamily="34" charset="0"/>
                <a:cs typeface="Arial" panose="020B0604020202020204" pitchFamily="34" charset="0"/>
              </a:rPr>
              <a:t>Nganje</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Email:  charlene.hall@ndsu.edu &amp; </a:t>
            </a:r>
            <a:r>
              <a:rPr lang="en-GB" altLang="zh-CN" sz="2000" dirty="0">
                <a:latin typeface="Arial" panose="020B0604020202020204" pitchFamily="34" charset="0"/>
                <a:ea typeface="Arial" charset="0"/>
                <a:cs typeface="Arial" panose="020B0604020202020204" pitchFamily="34" charset="0"/>
              </a:rPr>
              <a:t>William.Nganje@ndsu.edu</a:t>
            </a:r>
          </a:p>
          <a:p>
            <a:endParaRPr lang="en-GB" sz="2200" dirty="0">
              <a:latin typeface="Arial"/>
              <a:cs typeface="Arial"/>
            </a:endParaRPr>
          </a:p>
        </p:txBody>
      </p:sp>
    </p:spTree>
    <p:extLst>
      <p:ext uri="{BB962C8B-B14F-4D97-AF65-F5344CB8AC3E}">
        <p14:creationId xmlns:p14="http://schemas.microsoft.com/office/powerpoint/2010/main" val="387871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pPr marL="457200" lvl="0" indent="-457200" algn="just">
              <a:buFont typeface="Wingdings" charset="2"/>
              <a:buChar char="l"/>
            </a:pPr>
            <a:r>
              <a:rPr lang="en-GB" altLang="zh-CN" sz="2400" dirty="0">
                <a:latin typeface="Arial" charset="0"/>
                <a:ea typeface="Arial" charset="0"/>
                <a:cs typeface="Arial" charset="0"/>
              </a:rPr>
              <a:t>What is food traceability</a:t>
            </a:r>
            <a:r>
              <a:rPr lang="en-GB" altLang="zh-CN" sz="2400" dirty="0" smtClean="0">
                <a:latin typeface="Arial" charset="0"/>
                <a:ea typeface="Arial" charset="0"/>
                <a:cs typeface="Arial" charset="0"/>
              </a:rPr>
              <a:t>?</a:t>
            </a:r>
          </a:p>
          <a:p>
            <a:pPr marL="457200" lvl="0" indent="-457200" algn="just">
              <a:buFont typeface="Wingdings" charset="2"/>
              <a:buChar char="l"/>
            </a:pPr>
            <a:endParaRPr lang="zh-CN" altLang="zh-CN" sz="2400" dirty="0">
              <a:latin typeface="Arial" charset="0"/>
              <a:ea typeface="Arial" charset="0"/>
              <a:cs typeface="Arial" charset="0"/>
            </a:endParaRPr>
          </a:p>
          <a:p>
            <a:pPr marL="457200" lvl="0" indent="-457200" algn="just">
              <a:buFont typeface="Wingdings" charset="2"/>
              <a:buChar char="l"/>
            </a:pPr>
            <a:r>
              <a:rPr lang="en-GB" altLang="zh-CN" sz="2400" dirty="0">
                <a:latin typeface="Arial" charset="0"/>
                <a:ea typeface="Arial" charset="0"/>
                <a:cs typeface="Arial" charset="0"/>
              </a:rPr>
              <a:t>What technologies do we use to track the flow of food and food risks</a:t>
            </a:r>
            <a:r>
              <a:rPr lang="en-GB" altLang="zh-CN" sz="2400" dirty="0" smtClean="0">
                <a:latin typeface="Arial" charset="0"/>
                <a:ea typeface="Arial" charset="0"/>
                <a:cs typeface="Arial" charset="0"/>
              </a:rPr>
              <a:t>?</a:t>
            </a:r>
          </a:p>
          <a:p>
            <a:pPr marL="457200" lvl="0" indent="-457200" algn="just">
              <a:buFont typeface="Wingdings" charset="2"/>
              <a:buChar char="l"/>
            </a:pPr>
            <a:endParaRPr lang="zh-CN" altLang="zh-CN" sz="2400" dirty="0">
              <a:latin typeface="Arial" charset="0"/>
              <a:ea typeface="Arial" charset="0"/>
              <a:cs typeface="Arial" charset="0"/>
            </a:endParaRPr>
          </a:p>
          <a:p>
            <a:pPr marL="457200" lvl="0" indent="-457200" algn="just">
              <a:buFont typeface="Wingdings" charset="2"/>
              <a:buChar char="l"/>
            </a:pPr>
            <a:r>
              <a:rPr lang="en-GB" altLang="zh-CN" sz="2400" dirty="0">
                <a:latin typeface="Arial" charset="0"/>
                <a:ea typeface="Arial" charset="0"/>
                <a:cs typeface="Arial" charset="0"/>
              </a:rPr>
              <a:t>What is the role of traceability in mitigating the cost of food risks</a:t>
            </a:r>
            <a:r>
              <a:rPr lang="en-GB" altLang="zh-CN" sz="2400" dirty="0" smtClean="0">
                <a:latin typeface="Arial" charset="0"/>
                <a:ea typeface="Arial" charset="0"/>
                <a:cs typeface="Arial" charset="0"/>
              </a:rPr>
              <a:t>?</a:t>
            </a:r>
          </a:p>
          <a:p>
            <a:pPr marL="457200" lvl="0" indent="-457200" algn="just">
              <a:buFont typeface="Wingdings" charset="2"/>
              <a:buChar char="l"/>
            </a:pPr>
            <a:endParaRPr lang="zh-CN" altLang="zh-CN" sz="2400" dirty="0">
              <a:latin typeface="Arial" charset="0"/>
              <a:ea typeface="Arial" charset="0"/>
              <a:cs typeface="Arial" charset="0"/>
            </a:endParaRPr>
          </a:p>
          <a:p>
            <a:pPr marL="457200" lvl="0" indent="-457200" algn="just">
              <a:buFont typeface="Wingdings" charset="2"/>
              <a:buChar char="l"/>
            </a:pPr>
            <a:r>
              <a:rPr lang="en-GB" altLang="zh-CN" sz="2400" dirty="0">
                <a:latin typeface="Arial" charset="0"/>
                <a:ea typeface="Arial" charset="0"/>
                <a:cs typeface="Arial" charset="0"/>
              </a:rPr>
              <a:t>How does the cost of traceability compare to its benefits?</a:t>
            </a:r>
            <a:endParaRPr lang="zh-CN" altLang="zh-CN" sz="2400" dirty="0">
              <a:latin typeface="Arial" charset="0"/>
              <a:ea typeface="Arial" charset="0"/>
              <a:cs typeface="Arial" charset="0"/>
            </a:endParaRPr>
          </a:p>
          <a:p>
            <a:endParaRPr lang="en-GB" sz="2200" dirty="0">
              <a:latin typeface="Arial"/>
              <a:cs typeface="Arial"/>
            </a:endParaRPr>
          </a:p>
          <a:p>
            <a:endParaRPr lang="en-GB" dirty="0"/>
          </a:p>
        </p:txBody>
      </p:sp>
      <p:sp>
        <p:nvSpPr>
          <p:cNvPr id="4" name="Title 3"/>
          <p:cNvSpPr>
            <a:spLocks noGrp="1"/>
          </p:cNvSpPr>
          <p:nvPr>
            <p:ph type="title"/>
          </p:nvPr>
        </p:nvSpPr>
        <p:spPr/>
        <p:txBody>
          <a:bodyPr>
            <a:normAutofit fontScale="90000"/>
          </a:bodyPr>
          <a:lstStyle/>
          <a:p>
            <a:r>
              <a:rPr lang="en-GB" sz="3100" dirty="0"/>
              <a:t>Key Questions</a:t>
            </a:r>
            <a:r>
              <a:rPr lang="en-GB" dirty="0"/>
              <a:t/>
            </a:r>
            <a:br>
              <a:rPr lang="en-GB" dirty="0"/>
            </a:br>
            <a:endParaRPr lang="en-US"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964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pPr algn="just" hangingPunct="0"/>
            <a:r>
              <a:rPr lang="en-US" altLang="zh-CN" sz="2000" dirty="0">
                <a:latin typeface="Arial" charset="0"/>
                <a:ea typeface="Arial" charset="0"/>
                <a:cs typeface="Arial" charset="0"/>
              </a:rPr>
              <a:t>In the current climate of foodborne illnesses from pathogens and increased food trade around the globe, a major concern involves the actions taken by the industry and governmental </a:t>
            </a:r>
            <a:r>
              <a:rPr lang="en-US" altLang="zh-CN" sz="2000" dirty="0" smtClean="0">
                <a:latin typeface="Arial" charset="0"/>
                <a:ea typeface="Arial" charset="0"/>
                <a:cs typeface="Arial" charset="0"/>
              </a:rPr>
              <a:t>agencies </a:t>
            </a:r>
            <a:r>
              <a:rPr lang="en-US" altLang="zh-CN" sz="2000" dirty="0">
                <a:latin typeface="Arial" charset="0"/>
                <a:ea typeface="Arial" charset="0"/>
                <a:cs typeface="Arial" charset="0"/>
              </a:rPr>
              <a:t>to contain or trace the source of current and future outbreaks in a timely, targeted, and cost-effective manner.  </a:t>
            </a:r>
            <a:endParaRPr lang="en-US" altLang="zh-CN" sz="2000" dirty="0" smtClean="0">
              <a:latin typeface="Arial" charset="0"/>
              <a:ea typeface="Arial" charset="0"/>
              <a:cs typeface="Arial" charset="0"/>
            </a:endParaRPr>
          </a:p>
          <a:p>
            <a:pPr algn="just" hangingPunct="0"/>
            <a:endParaRPr lang="en-US" altLang="zh-CN" sz="2000" dirty="0">
              <a:latin typeface="Arial" charset="0"/>
              <a:ea typeface="Arial" charset="0"/>
              <a:cs typeface="Arial" charset="0"/>
            </a:endParaRPr>
          </a:p>
          <a:p>
            <a:pPr algn="just" hangingPunct="0"/>
            <a:r>
              <a:rPr lang="en-US" altLang="zh-CN" sz="2000" dirty="0" smtClean="0">
                <a:latin typeface="Arial" charset="0"/>
                <a:ea typeface="Arial" charset="0"/>
                <a:cs typeface="Arial" charset="0"/>
              </a:rPr>
              <a:t>The </a:t>
            </a:r>
            <a:r>
              <a:rPr lang="en-US" altLang="zh-CN" sz="2000" dirty="0">
                <a:latin typeface="Arial" charset="0"/>
                <a:ea typeface="Arial" charset="0"/>
                <a:cs typeface="Arial" charset="0"/>
              </a:rPr>
              <a:t>duration and cost of trace back for food imports may be even more problematic. </a:t>
            </a:r>
            <a:endParaRPr lang="zh-CN" altLang="zh-CN" sz="2000" dirty="0">
              <a:latin typeface="Arial" charset="0"/>
              <a:ea typeface="Arial" charset="0"/>
              <a:cs typeface="Arial" charset="0"/>
            </a:endParaRPr>
          </a:p>
        </p:txBody>
      </p:sp>
      <p:sp>
        <p:nvSpPr>
          <p:cNvPr id="4" name="Title 3"/>
          <p:cNvSpPr>
            <a:spLocks noGrp="1"/>
          </p:cNvSpPr>
          <p:nvPr>
            <p:ph type="title"/>
          </p:nvPr>
        </p:nvSpPr>
        <p:spPr>
          <a:xfrm>
            <a:off x="797169" y="274638"/>
            <a:ext cx="7916985" cy="997743"/>
          </a:xfrm>
        </p:spPr>
        <p:txBody>
          <a:bodyPr>
            <a:noAutofit/>
          </a:bodyPr>
          <a:lstStyle/>
          <a:p>
            <a:r>
              <a:rPr lang="en-US" sz="2800" dirty="0" smtClean="0"/>
              <a:t>Introduction</a:t>
            </a:r>
            <a:endParaRPr lang="en-US" sz="2800"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60793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Autofit/>
          </a:bodyPr>
          <a:lstStyle/>
          <a:p>
            <a:pPr algn="just" hangingPunct="0"/>
            <a:r>
              <a:rPr lang="en-US" altLang="zh-CN" sz="1800" dirty="0" smtClean="0">
                <a:latin typeface="Arial" charset="0"/>
                <a:ea typeface="Arial" charset="0"/>
                <a:cs typeface="Arial" charset="0"/>
              </a:rPr>
              <a:t>To </a:t>
            </a:r>
            <a:r>
              <a:rPr lang="en-US" altLang="zh-CN" sz="1800" dirty="0">
                <a:latin typeface="Arial" charset="0"/>
                <a:ea typeface="Arial" charset="0"/>
                <a:cs typeface="Arial" charset="0"/>
              </a:rPr>
              <a:t>address these concerns the US Food and Drug Administration (FDA) is proposing a mandatory electronic traceability format for each point along the supply chain within 24 hours of an FDA request. </a:t>
            </a:r>
            <a:endParaRPr lang="en-US" altLang="zh-CN" sz="1800" dirty="0" smtClean="0">
              <a:latin typeface="Arial" charset="0"/>
              <a:ea typeface="Arial" charset="0"/>
              <a:cs typeface="Arial" charset="0"/>
            </a:endParaRPr>
          </a:p>
          <a:p>
            <a:pPr algn="just" hangingPunct="0"/>
            <a:endParaRPr lang="en-US" altLang="zh-CN" sz="1800" dirty="0">
              <a:latin typeface="Arial" charset="0"/>
              <a:ea typeface="Arial" charset="0"/>
              <a:cs typeface="Arial" charset="0"/>
            </a:endParaRPr>
          </a:p>
          <a:p>
            <a:pPr algn="just" hangingPunct="0"/>
            <a:r>
              <a:rPr lang="en-US" altLang="zh-CN" sz="1800" dirty="0" smtClean="0">
                <a:latin typeface="Arial" charset="0"/>
                <a:ea typeface="Arial" charset="0"/>
                <a:cs typeface="Arial" charset="0"/>
              </a:rPr>
              <a:t>The </a:t>
            </a:r>
            <a:r>
              <a:rPr lang="en-US" altLang="zh-CN" sz="1800" dirty="0">
                <a:latin typeface="Arial" charset="0"/>
                <a:ea typeface="Arial" charset="0"/>
                <a:cs typeface="Arial" charset="0"/>
              </a:rPr>
              <a:t>proposed rule suggests that, despite the considerable costs of implementing electronic traceability systems, several benefits outweigh the cost.  </a:t>
            </a:r>
            <a:endParaRPr lang="zh-CN" altLang="zh-CN" sz="1800" dirty="0">
              <a:latin typeface="Arial" charset="0"/>
              <a:ea typeface="Arial" charset="0"/>
              <a:cs typeface="Arial" charset="0"/>
            </a:endParaRPr>
          </a:p>
          <a:p>
            <a:r>
              <a:rPr lang="en-US" altLang="zh-CN" sz="1800" dirty="0">
                <a:latin typeface="Arial" charset="0"/>
                <a:ea typeface="Arial" charset="0"/>
                <a:cs typeface="Arial" charset="0"/>
              </a:rPr>
              <a:t> </a:t>
            </a:r>
            <a:endParaRPr kumimoji="1" lang="zh-CN" altLang="en-US" sz="1800" dirty="0">
              <a:latin typeface="Arial" charset="0"/>
              <a:ea typeface="Arial" charset="0"/>
              <a:cs typeface="Arial" charset="0"/>
            </a:endParaRPr>
          </a:p>
        </p:txBody>
      </p:sp>
      <p:sp>
        <p:nvSpPr>
          <p:cNvPr id="3" name="标题 2"/>
          <p:cNvSpPr>
            <a:spLocks noGrp="1"/>
          </p:cNvSpPr>
          <p:nvPr>
            <p:ph type="title"/>
          </p:nvPr>
        </p:nvSpPr>
        <p:spPr/>
        <p:txBody>
          <a:bodyPr>
            <a:normAutofit/>
          </a:bodyPr>
          <a:lstStyle/>
          <a:p>
            <a:r>
              <a:rPr lang="en-US" altLang="zh-CN" sz="2800" dirty="0">
                <a:latin typeface="Arial" charset="0"/>
                <a:ea typeface="Arial" charset="0"/>
                <a:cs typeface="Arial" charset="0"/>
              </a:rPr>
              <a:t>Delays in R</a:t>
            </a:r>
            <a:r>
              <a:rPr lang="en-US" altLang="zh-CN" sz="2800" dirty="0" smtClean="0">
                <a:latin typeface="Arial" charset="0"/>
                <a:ea typeface="Arial" charset="0"/>
                <a:cs typeface="Arial" charset="0"/>
              </a:rPr>
              <a:t>ecall</a:t>
            </a:r>
            <a:r>
              <a:rPr lang="zh-CN" altLang="zh-CN" sz="2800" dirty="0" smtClean="0">
                <a:latin typeface="Arial" charset="0"/>
                <a:ea typeface="Arial" charset="0"/>
                <a:cs typeface="Arial" charset="0"/>
              </a:rPr>
              <a:t> </a:t>
            </a:r>
            <a:endParaRPr kumimoji="1" lang="zh-CN" altLang="en-US" sz="2800" dirty="0">
              <a:latin typeface="Arial" charset="0"/>
              <a:ea typeface="Arial" charset="0"/>
              <a:cs typeface="Arial" charset="0"/>
            </a:endParaRPr>
          </a:p>
        </p:txBody>
      </p:sp>
    </p:spTree>
    <p:extLst>
      <p:ext uri="{BB962C8B-B14F-4D97-AF65-F5344CB8AC3E}">
        <p14:creationId xmlns:p14="http://schemas.microsoft.com/office/powerpoint/2010/main" val="79078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Complex network structure is one potential reason why firms tend to delay investments in rapid response trace back systems.</a:t>
            </a:r>
            <a:r>
              <a:rPr lang="zh-CN" altLang="zh-CN" sz="2000" dirty="0">
                <a:latin typeface="Arial" charset="0"/>
                <a:ea typeface="Arial" charset="0"/>
                <a:cs typeface="Arial" charset="0"/>
              </a:rPr>
              <a:t> </a:t>
            </a:r>
            <a:endParaRPr lang="en-US" altLang="zh-CN" sz="2000" dirty="0" smtClean="0">
              <a:latin typeface="Arial" charset="0"/>
              <a:ea typeface="Arial" charset="0"/>
              <a:cs typeface="Arial" charset="0"/>
            </a:endParaRPr>
          </a:p>
          <a:p>
            <a:pPr algn="just"/>
            <a:endParaRPr kumimoji="1" lang="en-US" altLang="zh-CN" sz="2000" dirty="0">
              <a:latin typeface="Arial" charset="0"/>
              <a:ea typeface="Arial" charset="0"/>
              <a:cs typeface="Arial" charset="0"/>
            </a:endParaRPr>
          </a:p>
          <a:p>
            <a:pPr algn="just"/>
            <a:r>
              <a:rPr lang="en-US" altLang="zh-CN" sz="2000" dirty="0">
                <a:latin typeface="Arial" charset="0"/>
                <a:ea typeface="Arial" charset="0"/>
                <a:cs typeface="Arial" charset="0"/>
              </a:rPr>
              <a:t>The California leafy greens supply network is an ideal setting for a case study of this type, because its structure is likely to facilitate implementation of traceability systems.</a:t>
            </a:r>
            <a:r>
              <a:rPr lang="zh-CN" altLang="zh-CN" sz="2000" dirty="0">
                <a:latin typeface="Arial" charset="0"/>
                <a:ea typeface="Arial" charset="0"/>
                <a:cs typeface="Arial" charset="0"/>
              </a:rPr>
              <a:t>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Autofit/>
          </a:bodyPr>
          <a:lstStyle/>
          <a:p>
            <a:r>
              <a:rPr lang="en-GB" altLang="zh-CN" sz="2400" dirty="0" smtClean="0">
                <a:latin typeface="Arial" charset="0"/>
                <a:ea typeface="Arial" charset="0"/>
                <a:cs typeface="Arial" charset="0"/>
              </a:rPr>
              <a:t/>
            </a:r>
            <a:br>
              <a:rPr lang="en-GB" altLang="zh-CN" sz="2400" dirty="0" smtClean="0">
                <a:latin typeface="Arial" charset="0"/>
                <a:ea typeface="Arial" charset="0"/>
                <a:cs typeface="Arial" charset="0"/>
              </a:rPr>
            </a:br>
            <a:r>
              <a:rPr lang="en-GB" altLang="zh-CN" sz="2400" dirty="0" smtClean="0">
                <a:latin typeface="Arial" charset="0"/>
                <a:ea typeface="Arial" charset="0"/>
                <a:cs typeface="Arial" charset="0"/>
              </a:rPr>
              <a:t>Traceability </a:t>
            </a:r>
            <a:r>
              <a:rPr lang="en-GB" altLang="zh-CN" sz="2400" dirty="0">
                <a:latin typeface="Arial" charset="0"/>
                <a:ea typeface="Arial" charset="0"/>
                <a:cs typeface="Arial" charset="0"/>
              </a:rPr>
              <a:t>and Supply </a:t>
            </a:r>
            <a:r>
              <a:rPr lang="en-GB" altLang="zh-CN" sz="2400" dirty="0" smtClean="0">
                <a:latin typeface="Arial" charset="0"/>
                <a:ea typeface="Arial" charset="0"/>
                <a:cs typeface="Arial" charset="0"/>
              </a:rPr>
              <a:t>Network Structure</a:t>
            </a:r>
            <a:r>
              <a:rPr lang="zh-CN" altLang="zh-CN" sz="2400" dirty="0">
                <a:latin typeface="Arial" charset="0"/>
                <a:ea typeface="Arial" charset="0"/>
                <a:cs typeface="Arial" charset="0"/>
              </a:rPr>
              <a:t/>
            </a:r>
            <a:br>
              <a:rPr lang="zh-CN" altLang="zh-CN" sz="2400" dirty="0">
                <a:latin typeface="Arial" charset="0"/>
                <a:ea typeface="Arial" charset="0"/>
                <a:cs typeface="Arial" charset="0"/>
              </a:rPr>
            </a:br>
            <a:endParaRPr kumimoji="1" lang="zh-CN" altLang="en-US" sz="2400" dirty="0">
              <a:latin typeface="Arial" charset="0"/>
              <a:ea typeface="Arial" charset="0"/>
              <a:cs typeface="Arial" charset="0"/>
            </a:endParaRPr>
          </a:p>
        </p:txBody>
      </p:sp>
    </p:spTree>
    <p:extLst>
      <p:ext uri="{BB962C8B-B14F-4D97-AF65-F5344CB8AC3E}">
        <p14:creationId xmlns:p14="http://schemas.microsoft.com/office/powerpoint/2010/main" val="131430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smtClean="0">
                <a:latin typeface="Arial" charset="0"/>
                <a:ea typeface="Arial" charset="0"/>
                <a:cs typeface="Arial" charset="0"/>
              </a:rPr>
              <a:t>The </a:t>
            </a:r>
            <a:r>
              <a:rPr lang="en-US" altLang="zh-CN" sz="2000" dirty="0">
                <a:latin typeface="Arial" charset="0"/>
                <a:ea typeface="Arial" charset="0"/>
                <a:cs typeface="Arial" charset="0"/>
              </a:rPr>
              <a:t>entities depicted in the </a:t>
            </a:r>
            <a:r>
              <a:rPr lang="en-US" altLang="zh-CN" sz="2000" dirty="0" smtClean="0">
                <a:latin typeface="Arial" charset="0"/>
                <a:ea typeface="Arial" charset="0"/>
                <a:cs typeface="Arial" charset="0"/>
              </a:rPr>
              <a:t>Figure 13.1 (such </a:t>
            </a:r>
            <a:r>
              <a:rPr lang="en-US" altLang="zh-CN" sz="2000" dirty="0">
                <a:latin typeface="Arial" charset="0"/>
                <a:ea typeface="Arial" charset="0"/>
                <a:cs typeface="Arial" charset="0"/>
              </a:rPr>
              <a:t>as growers’ fields, packing facilities, distributors and retailers) are arranged in chains that are only sparsely linked to each other.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In </a:t>
            </a:r>
            <a:r>
              <a:rPr lang="en-US" altLang="zh-CN" sz="2000" dirty="0">
                <a:latin typeface="Arial" charset="0"/>
                <a:ea typeface="Arial" charset="0"/>
                <a:cs typeface="Arial" charset="0"/>
              </a:rPr>
              <a:t>a network of this type the number of paths through the network is relatively small. </a:t>
            </a:r>
            <a:endParaRPr kumimoji="1" lang="zh-CN" altLang="en-US" dirty="0"/>
          </a:p>
        </p:txBody>
      </p:sp>
      <p:sp>
        <p:nvSpPr>
          <p:cNvPr id="3" name="标题 2"/>
          <p:cNvSpPr>
            <a:spLocks noGrp="1"/>
          </p:cNvSpPr>
          <p:nvPr>
            <p:ph type="title"/>
          </p:nvPr>
        </p:nvSpPr>
        <p:spPr/>
        <p:txBody>
          <a:bodyPr>
            <a:normAutofit fontScale="90000"/>
          </a:bodyPr>
          <a:lstStyle/>
          <a:p>
            <a:r>
              <a:rPr lang="en-GB" altLang="zh-CN" sz="3100" dirty="0"/>
              <a:t>Tracing </a:t>
            </a:r>
            <a:r>
              <a:rPr lang="en-GB" altLang="zh-CN" sz="3100" dirty="0" smtClean="0"/>
              <a:t>Food </a:t>
            </a:r>
            <a:r>
              <a:rPr lang="en-GB" altLang="zh-CN" sz="3100" dirty="0"/>
              <a:t>R</a:t>
            </a:r>
            <a:r>
              <a:rPr lang="en-GB" altLang="zh-CN" sz="3100" dirty="0" smtClean="0"/>
              <a:t>isks</a:t>
            </a:r>
            <a:r>
              <a:rPr lang="en-US" altLang="zh-CN" sz="3100" dirty="0"/>
              <a:t> </a:t>
            </a:r>
            <a:r>
              <a:rPr lang="zh-CN" altLang="zh-CN" dirty="0"/>
              <a:t/>
            </a:r>
            <a:br>
              <a:rPr lang="zh-CN" altLang="zh-CN" dirty="0"/>
            </a:br>
            <a:r>
              <a:rPr lang="en-US" altLang="zh-CN" dirty="0"/>
              <a:t> </a:t>
            </a:r>
            <a:endParaRPr kumimoji="1" lang="zh-CN" altLang="en-US" dirty="0"/>
          </a:p>
        </p:txBody>
      </p:sp>
    </p:spTree>
    <p:extLst>
      <p:ext uri="{BB962C8B-B14F-4D97-AF65-F5344CB8AC3E}">
        <p14:creationId xmlns:p14="http://schemas.microsoft.com/office/powerpoint/2010/main" val="41549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89356" y="4513880"/>
            <a:ext cx="7196137" cy="997743"/>
          </a:xfrm>
        </p:spPr>
        <p:txBody>
          <a:bodyPr>
            <a:normAutofit/>
          </a:bodyPr>
          <a:lstStyle/>
          <a:p>
            <a:r>
              <a:rPr lang="en-US" altLang="zh-CN" sz="1400" dirty="0" smtClean="0">
                <a:latin typeface="Arial" charset="0"/>
                <a:ea typeface="Arial" charset="0"/>
                <a:cs typeface="Arial" charset="0"/>
              </a:rPr>
              <a:t>Figure 13.1.  A </a:t>
            </a:r>
            <a:r>
              <a:rPr lang="en-US" altLang="zh-CN" sz="1400" dirty="0">
                <a:latin typeface="Arial" charset="0"/>
                <a:ea typeface="Arial" charset="0"/>
                <a:cs typeface="Arial" charset="0"/>
              </a:rPr>
              <a:t>typical leafy greens supply network</a:t>
            </a:r>
            <a:r>
              <a:rPr lang="zh-CN" altLang="zh-CN" sz="1400" dirty="0">
                <a:latin typeface="Arial" charset="0"/>
                <a:ea typeface="Arial" charset="0"/>
                <a:cs typeface="Arial" charset="0"/>
              </a:rPr>
              <a:t> </a:t>
            </a:r>
            <a:endParaRPr kumimoji="1" lang="zh-CN" altLang="en-US" sz="1400" dirty="0">
              <a:latin typeface="Arial" charset="0"/>
              <a:ea typeface="Arial" charset="0"/>
              <a:cs typeface="Arial" charset="0"/>
            </a:endParaRPr>
          </a:p>
        </p:txBody>
      </p:sp>
      <p:sp>
        <p:nvSpPr>
          <p:cNvPr id="6" name="Rectangle 4"/>
          <p:cNvSpPr>
            <a:spLocks noChangeArrowheads="1"/>
          </p:cNvSpPr>
          <p:nvPr/>
        </p:nvSpPr>
        <p:spPr bwMode="auto">
          <a:xfrm>
            <a:off x="1237189" y="594196"/>
            <a:ext cx="10559066" cy="11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45" y="711586"/>
            <a:ext cx="7889855" cy="4116446"/>
          </a:xfrm>
          <a:prstGeom prst="rect">
            <a:avLst/>
          </a:prstGeom>
        </p:spPr>
      </p:pic>
    </p:spTree>
    <p:extLst>
      <p:ext uri="{BB962C8B-B14F-4D97-AF65-F5344CB8AC3E}">
        <p14:creationId xmlns:p14="http://schemas.microsoft.com/office/powerpoint/2010/main" val="122720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The </a:t>
            </a:r>
            <a:r>
              <a:rPr lang="en-US" altLang="zh-CN" sz="2000" dirty="0">
                <a:latin typeface="Arial" charset="0"/>
                <a:ea typeface="Arial" charset="0"/>
                <a:cs typeface="Arial" charset="0"/>
              </a:rPr>
              <a:t>LGMA does not require members to implement specific systems. Although it encourages the use of tracking systems based on RFID, no specific technology or information system is mandated by the agreement itself. Instead the agreement makes reference to federal law the only explicit specification for compliance with the agreement.</a:t>
            </a:r>
            <a:r>
              <a:rPr lang="zh-CN" altLang="zh-CN" sz="2000" dirty="0">
                <a:latin typeface="Arial" charset="0"/>
                <a:ea typeface="Arial" charset="0"/>
                <a:cs typeface="Arial" charset="0"/>
              </a:rPr>
              <a:t>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Autofit/>
          </a:bodyPr>
          <a:lstStyle/>
          <a:p>
            <a:r>
              <a:rPr lang="en-GB" altLang="zh-CN" sz="2800" dirty="0" smtClean="0">
                <a:latin typeface="Arial" charset="0"/>
                <a:ea typeface="Arial" charset="0"/>
                <a:cs typeface="Arial" charset="0"/>
              </a:rPr>
              <a:t/>
            </a:r>
            <a:br>
              <a:rPr lang="en-GB" altLang="zh-CN" sz="2800" dirty="0" smtClean="0">
                <a:latin typeface="Arial" charset="0"/>
                <a:ea typeface="Arial" charset="0"/>
                <a:cs typeface="Arial" charset="0"/>
              </a:rPr>
            </a:br>
            <a:r>
              <a:rPr lang="en-GB" altLang="zh-CN" sz="2800" dirty="0" smtClean="0">
                <a:latin typeface="Arial" charset="0"/>
                <a:ea typeface="Arial" charset="0"/>
                <a:cs typeface="Arial" charset="0"/>
              </a:rPr>
              <a:t>Case </a:t>
            </a:r>
            <a:r>
              <a:rPr lang="en-GB" altLang="zh-CN" sz="2800" dirty="0">
                <a:latin typeface="Arial" charset="0"/>
                <a:ea typeface="Arial" charset="0"/>
                <a:cs typeface="Arial" charset="0"/>
              </a:rPr>
              <a:t>S</a:t>
            </a:r>
            <a:r>
              <a:rPr lang="en-GB" altLang="zh-CN" sz="2800" dirty="0" smtClean="0">
                <a:latin typeface="Arial" charset="0"/>
                <a:ea typeface="Arial" charset="0"/>
                <a:cs typeface="Arial" charset="0"/>
              </a:rPr>
              <a:t>tudy</a:t>
            </a:r>
            <a:r>
              <a:rPr lang="en-GB" altLang="zh-CN" sz="2800" dirty="0">
                <a:latin typeface="Arial" charset="0"/>
                <a:ea typeface="Arial" charset="0"/>
                <a:cs typeface="Arial" charset="0"/>
              </a:rPr>
              <a:t>: Traceability </a:t>
            </a:r>
            <a:r>
              <a:rPr lang="en-GB" altLang="zh-CN" sz="2800" dirty="0" smtClean="0">
                <a:latin typeface="Arial" charset="0"/>
                <a:ea typeface="Arial" charset="0"/>
                <a:cs typeface="Arial" charset="0"/>
              </a:rPr>
              <a:t>Systems within </a:t>
            </a:r>
            <a:r>
              <a:rPr lang="en-GB" altLang="zh-CN" sz="2800" dirty="0">
                <a:latin typeface="Arial" charset="0"/>
                <a:ea typeface="Arial" charset="0"/>
                <a:cs typeface="Arial" charset="0"/>
              </a:rPr>
              <a:t>the LGMA</a:t>
            </a:r>
            <a:r>
              <a:rPr lang="zh-CN" altLang="zh-CN" sz="2800" dirty="0">
                <a:latin typeface="Arial" charset="0"/>
                <a:ea typeface="Arial" charset="0"/>
                <a:cs typeface="Arial" charset="0"/>
              </a:rPr>
              <a:t/>
            </a:r>
            <a:br>
              <a:rPr lang="zh-CN" altLang="zh-CN" sz="2800" dirty="0">
                <a:latin typeface="Arial" charset="0"/>
                <a:ea typeface="Arial" charset="0"/>
                <a:cs typeface="Arial" charset="0"/>
              </a:rPr>
            </a:br>
            <a:endParaRPr kumimoji="1" lang="zh-CN" altLang="en-US" sz="2800" dirty="0">
              <a:latin typeface="Arial" charset="0"/>
              <a:ea typeface="Arial" charset="0"/>
              <a:cs typeface="Arial" charset="0"/>
            </a:endParaRPr>
          </a:p>
        </p:txBody>
      </p:sp>
    </p:spTree>
    <p:extLst>
      <p:ext uri="{BB962C8B-B14F-4D97-AF65-F5344CB8AC3E}">
        <p14:creationId xmlns:p14="http://schemas.microsoft.com/office/powerpoint/2010/main" val="1153706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1137</Words>
  <Application>Microsoft Office PowerPoint</Application>
  <PresentationFormat>On-screen Show (4:3)</PresentationFormat>
  <Paragraphs>86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MICROBIAL FOOD SAFETY A FOOD SYSTEMS APPROACH</vt:lpstr>
      <vt:lpstr>PowerPoint Presentation</vt:lpstr>
      <vt:lpstr>Key Questions </vt:lpstr>
      <vt:lpstr>Introduction</vt:lpstr>
      <vt:lpstr>Delays in Recall </vt:lpstr>
      <vt:lpstr> Traceability and Supply Network Structure </vt:lpstr>
      <vt:lpstr>Tracing Food Risks   </vt:lpstr>
      <vt:lpstr>Figure 13.1.  A typical leafy greens supply network </vt:lpstr>
      <vt:lpstr> Case Study: Traceability Systems within the LGMA </vt:lpstr>
      <vt:lpstr>PowerPoint Presentation</vt:lpstr>
      <vt:lpstr> Cost of the LGMA Traceability System </vt:lpstr>
      <vt:lpstr>PowerPoint Presentation</vt:lpstr>
      <vt:lpstr>PowerPoint Presentation</vt:lpstr>
      <vt:lpstr> Analysis of Costs–Benefits of LGMA Traceability System </vt:lpstr>
      <vt:lpstr>PowerPoint Presentation</vt:lpstr>
      <vt:lpstr>PowerPoint Presentation</vt:lpstr>
      <vt:lpstr>Assumptions to Estimate Benefits </vt:lpstr>
      <vt:lpstr>Food Policy Implications </vt:lpstr>
      <vt:lpstr>PowerPoint Presentation</vt:lpstr>
      <vt:lpstr>Summary </vt:lpstr>
      <vt:lpstr>THANK YOU</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Sarah Lowe</cp:lastModifiedBy>
  <cp:revision>112</cp:revision>
  <dcterms:created xsi:type="dcterms:W3CDTF">2014-12-08T12:01:41Z</dcterms:created>
  <dcterms:modified xsi:type="dcterms:W3CDTF">2017-02-21T09:38:56Z</dcterms:modified>
</cp:coreProperties>
</file>