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3" r:id="rId2"/>
    <p:sldId id="271" r:id="rId3"/>
    <p:sldId id="272" r:id="rId4"/>
    <p:sldId id="284" r:id="rId5"/>
    <p:sldId id="289" r:id="rId6"/>
    <p:sldId id="294" r:id="rId7"/>
    <p:sldId id="296" r:id="rId8"/>
    <p:sldId id="297" r:id="rId9"/>
    <p:sldId id="298" r:id="rId10"/>
    <p:sldId id="299" r:id="rId11"/>
    <p:sldId id="300" r:id="rId12"/>
    <p:sldId id="301" r:id="rId13"/>
    <p:sldId id="302" r:id="rId14"/>
    <p:sldId id="303" r:id="rId15"/>
    <p:sldId id="295" r:id="rId16"/>
    <p:sldId id="310" r:id="rId17"/>
    <p:sldId id="311" r:id="rId18"/>
    <p:sldId id="312" r:id="rId19"/>
    <p:sldId id="313" r:id="rId20"/>
    <p:sldId id="315"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C92D"/>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00" autoAdjust="0"/>
  </p:normalViewPr>
  <p:slideViewPr>
    <p:cSldViewPr snapToGrid="0" snapToObjects="1">
      <p:cViewPr>
        <p:scale>
          <a:sx n="66" d="100"/>
          <a:sy n="66" d="100"/>
        </p:scale>
        <p:origin x="-2298" y="-101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4827586206901"/>
          <c:y val="8.4870848708487101E-2"/>
          <c:w val="0.87829614604462503"/>
          <c:h val="0.76383763837638396"/>
        </c:manualLayout>
      </c:layout>
      <c:lineChart>
        <c:grouping val="standard"/>
        <c:varyColors val="0"/>
        <c:ser>
          <c:idx val="0"/>
          <c:order val="0"/>
          <c:tx>
            <c:strRef>
              <c:f>Sheet1!$B$1</c:f>
              <c:strCache>
                <c:ptCount val="1"/>
              </c:strCache>
            </c:strRef>
          </c:tx>
          <c:spPr>
            <a:ln w="12715">
              <a:solidFill>
                <a:srgbClr val="000000"/>
              </a:solidFill>
              <a:prstDash val="solid"/>
            </a:ln>
          </c:spPr>
          <c:marker>
            <c:symbol val="diamond"/>
            <c:size val="5"/>
            <c:spPr>
              <a:solidFill>
                <a:srgbClr val="FF0000"/>
              </a:solidFill>
              <a:ln>
                <a:solidFill>
                  <a:srgbClr val="FF0000"/>
                </a:solidFill>
                <a:prstDash val="solid"/>
              </a:ln>
            </c:spPr>
          </c:marker>
          <c:cat>
            <c:numRef>
              <c:f>Sheet1!$A$2:$A$22</c:f>
              <c:numCache>
                <c:formatCode>General</c:formatCode>
                <c:ptCount val="21"/>
                <c:pt idx="0">
                  <c:v>1983</c:v>
                </c:pt>
                <c:pt idx="1">
                  <c:v>1984</c:v>
                </c:pt>
                <c:pt idx="2">
                  <c:v>1985</c:v>
                </c:pt>
                <c:pt idx="3">
                  <c:v>1986</c:v>
                </c:pt>
                <c:pt idx="4">
                  <c:v>1987</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numCache>
            </c:numRef>
          </c:cat>
          <c:val>
            <c:numRef>
              <c:f>Sheet1!$B$2:$B$22</c:f>
              <c:numCache>
                <c:formatCode>General</c:formatCode>
                <c:ptCount val="21"/>
                <c:pt idx="0">
                  <c:v>505</c:v>
                </c:pt>
                <c:pt idx="1">
                  <c:v>543</c:v>
                </c:pt>
                <c:pt idx="2">
                  <c:v>495</c:v>
                </c:pt>
                <c:pt idx="3">
                  <c:v>467</c:v>
                </c:pt>
                <c:pt idx="4">
                  <c:v>387</c:v>
                </c:pt>
                <c:pt idx="5">
                  <c:v>505</c:v>
                </c:pt>
                <c:pt idx="6">
                  <c:v>533</c:v>
                </c:pt>
                <c:pt idx="7">
                  <c:v>531</c:v>
                </c:pt>
                <c:pt idx="8">
                  <c:v>411</c:v>
                </c:pt>
                <c:pt idx="9">
                  <c:v>514</c:v>
                </c:pt>
                <c:pt idx="10">
                  <c:v>690</c:v>
                </c:pt>
                <c:pt idx="11">
                  <c:v>645</c:v>
                </c:pt>
                <c:pt idx="12">
                  <c:v>602</c:v>
                </c:pt>
                <c:pt idx="13">
                  <c:v>806</c:v>
                </c:pt>
                <c:pt idx="14">
                  <c:v>1314</c:v>
                </c:pt>
                <c:pt idx="15">
                  <c:v>1344</c:v>
                </c:pt>
                <c:pt idx="16">
                  <c:v>1414</c:v>
                </c:pt>
                <c:pt idx="17">
                  <c:v>1238</c:v>
                </c:pt>
                <c:pt idx="18">
                  <c:v>1332</c:v>
                </c:pt>
                <c:pt idx="19">
                  <c:v>1073</c:v>
                </c:pt>
                <c:pt idx="20" formatCode="#,##0">
                  <c:v>1319</c:v>
                </c:pt>
              </c:numCache>
            </c:numRef>
          </c:val>
          <c:smooth val="0"/>
        </c:ser>
        <c:dLbls>
          <c:showLegendKey val="0"/>
          <c:showVal val="0"/>
          <c:showCatName val="0"/>
          <c:showSerName val="0"/>
          <c:showPercent val="0"/>
          <c:showBubbleSize val="0"/>
        </c:dLbls>
        <c:marker val="1"/>
        <c:smooth val="0"/>
        <c:axId val="114827648"/>
        <c:axId val="114829568"/>
      </c:lineChart>
      <c:catAx>
        <c:axId val="114827648"/>
        <c:scaling>
          <c:orientation val="minMax"/>
        </c:scaling>
        <c:delete val="0"/>
        <c:axPos val="b"/>
        <c:numFmt formatCode="General" sourceLinked="1"/>
        <c:majorTickMark val="out"/>
        <c:minorTickMark val="none"/>
        <c:tickLblPos val="nextTo"/>
        <c:spPr>
          <a:ln w="12715">
            <a:solidFill>
              <a:srgbClr val="000000"/>
            </a:solidFill>
            <a:prstDash val="solid"/>
          </a:ln>
        </c:spPr>
        <c:txPr>
          <a:bodyPr rot="0" vert="horz"/>
          <a:lstStyle/>
          <a:p>
            <a:pPr>
              <a:defRPr/>
            </a:pPr>
            <a:endParaRPr lang="en-US"/>
          </a:p>
        </c:txPr>
        <c:crossAx val="114829568"/>
        <c:crosses val="autoZero"/>
        <c:auto val="1"/>
        <c:lblAlgn val="ctr"/>
        <c:lblOffset val="100"/>
        <c:tickLblSkip val="2"/>
        <c:tickMarkSkip val="1"/>
        <c:noMultiLvlLbl val="0"/>
      </c:catAx>
      <c:valAx>
        <c:axId val="114829568"/>
        <c:scaling>
          <c:orientation val="minMax"/>
        </c:scaling>
        <c:delete val="0"/>
        <c:axPos val="l"/>
        <c:numFmt formatCode="General" sourceLinked="1"/>
        <c:majorTickMark val="out"/>
        <c:minorTickMark val="none"/>
        <c:tickLblPos val="nextTo"/>
        <c:spPr>
          <a:ln w="12715">
            <a:solidFill>
              <a:srgbClr val="000000"/>
            </a:solidFill>
            <a:prstDash val="solid"/>
          </a:ln>
        </c:spPr>
        <c:txPr>
          <a:bodyPr rot="0" vert="horz"/>
          <a:lstStyle/>
          <a:p>
            <a:pPr>
              <a:defRPr/>
            </a:pPr>
            <a:endParaRPr lang="en-US"/>
          </a:p>
        </c:txPr>
        <c:crossAx val="114827648"/>
        <c:crosses val="autoZero"/>
        <c:crossBetween val="between"/>
      </c:valAx>
      <c:spPr>
        <a:noFill/>
        <a:ln w="25431">
          <a:noFill/>
        </a:ln>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21530F-8C58-4EDB-AB28-A44B8905B02A}" type="datetimeFigureOut">
              <a:rPr lang="en-US" smtClean="0"/>
              <a:t>2/21/2017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5DF76-156A-41F3-842A-2CB579479C45}" type="slidenum">
              <a:rPr lang="en-US" smtClean="0"/>
              <a:t>‹#›</a:t>
            </a:fld>
            <a:endParaRPr lang="en-US"/>
          </a:p>
        </p:txBody>
      </p:sp>
    </p:spTree>
    <p:extLst>
      <p:ext uri="{BB962C8B-B14F-4D97-AF65-F5344CB8AC3E}">
        <p14:creationId xmlns:p14="http://schemas.microsoft.com/office/powerpoint/2010/main" val="199429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6A213-EDED-0348-A26E-4E17E0071E8D}" type="datetimeFigureOut">
              <a:rPr kumimoji="1" lang="zh-CN" altLang="en-US" smtClean="0"/>
              <a:t>2017/2/21</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B8CFB-6EBC-7944-B17C-2E820592AC5B}" type="slidenum">
              <a:rPr kumimoji="1" lang="zh-CN" altLang="en-US" smtClean="0"/>
              <a:t>‹#›</a:t>
            </a:fld>
            <a:endParaRPr kumimoji="1" lang="zh-CN" altLang="en-US"/>
          </a:p>
        </p:txBody>
      </p:sp>
    </p:spTree>
    <p:extLst>
      <p:ext uri="{BB962C8B-B14F-4D97-AF65-F5344CB8AC3E}">
        <p14:creationId xmlns:p14="http://schemas.microsoft.com/office/powerpoint/2010/main" val="126617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37" name="Rectangle 36"/>
          <p:cNvSpPr/>
          <p:nvPr userDrawn="1"/>
        </p:nvSpPr>
        <p:spPr>
          <a:xfrm>
            <a:off x="0" y="4152900"/>
            <a:ext cx="9144000" cy="270510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000000"/>
                </a:solidFill>
                <a:latin typeface="Arial"/>
                <a:cs typeface="Arial"/>
              </a:rPr>
              <a:t>COMPLIMENTARY TEACHING MATERIALS</a:t>
            </a:r>
            <a:endParaRPr lang="en-US" sz="1000" dirty="0">
              <a:solidFill>
                <a:srgbClr val="000000"/>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rgbClr val="000000"/>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9" name="Rectangle 8"/>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7" name="Rectangle 16"/>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solidFill>
                  <a:srgbClr val="000000"/>
                </a:solidFill>
              </a:defRPr>
            </a:lvl1pPr>
          </a:lstStyle>
          <a:p>
            <a:pPr algn="l"/>
            <a:endParaRPr lang="en-US" sz="4200" dirty="0">
              <a:solidFill>
                <a:schemeClr val="bg1"/>
              </a:solidFill>
              <a:latin typeface="Arial"/>
              <a:cs typeface="Aria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3" name="Rectangle 12"/>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38" b="2619"/>
          <a:stretch/>
        </p:blipFill>
        <p:spPr>
          <a:xfrm>
            <a:off x="-24582" y="0"/>
            <a:ext cx="9168583" cy="5455920"/>
          </a:xfrm>
          <a:prstGeom prst="rect">
            <a:avLst/>
          </a:prstGeom>
        </p:spPr>
      </p:pic>
      <p:sp>
        <p:nvSpPr>
          <p:cNvPr id="8" name="Rectangle 7"/>
          <p:cNvSpPr/>
          <p:nvPr userDrawn="1"/>
        </p:nvSpPr>
        <p:spPr>
          <a:xfrm>
            <a:off x="0" y="4160520"/>
            <a:ext cx="9144000" cy="2697480"/>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4" name="Rectangle 13"/>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sp>
        <p:nvSpPr>
          <p:cNvPr id="14" name="TextBox 13"/>
          <p:cNvSpPr txBox="1"/>
          <p:nvPr userDrawn="1"/>
        </p:nvSpPr>
        <p:spPr>
          <a:xfrm>
            <a:off x="1189030" y="492258"/>
            <a:ext cx="7196463" cy="430887"/>
          </a:xfrm>
          <a:prstGeom prst="rect">
            <a:avLst/>
          </a:prstGeom>
          <a:noFill/>
        </p:spPr>
        <p:txBody>
          <a:bodyPr wrap="square" rtlCol="0">
            <a:spAutoFit/>
          </a:bodyPr>
          <a:lstStyle/>
          <a:p>
            <a:r>
              <a:rPr lang="en-US" sz="2200" b="1" cap="all" baseline="0" dirty="0" smtClean="0">
                <a:latin typeface="Arial"/>
                <a:cs typeface="Arial"/>
              </a:rPr>
              <a:t>Key Questions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6" y="1272381"/>
            <a:ext cx="7196137" cy="4313237"/>
          </a:xfrm>
        </p:spPr>
        <p:txBody>
          <a:bodyPr/>
          <a:lstStyle>
            <a:lvl1pPr marL="0" indent="0">
              <a:buNone/>
              <a:defRPr sz="36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3600" b="1">
                <a:latin typeface="Arial"/>
                <a:cs typeface="Arial"/>
              </a:defRPr>
            </a:lvl1pPr>
          </a:lstStyle>
          <a:p>
            <a:r>
              <a:rPr lang="en-GB" dirty="0" smtClean="0"/>
              <a:t>Click to edit Master title style</a:t>
            </a:r>
            <a:endParaRPr lang="en-US"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alphaModFix amt="24000"/>
            <a:extLst>
              <a:ext uri="{28A0092B-C50C-407E-A947-70E740481C1C}">
                <a14:useLocalDpi xmlns:a14="http://schemas.microsoft.com/office/drawing/2010/main" val="0"/>
              </a:ext>
            </a:extLst>
          </a:blip>
          <a:srcRect l="657" t="7196" r="842"/>
          <a:stretch/>
        </p:blipFill>
        <p:spPr>
          <a:xfrm>
            <a:off x="0" y="-1"/>
            <a:ext cx="9144000" cy="6461379"/>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E4C030"/>
          </a:solidFill>
          <a:ln>
            <a:solidFill>
              <a:srgbClr val="E4C0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200" b="1">
                <a:latin typeface="Arial"/>
                <a:cs typeface="Arial"/>
              </a:defRPr>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Rectangle 15"/>
          <p:cNvSpPr/>
          <p:nvPr userDrawn="1"/>
        </p:nvSpPr>
        <p:spPr>
          <a:xfrm>
            <a:off x="-32776" y="6123667"/>
            <a:ext cx="3392130" cy="38509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000000"/>
                </a:solidFill>
                <a:latin typeface="Arial"/>
                <a:cs typeface="Arial"/>
              </a:rPr>
              <a:t>COMPLIMENTARY TEACHING MATERIALS</a:t>
            </a: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3191" y="6059108"/>
            <a:ext cx="1875132" cy="518127"/>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www.oie.int/"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ageconsearch.umn.edu/bitstream/34023/1/ae000791.pdf"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53030"/>
            <a:ext cx="7772400" cy="1091181"/>
          </a:xfrm>
        </p:spPr>
        <p:txBody>
          <a:bodyPr>
            <a:normAutofit fontScale="90000"/>
          </a:bodyPr>
          <a:lstStyle/>
          <a:p>
            <a:pPr>
              <a:lnSpc>
                <a:spcPct val="120000"/>
              </a:lnSpc>
            </a:pPr>
            <a:r>
              <a:rPr lang="en-US" sz="3600" dirty="0" smtClean="0">
                <a:latin typeface="Arial"/>
                <a:cs typeface="Arial"/>
              </a:rPr>
              <a:t>MICROBIAL FOOD SAFETY</a:t>
            </a:r>
            <a:r>
              <a:rPr lang="en-US" dirty="0" smtClean="0">
                <a:latin typeface="Arial"/>
                <a:cs typeface="Arial"/>
              </a:rPr>
              <a:t/>
            </a:r>
            <a:br>
              <a:rPr lang="en-US" dirty="0" smtClean="0">
                <a:latin typeface="Arial"/>
                <a:cs typeface="Arial"/>
              </a:rPr>
            </a:br>
            <a:r>
              <a:rPr lang="en-US" sz="2400" dirty="0" smtClean="0">
                <a:latin typeface="Arial"/>
                <a:cs typeface="Arial"/>
              </a:rPr>
              <a:t>A FOOD SYSTEMS APPROACH</a:t>
            </a:r>
            <a:endParaRPr lang="en-GB" sz="2400" dirty="0"/>
          </a:p>
        </p:txBody>
      </p:sp>
      <p:sp>
        <p:nvSpPr>
          <p:cNvPr id="3" name="Subtitle 2"/>
          <p:cNvSpPr>
            <a:spLocks noGrp="1"/>
          </p:cNvSpPr>
          <p:nvPr>
            <p:ph type="subTitle" idx="1"/>
          </p:nvPr>
        </p:nvSpPr>
        <p:spPr>
          <a:xfrm>
            <a:off x="685800" y="5667416"/>
            <a:ext cx="7741920" cy="643862"/>
          </a:xfrm>
        </p:spPr>
        <p:txBody>
          <a:bodyPr>
            <a:normAutofit/>
          </a:bodyPr>
          <a:lstStyle/>
          <a:p>
            <a:r>
              <a:rPr lang="en-GB" sz="3200" b="0" baseline="30000" dirty="0">
                <a:latin typeface="Arial"/>
                <a:cs typeface="Arial"/>
              </a:rPr>
              <a:t>Charlene Wolf-Hall and William </a:t>
            </a:r>
            <a:r>
              <a:rPr lang="en-GB" sz="3200" b="0" baseline="30000" dirty="0" err="1" smtClean="0">
                <a:latin typeface="Arial"/>
                <a:cs typeface="Arial"/>
              </a:rPr>
              <a:t>Nganje</a:t>
            </a:r>
            <a:endParaRPr lang="en-GB" sz="3200" b="0" baseline="30000" dirty="0">
              <a:latin typeface="Arial"/>
              <a:cs typeface="Arial"/>
            </a:endParaRPr>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1900" dirty="0">
                <a:latin typeface="Arial" charset="0"/>
                <a:ea typeface="Arial" charset="0"/>
                <a:cs typeface="Arial" charset="0"/>
              </a:rPr>
              <a:t>On </a:t>
            </a:r>
            <a:r>
              <a:rPr lang="en-US" altLang="zh-CN" sz="1900" dirty="0" smtClean="0">
                <a:latin typeface="Arial" charset="0"/>
                <a:ea typeface="Arial" charset="0"/>
                <a:cs typeface="Arial" charset="0"/>
              </a:rPr>
              <a:t>1 February 2007</a:t>
            </a:r>
            <a:r>
              <a:rPr lang="en-US" altLang="zh-CN" sz="1900" dirty="0">
                <a:latin typeface="Arial" charset="0"/>
                <a:ea typeface="Arial" charset="0"/>
                <a:cs typeface="Arial" charset="0"/>
              </a:rPr>
              <a:t>, a veterinarian was called to the Bernard Matthews farm in Holton, Suffolk in eastern England to begin an investigation into the deaths of 2,600 turkeys.</a:t>
            </a:r>
            <a:r>
              <a:rPr lang="zh-CN" altLang="zh-CN" sz="1900" dirty="0">
                <a:latin typeface="Arial" charset="0"/>
                <a:ea typeface="Arial" charset="0"/>
                <a:cs typeface="Arial" charset="0"/>
              </a:rPr>
              <a:t> </a:t>
            </a:r>
            <a:endParaRPr lang="en-US" altLang="zh-CN" sz="1900" dirty="0" smtClean="0">
              <a:latin typeface="Arial" charset="0"/>
              <a:ea typeface="Arial" charset="0"/>
              <a:cs typeface="Arial" charset="0"/>
            </a:endParaRPr>
          </a:p>
          <a:p>
            <a:pPr algn="just"/>
            <a:endParaRPr kumimoji="1" lang="en-US" altLang="zh-CN" sz="1900" dirty="0">
              <a:latin typeface="Arial" charset="0"/>
              <a:ea typeface="Arial" charset="0"/>
              <a:cs typeface="Arial" charset="0"/>
            </a:endParaRPr>
          </a:p>
          <a:p>
            <a:pPr algn="just"/>
            <a:r>
              <a:rPr lang="en-US" altLang="zh-CN" sz="1900" dirty="0">
                <a:latin typeface="Arial" charset="0"/>
                <a:ea typeface="Arial" charset="0"/>
                <a:cs typeface="Arial" charset="0"/>
              </a:rPr>
              <a:t>On </a:t>
            </a:r>
            <a:r>
              <a:rPr lang="en-US" altLang="zh-CN" sz="1900" dirty="0" smtClean="0">
                <a:latin typeface="Arial" charset="0"/>
                <a:ea typeface="Arial" charset="0"/>
                <a:cs typeface="Arial" charset="0"/>
              </a:rPr>
              <a:t>3 February 2007</a:t>
            </a:r>
            <a:r>
              <a:rPr lang="en-US" altLang="zh-CN" sz="1900" dirty="0">
                <a:latin typeface="Arial" charset="0"/>
                <a:ea typeface="Arial" charset="0"/>
                <a:cs typeface="Arial" charset="0"/>
              </a:rPr>
              <a:t>, the European Commission said tests confirmed that the birds on the Bernard Matthews Holton farm were infected with the lethal H5N1 strain of avian influenza (BBC News, 2008). </a:t>
            </a:r>
            <a:endParaRPr lang="en-US" altLang="zh-CN" sz="1900" dirty="0" smtClean="0">
              <a:latin typeface="Arial" charset="0"/>
              <a:ea typeface="Arial" charset="0"/>
              <a:cs typeface="Arial" charset="0"/>
            </a:endParaRPr>
          </a:p>
          <a:p>
            <a:pPr algn="just"/>
            <a:endParaRPr kumimoji="1" lang="en-US" altLang="zh-CN" sz="1900" dirty="0">
              <a:latin typeface="Arial" charset="0"/>
              <a:ea typeface="Arial" charset="0"/>
              <a:cs typeface="Arial" charset="0"/>
            </a:endParaRPr>
          </a:p>
          <a:p>
            <a:pPr algn="just"/>
            <a:r>
              <a:rPr lang="en-US" altLang="zh-CN" sz="1900" dirty="0">
                <a:latin typeface="Arial" charset="0"/>
                <a:ea typeface="Arial" charset="0"/>
                <a:cs typeface="Arial" charset="0"/>
              </a:rPr>
              <a:t>Table </a:t>
            </a:r>
            <a:r>
              <a:rPr lang="en-US" altLang="zh-CN" sz="1900" dirty="0" smtClean="0">
                <a:latin typeface="Arial" charset="0"/>
                <a:ea typeface="Arial" charset="0"/>
                <a:cs typeface="Arial" charset="0"/>
              </a:rPr>
              <a:t>on following slide shows </a:t>
            </a:r>
            <a:r>
              <a:rPr lang="en-US" altLang="zh-CN" sz="1900" dirty="0">
                <a:latin typeface="Arial" charset="0"/>
                <a:ea typeface="Arial" charset="0"/>
                <a:cs typeface="Arial" charset="0"/>
              </a:rPr>
              <a:t>an alphabetical list of the 48 countries that </a:t>
            </a:r>
            <a:r>
              <a:rPr lang="en-US" altLang="zh-CN" sz="1900" dirty="0" smtClean="0">
                <a:latin typeface="Arial" charset="0"/>
                <a:ea typeface="Arial" charset="0"/>
                <a:cs typeface="Arial" charset="0"/>
              </a:rPr>
              <a:t>reported </a:t>
            </a:r>
            <a:r>
              <a:rPr lang="en-US" altLang="zh-CN" sz="1900" dirty="0">
                <a:latin typeface="Arial" charset="0"/>
                <a:ea typeface="Arial" charset="0"/>
                <a:cs typeface="Arial" charset="0"/>
              </a:rPr>
              <a:t>H5N1 avian flu outbreaks affecting domestic poultry from 2003-2008 with an indication in parenthesis of the number of outbreaks recorded during this time.</a:t>
            </a:r>
            <a:endParaRPr lang="zh-CN" altLang="zh-CN" sz="19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US" altLang="zh-CN" sz="2300" dirty="0" smtClean="0">
                <a:latin typeface="Arial" charset="0"/>
                <a:ea typeface="Arial" charset="0"/>
                <a:cs typeface="Arial" charset="0"/>
              </a:rPr>
              <a:t/>
            </a:r>
            <a:br>
              <a:rPr lang="en-US" altLang="zh-CN" sz="2300" dirty="0" smtClean="0">
                <a:latin typeface="Arial" charset="0"/>
                <a:ea typeface="Arial" charset="0"/>
                <a:cs typeface="Arial" charset="0"/>
              </a:rPr>
            </a:br>
            <a:r>
              <a:rPr lang="en-US" altLang="zh-CN" sz="2300" dirty="0" smtClean="0">
                <a:latin typeface="Arial" charset="0"/>
                <a:ea typeface="Arial" charset="0"/>
                <a:cs typeface="Arial" charset="0"/>
              </a:rPr>
              <a:t>Perception </a:t>
            </a:r>
            <a:r>
              <a:rPr lang="en-US" altLang="zh-CN" sz="2300" dirty="0">
                <a:latin typeface="Arial" charset="0"/>
                <a:ea typeface="Arial" charset="0"/>
                <a:cs typeface="Arial" charset="0"/>
              </a:rPr>
              <a:t>of </a:t>
            </a:r>
            <a:r>
              <a:rPr lang="en-US" altLang="zh-CN" sz="2300" dirty="0" smtClean="0">
                <a:latin typeface="Arial" charset="0"/>
                <a:ea typeface="Arial" charset="0"/>
                <a:cs typeface="Arial" charset="0"/>
              </a:rPr>
              <a:t>Food Risks: The </a:t>
            </a:r>
            <a:r>
              <a:rPr lang="en-US" altLang="zh-CN" sz="2300" dirty="0">
                <a:latin typeface="Arial" charset="0"/>
                <a:ea typeface="Arial" charset="0"/>
                <a:cs typeface="Arial" charset="0"/>
              </a:rPr>
              <a:t>Case of Avian </a:t>
            </a:r>
            <a:r>
              <a:rPr lang="en-US" altLang="zh-CN" sz="2300" dirty="0" smtClean="0">
                <a:latin typeface="Arial" charset="0"/>
                <a:ea typeface="Arial" charset="0"/>
                <a:cs typeface="Arial" charset="0"/>
              </a:rPr>
              <a:t>Flu</a:t>
            </a:r>
            <a:r>
              <a:rPr lang="zh-CN" altLang="zh-CN" sz="2300" dirty="0" smtClean="0">
                <a:latin typeface="Arial" charset="0"/>
                <a:ea typeface="Arial" charset="0"/>
                <a:cs typeface="Arial" charset="0"/>
              </a:rPr>
              <a:t> </a:t>
            </a:r>
            <a:r>
              <a:rPr lang="en-US" altLang="zh-CN" dirty="0"/>
              <a:t/>
            </a:r>
            <a:br>
              <a:rPr lang="en-US" altLang="zh-CN" dirty="0"/>
            </a:br>
            <a:endParaRPr kumimoji="1" lang="zh-CN" altLang="en-US" dirty="0"/>
          </a:p>
        </p:txBody>
      </p:sp>
    </p:spTree>
    <p:extLst>
      <p:ext uri="{BB962C8B-B14F-4D97-AF65-F5344CB8AC3E}">
        <p14:creationId xmlns:p14="http://schemas.microsoft.com/office/powerpoint/2010/main" val="541766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extLst>
              <p:ext uri="{D42A27DB-BD31-4B8C-83A1-F6EECF244321}">
                <p14:modId xmlns:p14="http://schemas.microsoft.com/office/powerpoint/2010/main" val="3584735398"/>
              </p:ext>
            </p:extLst>
          </p:nvPr>
        </p:nvGraphicFramePr>
        <p:xfrm>
          <a:off x="1189357" y="767985"/>
          <a:ext cx="7196136" cy="4861560"/>
        </p:xfrm>
        <a:graphic>
          <a:graphicData uri="http://schemas.openxmlformats.org/drawingml/2006/table">
            <a:tbl>
              <a:tblPr firstRow="1" firstCol="1" lastRow="1" lastCol="1" bandRow="1" bandCol="1">
                <a:tableStyleId>{5940675A-B579-460E-94D1-54222C63F5DA}</a:tableStyleId>
              </a:tblPr>
              <a:tblGrid>
                <a:gridCol w="1801502"/>
                <a:gridCol w="1624684"/>
                <a:gridCol w="2162628"/>
                <a:gridCol w="1607322"/>
              </a:tblGrid>
              <a:tr h="289946">
                <a:tc>
                  <a:txBody>
                    <a:bodyPr/>
                    <a:lstStyle/>
                    <a:p>
                      <a:pPr algn="ctr">
                        <a:spcAft>
                          <a:spcPts val="0"/>
                        </a:spcAft>
                      </a:pPr>
                      <a:r>
                        <a:rPr lang="en-US" sz="1100" dirty="0">
                          <a:effectLst/>
                        </a:rPr>
                        <a:t>Country</a:t>
                      </a:r>
                      <a:endParaRPr lang="zh-CN" sz="1100" dirty="0">
                        <a:effectLst/>
                        <a:latin typeface="Arial" charset="0"/>
                        <a:ea typeface="Arial" charset="0"/>
                        <a:cs typeface="Arial" charset="0"/>
                      </a:endParaRPr>
                    </a:p>
                  </a:txBody>
                  <a:tcPr marL="50810" marR="50810" marT="0" marB="0" anchor="ctr"/>
                </a:tc>
                <a:tc>
                  <a:txBody>
                    <a:bodyPr/>
                    <a:lstStyle/>
                    <a:p>
                      <a:pPr algn="ctr">
                        <a:spcAft>
                          <a:spcPts val="0"/>
                        </a:spcAft>
                      </a:pPr>
                      <a:r>
                        <a:rPr lang="en-US" sz="1100">
                          <a:effectLst/>
                        </a:rPr>
                        <a:t>Number of Incidents</a:t>
                      </a:r>
                      <a:endParaRPr lang="zh-CN" sz="1100">
                        <a:effectLst/>
                        <a:latin typeface="Arial" charset="0"/>
                        <a:ea typeface="Arial" charset="0"/>
                        <a:cs typeface="Arial" charset="0"/>
                      </a:endParaRPr>
                    </a:p>
                  </a:txBody>
                  <a:tcPr marL="50810" marR="50810" marT="0" marB="0" anchor="ctr"/>
                </a:tc>
                <a:tc>
                  <a:txBody>
                    <a:bodyPr/>
                    <a:lstStyle/>
                    <a:p>
                      <a:pPr algn="ctr">
                        <a:spcAft>
                          <a:spcPts val="0"/>
                        </a:spcAft>
                      </a:pPr>
                      <a:r>
                        <a:rPr lang="en-US" sz="1100">
                          <a:effectLst/>
                        </a:rPr>
                        <a:t>Country</a:t>
                      </a:r>
                      <a:endParaRPr lang="zh-CN" sz="1100">
                        <a:effectLst/>
                        <a:latin typeface="Arial" charset="0"/>
                        <a:ea typeface="Arial" charset="0"/>
                        <a:cs typeface="Arial" charset="0"/>
                      </a:endParaRPr>
                    </a:p>
                  </a:txBody>
                  <a:tcPr marL="50810" marR="50810" marT="0" marB="0" anchor="ctr"/>
                </a:tc>
                <a:tc>
                  <a:txBody>
                    <a:bodyPr/>
                    <a:lstStyle/>
                    <a:p>
                      <a:pPr algn="ctr">
                        <a:spcAft>
                          <a:spcPts val="0"/>
                        </a:spcAft>
                      </a:pPr>
                      <a:r>
                        <a:rPr lang="en-US" sz="1100">
                          <a:effectLst/>
                        </a:rPr>
                        <a:t>Number of Incidents</a:t>
                      </a:r>
                      <a:endParaRPr lang="zh-CN" sz="1100">
                        <a:effectLst/>
                      </a:endParaRPr>
                    </a:p>
                    <a:p>
                      <a:pPr algn="ctr">
                        <a:spcAft>
                          <a:spcPts val="0"/>
                        </a:spcAft>
                      </a:pPr>
                      <a:r>
                        <a:rPr lang="en-US" sz="1100">
                          <a:effectLst/>
                        </a:rPr>
                        <a:t> </a:t>
                      </a:r>
                      <a:endParaRPr lang="zh-CN" sz="1100">
                        <a:effectLst/>
                        <a:latin typeface="Arial" charset="0"/>
                        <a:ea typeface="Arial" charset="0"/>
                        <a:cs typeface="Arial" charset="0"/>
                      </a:endParaRPr>
                    </a:p>
                  </a:txBody>
                  <a:tcPr marL="50810" marR="50810" marT="0" marB="0" anchor="ctr"/>
                </a:tc>
              </a:tr>
              <a:tr h="160096">
                <a:tc>
                  <a:txBody>
                    <a:bodyPr/>
                    <a:lstStyle/>
                    <a:p>
                      <a:pPr>
                        <a:spcAft>
                          <a:spcPts val="0"/>
                        </a:spcAft>
                      </a:pPr>
                      <a:r>
                        <a:rPr lang="en-US" sz="1100">
                          <a:effectLst/>
                        </a:rPr>
                        <a:t>Afghanistan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22</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Jordan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Albania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3</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Kazahkstan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Azerbaijan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Korea (Republic of)</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59</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Bangladesh</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285</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Kuwait</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20</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Benin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dirty="0">
                          <a:effectLst/>
                        </a:rPr>
                        <a:t>5</a:t>
                      </a:r>
                      <a:endParaRPr lang="zh-CN" sz="1100" dirty="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Laos</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dirty="0">
                          <a:effectLst/>
                        </a:rPr>
                        <a:t>10</a:t>
                      </a:r>
                      <a:endParaRPr lang="zh-CN" sz="1100" dirty="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Burkina Faso</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4</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Malaysia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16</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Cambodia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20</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Myanmar</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93</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Cameroon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Niger</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China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dirty="0">
                          <a:effectLst/>
                        </a:rPr>
                        <a:t>93</a:t>
                      </a:r>
                      <a:endParaRPr lang="zh-CN" sz="1100" dirty="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Nigeria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61</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Côte d'Ivoire</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4</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Pakistan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50</a:t>
                      </a:r>
                      <a:endParaRPr lang="zh-CN" sz="1100">
                        <a:effectLst/>
                        <a:latin typeface="Arial" charset="0"/>
                        <a:ea typeface="Arial" charset="0"/>
                        <a:cs typeface="Arial" charset="0"/>
                      </a:endParaRPr>
                    </a:p>
                  </a:txBody>
                  <a:tcPr marL="50810" marR="50810" marT="0" marB="0" anchor="b"/>
                </a:tc>
              </a:tr>
              <a:tr h="166735">
                <a:tc>
                  <a:txBody>
                    <a:bodyPr/>
                    <a:lstStyle/>
                    <a:p>
                      <a:pPr>
                        <a:spcAft>
                          <a:spcPts val="0"/>
                        </a:spcAft>
                      </a:pPr>
                      <a:r>
                        <a:rPr lang="en-US" sz="1100">
                          <a:effectLst/>
                        </a:rPr>
                        <a:t>Czech Republic</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dirty="0">
                          <a:effectLst/>
                        </a:rPr>
                        <a:t>4</a:t>
                      </a:r>
                      <a:endParaRPr lang="zh-CN" sz="1100" dirty="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Palestinian Autonomous Territories</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8</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Denmark</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Poland</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10</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Djibouti</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Romania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163</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Egypt</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1065</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Russia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147</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France</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Saudi Arabia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29</a:t>
                      </a:r>
                      <a:endParaRPr lang="zh-CN" sz="1100">
                        <a:effectLst/>
                        <a:latin typeface="Arial" charset="0"/>
                        <a:ea typeface="Arial" charset="0"/>
                        <a:cs typeface="Arial" charset="0"/>
                      </a:endParaRPr>
                    </a:p>
                  </a:txBody>
                  <a:tcPr marL="50810" marR="50810" marT="0" marB="0" anchor="b"/>
                </a:tc>
              </a:tr>
              <a:tr h="162512">
                <a:tc>
                  <a:txBody>
                    <a:bodyPr/>
                    <a:lstStyle/>
                    <a:p>
                      <a:pPr>
                        <a:spcAft>
                          <a:spcPts val="0"/>
                        </a:spcAft>
                      </a:pPr>
                      <a:r>
                        <a:rPr lang="en-US" sz="1100">
                          <a:effectLst/>
                        </a:rPr>
                        <a:t>Germany</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7</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Serbia and Montenegro</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Ghana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6</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Sudan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18</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Hungary</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9</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Sweden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India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48</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Thailand</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1139</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Indonesia</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261</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Togo</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3</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Iran</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Turkey</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219</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Iraq</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3</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Ukraine</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42</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Israel</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10</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United Kingdom</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3</a:t>
                      </a:r>
                      <a:endParaRPr lang="zh-CN" sz="1100">
                        <a:effectLst/>
                        <a:latin typeface="Arial" charset="0"/>
                        <a:ea typeface="Arial" charset="0"/>
                        <a:cs typeface="Arial" charset="0"/>
                      </a:endParaRPr>
                    </a:p>
                  </a:txBody>
                  <a:tcPr marL="50810" marR="50810" marT="0" marB="0" anchor="b"/>
                </a:tc>
              </a:tr>
              <a:tr h="160096">
                <a:tc>
                  <a:txBody>
                    <a:bodyPr/>
                    <a:lstStyle/>
                    <a:p>
                      <a:pPr>
                        <a:spcAft>
                          <a:spcPts val="0"/>
                        </a:spcAft>
                      </a:pPr>
                      <a:r>
                        <a:rPr lang="en-US" sz="1100">
                          <a:effectLst/>
                        </a:rPr>
                        <a:t>Japan </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9</a:t>
                      </a:r>
                      <a:endParaRPr lang="zh-CN" sz="1100">
                        <a:effectLst/>
                        <a:latin typeface="Arial" charset="0"/>
                        <a:ea typeface="Arial" charset="0"/>
                        <a:cs typeface="Arial" charset="0"/>
                      </a:endParaRPr>
                    </a:p>
                  </a:txBody>
                  <a:tcPr marL="50810" marR="50810" marT="0" marB="0" anchor="b"/>
                </a:tc>
                <a:tc>
                  <a:txBody>
                    <a:bodyPr/>
                    <a:lstStyle/>
                    <a:p>
                      <a:pPr>
                        <a:spcAft>
                          <a:spcPts val="0"/>
                        </a:spcAft>
                      </a:pPr>
                      <a:r>
                        <a:rPr lang="en-US" sz="1100">
                          <a:effectLst/>
                        </a:rPr>
                        <a:t>Vietnam</a:t>
                      </a:r>
                      <a:endParaRPr lang="zh-CN" sz="1100">
                        <a:effectLst/>
                        <a:latin typeface="Arial" charset="0"/>
                        <a:ea typeface="Arial" charset="0"/>
                        <a:cs typeface="Arial" charset="0"/>
                      </a:endParaRPr>
                    </a:p>
                  </a:txBody>
                  <a:tcPr marL="50810" marR="50810" marT="0" marB="0" anchor="b"/>
                </a:tc>
                <a:tc>
                  <a:txBody>
                    <a:bodyPr/>
                    <a:lstStyle/>
                    <a:p>
                      <a:pPr algn="ctr">
                        <a:spcAft>
                          <a:spcPts val="0"/>
                        </a:spcAft>
                      </a:pPr>
                      <a:r>
                        <a:rPr lang="en-US" sz="1100">
                          <a:effectLst/>
                        </a:rPr>
                        <a:t>2475</a:t>
                      </a:r>
                      <a:endParaRPr lang="zh-CN" sz="1100">
                        <a:effectLst/>
                        <a:latin typeface="Arial" charset="0"/>
                        <a:ea typeface="Arial" charset="0"/>
                        <a:cs typeface="Arial" charset="0"/>
                      </a:endParaRPr>
                    </a:p>
                  </a:txBody>
                  <a:tcPr marL="50810" marR="50810" marT="0" marB="0" anchor="b"/>
                </a:tc>
              </a:tr>
              <a:tr h="480291">
                <a:tc gridSpan="4">
                  <a:txBody>
                    <a:bodyPr/>
                    <a:lstStyle/>
                    <a:p>
                      <a:pPr algn="just">
                        <a:spcAft>
                          <a:spcPts val="0"/>
                        </a:spcAft>
                      </a:pPr>
                      <a:r>
                        <a:rPr lang="en-US" sz="1100" dirty="0" smtClean="0">
                          <a:effectLst/>
                        </a:rPr>
                        <a:t>* Hong </a:t>
                      </a:r>
                      <a:r>
                        <a:rPr lang="en-US" sz="1100" dirty="0">
                          <a:effectLst/>
                        </a:rPr>
                        <a:t>Kong reported H5N1 in domestic and wild birds in January, 2003 though these outbreaks are generally considered distinct from the outbreaks beginning in late 2003 and are not included in this total. </a:t>
                      </a:r>
                      <a:endParaRPr lang="en-US" sz="1100" dirty="0" smtClean="0">
                        <a:effectLst/>
                      </a:endParaRPr>
                    </a:p>
                    <a:p>
                      <a:pPr algn="just">
                        <a:spcAft>
                          <a:spcPts val="0"/>
                        </a:spcAft>
                      </a:pPr>
                      <a:endParaRPr lang="zh-CN" sz="1100" dirty="0">
                        <a:effectLst/>
                        <a:latin typeface="Arial" charset="0"/>
                        <a:ea typeface="Arial" charset="0"/>
                        <a:cs typeface="Arial" charset="0"/>
                      </a:endParaRPr>
                    </a:p>
                  </a:txBody>
                  <a:tcPr marL="50810" marR="5081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3" name="标题 2"/>
          <p:cNvSpPr>
            <a:spLocks noGrp="1"/>
          </p:cNvSpPr>
          <p:nvPr>
            <p:ph type="title"/>
          </p:nvPr>
        </p:nvSpPr>
        <p:spPr>
          <a:xfrm>
            <a:off x="1189356" y="-592615"/>
            <a:ext cx="7196137" cy="997743"/>
          </a:xfrm>
        </p:spPr>
        <p:txBody>
          <a:bodyPr>
            <a:normAutofit fontScale="90000"/>
          </a:bodyPr>
          <a:lstStyle/>
          <a:p>
            <a:r>
              <a:rPr lang="en-US" altLang="zh-CN" sz="1200" dirty="0" smtClean="0"/>
              <a:t/>
            </a:r>
            <a:br>
              <a:rPr lang="en-US" altLang="zh-CN" sz="1200" dirty="0" smtClean="0"/>
            </a:br>
            <a:r>
              <a:rPr lang="en-US" altLang="zh-CN" sz="1200" dirty="0"/>
              <a:t/>
            </a:r>
            <a:br>
              <a:rPr lang="en-US" altLang="zh-CN" sz="1200" dirty="0"/>
            </a:br>
            <a:r>
              <a:rPr lang="en-US" altLang="zh-CN" sz="1200" dirty="0" smtClean="0"/>
              <a:t/>
            </a:r>
            <a:br>
              <a:rPr lang="en-US" altLang="zh-CN" sz="1200" dirty="0" smtClean="0"/>
            </a:br>
            <a:r>
              <a:rPr lang="en-US" altLang="zh-CN" sz="1200" dirty="0"/>
              <a:t/>
            </a:r>
            <a:br>
              <a:rPr lang="en-US" altLang="zh-CN" sz="1200" dirty="0"/>
            </a:br>
            <a:r>
              <a:rPr lang="en-US" altLang="zh-CN" sz="1200" dirty="0" smtClean="0"/>
              <a:t/>
            </a:r>
            <a:br>
              <a:rPr lang="en-US" altLang="zh-CN" sz="1200" dirty="0" smtClean="0"/>
            </a:br>
            <a:r>
              <a:rPr lang="en-US" altLang="zh-CN" sz="1200" dirty="0"/>
              <a:t/>
            </a:r>
            <a:br>
              <a:rPr lang="en-US" altLang="zh-CN" sz="1200" dirty="0"/>
            </a:br>
            <a:r>
              <a:rPr lang="en-US" altLang="zh-CN" sz="1200" dirty="0"/>
              <a:t/>
            </a:r>
            <a:br>
              <a:rPr lang="en-US" altLang="zh-CN" sz="1200" dirty="0"/>
            </a:br>
            <a:r>
              <a:rPr lang="en-US" altLang="zh-CN" sz="1200" dirty="0" smtClean="0"/>
              <a:t/>
            </a:r>
            <a:br>
              <a:rPr lang="en-US" altLang="zh-CN" sz="1200" dirty="0" smtClean="0"/>
            </a:br>
            <a:r>
              <a:rPr lang="en-US" altLang="zh-CN" sz="1200" dirty="0" smtClean="0"/>
              <a:t>Countries </a:t>
            </a:r>
            <a:r>
              <a:rPr lang="en-US" altLang="zh-CN" sz="1200" dirty="0"/>
              <a:t>reporting H5N1 avian flu in domestic poultry 2003-2008.  Adapted from World Organization for Animal Health, </a:t>
            </a:r>
            <a:r>
              <a:rPr lang="en-US" altLang="zh-CN" sz="1200" u="sng" dirty="0">
                <a:hlinkClick r:id="rId2"/>
              </a:rPr>
              <a:t>http://www.oie.int</a:t>
            </a:r>
            <a:r>
              <a:rPr lang="en-US" altLang="zh-CN" sz="1200" u="sng" dirty="0" smtClean="0">
                <a:hlinkClick r:id="rId2"/>
              </a:rPr>
              <a:t>/</a:t>
            </a:r>
            <a:r>
              <a:rPr lang="en-US" altLang="zh-CN" sz="1200" u="sng" dirty="0" smtClean="0"/>
              <a:t>.</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80050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The outbreak of February 2007 became the largest European avian flu event, with nearly 160,000 birds culled.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Figure 12.2 shows </a:t>
            </a:r>
            <a:r>
              <a:rPr lang="en-US" altLang="zh-CN" sz="2000" dirty="0">
                <a:latin typeface="Arial" charset="0"/>
                <a:ea typeface="Arial" charset="0"/>
                <a:cs typeface="Arial" charset="0"/>
              </a:rPr>
              <a:t>the impact in both sales volume (units sold) and sales value (in GBP) when looking at all Bernard Matthews brand products in the weeks preceding and following the avian flu outbreak announcement.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35972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54664" y="4606894"/>
            <a:ext cx="7197566" cy="890002"/>
          </a:xfrm>
        </p:spPr>
        <p:txBody>
          <a:bodyPr>
            <a:normAutofit fontScale="90000"/>
          </a:bodyPr>
          <a:lstStyle/>
          <a:p>
            <a:r>
              <a:rPr lang="en-US" altLang="zh-CN" sz="1200" dirty="0" smtClean="0"/>
              <a:t>Figure 12.2 Weekly </a:t>
            </a:r>
            <a:r>
              <a:rPr lang="en-US" altLang="zh-CN" sz="1200" dirty="0"/>
              <a:t>sales volume and sales value of Bernard Matthews brand products at the time </a:t>
            </a:r>
            <a:r>
              <a:rPr lang="en-US" altLang="zh-CN" sz="1200" dirty="0" smtClean="0"/>
              <a:t>of February </a:t>
            </a:r>
            <a:r>
              <a:rPr lang="en-US" altLang="zh-CN" sz="1200" dirty="0"/>
              <a:t>2007 avian flu outbreak.</a:t>
            </a:r>
            <a:r>
              <a:rPr lang="zh-CN" altLang="zh-CN" dirty="0"/>
              <a:t/>
            </a:r>
            <a:br>
              <a:rPr lang="zh-CN" altLang="zh-CN" dirty="0"/>
            </a:br>
            <a:endParaRPr kumimoji="1" lang="zh-CN"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848995"/>
            <a:ext cx="6545942" cy="3556128"/>
          </a:xfrm>
          <a:prstGeom prst="rect">
            <a:avLst/>
          </a:prstGeom>
        </p:spPr>
      </p:pic>
    </p:spTree>
    <p:extLst>
      <p:ext uri="{BB962C8B-B14F-4D97-AF65-F5344CB8AC3E}">
        <p14:creationId xmlns:p14="http://schemas.microsoft.com/office/powerpoint/2010/main" val="51401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While, overall, Bernard Matthews brand products saw a decline in sales value and sales volume, this trend was not shared by all turkey products.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71201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smtClean="0">
                <a:latin typeface="Arial" charset="0"/>
                <a:ea typeface="Arial" charset="0"/>
                <a:cs typeface="Arial" charset="0"/>
              </a:rPr>
              <a:t>Ineffective </a:t>
            </a:r>
            <a:r>
              <a:rPr lang="en-US" altLang="zh-CN" sz="2000" dirty="0">
                <a:latin typeface="Arial" charset="0"/>
                <a:ea typeface="Arial" charset="0"/>
                <a:cs typeface="Arial" charset="0"/>
              </a:rPr>
              <a:t>policy design could increase cost and harm related </a:t>
            </a:r>
            <a:r>
              <a:rPr lang="en-US" altLang="zh-CN" sz="2000" dirty="0" smtClean="0">
                <a:latin typeface="Arial" charset="0"/>
                <a:ea typeface="Arial" charset="0"/>
                <a:cs typeface="Arial" charset="0"/>
              </a:rPr>
              <a:t>to foodborne </a:t>
            </a:r>
            <a:r>
              <a:rPr lang="en-US" altLang="zh-CN" sz="2000" dirty="0">
                <a:latin typeface="Arial" charset="0"/>
                <a:ea typeface="Arial" charset="0"/>
                <a:cs typeface="Arial" charset="0"/>
              </a:rPr>
              <a:t>pathogens.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Safety </a:t>
            </a:r>
            <a:r>
              <a:rPr lang="en-US" altLang="zh-CN" sz="2000" dirty="0">
                <a:latin typeface="Arial" charset="0"/>
                <a:ea typeface="Arial" charset="0"/>
                <a:cs typeface="Arial" charset="0"/>
              </a:rPr>
              <a:t>and health policies are adopted to reduce harm to potential victims from accidents and other harmful events. </a:t>
            </a:r>
            <a:endParaRPr lang="en-US" altLang="zh-CN" sz="2000" dirty="0" smtClean="0">
              <a:latin typeface="Arial" charset="0"/>
              <a:ea typeface="Arial" charset="0"/>
              <a:cs typeface="Arial" charset="0"/>
            </a:endParaRPr>
          </a:p>
          <a:p>
            <a:pPr algn="just"/>
            <a:endParaRPr kumimoji="1"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Figure 12.3 presents </a:t>
            </a:r>
            <a:r>
              <a:rPr lang="en-US" altLang="zh-CN" sz="2000" dirty="0">
                <a:latin typeface="Arial" charset="0"/>
                <a:ea typeface="Arial" charset="0"/>
                <a:cs typeface="Arial" charset="0"/>
              </a:rPr>
              <a:t>the potential relationship between perceptions of risk, the actual degree of hazard, information, and demand for the risky </a:t>
            </a:r>
            <a:r>
              <a:rPr lang="en-US" altLang="zh-CN" sz="2000" dirty="0" smtClean="0">
                <a:latin typeface="Arial" charset="0"/>
                <a:ea typeface="Arial" charset="0"/>
                <a:cs typeface="Arial" charset="0"/>
              </a:rPr>
              <a:t>commodity.</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noAutofit/>
          </a:bodyPr>
          <a:lstStyle/>
          <a:p>
            <a:r>
              <a:rPr lang="en-GB" altLang="zh-CN" sz="2800" dirty="0" smtClean="0">
                <a:latin typeface="Arial" charset="0"/>
                <a:ea typeface="Arial" charset="0"/>
                <a:cs typeface="Arial" charset="0"/>
              </a:rPr>
              <a:t/>
            </a:r>
            <a:br>
              <a:rPr lang="en-GB" altLang="zh-CN" sz="2800" dirty="0" smtClean="0">
                <a:latin typeface="Arial" charset="0"/>
                <a:ea typeface="Arial" charset="0"/>
                <a:cs typeface="Arial" charset="0"/>
              </a:rPr>
            </a:br>
            <a:r>
              <a:rPr lang="en-GB" altLang="zh-CN" sz="2800" dirty="0" smtClean="0">
                <a:latin typeface="Arial" charset="0"/>
                <a:ea typeface="Arial" charset="0"/>
                <a:cs typeface="Arial" charset="0"/>
              </a:rPr>
              <a:t/>
            </a:r>
            <a:br>
              <a:rPr lang="en-GB" altLang="zh-CN" sz="2800" dirty="0" smtClean="0">
                <a:latin typeface="Arial" charset="0"/>
                <a:ea typeface="Arial" charset="0"/>
                <a:cs typeface="Arial" charset="0"/>
              </a:rPr>
            </a:br>
            <a:r>
              <a:rPr lang="en-GB" altLang="zh-CN" sz="2800" dirty="0" smtClean="0">
                <a:latin typeface="Arial" charset="0"/>
                <a:ea typeface="Arial" charset="0"/>
                <a:cs typeface="Arial" charset="0"/>
              </a:rPr>
              <a:t>Costs </a:t>
            </a:r>
            <a:r>
              <a:rPr lang="en-GB" altLang="zh-CN" sz="2800" dirty="0">
                <a:latin typeface="Arial" charset="0"/>
                <a:ea typeface="Arial" charset="0"/>
                <a:cs typeface="Arial" charset="0"/>
              </a:rPr>
              <a:t>Associated with Ineffective Policy Design</a:t>
            </a:r>
            <a:r>
              <a:rPr lang="zh-CN" altLang="zh-CN" sz="2800" dirty="0">
                <a:latin typeface="Arial" charset="0"/>
                <a:ea typeface="Arial" charset="0"/>
                <a:cs typeface="Arial" charset="0"/>
              </a:rPr>
              <a:t/>
            </a:r>
            <a:br>
              <a:rPr lang="zh-CN" altLang="zh-CN" sz="2800" dirty="0">
                <a:latin typeface="Arial" charset="0"/>
                <a:ea typeface="Arial" charset="0"/>
                <a:cs typeface="Arial" charset="0"/>
              </a:rPr>
            </a:br>
            <a:r>
              <a:rPr lang="en-US" altLang="zh-CN" sz="2800" dirty="0" smtClean="0">
                <a:latin typeface="Arial" charset="0"/>
                <a:ea typeface="Arial" charset="0"/>
                <a:cs typeface="Arial" charset="0"/>
              </a:rPr>
              <a:t/>
            </a:r>
            <a:br>
              <a:rPr lang="en-US" altLang="zh-CN" sz="2800" dirty="0" smtClean="0">
                <a:latin typeface="Arial" charset="0"/>
                <a:ea typeface="Arial" charset="0"/>
                <a:cs typeface="Arial" charset="0"/>
              </a:rPr>
            </a:br>
            <a:endParaRPr kumimoji="1" lang="zh-CN" altLang="en-US" sz="2800" dirty="0">
              <a:latin typeface="Arial" charset="0"/>
              <a:ea typeface="Arial" charset="0"/>
              <a:cs typeface="Arial" charset="0"/>
            </a:endParaRPr>
          </a:p>
        </p:txBody>
      </p:sp>
    </p:spTree>
    <p:extLst>
      <p:ext uri="{BB962C8B-B14F-4D97-AF65-F5344CB8AC3E}">
        <p14:creationId xmlns:p14="http://schemas.microsoft.com/office/powerpoint/2010/main" val="27540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43429" y="793998"/>
            <a:ext cx="6413683" cy="3952174"/>
          </a:xfrm>
        </p:spPr>
        <p:style>
          <a:lnRef idx="2">
            <a:schemeClr val="dk1"/>
          </a:lnRef>
          <a:fillRef idx="1">
            <a:schemeClr val="lt1"/>
          </a:fillRef>
          <a:effectRef idx="0">
            <a:schemeClr val="dk1"/>
          </a:effectRef>
          <a:fontRef idx="minor">
            <a:schemeClr val="dk1"/>
          </a:fontRef>
        </p:style>
      </p:pic>
      <p:sp>
        <p:nvSpPr>
          <p:cNvPr id="3" name="标题 2"/>
          <p:cNvSpPr>
            <a:spLocks noGrp="1"/>
          </p:cNvSpPr>
          <p:nvPr>
            <p:ph type="title"/>
          </p:nvPr>
        </p:nvSpPr>
        <p:spPr>
          <a:xfrm>
            <a:off x="764275" y="4495476"/>
            <a:ext cx="7196137" cy="997743"/>
          </a:xfrm>
        </p:spPr>
        <p:txBody>
          <a:bodyPr>
            <a:normAutofit/>
          </a:bodyPr>
          <a:lstStyle/>
          <a:p>
            <a:r>
              <a:rPr lang="en-US" altLang="zh-CN" sz="1200" dirty="0" smtClean="0"/>
              <a:t>Figure 12.3 Interaction </a:t>
            </a:r>
            <a:r>
              <a:rPr lang="en-US" altLang="zh-CN" sz="1200" dirty="0"/>
              <a:t>between Perceived Risk, Hazard, Positive Information, and Demand.</a:t>
            </a:r>
            <a:endParaRPr kumimoji="1" lang="zh-CN" altLang="en-US" sz="1200" dirty="0"/>
          </a:p>
        </p:txBody>
      </p:sp>
      <p:sp>
        <p:nvSpPr>
          <p:cNvPr id="57" name="Rectangle 6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7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
        <p:nvSpPr>
          <p:cNvPr id="59" name="Rectangle 7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
        <p:nvSpPr>
          <p:cNvPr id="60" name="Rectangle 7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
        <p:nvSpPr>
          <p:cNvPr id="61" name="Rectangle 7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14650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CCPs are usually practices/procedures that, when not done correctly, are the leading causes of foodborne illness </a:t>
            </a:r>
            <a:r>
              <a:rPr lang="en-US" altLang="zh-CN" sz="2000" dirty="0" smtClean="0">
                <a:latin typeface="Arial" charset="0"/>
                <a:ea typeface="Arial" charset="0"/>
                <a:cs typeface="Arial" charset="0"/>
              </a:rPr>
              <a:t>outbreaks.</a:t>
            </a:r>
          </a:p>
          <a:p>
            <a:pPr algn="just"/>
            <a:endParaRPr kumimoji="1" lang="en-US" altLang="zh-CN" sz="2000" dirty="0">
              <a:latin typeface="Arial" charset="0"/>
              <a:ea typeface="Arial" charset="0"/>
              <a:cs typeface="Arial" charset="0"/>
            </a:endParaRPr>
          </a:p>
          <a:p>
            <a:pPr algn="just"/>
            <a:r>
              <a:rPr lang="en-US" altLang="zh-CN" sz="2000" dirty="0">
                <a:latin typeface="Arial" charset="0"/>
                <a:ea typeface="Arial" charset="0"/>
                <a:cs typeface="Arial" charset="0"/>
              </a:rPr>
              <a:t>Consequently, consumers often view PR/HACCPs as more extensive than they actually are, creating imperfect information and mistaken reliance on positive food-safety information from the media and/or federal agencies.</a:t>
            </a:r>
            <a:endParaRPr lang="zh-CN" altLang="zh-CN" sz="2000"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a:bodyPr>
          <a:lstStyle/>
          <a:p>
            <a:r>
              <a:rPr lang="en-US" altLang="zh-CN" sz="2400" dirty="0"/>
              <a:t>Food Safety Policies and Offsetting Behavior</a:t>
            </a:r>
            <a:endParaRPr lang="zh-CN" altLang="zh-CN" sz="2400" dirty="0"/>
          </a:p>
        </p:txBody>
      </p:sp>
    </p:spTree>
    <p:extLst>
      <p:ext uri="{BB962C8B-B14F-4D97-AF65-F5344CB8AC3E}">
        <p14:creationId xmlns:p14="http://schemas.microsoft.com/office/powerpoint/2010/main" val="33636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As shown in </a:t>
            </a:r>
            <a:r>
              <a:rPr lang="en-US" altLang="zh-CN" sz="2000" dirty="0" smtClean="0">
                <a:latin typeface="Arial" charset="0"/>
                <a:ea typeface="Arial" charset="0"/>
                <a:cs typeface="Arial" charset="0"/>
              </a:rPr>
              <a:t>Figure 12.4, </a:t>
            </a:r>
            <a:r>
              <a:rPr lang="en-US" altLang="zh-CN" sz="2000" dirty="0">
                <a:latin typeface="Arial" charset="0"/>
                <a:ea typeface="Arial" charset="0"/>
                <a:cs typeface="Arial" charset="0"/>
              </a:rPr>
              <a:t>outbreaks of foodborne illnesses peaked in </a:t>
            </a:r>
            <a:r>
              <a:rPr lang="en-US" altLang="zh-CN" sz="2000" dirty="0" smtClean="0">
                <a:latin typeface="Arial" charset="0"/>
                <a:ea typeface="Arial" charset="0"/>
                <a:cs typeface="Arial" charset="0"/>
              </a:rPr>
              <a:t>2000.</a:t>
            </a: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Nationwide</a:t>
            </a:r>
            <a:r>
              <a:rPr lang="en-US" altLang="zh-CN" sz="2000" dirty="0">
                <a:latin typeface="Arial" charset="0"/>
                <a:ea typeface="Arial" charset="0"/>
                <a:cs typeface="Arial" charset="0"/>
              </a:rPr>
              <a:t>, the number of (single-state and multi-state outbreaks combined) foodborne illness outbreaks per year almost tripled following implementation of PR/HACCP.</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4703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endParaRPr kumimoji="1" lang="zh-CN" altLang="en-US"/>
          </a:p>
        </p:txBody>
      </p:sp>
      <p:sp>
        <p:nvSpPr>
          <p:cNvPr id="3" name="标题 2"/>
          <p:cNvSpPr>
            <a:spLocks noGrp="1"/>
          </p:cNvSpPr>
          <p:nvPr>
            <p:ph type="title"/>
          </p:nvPr>
        </p:nvSpPr>
        <p:spPr>
          <a:xfrm>
            <a:off x="1189353" y="4470273"/>
            <a:ext cx="7196137" cy="997743"/>
          </a:xfrm>
        </p:spPr>
        <p:txBody>
          <a:bodyPr>
            <a:normAutofit fontScale="90000"/>
          </a:bodyPr>
          <a:lstStyle/>
          <a:p>
            <a:r>
              <a:rPr lang="en-US" altLang="zh-CN" sz="1300" dirty="0" smtClean="0"/>
              <a:t>Figure 12.4 Number </a:t>
            </a:r>
            <a:r>
              <a:rPr lang="en-US" altLang="zh-CN" sz="1300" dirty="0"/>
              <a:t>of Outbreaks Nationwide: Foodborne Disease Outbreak Surveillance System (Centers for Disease Control).</a:t>
            </a:r>
            <a:r>
              <a:rPr lang="zh-CN" altLang="zh-CN" dirty="0"/>
              <a:t/>
            </a:r>
            <a:br>
              <a:rPr lang="zh-CN" altLang="zh-CN" dirty="0"/>
            </a:br>
            <a:endParaRPr kumimoji="1" lang="zh-CN" altLang="en-US" dirty="0"/>
          </a:p>
        </p:txBody>
      </p:sp>
      <p:graphicFrame>
        <p:nvGraphicFramePr>
          <p:cNvPr id="4" name="Chart 91"/>
          <p:cNvGraphicFramePr>
            <a:graphicFrameLocks noChangeAspect="1"/>
          </p:cNvGraphicFramePr>
          <p:nvPr>
            <p:extLst>
              <p:ext uri="{D42A27DB-BD31-4B8C-83A1-F6EECF244321}">
                <p14:modId xmlns:p14="http://schemas.microsoft.com/office/powerpoint/2010/main" val="728180020"/>
              </p:ext>
            </p:extLst>
          </p:nvPr>
        </p:nvGraphicFramePr>
        <p:xfrm>
          <a:off x="1189353" y="330684"/>
          <a:ext cx="7196137" cy="4021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261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latin typeface="Arial"/>
                <a:cs typeface="Arial"/>
              </a:rPr>
              <a:t>Chapter 12: </a:t>
            </a:r>
            <a:r>
              <a:rPr lang="en-US" altLang="zh-CN" dirty="0"/>
              <a:t>Cost of Microbial Foodborne</a:t>
            </a:r>
          </a:p>
          <a:p>
            <a:r>
              <a:rPr lang="en-US" altLang="zh-CN" dirty="0"/>
              <a:t>Outbreaks to Society</a:t>
            </a:r>
          </a:p>
        </p:txBody>
      </p:sp>
    </p:spTree>
    <p:extLst>
      <p:ext uri="{BB962C8B-B14F-4D97-AF65-F5344CB8AC3E}">
        <p14:creationId xmlns:p14="http://schemas.microsoft.com/office/powerpoint/2010/main" val="107289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40000" lnSpcReduction="20000"/>
          </a:bodyPr>
          <a:lstStyle/>
          <a:p>
            <a:pPr algn="just"/>
            <a:r>
              <a:rPr lang="en-US" altLang="zh-CN" dirty="0">
                <a:latin typeface="Arial" charset="0"/>
                <a:ea typeface="Arial" charset="0"/>
                <a:cs typeface="Arial" charset="0"/>
              </a:rPr>
              <a:t>Cost of foodborne illness </a:t>
            </a:r>
            <a:r>
              <a:rPr lang="en-US" altLang="zh-CN" dirty="0" smtClean="0">
                <a:latin typeface="Arial" charset="0"/>
                <a:ea typeface="Arial" charset="0"/>
                <a:cs typeface="Arial" charset="0"/>
              </a:rPr>
              <a:t>extends </a:t>
            </a:r>
            <a:r>
              <a:rPr lang="en-US" altLang="zh-CN" dirty="0">
                <a:latin typeface="Arial" charset="0"/>
                <a:ea typeface="Arial" charset="0"/>
                <a:cs typeface="Arial" charset="0"/>
              </a:rPr>
              <a:t>beyond individual illness and deaths.  It affects firms and society as a whole. </a:t>
            </a:r>
            <a:endParaRPr lang="en-US" altLang="zh-CN" dirty="0" smtClean="0">
              <a:latin typeface="Arial" charset="0"/>
              <a:ea typeface="Arial" charset="0"/>
              <a:cs typeface="Arial" charset="0"/>
            </a:endParaRPr>
          </a:p>
          <a:p>
            <a:pPr algn="just"/>
            <a:endParaRPr lang="en-US" altLang="zh-CN" dirty="0">
              <a:latin typeface="Arial" charset="0"/>
              <a:ea typeface="Arial" charset="0"/>
              <a:cs typeface="Arial" charset="0"/>
            </a:endParaRPr>
          </a:p>
          <a:p>
            <a:pPr algn="just"/>
            <a:r>
              <a:rPr lang="en-US" altLang="zh-CN" dirty="0" smtClean="0">
                <a:latin typeface="Arial" charset="0"/>
                <a:ea typeface="Arial" charset="0"/>
                <a:cs typeface="Arial" charset="0"/>
              </a:rPr>
              <a:t>To </a:t>
            </a:r>
            <a:r>
              <a:rPr lang="en-US" altLang="zh-CN" dirty="0">
                <a:latin typeface="Arial" charset="0"/>
                <a:ea typeface="Arial" charset="0"/>
                <a:cs typeface="Arial" charset="0"/>
              </a:rPr>
              <a:t>understand this a SAM framework was developed by USDA-ERS for HACCP.  The reduction in losses of benefits from reduced illness and deaths were felt at all levels in society.  </a:t>
            </a:r>
            <a:endParaRPr lang="en-US" altLang="zh-CN" dirty="0" smtClean="0">
              <a:latin typeface="Arial" charset="0"/>
              <a:ea typeface="Arial" charset="0"/>
              <a:cs typeface="Arial" charset="0"/>
            </a:endParaRPr>
          </a:p>
          <a:p>
            <a:pPr algn="just"/>
            <a:endParaRPr lang="en-US" altLang="zh-CN" dirty="0">
              <a:latin typeface="Arial" charset="0"/>
              <a:ea typeface="Arial" charset="0"/>
              <a:cs typeface="Arial" charset="0"/>
            </a:endParaRPr>
          </a:p>
          <a:p>
            <a:pPr algn="just"/>
            <a:r>
              <a:rPr lang="en-US" altLang="zh-CN" dirty="0" smtClean="0">
                <a:latin typeface="Arial" charset="0"/>
                <a:ea typeface="Arial" charset="0"/>
                <a:cs typeface="Arial" charset="0"/>
              </a:rPr>
              <a:t>The </a:t>
            </a:r>
            <a:r>
              <a:rPr lang="en-US" altLang="zh-CN" dirty="0">
                <a:latin typeface="Arial" charset="0"/>
                <a:ea typeface="Arial" charset="0"/>
                <a:cs typeface="Arial" charset="0"/>
              </a:rPr>
              <a:t>use of HACCP SAM also </a:t>
            </a:r>
            <a:r>
              <a:rPr lang="en-US" altLang="zh-CN" dirty="0" smtClean="0">
                <a:latin typeface="Arial" charset="0"/>
                <a:ea typeface="Arial" charset="0"/>
                <a:cs typeface="Arial" charset="0"/>
              </a:rPr>
              <a:t>shows </a:t>
            </a:r>
            <a:r>
              <a:rPr lang="en-US" altLang="zh-CN" dirty="0">
                <a:latin typeface="Arial" charset="0"/>
                <a:ea typeface="Arial" charset="0"/>
                <a:cs typeface="Arial" charset="0"/>
              </a:rPr>
              <a:t>that appropriate mitigation strategies to reduce illness and deaths will generate more benefit to society. SAM model analyzes the economic transactions and traces them for an individual firm or industry, government, households and rest of the economy which makes it easier </a:t>
            </a:r>
            <a:r>
              <a:rPr lang="en-US" altLang="zh-CN" dirty="0" smtClean="0">
                <a:latin typeface="Arial" charset="0"/>
                <a:ea typeface="Arial" charset="0"/>
                <a:cs typeface="Arial" charset="0"/>
              </a:rPr>
              <a:t>to </a:t>
            </a:r>
            <a:r>
              <a:rPr lang="en-US" altLang="zh-CN" dirty="0">
                <a:latin typeface="Arial" charset="0"/>
                <a:ea typeface="Arial" charset="0"/>
                <a:cs typeface="Arial" charset="0"/>
              </a:rPr>
              <a:t>identify if a mitigation strategy like HACCP is beneficial. The level and distribution of the costs and benefits of the HACCP regulatory program for meat and poultry changed dramatically with economy wide effects.  </a:t>
            </a:r>
            <a:endParaRPr lang="en-US" altLang="zh-CN" dirty="0" smtClean="0">
              <a:latin typeface="Arial" charset="0"/>
              <a:ea typeface="Arial" charset="0"/>
              <a:cs typeface="Arial" charset="0"/>
            </a:endParaRPr>
          </a:p>
          <a:p>
            <a:pPr algn="just"/>
            <a:endParaRPr lang="en-US" altLang="zh-CN" dirty="0">
              <a:latin typeface="Arial" charset="0"/>
              <a:ea typeface="Arial" charset="0"/>
              <a:cs typeface="Arial" charset="0"/>
            </a:endParaRPr>
          </a:p>
          <a:p>
            <a:pPr algn="just"/>
            <a:r>
              <a:rPr lang="en-US" altLang="zh-CN" dirty="0" smtClean="0">
                <a:latin typeface="Arial" charset="0"/>
                <a:ea typeface="Arial" charset="0"/>
                <a:cs typeface="Arial" charset="0"/>
              </a:rPr>
              <a:t>SAM </a:t>
            </a:r>
            <a:r>
              <a:rPr lang="en-US" altLang="zh-CN" dirty="0">
                <a:latin typeface="Arial" charset="0"/>
                <a:ea typeface="Arial" charset="0"/>
                <a:cs typeface="Arial" charset="0"/>
              </a:rPr>
              <a:t>analysis provides policy makers useful information about who ultimately benefits from reduced foodborne illnesses and who ultimately pays the costs of food safety regulations.</a:t>
            </a:r>
            <a:endParaRPr lang="zh-CN" altLang="zh-CN" dirty="0">
              <a:latin typeface="Arial" charset="0"/>
              <a:ea typeface="Arial" charset="0"/>
              <a:cs typeface="Arial" charset="0"/>
            </a:endParaRPr>
          </a:p>
          <a:p>
            <a:pPr algn="just"/>
            <a:r>
              <a:rPr lang="en-US" altLang="zh-CN" b="1" dirty="0">
                <a:latin typeface="Arial" charset="0"/>
                <a:ea typeface="Arial" charset="0"/>
                <a:cs typeface="Arial" charset="0"/>
              </a:rPr>
              <a:t> </a:t>
            </a:r>
            <a:endParaRPr lang="zh-CN" altLang="zh-CN" dirty="0">
              <a:latin typeface="Arial" charset="0"/>
              <a:ea typeface="Arial" charset="0"/>
              <a:cs typeface="Arial" charset="0"/>
            </a:endParaRPr>
          </a:p>
          <a:p>
            <a:pPr algn="just"/>
            <a:r>
              <a:rPr lang="en-US" altLang="zh-CN" dirty="0">
                <a:latin typeface="Arial" charset="0"/>
                <a:ea typeface="Arial" charset="0"/>
                <a:cs typeface="Arial" charset="0"/>
              </a:rPr>
              <a:t>Costs related to food scare and infective policy design could be significant and should be included in the cost of foodborne </a:t>
            </a:r>
            <a:r>
              <a:rPr lang="en-US" altLang="zh-CN" dirty="0" smtClean="0">
                <a:latin typeface="Arial" charset="0"/>
                <a:ea typeface="Arial" charset="0"/>
                <a:cs typeface="Arial" charset="0"/>
              </a:rPr>
              <a:t>pathogens </a:t>
            </a:r>
            <a:r>
              <a:rPr lang="en-US" altLang="zh-CN" dirty="0">
                <a:latin typeface="Arial" charset="0"/>
                <a:ea typeface="Arial" charset="0"/>
                <a:cs typeface="Arial" charset="0"/>
              </a:rPr>
              <a:t>to society.</a:t>
            </a:r>
            <a:endParaRPr lang="zh-CN" altLang="zh-CN" dirty="0">
              <a:latin typeface="Arial" charset="0"/>
              <a:ea typeface="Arial" charset="0"/>
              <a:cs typeface="Arial" charset="0"/>
            </a:endParaRPr>
          </a:p>
          <a:p>
            <a:pPr algn="just"/>
            <a:r>
              <a:rPr lang="en-US" altLang="zh-CN" dirty="0">
                <a:latin typeface="Arial" charset="0"/>
                <a:ea typeface="Arial" charset="0"/>
                <a:cs typeface="Arial" charset="0"/>
              </a:rPr>
              <a:t> </a:t>
            </a:r>
            <a:endParaRPr lang="zh-CN" altLang="zh-CN" dirty="0">
              <a:latin typeface="Arial" charset="0"/>
              <a:ea typeface="Arial" charset="0"/>
              <a:cs typeface="Arial" charset="0"/>
            </a:endParaRPr>
          </a:p>
          <a:p>
            <a:endParaRPr kumimoji="1" lang="zh-CN" altLang="en-US" dirty="0"/>
          </a:p>
        </p:txBody>
      </p:sp>
      <p:sp>
        <p:nvSpPr>
          <p:cNvPr id="3" name="标题 2"/>
          <p:cNvSpPr>
            <a:spLocks noGrp="1"/>
          </p:cNvSpPr>
          <p:nvPr>
            <p:ph type="title"/>
          </p:nvPr>
        </p:nvSpPr>
        <p:spPr/>
        <p:txBody>
          <a:bodyPr>
            <a:normAutofit fontScale="90000"/>
          </a:bodyPr>
          <a:lstStyle/>
          <a:p>
            <a:r>
              <a:rPr lang="en-US" altLang="zh-CN" sz="3100" dirty="0"/>
              <a:t>Summary</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830842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200" dirty="0" smtClean="0">
                <a:latin typeface="Arial"/>
                <a:cs typeface="Arial"/>
              </a:rPr>
              <a:t>THANK YOU</a:t>
            </a:r>
            <a:endParaRPr lang="en-GB" sz="2200" dirty="0">
              <a:latin typeface="Arial"/>
              <a:cs typeface="Arial"/>
            </a:endParaRPr>
          </a:p>
        </p:txBody>
      </p:sp>
      <p:sp>
        <p:nvSpPr>
          <p:cNvPr id="3" name="Subtitle 2"/>
          <p:cNvSpPr>
            <a:spLocks noGrp="1"/>
          </p:cNvSpPr>
          <p:nvPr>
            <p:ph type="subTitle" idx="1"/>
          </p:nvPr>
        </p:nvSpPr>
        <p:spPr>
          <a:xfrm>
            <a:off x="973931" y="2258064"/>
            <a:ext cx="7626500" cy="847993"/>
          </a:xfrm>
        </p:spPr>
        <p:txBody>
          <a:bodyPr>
            <a:normAutofit/>
          </a:bodyPr>
          <a:lstStyle/>
          <a:p>
            <a:r>
              <a:rPr lang="en-GB" sz="2000" dirty="0">
                <a:latin typeface="Arial" panose="020B0604020202020204" pitchFamily="34" charset="0"/>
                <a:cs typeface="Arial" panose="020B0604020202020204" pitchFamily="34" charset="0"/>
              </a:rPr>
              <a:t>Name:	Charlene Wolf-Hall &amp; William </a:t>
            </a:r>
            <a:r>
              <a:rPr lang="en-GB" sz="2000" dirty="0" err="1">
                <a:latin typeface="Arial" panose="020B0604020202020204" pitchFamily="34" charset="0"/>
                <a:cs typeface="Arial" panose="020B0604020202020204" pitchFamily="34" charset="0"/>
              </a:rPr>
              <a:t>Nganje</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Email:  charlene.hall@ndsu.edu &amp; </a:t>
            </a:r>
            <a:r>
              <a:rPr lang="en-GB" altLang="zh-CN" sz="2000" dirty="0">
                <a:latin typeface="Arial" panose="020B0604020202020204" pitchFamily="34" charset="0"/>
                <a:ea typeface="Arial" charset="0"/>
                <a:cs typeface="Arial" panose="020B0604020202020204" pitchFamily="34" charset="0"/>
              </a:rPr>
              <a:t>William.Nganje@ndsu.edu</a:t>
            </a:r>
          </a:p>
          <a:p>
            <a:endParaRPr lang="en-GB" sz="2200" dirty="0">
              <a:latin typeface="Arial"/>
              <a:cs typeface="Arial"/>
            </a:endParaRPr>
          </a:p>
        </p:txBody>
      </p:sp>
    </p:spTree>
    <p:extLst>
      <p:ext uri="{BB962C8B-B14F-4D97-AF65-F5344CB8AC3E}">
        <p14:creationId xmlns:p14="http://schemas.microsoft.com/office/powerpoint/2010/main" val="387871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3"/>
          </p:nvPr>
        </p:nvSpPr>
        <p:spPr/>
        <p:txBody>
          <a:bodyPr>
            <a:normAutofit/>
          </a:bodyPr>
          <a:lstStyle/>
          <a:p>
            <a:pPr marL="457200" lvl="0" indent="-457200">
              <a:buFont typeface="Wingdings" charset="2"/>
              <a:buChar char="l"/>
            </a:pPr>
            <a:r>
              <a:rPr lang="en-GB" altLang="zh-CN" sz="2400" dirty="0">
                <a:latin typeface="Arial" charset="0"/>
                <a:ea typeface="Arial" charset="0"/>
                <a:cs typeface="Arial" charset="0"/>
              </a:rPr>
              <a:t>What are the categories of food safety costs to society?</a:t>
            </a:r>
            <a:endParaRPr lang="zh-CN" altLang="zh-CN" sz="2400" dirty="0">
              <a:latin typeface="Arial" charset="0"/>
              <a:ea typeface="Arial" charset="0"/>
              <a:cs typeface="Arial" charset="0"/>
            </a:endParaRPr>
          </a:p>
          <a:p>
            <a:pPr marL="457200" lvl="0" indent="-457200">
              <a:buFont typeface="Wingdings" charset="2"/>
              <a:buChar char="l"/>
            </a:pPr>
            <a:r>
              <a:rPr lang="en-GB" altLang="zh-CN" sz="2400" dirty="0">
                <a:latin typeface="Arial" charset="0"/>
                <a:ea typeface="Arial" charset="0"/>
                <a:cs typeface="Arial" charset="0"/>
              </a:rPr>
              <a:t>H</a:t>
            </a:r>
            <a:r>
              <a:rPr lang="en-US" altLang="zh-CN" sz="2400" dirty="0">
                <a:latin typeface="Arial" charset="0"/>
                <a:ea typeface="Arial" charset="0"/>
                <a:cs typeface="Arial" charset="0"/>
              </a:rPr>
              <a:t>ow do we quantify </a:t>
            </a:r>
            <a:r>
              <a:rPr lang="en-US" altLang="zh-CN" sz="2400" dirty="0" smtClean="0">
                <a:latin typeface="Arial" charset="0"/>
                <a:ea typeface="Arial" charset="0"/>
                <a:cs typeface="Arial" charset="0"/>
              </a:rPr>
              <a:t>the cost </a:t>
            </a:r>
            <a:r>
              <a:rPr lang="en-US" altLang="zh-CN" sz="2400" dirty="0">
                <a:latin typeface="Arial" charset="0"/>
                <a:ea typeface="Arial" charset="0"/>
                <a:cs typeface="Arial" charset="0"/>
              </a:rPr>
              <a:t>to society of foodborne illness and death?</a:t>
            </a:r>
            <a:endParaRPr lang="zh-CN" altLang="zh-CN" sz="2400" dirty="0">
              <a:latin typeface="Arial" charset="0"/>
              <a:ea typeface="Arial" charset="0"/>
              <a:cs typeface="Arial" charset="0"/>
            </a:endParaRPr>
          </a:p>
          <a:p>
            <a:pPr marL="457200" lvl="0" indent="-457200">
              <a:buFont typeface="Wingdings" charset="2"/>
              <a:buChar char="l"/>
            </a:pPr>
            <a:r>
              <a:rPr lang="en-GB" altLang="zh-CN" sz="2400" dirty="0">
                <a:latin typeface="Arial" charset="0"/>
                <a:ea typeface="Arial" charset="0"/>
                <a:cs typeface="Arial" charset="0"/>
              </a:rPr>
              <a:t>How do we estimate the net loss to all sectors?</a:t>
            </a:r>
            <a:endParaRPr lang="zh-CN" altLang="zh-CN" sz="2400" dirty="0">
              <a:latin typeface="Arial" charset="0"/>
              <a:ea typeface="Arial" charset="0"/>
              <a:cs typeface="Arial" charset="0"/>
            </a:endParaRPr>
          </a:p>
          <a:p>
            <a:pPr marL="457200" lvl="0" indent="-457200">
              <a:buFont typeface="Wingdings" charset="2"/>
              <a:buChar char="l"/>
            </a:pPr>
            <a:r>
              <a:rPr lang="en-GB" altLang="zh-CN" sz="2400" dirty="0">
                <a:latin typeface="Arial" charset="0"/>
                <a:ea typeface="Arial" charset="0"/>
                <a:cs typeface="Arial" charset="0"/>
              </a:rPr>
              <a:t>How do food safety risks and perception of food risks </a:t>
            </a:r>
            <a:r>
              <a:rPr lang="en-GB" altLang="zh-CN" sz="2400" dirty="0" smtClean="0">
                <a:latin typeface="Arial" charset="0"/>
                <a:ea typeface="Arial" charset="0"/>
                <a:cs typeface="Arial" charset="0"/>
              </a:rPr>
              <a:t>affect the cost </a:t>
            </a:r>
            <a:r>
              <a:rPr lang="en-GB" altLang="zh-CN" sz="2400" dirty="0">
                <a:latin typeface="Arial" charset="0"/>
                <a:ea typeface="Arial" charset="0"/>
                <a:cs typeface="Arial" charset="0"/>
              </a:rPr>
              <a:t>to society? </a:t>
            </a:r>
            <a:endParaRPr lang="zh-CN" altLang="zh-CN" sz="2400" dirty="0">
              <a:latin typeface="Arial" charset="0"/>
              <a:ea typeface="Arial" charset="0"/>
              <a:cs typeface="Arial" charset="0"/>
            </a:endParaRPr>
          </a:p>
          <a:p>
            <a:pPr marL="457200" lvl="0" indent="-457200">
              <a:buFont typeface="Wingdings" charset="2"/>
              <a:buChar char="l"/>
            </a:pPr>
            <a:r>
              <a:rPr lang="en-GB" altLang="zh-CN" sz="2400" dirty="0">
                <a:latin typeface="Arial" charset="0"/>
                <a:ea typeface="Arial" charset="0"/>
                <a:cs typeface="Arial" charset="0"/>
              </a:rPr>
              <a:t>How </a:t>
            </a:r>
            <a:r>
              <a:rPr lang="en-GB" altLang="zh-CN" sz="2400" dirty="0" smtClean="0">
                <a:latin typeface="Arial" charset="0"/>
                <a:ea typeface="Arial" charset="0"/>
                <a:cs typeface="Arial" charset="0"/>
              </a:rPr>
              <a:t>food </a:t>
            </a:r>
            <a:r>
              <a:rPr lang="en-GB" altLang="zh-CN" sz="2400" dirty="0">
                <a:latin typeface="Arial" charset="0"/>
                <a:ea typeface="Arial" charset="0"/>
                <a:cs typeface="Arial" charset="0"/>
              </a:rPr>
              <a:t>policy </a:t>
            </a:r>
            <a:r>
              <a:rPr lang="en-GB" altLang="zh-CN" sz="2400" dirty="0" smtClean="0">
                <a:latin typeface="Arial" charset="0"/>
                <a:ea typeface="Arial" charset="0"/>
                <a:cs typeface="Arial" charset="0"/>
              </a:rPr>
              <a:t>can have </a:t>
            </a:r>
            <a:r>
              <a:rPr lang="en-GB" altLang="zh-CN" sz="2400" dirty="0">
                <a:latin typeface="Arial" charset="0"/>
                <a:ea typeface="Arial" charset="0"/>
                <a:cs typeface="Arial" charset="0"/>
              </a:rPr>
              <a:t>unintended consequences and increase </a:t>
            </a:r>
            <a:r>
              <a:rPr lang="en-GB" altLang="zh-CN" sz="2400" dirty="0" smtClean="0">
                <a:latin typeface="Arial" charset="0"/>
                <a:ea typeface="Arial" charset="0"/>
                <a:cs typeface="Arial" charset="0"/>
              </a:rPr>
              <a:t>the cost </a:t>
            </a:r>
            <a:r>
              <a:rPr lang="en-GB" altLang="zh-CN" sz="2400" dirty="0">
                <a:latin typeface="Arial" charset="0"/>
                <a:ea typeface="Arial" charset="0"/>
                <a:cs typeface="Arial" charset="0"/>
              </a:rPr>
              <a:t>to society?</a:t>
            </a:r>
            <a:endParaRPr lang="zh-CN" altLang="zh-CN" sz="2400" dirty="0">
              <a:latin typeface="Arial" charset="0"/>
              <a:ea typeface="Arial" charset="0"/>
              <a:cs typeface="Arial" charset="0"/>
            </a:endParaRPr>
          </a:p>
          <a:p>
            <a:endParaRPr lang="en-GB" sz="2200" dirty="0">
              <a:latin typeface="Arial"/>
              <a:cs typeface="Arial"/>
            </a:endParaRPr>
          </a:p>
          <a:p>
            <a:endParaRPr lang="en-GB" dirty="0"/>
          </a:p>
        </p:txBody>
      </p:sp>
      <p:sp>
        <p:nvSpPr>
          <p:cNvPr id="4" name="Title 3"/>
          <p:cNvSpPr>
            <a:spLocks noGrp="1"/>
          </p:cNvSpPr>
          <p:nvPr>
            <p:ph type="title"/>
          </p:nvPr>
        </p:nvSpPr>
        <p:spPr/>
        <p:txBody>
          <a:bodyPr>
            <a:normAutofit fontScale="90000"/>
          </a:bodyPr>
          <a:lstStyle/>
          <a:p>
            <a:r>
              <a:rPr lang="en-GB" sz="3100" dirty="0"/>
              <a:t>Key Questions</a:t>
            </a:r>
            <a:r>
              <a:rPr lang="en-GB" dirty="0"/>
              <a:t/>
            </a:r>
            <a:br>
              <a:rPr lang="en-GB" dirty="0"/>
            </a:br>
            <a:endParaRPr lang="en-US" dirty="0"/>
          </a:p>
        </p:txBody>
      </p:sp>
      <p:sp>
        <p:nvSpPr>
          <p:cNvPr id="3" name="TextBox 2"/>
          <p:cNvSpPr txBox="1"/>
          <p:nvPr/>
        </p:nvSpPr>
        <p:spPr>
          <a:xfrm>
            <a:off x="2341091" y="7392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964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85000" lnSpcReduction="10000"/>
          </a:bodyPr>
          <a:lstStyle/>
          <a:p>
            <a:pPr algn="just"/>
            <a:r>
              <a:rPr lang="en-US" altLang="zh-CN" sz="1800" dirty="0">
                <a:latin typeface="Arial" charset="0"/>
                <a:ea typeface="Arial" charset="0"/>
                <a:cs typeface="Arial" charset="0"/>
              </a:rPr>
              <a:t>The United States Department of Agriculture’s Economic Research Service (ERS) provides estimates of the benefits or reductions in illness caused by four foodborne pathogens: </a:t>
            </a:r>
            <a:r>
              <a:rPr lang="en-US" altLang="zh-CN" sz="1800" i="1" dirty="0">
                <a:latin typeface="Arial" charset="0"/>
                <a:ea typeface="Arial" charset="0"/>
                <a:cs typeface="Arial" charset="0"/>
              </a:rPr>
              <a:t>Salmonella</a:t>
            </a:r>
            <a:r>
              <a:rPr lang="en-US" altLang="zh-CN" sz="1800" dirty="0">
                <a:latin typeface="Arial" charset="0"/>
                <a:ea typeface="Arial" charset="0"/>
                <a:cs typeface="Arial" charset="0"/>
              </a:rPr>
              <a:t>,</a:t>
            </a:r>
            <a:r>
              <a:rPr lang="en-US" altLang="zh-CN" sz="1800" i="1" dirty="0">
                <a:latin typeface="Arial" charset="0"/>
                <a:ea typeface="Arial" charset="0"/>
                <a:cs typeface="Arial" charset="0"/>
              </a:rPr>
              <a:t> Escherichia coli </a:t>
            </a:r>
            <a:r>
              <a:rPr lang="en-US" altLang="zh-CN" sz="1800" dirty="0">
                <a:latin typeface="Arial" charset="0"/>
                <a:ea typeface="Arial" charset="0"/>
                <a:cs typeface="Arial" charset="0"/>
              </a:rPr>
              <a:t>O157:H7, </a:t>
            </a:r>
            <a:r>
              <a:rPr lang="en-US" altLang="zh-CN" sz="1800" i="1" dirty="0">
                <a:latin typeface="Arial" charset="0"/>
                <a:ea typeface="Arial" charset="0"/>
                <a:cs typeface="Arial" charset="0"/>
              </a:rPr>
              <a:t>Campylobacter </a:t>
            </a:r>
            <a:r>
              <a:rPr lang="en-US" altLang="zh-CN" sz="1800" i="1" dirty="0" err="1">
                <a:latin typeface="Arial" charset="0"/>
                <a:ea typeface="Arial" charset="0"/>
                <a:cs typeface="Arial" charset="0"/>
              </a:rPr>
              <a:t>jejuni</a:t>
            </a:r>
            <a:r>
              <a:rPr lang="en-US" altLang="zh-CN" sz="1800" dirty="0">
                <a:latin typeface="Arial" charset="0"/>
                <a:ea typeface="Arial" charset="0"/>
                <a:cs typeface="Arial" charset="0"/>
              </a:rPr>
              <a:t> or</a:t>
            </a:r>
            <a:r>
              <a:rPr lang="en-US" altLang="zh-CN" sz="1800" i="1" dirty="0">
                <a:latin typeface="Arial" charset="0"/>
                <a:ea typeface="Arial" charset="0"/>
                <a:cs typeface="Arial" charset="0"/>
              </a:rPr>
              <a:t> C. coli</a:t>
            </a:r>
            <a:r>
              <a:rPr lang="en-US" altLang="zh-CN" sz="1800" dirty="0">
                <a:latin typeface="Arial" charset="0"/>
                <a:ea typeface="Arial" charset="0"/>
                <a:cs typeface="Arial" charset="0"/>
              </a:rPr>
              <a:t>, and</a:t>
            </a:r>
            <a:r>
              <a:rPr lang="en-US" altLang="zh-CN" sz="1800" i="1" dirty="0">
                <a:latin typeface="Arial" charset="0"/>
                <a:ea typeface="Arial" charset="0"/>
                <a:cs typeface="Arial" charset="0"/>
              </a:rPr>
              <a:t> Listeria monocytogenes</a:t>
            </a:r>
            <a:r>
              <a:rPr lang="en-US" altLang="zh-CN" sz="1800" dirty="0">
                <a:latin typeface="Arial" charset="0"/>
                <a:ea typeface="Arial" charset="0"/>
                <a:cs typeface="Arial" charset="0"/>
              </a:rPr>
              <a:t>. </a:t>
            </a:r>
            <a:endParaRPr lang="en-US" altLang="zh-CN" sz="1800" dirty="0" smtClean="0">
              <a:latin typeface="Arial" charset="0"/>
              <a:ea typeface="Arial" charset="0"/>
              <a:cs typeface="Arial" charset="0"/>
            </a:endParaRPr>
          </a:p>
          <a:p>
            <a:pPr algn="just"/>
            <a:endParaRPr kumimoji="1" lang="en-US" altLang="zh-CN" sz="1800" dirty="0" smtClean="0">
              <a:latin typeface="Arial" charset="0"/>
              <a:ea typeface="Arial" charset="0"/>
              <a:cs typeface="Arial" charset="0"/>
            </a:endParaRPr>
          </a:p>
          <a:p>
            <a:pPr algn="just" hangingPunct="0"/>
            <a:r>
              <a:rPr lang="en-US" altLang="zh-CN" sz="1800" dirty="0">
                <a:latin typeface="Arial" charset="0"/>
                <a:ea typeface="Arial" charset="0"/>
                <a:cs typeface="Arial" charset="0"/>
              </a:rPr>
              <a:t>Four reasons suggested why a range should be used. </a:t>
            </a:r>
            <a:endParaRPr lang="zh-CN" altLang="zh-CN" sz="1800" dirty="0">
              <a:latin typeface="Arial" charset="0"/>
              <a:ea typeface="Arial" charset="0"/>
              <a:cs typeface="Arial" charset="0"/>
            </a:endParaRPr>
          </a:p>
          <a:p>
            <a:pPr algn="just"/>
            <a:r>
              <a:rPr lang="en-US" altLang="zh-CN" sz="1800" dirty="0">
                <a:latin typeface="Arial" charset="0"/>
                <a:ea typeface="Arial" charset="0"/>
                <a:cs typeface="Arial" charset="0"/>
              </a:rPr>
              <a:t> </a:t>
            </a:r>
            <a:endParaRPr kumimoji="1" lang="en-US" altLang="zh-CN" sz="1800" dirty="0">
              <a:latin typeface="Arial" charset="0"/>
              <a:ea typeface="Arial" charset="0"/>
              <a:cs typeface="Arial" charset="0"/>
            </a:endParaRPr>
          </a:p>
          <a:p>
            <a:pPr marL="342900" indent="-342900" algn="just" hangingPunct="0">
              <a:buAutoNum type="arabicPeriod"/>
            </a:pPr>
            <a:r>
              <a:rPr lang="en-US" altLang="zh-CN" sz="1800" dirty="0" smtClean="0">
                <a:latin typeface="Arial" charset="0"/>
                <a:ea typeface="Arial" charset="0"/>
                <a:cs typeface="Arial" charset="0"/>
              </a:rPr>
              <a:t>The </a:t>
            </a:r>
            <a:r>
              <a:rPr lang="en-US" altLang="zh-CN" sz="1800" dirty="0">
                <a:latin typeface="Arial" charset="0"/>
                <a:ea typeface="Arial" charset="0"/>
                <a:cs typeface="Arial" charset="0"/>
              </a:rPr>
              <a:t>incidence of foodborne illness (and death) and the proportion of cases caused by contaminated meat and poultry were uncertain</a:t>
            </a:r>
            <a:r>
              <a:rPr lang="en-US" altLang="zh-CN" sz="1800" dirty="0" smtClean="0">
                <a:latin typeface="Arial" charset="0"/>
                <a:ea typeface="Arial" charset="0"/>
                <a:cs typeface="Arial" charset="0"/>
              </a:rPr>
              <a:t>.</a:t>
            </a:r>
          </a:p>
          <a:p>
            <a:pPr marL="342900" indent="-342900" algn="just" hangingPunct="0">
              <a:buAutoNum type="arabicPeriod"/>
            </a:pPr>
            <a:endParaRPr lang="zh-CN" altLang="zh-CN" sz="1800" dirty="0">
              <a:latin typeface="Arial" charset="0"/>
              <a:ea typeface="Arial" charset="0"/>
              <a:cs typeface="Arial" charset="0"/>
            </a:endParaRPr>
          </a:p>
          <a:p>
            <a:pPr marL="342900" indent="-342900" algn="just" hangingPunct="0">
              <a:buAutoNum type="arabicPeriod" startAt="2"/>
            </a:pPr>
            <a:r>
              <a:rPr lang="en-US" altLang="zh-CN" sz="1800" dirty="0" smtClean="0">
                <a:latin typeface="Arial" charset="0"/>
                <a:ea typeface="Arial" charset="0"/>
                <a:cs typeface="Arial" charset="0"/>
              </a:rPr>
              <a:t>The </a:t>
            </a:r>
            <a:r>
              <a:rPr lang="en-US" altLang="zh-CN" sz="1800" dirty="0">
                <a:latin typeface="Arial" charset="0"/>
                <a:ea typeface="Arial" charset="0"/>
                <a:cs typeface="Arial" charset="0"/>
              </a:rPr>
              <a:t>efficacy of the HACCP program in reducing foodborne illness was also uncertain. </a:t>
            </a:r>
            <a:endParaRPr lang="en-US" altLang="zh-CN" sz="1800" dirty="0" smtClean="0">
              <a:latin typeface="Arial" charset="0"/>
              <a:ea typeface="Arial" charset="0"/>
              <a:cs typeface="Arial" charset="0"/>
            </a:endParaRPr>
          </a:p>
          <a:p>
            <a:pPr marL="342900" indent="-342900" algn="just" hangingPunct="0">
              <a:buAutoNum type="arabicPeriod" startAt="2"/>
            </a:pPr>
            <a:endParaRPr lang="en-US" altLang="zh-CN" sz="1800" dirty="0">
              <a:latin typeface="Arial" charset="0"/>
              <a:ea typeface="Arial" charset="0"/>
              <a:cs typeface="Arial" charset="0"/>
            </a:endParaRPr>
          </a:p>
          <a:p>
            <a:pPr marL="342900" indent="-342900" algn="just" hangingPunct="0">
              <a:buAutoNum type="arabicPeriod" startAt="2"/>
            </a:pPr>
            <a:r>
              <a:rPr lang="en-US" altLang="zh-CN" sz="1800" dirty="0" smtClean="0">
                <a:latin typeface="Arial" charset="0"/>
                <a:ea typeface="Arial" charset="0"/>
                <a:cs typeface="Arial" charset="0"/>
              </a:rPr>
              <a:t>The </a:t>
            </a:r>
            <a:r>
              <a:rPr lang="en-US" altLang="zh-CN" sz="1800" dirty="0">
                <a:latin typeface="Arial" charset="0"/>
                <a:ea typeface="Arial" charset="0"/>
                <a:cs typeface="Arial" charset="0"/>
              </a:rPr>
              <a:t>benefit estimates vary because two different discount rates were used. </a:t>
            </a:r>
            <a:endParaRPr lang="en-US" altLang="zh-CN" sz="1800" dirty="0" smtClean="0">
              <a:latin typeface="Arial" charset="0"/>
              <a:ea typeface="Arial" charset="0"/>
              <a:cs typeface="Arial" charset="0"/>
            </a:endParaRPr>
          </a:p>
          <a:p>
            <a:pPr marL="342900" indent="-342900" algn="just" hangingPunct="0">
              <a:buAutoNum type="arabicPeriod" startAt="2"/>
            </a:pPr>
            <a:endParaRPr lang="en-US" altLang="zh-CN" sz="1800" dirty="0" smtClean="0">
              <a:latin typeface="Arial" charset="0"/>
              <a:ea typeface="Arial" charset="0"/>
              <a:cs typeface="Arial" charset="0"/>
            </a:endParaRPr>
          </a:p>
          <a:p>
            <a:pPr marL="342900" indent="-342900" algn="just" hangingPunct="0">
              <a:buAutoNum type="arabicPeriod" startAt="2"/>
            </a:pPr>
            <a:r>
              <a:rPr lang="en-US" altLang="zh-CN" sz="1800" dirty="0" smtClean="0">
                <a:latin typeface="Arial" charset="0"/>
                <a:ea typeface="Arial" charset="0"/>
                <a:cs typeface="Arial" charset="0"/>
              </a:rPr>
              <a:t>There </a:t>
            </a:r>
            <a:r>
              <a:rPr lang="en-US" altLang="zh-CN" sz="1800" dirty="0">
                <a:latin typeface="Arial" charset="0"/>
                <a:ea typeface="Arial" charset="0"/>
                <a:cs typeface="Arial" charset="0"/>
              </a:rPr>
              <a:t>was use of two different methods to assign economic value to improvements in health and longevity resulting from reductions in foodborne illness.</a:t>
            </a:r>
            <a:r>
              <a:rPr lang="zh-CN" altLang="zh-CN" sz="1800" dirty="0">
                <a:latin typeface="Arial" charset="0"/>
                <a:ea typeface="Arial" charset="0"/>
                <a:cs typeface="Arial" charset="0"/>
              </a:rPr>
              <a:t> </a:t>
            </a:r>
            <a:endParaRPr kumimoji="1" lang="zh-CN" altLang="en-US" sz="1800" dirty="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GB" altLang="zh-CN" sz="3100" dirty="0" smtClean="0"/>
              <a:t/>
            </a:r>
            <a:br>
              <a:rPr lang="en-GB" altLang="zh-CN" sz="3100" dirty="0" smtClean="0"/>
            </a:br>
            <a:r>
              <a:rPr lang="en-GB" altLang="zh-CN" sz="3100" dirty="0" smtClean="0"/>
              <a:t>Cost </a:t>
            </a:r>
            <a:r>
              <a:rPr lang="en-GB" altLang="zh-CN" sz="3100" dirty="0"/>
              <a:t>to Society of Foodborne Illness and Death</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16312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Autofit/>
          </a:bodyPr>
          <a:lstStyle/>
          <a:p>
            <a:pPr algn="just"/>
            <a:r>
              <a:rPr lang="en-US" altLang="zh-CN" sz="1600" dirty="0">
                <a:latin typeface="Arial" charset="0"/>
                <a:ea typeface="Arial" charset="0"/>
                <a:cs typeface="Arial" charset="0"/>
              </a:rPr>
              <a:t>Costs of foodborne illness to society are more complex than the value of illness or death or costs to the firm. </a:t>
            </a:r>
            <a:endParaRPr lang="en-US" altLang="zh-CN" sz="1600" dirty="0" smtClean="0">
              <a:latin typeface="Arial" charset="0"/>
              <a:ea typeface="Arial" charset="0"/>
              <a:cs typeface="Arial" charset="0"/>
            </a:endParaRPr>
          </a:p>
          <a:p>
            <a:pPr algn="just"/>
            <a:endParaRPr kumimoji="1" lang="en-US" altLang="zh-CN" sz="1600" dirty="0">
              <a:latin typeface="Arial" charset="0"/>
              <a:ea typeface="Arial" charset="0"/>
              <a:cs typeface="Arial" charset="0"/>
            </a:endParaRPr>
          </a:p>
          <a:p>
            <a:pPr algn="just"/>
            <a:r>
              <a:rPr lang="en-US" altLang="zh-CN" sz="1600" dirty="0">
                <a:latin typeface="Arial" charset="0"/>
                <a:ea typeface="Arial" charset="0"/>
                <a:cs typeface="Arial" charset="0"/>
              </a:rPr>
              <a:t>To estimate the cost of foodborne illness we therefore need to estimate costs to individuals and firms and benefits to other industries and sectors. One approach to estimate cost to society is to use the social accounting matrix (SAM). SAM could also be used to estimate cost-effectiveness of cost mitigation strategies like HACCP. </a:t>
            </a:r>
            <a:endParaRPr lang="en-US" altLang="zh-CN" sz="1600" dirty="0" smtClean="0">
              <a:latin typeface="Arial" charset="0"/>
              <a:ea typeface="Arial" charset="0"/>
              <a:cs typeface="Arial" charset="0"/>
            </a:endParaRPr>
          </a:p>
          <a:p>
            <a:pPr algn="just"/>
            <a:endParaRPr lang="en-US" altLang="zh-CN" sz="1600" dirty="0">
              <a:latin typeface="Arial" charset="0"/>
              <a:ea typeface="Arial" charset="0"/>
              <a:cs typeface="Arial" charset="0"/>
            </a:endParaRPr>
          </a:p>
          <a:p>
            <a:pPr algn="just"/>
            <a:r>
              <a:rPr lang="en-US" altLang="zh-CN" sz="1600" dirty="0" smtClean="0">
                <a:latin typeface="Arial" charset="0"/>
                <a:ea typeface="Arial" charset="0"/>
                <a:cs typeface="Arial" charset="0"/>
              </a:rPr>
              <a:t>A </a:t>
            </a:r>
            <a:r>
              <a:rPr lang="en-US" altLang="zh-CN" sz="1600" dirty="0">
                <a:latin typeface="Arial" charset="0"/>
                <a:ea typeface="Arial" charset="0"/>
                <a:cs typeface="Arial" charset="0"/>
              </a:rPr>
              <a:t>detailed explanation of SAM </a:t>
            </a:r>
            <a:r>
              <a:rPr lang="en-US" altLang="zh-CN" sz="1600" dirty="0" smtClean="0">
                <a:latin typeface="Arial" charset="0"/>
                <a:ea typeface="Arial" charset="0"/>
                <a:cs typeface="Arial" charset="0"/>
              </a:rPr>
              <a:t>composition can </a:t>
            </a:r>
            <a:r>
              <a:rPr lang="en-US" altLang="zh-CN" sz="1600" dirty="0">
                <a:latin typeface="Arial" charset="0"/>
                <a:ea typeface="Arial" charset="0"/>
                <a:cs typeface="Arial" charset="0"/>
              </a:rPr>
              <a:t>be accessed </a:t>
            </a:r>
            <a:r>
              <a:rPr lang="en-US" altLang="zh-CN" sz="1600" dirty="0" smtClean="0">
                <a:latin typeface="Arial" charset="0"/>
                <a:ea typeface="Arial" charset="0"/>
                <a:cs typeface="Arial" charset="0"/>
              </a:rPr>
              <a:t>at </a:t>
            </a:r>
            <a:r>
              <a:rPr lang="en-US" altLang="zh-CN" sz="1600" u="sng" dirty="0" smtClean="0">
                <a:latin typeface="Arial" charset="0"/>
                <a:ea typeface="Arial" charset="0"/>
                <a:cs typeface="Arial" charset="0"/>
                <a:hlinkClick r:id="rId2"/>
              </a:rPr>
              <a:t>http</a:t>
            </a:r>
            <a:r>
              <a:rPr lang="en-US" altLang="zh-CN" sz="1600" u="sng" dirty="0">
                <a:latin typeface="Arial" charset="0"/>
                <a:ea typeface="Arial" charset="0"/>
                <a:cs typeface="Arial" charset="0"/>
                <a:hlinkClick r:id="rId2"/>
              </a:rPr>
              <a:t>://</a:t>
            </a:r>
            <a:r>
              <a:rPr lang="en-US" altLang="zh-CN" sz="1600" u="sng" dirty="0" smtClean="0">
                <a:latin typeface="Arial" charset="0"/>
                <a:ea typeface="Arial" charset="0"/>
                <a:cs typeface="Arial" charset="0"/>
                <a:hlinkClick r:id="rId2"/>
              </a:rPr>
              <a:t>ageconsearch.umn.edu/bitstream/34023/1/ae000791.pdf</a:t>
            </a:r>
            <a:r>
              <a:rPr lang="en-US" altLang="zh-CN" sz="1600" dirty="0" smtClean="0">
                <a:latin typeface="Arial" charset="0"/>
                <a:ea typeface="Arial" charset="0"/>
                <a:cs typeface="Arial" charset="0"/>
              </a:rPr>
              <a:t>. </a:t>
            </a:r>
            <a:endParaRPr kumimoji="1" lang="zh-CN" altLang="en-US" sz="1600" dirty="0">
              <a:latin typeface="Arial" charset="0"/>
              <a:ea typeface="Arial" charset="0"/>
              <a:cs typeface="Arial" charset="0"/>
            </a:endParaRPr>
          </a:p>
        </p:txBody>
      </p:sp>
      <p:sp>
        <p:nvSpPr>
          <p:cNvPr id="3" name="标题 2"/>
          <p:cNvSpPr>
            <a:spLocks noGrp="1"/>
          </p:cNvSpPr>
          <p:nvPr>
            <p:ph type="title"/>
          </p:nvPr>
        </p:nvSpPr>
        <p:spPr/>
        <p:txBody>
          <a:bodyPr>
            <a:normAutofit fontScale="90000"/>
          </a:bodyPr>
          <a:lstStyle/>
          <a:p>
            <a:r>
              <a:rPr lang="en-GB" altLang="zh-CN" sz="3100" dirty="0"/>
              <a:t>Estimating Net Loss to All Sectors</a:t>
            </a:r>
            <a:r>
              <a:rPr lang="zh-CN" altLang="zh-CN" dirty="0"/>
              <a:t/>
            </a:r>
            <a:br>
              <a:rPr lang="zh-CN" altLang="zh-CN" dirty="0"/>
            </a:br>
            <a:endParaRPr kumimoji="1" lang="zh-CN" altLang="en-US" dirty="0"/>
          </a:p>
        </p:txBody>
      </p:sp>
    </p:spTree>
    <p:extLst>
      <p:ext uri="{BB962C8B-B14F-4D97-AF65-F5344CB8AC3E}">
        <p14:creationId xmlns:p14="http://schemas.microsoft.com/office/powerpoint/2010/main" val="155746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extLst>
              <p:ext uri="{D42A27DB-BD31-4B8C-83A1-F6EECF244321}">
                <p14:modId xmlns:p14="http://schemas.microsoft.com/office/powerpoint/2010/main" val="215124954"/>
              </p:ext>
            </p:extLst>
          </p:nvPr>
        </p:nvGraphicFramePr>
        <p:xfrm>
          <a:off x="1189355" y="1354237"/>
          <a:ext cx="7196137" cy="3958542"/>
        </p:xfrm>
        <a:graphic>
          <a:graphicData uri="http://schemas.openxmlformats.org/drawingml/2006/table">
            <a:tbl>
              <a:tblPr firstRow="1" firstCol="1" lastRow="1" lastCol="1" bandRow="1" bandCol="1">
                <a:tableStyleId>{5940675A-B579-460E-94D1-54222C63F5DA}</a:tableStyleId>
              </a:tblPr>
              <a:tblGrid>
                <a:gridCol w="1001404"/>
                <a:gridCol w="1863077"/>
                <a:gridCol w="2165828"/>
                <a:gridCol w="2165828"/>
              </a:tblGrid>
              <a:tr h="439838">
                <a:tc>
                  <a:txBody>
                    <a:bodyPr/>
                    <a:lstStyle/>
                    <a:p>
                      <a:pPr algn="ctr">
                        <a:spcAft>
                          <a:spcPts val="0"/>
                        </a:spcAft>
                      </a:pPr>
                      <a:r>
                        <a:rPr lang="en-US" sz="1200">
                          <a:effectLst/>
                          <a:latin typeface="Arial" charset="0"/>
                          <a:ea typeface="Arial" charset="0"/>
                          <a:cs typeface="Arial" charset="0"/>
                        </a:rPr>
                        <a:t> </a:t>
                      </a:r>
                      <a:endParaRPr lang="zh-CN" sz="1200">
                        <a:effectLst/>
                        <a:latin typeface="Arial" charset="0"/>
                        <a:ea typeface="Arial" charset="0"/>
                        <a:cs typeface="Arial" charset="0"/>
                      </a:endParaRPr>
                    </a:p>
                  </a:txBody>
                  <a:tcPr marL="68580" marR="68580" marT="0" marB="0"/>
                </a:tc>
                <a:tc>
                  <a:txBody>
                    <a:bodyPr/>
                    <a:lstStyle/>
                    <a:p>
                      <a:pPr algn="ctr">
                        <a:spcAft>
                          <a:spcPts val="0"/>
                        </a:spcAft>
                      </a:pPr>
                      <a:r>
                        <a:rPr lang="en-US" sz="1200">
                          <a:effectLst/>
                          <a:latin typeface="Arial" charset="0"/>
                          <a:ea typeface="Arial" charset="0"/>
                          <a:cs typeface="Arial" charset="0"/>
                        </a:rPr>
                        <a:t> </a:t>
                      </a:r>
                      <a:endParaRPr lang="zh-CN" sz="1200">
                        <a:effectLst/>
                        <a:latin typeface="Arial" charset="0"/>
                        <a:ea typeface="Arial" charset="0"/>
                        <a:cs typeface="Arial" charset="0"/>
                      </a:endParaRPr>
                    </a:p>
                  </a:txBody>
                  <a:tcPr marL="68580" marR="68580" marT="0" marB="0"/>
                </a:tc>
                <a:tc gridSpan="2">
                  <a:txBody>
                    <a:bodyPr/>
                    <a:lstStyle/>
                    <a:p>
                      <a:pPr algn="ctr">
                        <a:spcAft>
                          <a:spcPts val="0"/>
                        </a:spcAft>
                      </a:pPr>
                      <a:r>
                        <a:rPr lang="en-US" sz="1200">
                          <a:effectLst/>
                          <a:latin typeface="Arial" charset="0"/>
                          <a:ea typeface="Arial" charset="0"/>
                          <a:cs typeface="Arial" charset="0"/>
                        </a:rPr>
                        <a:t>Risk attitude</a:t>
                      </a:r>
                      <a:endParaRPr lang="zh-CN" sz="1200">
                        <a:effectLst/>
                        <a:latin typeface="Arial" charset="0"/>
                        <a:ea typeface="Arial" charset="0"/>
                        <a:cs typeface="Arial" charset="0"/>
                      </a:endParaRPr>
                    </a:p>
                  </a:txBody>
                  <a:tcPr marL="68580" marR="68580" marT="0" marB="0"/>
                </a:tc>
                <a:tc hMerge="1">
                  <a:txBody>
                    <a:bodyPr/>
                    <a:lstStyle/>
                    <a:p>
                      <a:endParaRPr lang="zh-CN" altLang="en-US"/>
                    </a:p>
                  </a:txBody>
                  <a:tcPr/>
                </a:tc>
              </a:tr>
              <a:tr h="439838">
                <a:tc>
                  <a:txBody>
                    <a:bodyPr/>
                    <a:lstStyle/>
                    <a:p>
                      <a:pPr algn="ctr">
                        <a:spcAft>
                          <a:spcPts val="0"/>
                        </a:spcAft>
                      </a:pPr>
                      <a:r>
                        <a:rPr lang="en-US" sz="1200">
                          <a:effectLst/>
                          <a:latin typeface="Arial" charset="0"/>
                          <a:ea typeface="Arial" charset="0"/>
                          <a:cs typeface="Arial" charset="0"/>
                        </a:rPr>
                        <a:t> </a:t>
                      </a:r>
                      <a:endParaRPr lang="zh-CN" sz="1200">
                        <a:effectLst/>
                        <a:latin typeface="Arial" charset="0"/>
                        <a:ea typeface="Arial" charset="0"/>
                        <a:cs typeface="Arial" charset="0"/>
                      </a:endParaRPr>
                    </a:p>
                  </a:txBody>
                  <a:tcPr marL="68580" marR="68580" marT="0" marB="0"/>
                </a:tc>
                <a:tc>
                  <a:txBody>
                    <a:bodyPr/>
                    <a:lstStyle/>
                    <a:p>
                      <a:pPr algn="ctr">
                        <a:spcAft>
                          <a:spcPts val="0"/>
                        </a:spcAft>
                      </a:pPr>
                      <a:r>
                        <a:rPr lang="en-US" sz="1200">
                          <a:effectLst/>
                          <a:latin typeface="Arial" charset="0"/>
                          <a:ea typeface="Arial" charset="0"/>
                          <a:cs typeface="Arial" charset="0"/>
                        </a:rPr>
                        <a:t> </a:t>
                      </a:r>
                      <a:endParaRPr lang="zh-CN" sz="1200">
                        <a:effectLst/>
                        <a:latin typeface="Arial" charset="0"/>
                        <a:ea typeface="Arial" charset="0"/>
                        <a:cs typeface="Arial" charset="0"/>
                      </a:endParaRPr>
                    </a:p>
                  </a:txBody>
                  <a:tcPr marL="68580" marR="68580" marT="0" marB="0"/>
                </a:tc>
                <a:tc>
                  <a:txBody>
                    <a:bodyPr/>
                    <a:lstStyle/>
                    <a:p>
                      <a:pPr algn="ctr">
                        <a:spcAft>
                          <a:spcPts val="0"/>
                        </a:spcAft>
                      </a:pPr>
                      <a:r>
                        <a:rPr lang="en-US" sz="1200">
                          <a:effectLst/>
                          <a:latin typeface="Arial" charset="0"/>
                          <a:ea typeface="Arial" charset="0"/>
                          <a:cs typeface="Arial" charset="0"/>
                        </a:rPr>
                        <a:t>Low</a:t>
                      </a:r>
                      <a:endParaRPr lang="zh-CN" sz="1200">
                        <a:effectLst/>
                        <a:latin typeface="Arial" charset="0"/>
                        <a:ea typeface="Arial" charset="0"/>
                        <a:cs typeface="Arial" charset="0"/>
                      </a:endParaRPr>
                    </a:p>
                  </a:txBody>
                  <a:tcPr marL="68580" marR="68580" marT="0" marB="0"/>
                </a:tc>
                <a:tc>
                  <a:txBody>
                    <a:bodyPr/>
                    <a:lstStyle/>
                    <a:p>
                      <a:pPr algn="ctr">
                        <a:spcAft>
                          <a:spcPts val="0"/>
                        </a:spcAft>
                      </a:pPr>
                      <a:r>
                        <a:rPr lang="en-US" sz="1200">
                          <a:effectLst/>
                          <a:latin typeface="Arial" charset="0"/>
                          <a:ea typeface="Arial" charset="0"/>
                          <a:cs typeface="Arial" charset="0"/>
                        </a:rPr>
                        <a:t>High</a:t>
                      </a:r>
                      <a:endParaRPr lang="zh-CN" sz="1200">
                        <a:effectLst/>
                        <a:latin typeface="Arial" charset="0"/>
                        <a:ea typeface="Arial" charset="0"/>
                        <a:cs typeface="Arial" charset="0"/>
                      </a:endParaRPr>
                    </a:p>
                  </a:txBody>
                  <a:tcPr marL="68580" marR="68580" marT="0" marB="0"/>
                </a:tc>
              </a:tr>
              <a:tr h="1319514">
                <a:tc rowSpan="2">
                  <a:txBody>
                    <a:bodyPr/>
                    <a:lstStyle/>
                    <a:p>
                      <a:pPr algn="ctr">
                        <a:spcAft>
                          <a:spcPts val="0"/>
                        </a:spcAft>
                      </a:pPr>
                      <a:r>
                        <a:rPr lang="en-US" sz="1200">
                          <a:effectLst/>
                          <a:latin typeface="Arial" charset="0"/>
                          <a:ea typeface="Arial" charset="0"/>
                          <a:cs typeface="Arial" charset="0"/>
                        </a:rPr>
                        <a:t>Risk perception (of food safety risk)</a:t>
                      </a:r>
                      <a:endParaRPr lang="zh-CN" sz="1200">
                        <a:effectLst/>
                        <a:latin typeface="Arial" charset="0"/>
                        <a:ea typeface="Arial" charset="0"/>
                        <a:cs typeface="Arial" charset="0"/>
                      </a:endParaRPr>
                    </a:p>
                  </a:txBody>
                  <a:tcPr marL="68580" marR="68580" marT="0" marB="0" anchor="ctr"/>
                </a:tc>
                <a:tc>
                  <a:txBody>
                    <a:bodyPr/>
                    <a:lstStyle/>
                    <a:p>
                      <a:pPr algn="ctr">
                        <a:spcAft>
                          <a:spcPts val="0"/>
                        </a:spcAft>
                      </a:pPr>
                      <a:r>
                        <a:rPr lang="en-US" sz="1200">
                          <a:effectLst/>
                          <a:latin typeface="Arial" charset="0"/>
                          <a:ea typeface="Arial" charset="0"/>
                          <a:cs typeface="Arial" charset="0"/>
                        </a:rPr>
                        <a:t>Low</a:t>
                      </a:r>
                      <a:endParaRPr lang="zh-CN" sz="1200">
                        <a:effectLst/>
                        <a:latin typeface="Arial" charset="0"/>
                        <a:ea typeface="Arial" charset="0"/>
                        <a:cs typeface="Arial" charset="0"/>
                      </a:endParaRPr>
                    </a:p>
                  </a:txBody>
                  <a:tcPr marL="68580" marR="68580" marT="0" marB="0" anchor="b"/>
                </a:tc>
                <a:tc>
                  <a:txBody>
                    <a:bodyPr/>
                    <a:lstStyle/>
                    <a:p>
                      <a:pPr algn="ctr">
                        <a:spcAft>
                          <a:spcPts val="0"/>
                        </a:spcAft>
                      </a:pPr>
                      <a:r>
                        <a:rPr lang="en-US" sz="1200">
                          <a:effectLst/>
                          <a:latin typeface="Arial" charset="0"/>
                          <a:ea typeface="Arial" charset="0"/>
                          <a:cs typeface="Arial" charset="0"/>
                        </a:rPr>
                        <a:t>Accountable</a:t>
                      </a:r>
                      <a:endParaRPr lang="zh-CN" sz="1200">
                        <a:effectLst/>
                        <a:latin typeface="Arial" charset="0"/>
                        <a:ea typeface="Arial" charset="0"/>
                        <a:cs typeface="Arial" charset="0"/>
                      </a:endParaRPr>
                    </a:p>
                    <a:p>
                      <a:pPr algn="ctr">
                        <a:spcAft>
                          <a:spcPts val="0"/>
                        </a:spcAft>
                      </a:pPr>
                      <a:r>
                        <a:rPr lang="en-US" sz="1200">
                          <a:effectLst/>
                          <a:latin typeface="Arial" charset="0"/>
                          <a:ea typeface="Arial" charset="0"/>
                          <a:cs typeface="Arial" charset="0"/>
                        </a:rPr>
                        <a:t>Young adults / brand familiarity</a:t>
                      </a:r>
                      <a:endParaRPr lang="zh-CN" sz="1200">
                        <a:effectLst/>
                        <a:latin typeface="Arial" charset="0"/>
                        <a:ea typeface="Arial" charset="0"/>
                        <a:cs typeface="Arial" charset="0"/>
                      </a:endParaRPr>
                    </a:p>
                  </a:txBody>
                  <a:tcPr marL="68580" marR="68580" marT="0" marB="0" anchor="b"/>
                </a:tc>
                <a:tc>
                  <a:txBody>
                    <a:bodyPr/>
                    <a:lstStyle/>
                    <a:p>
                      <a:pPr algn="ctr">
                        <a:spcAft>
                          <a:spcPts val="0"/>
                        </a:spcAft>
                      </a:pPr>
                      <a:r>
                        <a:rPr lang="en-US" sz="1200">
                          <a:effectLst/>
                          <a:latin typeface="Arial" charset="0"/>
                          <a:ea typeface="Arial" charset="0"/>
                          <a:cs typeface="Arial" charset="0"/>
                        </a:rPr>
                        <a:t>Conservative</a:t>
                      </a:r>
                      <a:endParaRPr lang="zh-CN" sz="1200">
                        <a:effectLst/>
                        <a:latin typeface="Arial" charset="0"/>
                        <a:ea typeface="Arial" charset="0"/>
                        <a:cs typeface="Arial" charset="0"/>
                      </a:endParaRPr>
                    </a:p>
                    <a:p>
                      <a:pPr algn="ctr">
                        <a:spcAft>
                          <a:spcPts val="0"/>
                        </a:spcAft>
                      </a:pPr>
                      <a:r>
                        <a:rPr lang="en-US" sz="1200">
                          <a:effectLst/>
                          <a:latin typeface="Arial" charset="0"/>
                          <a:ea typeface="Arial" charset="0"/>
                          <a:cs typeface="Arial" charset="0"/>
                        </a:rPr>
                        <a:t>Older families / brand familiarity</a:t>
                      </a:r>
                      <a:endParaRPr lang="zh-CN" sz="1200">
                        <a:effectLst/>
                        <a:latin typeface="Arial" charset="0"/>
                        <a:ea typeface="Arial" charset="0"/>
                        <a:cs typeface="Arial" charset="0"/>
                      </a:endParaRPr>
                    </a:p>
                  </a:txBody>
                  <a:tcPr marL="68580" marR="68580" marT="0" marB="0" anchor="b"/>
                </a:tc>
              </a:tr>
              <a:tr h="1759352">
                <a:tc vMerge="1">
                  <a:txBody>
                    <a:bodyPr/>
                    <a:lstStyle/>
                    <a:p>
                      <a:endParaRPr lang="zh-CN" altLang="en-US"/>
                    </a:p>
                  </a:txBody>
                  <a:tcPr/>
                </a:tc>
                <a:tc>
                  <a:txBody>
                    <a:bodyPr/>
                    <a:lstStyle/>
                    <a:p>
                      <a:pPr algn="ctr">
                        <a:spcAft>
                          <a:spcPts val="0"/>
                        </a:spcAft>
                      </a:pPr>
                      <a:r>
                        <a:rPr lang="en-US" sz="1200" dirty="0">
                          <a:effectLst/>
                          <a:latin typeface="Arial" charset="0"/>
                          <a:ea typeface="Arial" charset="0"/>
                          <a:cs typeface="Arial" charset="0"/>
                        </a:rPr>
                        <a:t>High</a:t>
                      </a:r>
                      <a:endParaRPr lang="zh-CN" sz="1200" dirty="0">
                        <a:effectLst/>
                        <a:latin typeface="Arial" charset="0"/>
                        <a:ea typeface="Arial" charset="0"/>
                        <a:cs typeface="Arial" charset="0"/>
                      </a:endParaRPr>
                    </a:p>
                  </a:txBody>
                  <a:tcPr marL="68580" marR="68580" marT="0" marB="0" anchor="b"/>
                </a:tc>
                <a:tc>
                  <a:txBody>
                    <a:bodyPr/>
                    <a:lstStyle/>
                    <a:p>
                      <a:pPr algn="ctr">
                        <a:spcAft>
                          <a:spcPts val="0"/>
                        </a:spcAft>
                      </a:pPr>
                      <a:r>
                        <a:rPr lang="en-US" sz="1200">
                          <a:effectLst/>
                          <a:latin typeface="Arial" charset="0"/>
                          <a:ea typeface="Arial" charset="0"/>
                          <a:cs typeface="Arial" charset="0"/>
                        </a:rPr>
                        <a:t>Concerned</a:t>
                      </a:r>
                      <a:endParaRPr lang="zh-CN" sz="1200">
                        <a:effectLst/>
                        <a:latin typeface="Arial" charset="0"/>
                        <a:ea typeface="Arial" charset="0"/>
                        <a:cs typeface="Arial" charset="0"/>
                      </a:endParaRPr>
                    </a:p>
                    <a:p>
                      <a:pPr algn="ctr">
                        <a:spcAft>
                          <a:spcPts val="0"/>
                        </a:spcAft>
                      </a:pPr>
                      <a:r>
                        <a:rPr lang="en-US" sz="1200">
                          <a:effectLst/>
                          <a:latin typeface="Arial" charset="0"/>
                          <a:ea typeface="Arial" charset="0"/>
                          <a:cs typeface="Arial" charset="0"/>
                        </a:rPr>
                        <a:t>Older adults / brand familiarity</a:t>
                      </a:r>
                      <a:endParaRPr lang="zh-CN" sz="1200">
                        <a:effectLst/>
                        <a:latin typeface="Arial" charset="0"/>
                        <a:ea typeface="Arial" charset="0"/>
                        <a:cs typeface="Arial" charset="0"/>
                      </a:endParaRPr>
                    </a:p>
                  </a:txBody>
                  <a:tcPr marL="68580" marR="68580" marT="0" marB="0" anchor="b"/>
                </a:tc>
                <a:tc>
                  <a:txBody>
                    <a:bodyPr/>
                    <a:lstStyle/>
                    <a:p>
                      <a:pPr algn="ctr">
                        <a:spcAft>
                          <a:spcPts val="0"/>
                        </a:spcAft>
                      </a:pPr>
                      <a:r>
                        <a:rPr lang="en-US" sz="1200" dirty="0">
                          <a:effectLst/>
                          <a:latin typeface="Arial" charset="0"/>
                          <a:ea typeface="Arial" charset="0"/>
                          <a:cs typeface="Arial" charset="0"/>
                        </a:rPr>
                        <a:t>Alarmist</a:t>
                      </a:r>
                      <a:endParaRPr lang="zh-CN" sz="1200" dirty="0">
                        <a:effectLst/>
                        <a:latin typeface="Arial" charset="0"/>
                        <a:ea typeface="Arial" charset="0"/>
                        <a:cs typeface="Arial" charset="0"/>
                      </a:endParaRPr>
                    </a:p>
                    <a:p>
                      <a:pPr algn="ctr">
                        <a:spcAft>
                          <a:spcPts val="0"/>
                        </a:spcAft>
                      </a:pPr>
                      <a:r>
                        <a:rPr lang="en-US" sz="1200" dirty="0">
                          <a:effectLst/>
                          <a:latin typeface="Arial" charset="0"/>
                          <a:ea typeface="Arial" charset="0"/>
                          <a:cs typeface="Arial" charset="0"/>
                        </a:rPr>
                        <a:t>Young families / brand familiarity  </a:t>
                      </a:r>
                      <a:endParaRPr lang="zh-CN" sz="1200" dirty="0">
                        <a:effectLst/>
                        <a:latin typeface="Arial" charset="0"/>
                        <a:ea typeface="Arial" charset="0"/>
                        <a:cs typeface="Arial" charset="0"/>
                      </a:endParaRPr>
                    </a:p>
                    <a:p>
                      <a:pPr algn="ctr">
                        <a:spcAft>
                          <a:spcPts val="0"/>
                        </a:spcAft>
                      </a:pPr>
                      <a:r>
                        <a:rPr lang="en-US" sz="1200" dirty="0">
                          <a:effectLst/>
                          <a:latin typeface="Arial" charset="0"/>
                          <a:ea typeface="Arial" charset="0"/>
                          <a:cs typeface="Arial" charset="0"/>
                        </a:rPr>
                        <a:t>Pensioners / brand familiarity</a:t>
                      </a:r>
                      <a:endParaRPr lang="zh-CN" sz="1200" dirty="0">
                        <a:effectLst/>
                        <a:latin typeface="Arial" charset="0"/>
                        <a:ea typeface="Arial" charset="0"/>
                        <a:cs typeface="Arial" charset="0"/>
                      </a:endParaRPr>
                    </a:p>
                  </a:txBody>
                  <a:tcPr marL="68580" marR="68580" marT="0" marB="0" anchor="b"/>
                </a:tc>
              </a:tr>
            </a:tbl>
          </a:graphicData>
        </a:graphic>
      </p:graphicFrame>
      <p:sp>
        <p:nvSpPr>
          <p:cNvPr id="3" name="标题 2"/>
          <p:cNvSpPr>
            <a:spLocks noGrp="1"/>
          </p:cNvSpPr>
          <p:nvPr>
            <p:ph type="title"/>
          </p:nvPr>
        </p:nvSpPr>
        <p:spPr/>
        <p:txBody>
          <a:bodyPr>
            <a:normAutofit/>
          </a:bodyPr>
          <a:lstStyle/>
          <a:p>
            <a:r>
              <a:rPr lang="en-US" altLang="zh-CN" sz="2400" dirty="0">
                <a:latin typeface="Arial" charset="0"/>
                <a:ea typeface="Arial" charset="0"/>
                <a:cs typeface="Arial" charset="0"/>
              </a:rPr>
              <a:t>T</a:t>
            </a:r>
            <a:r>
              <a:rPr lang="en-US" altLang="zh-CN" sz="2400" dirty="0" smtClean="0">
                <a:latin typeface="Arial" charset="0"/>
                <a:ea typeface="Arial" charset="0"/>
                <a:cs typeface="Arial" charset="0"/>
              </a:rPr>
              <a:t>he </a:t>
            </a:r>
            <a:r>
              <a:rPr lang="en-US" altLang="zh-CN" sz="2400" dirty="0">
                <a:latin typeface="Arial" charset="0"/>
                <a:ea typeface="Arial" charset="0"/>
                <a:cs typeface="Arial" charset="0"/>
              </a:rPr>
              <a:t>C</a:t>
            </a:r>
            <a:r>
              <a:rPr lang="en-US" altLang="zh-CN" sz="2400" dirty="0" smtClean="0">
                <a:latin typeface="Arial" charset="0"/>
                <a:ea typeface="Arial" charset="0"/>
                <a:cs typeface="Arial" charset="0"/>
              </a:rPr>
              <a:t>ategorization </a:t>
            </a:r>
            <a:r>
              <a:rPr lang="en-US" altLang="zh-CN" sz="2400" dirty="0">
                <a:latin typeface="Arial" charset="0"/>
                <a:ea typeface="Arial" charset="0"/>
                <a:cs typeface="Arial" charset="0"/>
              </a:rPr>
              <a:t>of the </a:t>
            </a:r>
            <a:r>
              <a:rPr lang="en-US" altLang="zh-CN" sz="2400" dirty="0" smtClean="0">
                <a:latin typeface="Arial" charset="0"/>
                <a:ea typeface="Arial" charset="0"/>
                <a:cs typeface="Arial" charset="0"/>
              </a:rPr>
              <a:t>Risk </a:t>
            </a:r>
            <a:r>
              <a:rPr lang="en-US" altLang="zh-CN" sz="2400" dirty="0">
                <a:latin typeface="Arial" charset="0"/>
                <a:ea typeface="Arial" charset="0"/>
                <a:cs typeface="Arial" charset="0"/>
              </a:rPr>
              <a:t>P</a:t>
            </a:r>
            <a:r>
              <a:rPr lang="en-US" altLang="zh-CN" sz="2400" dirty="0" smtClean="0">
                <a:latin typeface="Arial" charset="0"/>
                <a:ea typeface="Arial" charset="0"/>
                <a:cs typeface="Arial" charset="0"/>
              </a:rPr>
              <a:t>erceptions </a:t>
            </a:r>
            <a:r>
              <a:rPr lang="en-US" altLang="zh-CN" sz="2400" dirty="0">
                <a:latin typeface="Arial" charset="0"/>
                <a:ea typeface="Arial" charset="0"/>
                <a:cs typeface="Arial" charset="0"/>
              </a:rPr>
              <a:t>and </a:t>
            </a:r>
            <a:r>
              <a:rPr lang="en-US" altLang="zh-CN" sz="2400" dirty="0" smtClean="0">
                <a:latin typeface="Arial" charset="0"/>
                <a:ea typeface="Arial" charset="0"/>
                <a:cs typeface="Arial" charset="0"/>
              </a:rPr>
              <a:t>Risk </a:t>
            </a:r>
            <a:r>
              <a:rPr lang="en-US" altLang="zh-CN" sz="2400" dirty="0">
                <a:latin typeface="Arial" charset="0"/>
                <a:ea typeface="Arial" charset="0"/>
                <a:cs typeface="Arial" charset="0"/>
              </a:rPr>
              <a:t>A</a:t>
            </a:r>
            <a:r>
              <a:rPr lang="en-US" altLang="zh-CN" sz="2400" dirty="0" smtClean="0">
                <a:latin typeface="Arial" charset="0"/>
                <a:ea typeface="Arial" charset="0"/>
                <a:cs typeface="Arial" charset="0"/>
              </a:rPr>
              <a:t>ttitudes </a:t>
            </a:r>
            <a:r>
              <a:rPr lang="en-US" altLang="zh-CN" sz="2400" dirty="0">
                <a:latin typeface="Arial" charset="0"/>
                <a:ea typeface="Arial" charset="0"/>
                <a:cs typeface="Arial" charset="0"/>
              </a:rPr>
              <a:t>I</a:t>
            </a:r>
            <a:r>
              <a:rPr lang="en-US" altLang="zh-CN" sz="2400" dirty="0" smtClean="0">
                <a:latin typeface="Arial" charset="0"/>
                <a:ea typeface="Arial" charset="0"/>
                <a:cs typeface="Arial" charset="0"/>
              </a:rPr>
              <a:t>ndex</a:t>
            </a:r>
            <a:r>
              <a:rPr lang="zh-CN" altLang="zh-CN" sz="2400" dirty="0" smtClean="0">
                <a:latin typeface="Arial" charset="0"/>
                <a:ea typeface="Arial" charset="0"/>
                <a:cs typeface="Arial" charset="0"/>
              </a:rPr>
              <a:t> </a:t>
            </a:r>
            <a:endParaRPr kumimoji="1" lang="zh-CN" altLang="en-US" sz="2400" dirty="0">
              <a:latin typeface="Arial" charset="0"/>
              <a:ea typeface="Arial" charset="0"/>
              <a:cs typeface="Arial" charset="0"/>
            </a:endParaRPr>
          </a:p>
        </p:txBody>
      </p:sp>
    </p:spTree>
    <p:extLst>
      <p:ext uri="{BB962C8B-B14F-4D97-AF65-F5344CB8AC3E}">
        <p14:creationId xmlns:p14="http://schemas.microsoft.com/office/powerpoint/2010/main" val="148494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The length of the scare considered in this </a:t>
            </a:r>
            <a:r>
              <a:rPr lang="en-US" altLang="zh-CN" sz="2000" dirty="0" smtClean="0">
                <a:latin typeface="Arial" charset="0"/>
                <a:ea typeface="Arial" charset="0"/>
                <a:cs typeface="Arial" charset="0"/>
              </a:rPr>
              <a:t>case study </a:t>
            </a:r>
            <a:r>
              <a:rPr lang="en-US" altLang="zh-CN" sz="2000" dirty="0">
                <a:latin typeface="Arial" charset="0"/>
                <a:ea typeface="Arial" charset="0"/>
                <a:cs typeface="Arial" charset="0"/>
              </a:rPr>
              <a:t>was determined by the concentration and duration of the U.K. newspaper coverage immediately following the avian flu outbreak announcement of February 3, 2007.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Figure 12.1 shows </a:t>
            </a:r>
            <a:r>
              <a:rPr lang="en-US" altLang="zh-CN" sz="2000" dirty="0">
                <a:latin typeface="Arial" charset="0"/>
                <a:ea typeface="Arial" charset="0"/>
                <a:cs typeface="Arial" charset="0"/>
              </a:rPr>
              <a:t>the total number of articles from these publications that were published each day of the </a:t>
            </a:r>
            <a:r>
              <a:rPr lang="en-US" altLang="zh-CN" sz="2000" dirty="0" smtClean="0">
                <a:latin typeface="Arial" charset="0"/>
                <a:ea typeface="Arial" charset="0"/>
                <a:cs typeface="Arial" charset="0"/>
              </a:rPr>
              <a:t>scare. </a:t>
            </a:r>
            <a:r>
              <a:rPr lang="en-US" altLang="zh-CN" sz="2000" dirty="0">
                <a:latin typeface="Arial" charset="0"/>
                <a:ea typeface="Arial" charset="0"/>
                <a:cs typeface="Arial" charset="0"/>
              </a:rPr>
              <a:t> </a:t>
            </a:r>
            <a:endParaRPr lang="zh-CN" altLang="zh-CN" sz="2000" dirty="0">
              <a:latin typeface="Arial" charset="0"/>
              <a:ea typeface="Arial" charset="0"/>
              <a:cs typeface="Arial" charset="0"/>
            </a:endParaRPr>
          </a:p>
          <a:p>
            <a:r>
              <a:rPr lang="en-US" altLang="zh-CN" dirty="0"/>
              <a:t> </a:t>
            </a:r>
            <a:endParaRPr lang="zh-CN" altLang="zh-CN" dirty="0"/>
          </a:p>
          <a:p>
            <a:endParaRPr kumimoji="1" lang="zh-CN" altLang="en-US" dirty="0"/>
          </a:p>
        </p:txBody>
      </p:sp>
      <p:sp>
        <p:nvSpPr>
          <p:cNvPr id="3" name="标题 2"/>
          <p:cNvSpPr>
            <a:spLocks noGrp="1"/>
          </p:cNvSpPr>
          <p:nvPr>
            <p:ph type="title"/>
          </p:nvPr>
        </p:nvSpPr>
        <p:spPr/>
        <p:txBody>
          <a:bodyPr>
            <a:normAutofit fontScale="90000"/>
          </a:bodyPr>
          <a:lstStyle/>
          <a:p>
            <a:r>
              <a:rPr lang="en-US" altLang="zh-CN" sz="3100" dirty="0" smtClean="0"/>
              <a:t/>
            </a:r>
            <a:br>
              <a:rPr lang="en-US" altLang="zh-CN" sz="3100" dirty="0" smtClean="0"/>
            </a:br>
            <a:r>
              <a:rPr lang="en-US" altLang="zh-CN" sz="2700" dirty="0" smtClean="0"/>
              <a:t>Length </a:t>
            </a:r>
            <a:r>
              <a:rPr lang="en-US" altLang="zh-CN" sz="2700" dirty="0"/>
              <a:t>of F</a:t>
            </a:r>
            <a:r>
              <a:rPr lang="en-US" altLang="zh-CN" sz="2700" dirty="0" smtClean="0"/>
              <a:t>ood </a:t>
            </a:r>
            <a:r>
              <a:rPr lang="en-US" altLang="zh-CN" sz="2700" dirty="0"/>
              <a:t>S</a:t>
            </a:r>
            <a:r>
              <a:rPr lang="en-US" altLang="zh-CN" sz="2700" dirty="0" smtClean="0"/>
              <a:t>care </a:t>
            </a:r>
            <a:r>
              <a:rPr lang="en-US" altLang="zh-CN" sz="2700" dirty="0"/>
              <a:t>and </a:t>
            </a:r>
            <a:r>
              <a:rPr lang="en-US" altLang="zh-CN" sz="2700" dirty="0" smtClean="0"/>
              <a:t>Economic </a:t>
            </a:r>
            <a:r>
              <a:rPr lang="en-US" altLang="zh-CN" sz="2700" dirty="0"/>
              <a:t>L</a:t>
            </a:r>
            <a:r>
              <a:rPr lang="en-US" altLang="zh-CN" sz="2700" dirty="0" smtClean="0"/>
              <a:t>oss</a:t>
            </a:r>
            <a:r>
              <a:rPr lang="en-US" altLang="zh-CN" dirty="0"/>
              <a:t/>
            </a:r>
            <a:br>
              <a:rPr lang="en-US" altLang="zh-CN" dirty="0"/>
            </a:br>
            <a:endParaRPr kumimoji="1" lang="zh-CN" altLang="en-US" dirty="0"/>
          </a:p>
        </p:txBody>
      </p:sp>
    </p:spTree>
    <p:extLst>
      <p:ext uri="{BB962C8B-B14F-4D97-AF65-F5344CB8AC3E}">
        <p14:creationId xmlns:p14="http://schemas.microsoft.com/office/powerpoint/2010/main" val="161552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89355" y="4560425"/>
            <a:ext cx="7196137" cy="997743"/>
          </a:xfrm>
        </p:spPr>
        <p:txBody>
          <a:bodyPr>
            <a:normAutofit fontScale="90000"/>
          </a:bodyPr>
          <a:lstStyle/>
          <a:p>
            <a:r>
              <a:rPr lang="en-US" altLang="zh-CN" sz="1200" dirty="0" smtClean="0">
                <a:latin typeface="Arial" charset="0"/>
                <a:ea typeface="Arial" charset="0"/>
                <a:cs typeface="Arial" charset="0"/>
              </a:rPr>
              <a:t>Figure 12.1 Number </a:t>
            </a:r>
            <a:r>
              <a:rPr lang="en-US" altLang="zh-CN" sz="1200" dirty="0">
                <a:latin typeface="Arial" charset="0"/>
                <a:ea typeface="Arial" charset="0"/>
                <a:cs typeface="Arial" charset="0"/>
              </a:rPr>
              <a:t>of newspaper articles regarding avian flu scare by date of publication.</a:t>
            </a:r>
            <a:r>
              <a:rPr lang="zh-CN" altLang="zh-CN" sz="1200" dirty="0">
                <a:latin typeface="Arial" charset="0"/>
                <a:ea typeface="Arial" charset="0"/>
                <a:cs typeface="Arial" charset="0"/>
              </a:rPr>
              <a:t/>
            </a:r>
            <a:br>
              <a:rPr lang="zh-CN" altLang="zh-CN" sz="1200" dirty="0">
                <a:latin typeface="Arial" charset="0"/>
                <a:ea typeface="Arial" charset="0"/>
                <a:cs typeface="Arial" charset="0"/>
              </a:rPr>
            </a:br>
            <a:r>
              <a:rPr lang="en-US" altLang="zh-CN" sz="1200" dirty="0">
                <a:latin typeface="Arial" charset="0"/>
                <a:ea typeface="Arial" charset="0"/>
                <a:cs typeface="Arial" charset="0"/>
              </a:rPr>
              <a:t>Adapted from </a:t>
            </a:r>
            <a:r>
              <a:rPr lang="en-US" altLang="zh-CN" sz="1200" dirty="0" err="1">
                <a:latin typeface="Arial" charset="0"/>
                <a:ea typeface="Arial" charset="0"/>
                <a:cs typeface="Arial" charset="0"/>
              </a:rPr>
              <a:t>Cacciolotti</a:t>
            </a:r>
            <a:r>
              <a:rPr lang="en-US" altLang="zh-CN" sz="1200" dirty="0">
                <a:latin typeface="Arial" charset="0"/>
                <a:ea typeface="Arial" charset="0"/>
                <a:cs typeface="Arial" charset="0"/>
              </a:rPr>
              <a:t> et al., </a:t>
            </a:r>
            <a:r>
              <a:rPr lang="en-US" altLang="zh-CN" sz="1200" dirty="0"/>
              <a:t>(2007).</a:t>
            </a:r>
            <a:r>
              <a:rPr lang="zh-CN" altLang="zh-CN" dirty="0"/>
              <a:t/>
            </a:r>
            <a:br>
              <a:rPr lang="zh-CN" altLang="zh-CN" dirty="0"/>
            </a:br>
            <a:endParaRPr kumimoji="1" lang="zh-CN" altLang="en-US" dirty="0"/>
          </a:p>
        </p:txBody>
      </p:sp>
      <p:pic>
        <p:nvPicPr>
          <p:cNvPr id="4" name="Picture 89"/>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5768" y="357981"/>
            <a:ext cx="7283312" cy="4202444"/>
          </a:xfrm>
          <a:prstGeom prst="rect">
            <a:avLst/>
          </a:prstGeom>
          <a:noFill/>
          <a:ln>
            <a:noFill/>
          </a:ln>
        </p:spPr>
      </p:pic>
    </p:spTree>
    <p:extLst>
      <p:ext uri="{BB962C8B-B14F-4D97-AF65-F5344CB8AC3E}">
        <p14:creationId xmlns:p14="http://schemas.microsoft.com/office/powerpoint/2010/main" val="492063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just"/>
            <a:r>
              <a:rPr lang="en-US" altLang="zh-CN" sz="2000" dirty="0">
                <a:latin typeface="Arial" charset="0"/>
                <a:ea typeface="Arial" charset="0"/>
                <a:cs typeface="Arial" charset="0"/>
              </a:rPr>
              <a:t>As </a:t>
            </a:r>
            <a:r>
              <a:rPr lang="en-US" altLang="zh-CN" sz="2000" dirty="0" smtClean="0">
                <a:latin typeface="Arial" charset="0"/>
                <a:ea typeface="Arial" charset="0"/>
                <a:cs typeface="Arial" charset="0"/>
              </a:rPr>
              <a:t>shown in Figure 12.1, </a:t>
            </a:r>
            <a:r>
              <a:rPr lang="en-US" altLang="zh-CN" sz="2000" dirty="0">
                <a:latin typeface="Arial" charset="0"/>
                <a:ea typeface="Arial" charset="0"/>
                <a:cs typeface="Arial" charset="0"/>
              </a:rPr>
              <a:t>the highest level of newspaper coverage occurred in the three weeks following the announcement. </a:t>
            </a:r>
            <a:endParaRPr lang="en-US" altLang="zh-CN" sz="2000" dirty="0" smtClean="0">
              <a:latin typeface="Arial" charset="0"/>
              <a:ea typeface="Arial" charset="0"/>
              <a:cs typeface="Arial" charset="0"/>
            </a:endParaRPr>
          </a:p>
          <a:p>
            <a:pPr algn="just"/>
            <a:endParaRPr lang="en-US" altLang="zh-CN" sz="2000" dirty="0">
              <a:latin typeface="Arial" charset="0"/>
              <a:ea typeface="Arial" charset="0"/>
              <a:cs typeface="Arial" charset="0"/>
            </a:endParaRPr>
          </a:p>
          <a:p>
            <a:pPr algn="just"/>
            <a:r>
              <a:rPr lang="en-US" altLang="zh-CN" sz="2000" dirty="0" smtClean="0">
                <a:latin typeface="Arial" charset="0"/>
                <a:ea typeface="Arial" charset="0"/>
                <a:cs typeface="Arial" charset="0"/>
              </a:rPr>
              <a:t>Within </a:t>
            </a:r>
            <a:r>
              <a:rPr lang="en-US" altLang="zh-CN" sz="2000" dirty="0">
                <a:latin typeface="Arial" charset="0"/>
                <a:ea typeface="Arial" charset="0"/>
                <a:cs typeface="Arial" charset="0"/>
              </a:rPr>
              <a:t>three weeks of the announcement, coverage of the outbreak had dwindled from daily reporting of public health concerns to occasional stories regarding the economic effects of the food scare, including the loss of jobs and reduction in sales for Bernard Matthews. </a:t>
            </a:r>
            <a:endParaRPr kumimoji="1" lang="zh-CN" altLang="en-US" sz="2000" dirty="0">
              <a:latin typeface="Arial" charset="0"/>
              <a:ea typeface="Arial" charset="0"/>
              <a:cs typeface="Arial" charset="0"/>
            </a:endParaRPr>
          </a:p>
        </p:txBody>
      </p:sp>
      <p:sp>
        <p:nvSpPr>
          <p:cNvPr id="3" name="标题 2"/>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50668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1154</Words>
  <Application>Microsoft Office PowerPoint</Application>
  <PresentationFormat>On-screen Show (4:3)</PresentationFormat>
  <Paragraphs>209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MICROBIAL FOOD SAFETY A FOOD SYSTEMS APPROACH</vt:lpstr>
      <vt:lpstr>PowerPoint Presentation</vt:lpstr>
      <vt:lpstr>Key Questions </vt:lpstr>
      <vt:lpstr> Cost to Society of Foodborne Illness and Death </vt:lpstr>
      <vt:lpstr>Estimating Net Loss to All Sectors </vt:lpstr>
      <vt:lpstr>The Categorization of the Risk Perceptions and Risk Attitudes Index </vt:lpstr>
      <vt:lpstr> Length of Food Scare and Economic Loss </vt:lpstr>
      <vt:lpstr>Figure 12.1 Number of newspaper articles regarding avian flu scare by date of publication. Adapted from Cacciolotti et al., (2007). </vt:lpstr>
      <vt:lpstr>PowerPoint Presentation</vt:lpstr>
      <vt:lpstr> Perception of Food Risks: The Case of Avian Flu  </vt:lpstr>
      <vt:lpstr>        Countries reporting H5N1 avian flu in domestic poultry 2003-2008.  Adapted from World Organization for Animal Health, http://www.oie.int/. </vt:lpstr>
      <vt:lpstr>PowerPoint Presentation</vt:lpstr>
      <vt:lpstr>Figure 12.2 Weekly sales volume and sales value of Bernard Matthews brand products at the time of February 2007 avian flu outbreak. </vt:lpstr>
      <vt:lpstr>PowerPoint Presentation</vt:lpstr>
      <vt:lpstr>  Costs Associated with Ineffective Policy Design  </vt:lpstr>
      <vt:lpstr>Figure 12.3 Interaction between Perceived Risk, Hazard, Positive Information, and Demand.</vt:lpstr>
      <vt:lpstr>Food Safety Policies and Offsetting Behavior</vt:lpstr>
      <vt:lpstr>PowerPoint Presentation</vt:lpstr>
      <vt:lpstr>Figure 12.4 Number of Outbreaks Nationwide: Foodborne Disease Outbreak Surveillance System (Centers for Disease Control). </vt:lpstr>
      <vt:lpstr>Summary </vt:lpstr>
      <vt:lpstr>THANK YOU</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Sarah Lowe</cp:lastModifiedBy>
  <cp:revision>125</cp:revision>
  <dcterms:created xsi:type="dcterms:W3CDTF">2014-12-08T12:01:41Z</dcterms:created>
  <dcterms:modified xsi:type="dcterms:W3CDTF">2017-02-21T09:35:03Z</dcterms:modified>
</cp:coreProperties>
</file>