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71" r:id="rId3"/>
    <p:sldId id="272" r:id="rId4"/>
    <p:sldId id="283" r:id="rId5"/>
    <p:sldId id="27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1" r:id="rId16"/>
    <p:sldId id="298" r:id="rId17"/>
    <p:sldId id="299" r:id="rId18"/>
    <p:sldId id="300" r:id="rId19"/>
    <p:sldId id="301" r:id="rId20"/>
    <p:sldId id="302" r:id="rId21"/>
    <p:sldId id="303" r:id="rId22"/>
    <p:sldId id="307" r:id="rId23"/>
    <p:sldId id="309" r:id="rId24"/>
    <p:sldId id="306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4" autoAdjust="0"/>
  </p:normalViewPr>
  <p:slideViewPr>
    <p:cSldViewPr snapToGrid="0" snapToObjects="1">
      <p:cViewPr>
        <p:scale>
          <a:sx n="70" d="100"/>
          <a:sy n="70" d="100"/>
        </p:scale>
        <p:origin x="-217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46848-9531-D641-884E-2B5C368835E3}" type="datetimeFigureOut">
              <a:rPr kumimoji="1" lang="zh-CN" altLang="en-US" smtClean="0"/>
              <a:t>2017/2/21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6C4FB-D55C-DE44-A795-A1D304ADE92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600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189356" y="1318419"/>
            <a:ext cx="7196137" cy="431323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Double declining balance method could be</a:t>
            </a:r>
          </a:p>
          <a:p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computed from the 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relationship</a:t>
            </a:r>
          </a:p>
          <a:p>
            <a:endParaRPr lang="en-US" altLang="zh-CN" sz="32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Depreciation = (2/N)*(R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endParaRPr lang="en-US" altLang="zh-CN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Where R is the remaining book value of the 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asset at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the beginning of the period (e.g. year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endParaRPr lang="en-US" altLang="zh-CN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Sum of year digit method is computed as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en-US" altLang="zh-CN" sz="3200" dirty="0" smtClean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x-none" altLang="x-none" sz="3200" dirty="0">
                <a:latin typeface="Arial" charset="0"/>
                <a:ea typeface="Arial" charset="0"/>
                <a:cs typeface="Arial" charset="0"/>
              </a:rPr>
              <a:t>D = {(N – t + 1) / [N * (N+1) / 2]} * (</a:t>
            </a:r>
            <a:r>
              <a:rPr lang="x-none" altLang="x-none" sz="3200">
                <a:latin typeface="Arial" charset="0"/>
                <a:ea typeface="Arial" charset="0"/>
                <a:cs typeface="Arial" charset="0"/>
              </a:rPr>
              <a:t>OC </a:t>
            </a:r>
            <a:r>
              <a:rPr lang="x-none" altLang="x-none" sz="320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x-none" altLang="x-none" sz="3200" dirty="0">
                <a:latin typeface="Arial" charset="0"/>
                <a:ea typeface="Arial" charset="0"/>
                <a:cs typeface="Arial" charset="0"/>
              </a:rPr>
              <a:t>SV</a:t>
            </a:r>
            <a:r>
              <a:rPr lang="x-none" altLang="x-none" sz="32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x-none" sz="32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32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Where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t is the current period (e.g. 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depreciation for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the first year 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is calculated 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using t = 1).</a:t>
            </a:r>
          </a:p>
          <a:p>
            <a:pPr lvl="0" algn="ctr"/>
            <a:endParaRPr lang="x-none" altLang="x-none" sz="31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89356" y="89972"/>
            <a:ext cx="7196137" cy="997743"/>
          </a:xfrm>
        </p:spPr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17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These are costs that do not vary with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production levels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n-US" altLang="zh-CN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Generally, these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are expenses on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equipment or material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that have a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lifespan greater than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1 year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Examples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include the costs associated with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buildings, machinery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, and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computers.</a:t>
            </a:r>
            <a:endParaRPr lang="en-US" altLang="zh-CN" sz="2400" dirty="0">
              <a:latin typeface="Arial" charset="0"/>
              <a:ea typeface="Arial" charset="0"/>
              <a:cs typeface="Arial" charset="0"/>
            </a:endParaRPr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Fixed (implementation) </a:t>
            </a:r>
            <a:r>
              <a:rPr lang="en-US" altLang="zh-CN" sz="3100" dirty="0" smtClean="0"/>
              <a:t>Costs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713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Costs that vary with the level of production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altLang="zh-CN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Generally considered expenses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on equipment or material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that have a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lifespan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equal to or less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than 1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year. </a:t>
            </a: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Examples include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electricity, paper wraps, boxes, and labor.</a:t>
            </a:r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Operating (variable) </a:t>
            </a:r>
            <a:r>
              <a:rPr lang="en-US" altLang="zh-CN" sz="3100" dirty="0" smtClean="0"/>
              <a:t>Costs</a:t>
            </a:r>
            <a:r>
              <a:rPr lang="zh-CN" altLang="zh-CN" i="1" dirty="0"/>
              <a:t/>
            </a:r>
            <a:br>
              <a:rPr lang="zh-CN" altLang="zh-CN" i="1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03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A new piece of laboratory equipment costs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US$12,000 and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has a life span of 4 years. The salvage value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of the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equipment is US$1,500. Using each of the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three depreciation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methods, calculate the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annual depreciation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the new equipment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altLang="zh-CN" sz="24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1. Which method of depreciation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most accelerates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expenses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2. What is the tax advantage of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accelerating expenses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algn="just"/>
            <a:endParaRPr kumimoji="1" lang="zh-CN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9356" y="511899"/>
            <a:ext cx="3119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Practice </a:t>
            </a:r>
            <a:r>
              <a:rPr kumimoji="0" lang="en-US" altLang="x-none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x-none" altLang="x-none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roblem</a:t>
            </a:r>
            <a:endParaRPr kumimoji="0" lang="x-none" altLang="x-none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At this point calculate the depreciation using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each of 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the three methods and answer the questions. </a:t>
            </a: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n-US" altLang="zh-CN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73087"/>
              </p:ext>
            </p:extLst>
          </p:nvPr>
        </p:nvGraphicFramePr>
        <p:xfrm>
          <a:off x="1189355" y="2526634"/>
          <a:ext cx="7196140" cy="29432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89940"/>
                <a:gridCol w="1816768"/>
                <a:gridCol w="1864895"/>
                <a:gridCol w="1924537"/>
              </a:tblGrid>
              <a:tr h="588645">
                <a:tc>
                  <a:txBody>
                    <a:bodyPr/>
                    <a:lstStyle/>
                    <a:p>
                      <a:pPr indent="226695"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endParaRPr lang="en-US" sz="1800" u="none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Straight line</a:t>
                      </a:r>
                      <a:r>
                        <a:rPr lang="en-US" sz="1800" u="non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method</a:t>
                      </a:r>
                      <a:endParaRPr lang="zh-CN" sz="18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endParaRPr lang="en-US" sz="1800" u="none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Double</a:t>
                      </a:r>
                      <a:r>
                        <a:rPr lang="en-US" sz="1800" u="non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declining </a:t>
                      </a:r>
                    </a:p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balance </a:t>
                      </a:r>
                      <a:r>
                        <a:rPr lang="en-US" sz="18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method</a:t>
                      </a:r>
                      <a:endParaRPr lang="zh-CN" sz="18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endParaRPr lang="en-US" sz="1800" u="none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Sum </a:t>
                      </a:r>
                      <a:r>
                        <a:rPr lang="en-US" sz="18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 </a:t>
                      </a: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</a:p>
                    <a:p>
                      <a:pPr algn="ctr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digit </a:t>
                      </a:r>
                      <a:r>
                        <a:rPr lang="en-US" sz="1800" u="none" baseline="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method</a:t>
                      </a:r>
                      <a:endParaRPr lang="zh-CN" sz="18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 1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US$2,625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US$6,000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US$4,200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 2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US$2,625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US$3,000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US$3,150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 3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US$2,625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US$1,500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US$2,100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 4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US$2,625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US$750</a:t>
                      </a:r>
                      <a:endParaRPr lang="zh-CN" sz="1800" u="sng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800" u="sng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US$1,050</a:t>
                      </a:r>
                      <a:endParaRPr lang="zh-CN" sz="1800" u="sng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he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quality cost index (QCI), a common cost structure used by firms to measure investments or costs of foodborne risks to a firm and compare these costs to the performance of the firm. </a:t>
            </a: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kumimoji="1"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x-none" altLang="x-none" sz="2000" dirty="0">
                <a:latin typeface="Arial" charset="0"/>
              </a:rPr>
              <a:t>Quality cost index = total quality costs/net sales x 100</a:t>
            </a:r>
          </a:p>
          <a:p>
            <a:endParaRPr lang="en-US" altLang="zh-CN" sz="2400" dirty="0" smtClean="0"/>
          </a:p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QCI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is defined as the ratio of total costs to net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sales.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It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is a function of three major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costs components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(prevention–appraisal–failure;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PAF) weighted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by net sales.</a:t>
            </a:r>
          </a:p>
          <a:p>
            <a:pPr algn="just"/>
            <a:endParaRPr kumimoji="1"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kumimoji="1" lang="zh-CN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7378" y="599752"/>
            <a:ext cx="7098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Cost </a:t>
            </a:r>
            <a:r>
              <a:rPr kumimoji="0" lang="x-none" altLang="x-non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Structure for Firms</a:t>
            </a:r>
          </a:p>
        </p:txBody>
      </p:sp>
    </p:spTree>
    <p:extLst>
      <p:ext uri="{BB962C8B-B14F-4D97-AF65-F5344CB8AC3E}">
        <p14:creationId xmlns:p14="http://schemas.microsoft.com/office/powerpoint/2010/main" val="66371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9557" y="-59291"/>
            <a:ext cx="6636581" cy="509668"/>
          </a:xfrm>
        </p:spPr>
        <p:txBody>
          <a:bodyPr>
            <a:normAutofit fontScale="90000"/>
          </a:bodyPr>
          <a:lstStyle/>
          <a:p>
            <a:r>
              <a:rPr lang="en-US" altLang="zh-CN" sz="1200" i="1" dirty="0" smtClean="0"/>
              <a:t/>
            </a:r>
            <a:br>
              <a:rPr lang="en-US" altLang="zh-CN" sz="1200" i="1" dirty="0" smtClean="0"/>
            </a:br>
            <a:r>
              <a:rPr lang="en-US" altLang="zh-CN" sz="1200" i="1" dirty="0"/>
              <a:t/>
            </a:r>
            <a:br>
              <a:rPr lang="en-US" altLang="zh-CN" sz="1200" i="1" dirty="0"/>
            </a:br>
            <a:r>
              <a:rPr lang="en-US" altLang="zh-CN" sz="1200" i="1" dirty="0" smtClean="0"/>
              <a:t/>
            </a:r>
            <a:br>
              <a:rPr lang="en-US" altLang="zh-CN" sz="1200" i="1" dirty="0" smtClean="0"/>
            </a:br>
            <a:r>
              <a:rPr lang="en-US" altLang="zh-CN" sz="1200" i="1" dirty="0"/>
              <a:t/>
            </a:r>
            <a:br>
              <a:rPr lang="en-US" altLang="zh-CN" sz="1200" i="1" dirty="0"/>
            </a:br>
            <a:r>
              <a:rPr lang="en-US" altLang="zh-CN" sz="1200" i="1" dirty="0" smtClean="0"/>
              <a:t>Estimated </a:t>
            </a:r>
            <a:r>
              <a:rPr lang="en-US" altLang="zh-CN" sz="1200" i="1" dirty="0"/>
              <a:t>Failure Costs Linked to the 2006 </a:t>
            </a:r>
            <a:r>
              <a:rPr lang="en-US" altLang="zh-CN" sz="1200" dirty="0"/>
              <a:t>E. coli </a:t>
            </a:r>
            <a:r>
              <a:rPr lang="en-US" altLang="zh-CN" sz="1200" i="1" dirty="0"/>
              <a:t>O157:H7 Outbreak and Recall</a:t>
            </a:r>
            <a:endParaRPr kumimoji="1" lang="zh-CN" altLang="en-US" sz="12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7134610"/>
              </p:ext>
            </p:extLst>
          </p:nvPr>
        </p:nvGraphicFramePr>
        <p:xfrm>
          <a:off x="559557" y="709691"/>
          <a:ext cx="7888407" cy="5029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145124"/>
                <a:gridCol w="2743283"/>
              </a:tblGrid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Recall related costs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Retail value of Dole Baby Spinach (per unit of 3 lbs)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US$3.89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number of units recalled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42,000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RECALL RELATED COSTS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US$163,380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Lost productivity expenses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Lost productivity due to </a:t>
                      </a:r>
                      <a:r>
                        <a:rPr lang="en-GB" sz="900" i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E. coli </a:t>
                      </a:r>
                      <a:r>
                        <a:rPr lang="en-GB" sz="9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O157:H7</a:t>
                      </a:r>
                      <a:r>
                        <a:rPr lang="en-GB" sz="900" i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(per case)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US$1,871.96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number of </a:t>
                      </a:r>
                      <a:r>
                        <a:rPr lang="en-GB" sz="900" i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E. coli </a:t>
                      </a:r>
                      <a:r>
                        <a:rPr lang="en-GB" sz="9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O157:H7</a:t>
                      </a:r>
                      <a:r>
                        <a:rPr lang="en-GB" sz="900" i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cases linked to outbreak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204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LOST PRODUCTIVITY EXPENSES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US$381,879.84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Medical and loss of life calculations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Did not visit physician and survived (per case)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US$28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Estimated unreported cases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6,000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US$168,000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Visited physician and survived (per case)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US$495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number of cases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US$49,500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Did not have HUS and survived (per case)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US$6,550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number of cases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US$458,500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Had HUS and survived (per case)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US$36,525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number of cases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US$1,132,275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Had HUS and did not survive (per case)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US$6,766,498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number of cases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US$20,299,494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MEDICAL AND LOSS OF LIFE COST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US$22,107,769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Industry lost sales following outbreak and recall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US$80,000,000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Federal funding (within Iraq Bill) to compensate "innocent" farmers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US$25,000,000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USDA grant funding to identify source of outbreak</a:t>
                      </a:r>
                      <a:endParaRPr lang="zh-CN" sz="90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US$1,200,000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estimated failure costs (2006 </a:t>
                      </a:r>
                      <a:r>
                        <a:rPr lang="en-GB" sz="900" b="0" i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E. coli</a:t>
                      </a: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outbreak)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b="1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US$128,853,028.84</a:t>
                      </a:r>
                      <a:endParaRPr lang="zh-CN" sz="900" b="1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/>
                </a:tc>
              </a:tr>
              <a:tr h="14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Approximate vol. of contaminated product (pounds)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9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15,750</a:t>
                      </a:r>
                      <a:endParaRPr lang="zh-CN" sz="9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2252" marR="4225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4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this single outbreak we estimate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failure costs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associated with the 2006 </a:t>
            </a:r>
            <a:r>
              <a:rPr lang="en-US" altLang="zh-CN" sz="2000" i="1" dirty="0">
                <a:latin typeface="Arial" charset="0"/>
                <a:ea typeface="Arial" charset="0"/>
                <a:cs typeface="Arial" charset="0"/>
              </a:rPr>
              <a:t>E. coli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O157:H7</a:t>
            </a:r>
            <a:r>
              <a:rPr lang="en-US" altLang="zh-CN" sz="20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outbreak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based on the US-spinach industry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losses and the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total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costs.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Annual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failure costs for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multiple outbreaks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in the United States could be in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billions of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dollars.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55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We use the case of the meat industry’s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compliance with regulatory requirements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for pathogen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reduction (PR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) / hazard analysis and critical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control points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(HACCP) (see Chapter 10) for this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comparison and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introduce other methods and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techniques used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in empirical analysis to compare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cost and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benefits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when factors are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stochastic.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 stochastic factor could also be referred to as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 random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variable. Probability functions are used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to measure stochastic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outcomes.</a:t>
            </a:r>
          </a:p>
          <a:p>
            <a:pPr algn="just"/>
            <a:endParaRPr lang="en-US" altLang="zh-CN" sz="2200" dirty="0">
              <a:latin typeface="Arial" charset="0"/>
              <a:ea typeface="Arial" charset="0"/>
              <a:cs typeface="Arial" charset="0"/>
            </a:endParaRPr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Comparing Firm Costs and 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Benefits 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of Reduced Illness and Deaths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70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Currently, food service and retail facilities are 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implementing various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forms of pathogen 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reduction interventions including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voluntary PR/HACCP. 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These interventions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fall into three broad strategy categories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 algn="just"/>
            <a:endParaRPr lang="en-US" altLang="zh-CN" sz="1900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AutoNum type="romanLcParenBoth"/>
            </a:pP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USDA–FDA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verification; </a:t>
            </a:r>
            <a:endParaRPr lang="en-US" altLang="zh-CN" sz="1900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AutoNum type="romanLcParenBoth"/>
            </a:pP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ontracting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an external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firm to perform food safety audits; </a:t>
            </a:r>
            <a:endParaRPr lang="en-US" altLang="zh-CN" sz="1900" dirty="0" smtClean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AutoNum type="romanLcParenBoth"/>
            </a:pP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oluntary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PR/HACCP. It should be noted that all 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strategies require 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standard operating procedures </a:t>
            </a:r>
            <a:r>
              <a:rPr lang="en-US" altLang="zh-CN" sz="1900" dirty="0" smtClean="0">
                <a:latin typeface="Arial" charset="0"/>
                <a:ea typeface="Arial" charset="0"/>
                <a:cs typeface="Arial" charset="0"/>
              </a:rPr>
              <a:t>for hygiene</a:t>
            </a:r>
            <a:r>
              <a:rPr lang="en-US" altLang="zh-CN" sz="19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n-US" altLang="zh-CN" sz="19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n-US" altLang="zh-CN" sz="3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Control </a:t>
            </a:r>
            <a:r>
              <a:rPr lang="en-US" altLang="zh-CN" sz="2800" dirty="0"/>
              <a:t>M</a:t>
            </a:r>
            <a:r>
              <a:rPr lang="en-US" altLang="zh-CN" sz="2800" dirty="0" smtClean="0"/>
              <a:t>easures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82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hangingPunct="0"/>
            <a:r>
              <a:rPr lang="en-US" dirty="0" smtClean="0">
                <a:latin typeface="Arial"/>
                <a:cs typeface="Arial"/>
              </a:rPr>
              <a:t>Chapter </a:t>
            </a:r>
            <a:r>
              <a:rPr lang="en-US" altLang="zh-CN" dirty="0" smtClean="0">
                <a:latin typeface="Arial"/>
                <a:cs typeface="Arial"/>
              </a:rPr>
              <a:t>11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GB" altLang="zh-CN" dirty="0">
                <a:latin typeface="Arial" charset="0"/>
                <a:ea typeface="Arial" charset="0"/>
                <a:cs typeface="Arial" charset="0"/>
              </a:rPr>
              <a:t>Cost of Microbial Foodborne Outbreaks</a:t>
            </a:r>
            <a:endParaRPr lang="zh-CN" altLang="zh-CN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zh-CN" sz="1700" dirty="0">
                <a:latin typeface="Arial" charset="0"/>
                <a:ea typeface="Arial" charset="0"/>
                <a:cs typeface="Arial" charset="0"/>
              </a:rPr>
              <a:t>MICMAC scenario method is used to </a:t>
            </a:r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help determine which variables </a:t>
            </a:r>
            <a:r>
              <a:rPr lang="en-US" altLang="zh-CN" sz="1700" dirty="0">
                <a:latin typeface="Arial" charset="0"/>
                <a:ea typeface="Arial" charset="0"/>
                <a:cs typeface="Arial" charset="0"/>
              </a:rPr>
              <a:t>will have a strong </a:t>
            </a:r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influence and </a:t>
            </a:r>
            <a:r>
              <a:rPr lang="en-US" altLang="zh-CN" sz="1700" dirty="0">
                <a:latin typeface="Arial" charset="0"/>
                <a:ea typeface="Arial" charset="0"/>
                <a:cs typeface="Arial" charset="0"/>
              </a:rPr>
              <a:t>strong dependence on the perceived outcome</a:t>
            </a:r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altLang="zh-CN" sz="17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1700" dirty="0">
                <a:latin typeface="Arial" charset="0"/>
                <a:ea typeface="Arial" charset="0"/>
                <a:cs typeface="Arial" charset="0"/>
              </a:rPr>
              <a:t>Table </a:t>
            </a:r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below shows </a:t>
            </a:r>
            <a:r>
              <a:rPr lang="en-US" altLang="zh-CN" sz="1700" dirty="0">
                <a:latin typeface="Arial" charset="0"/>
                <a:ea typeface="Arial" charset="0"/>
                <a:cs typeface="Arial" charset="0"/>
              </a:rPr>
              <a:t>sample factors that could be used in PR/HACCP analysis</a:t>
            </a:r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altLang="zh-CN" sz="17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1700" dirty="0" smtClean="0">
                <a:latin typeface="Arial" charset="0"/>
                <a:ea typeface="Arial" charset="0"/>
                <a:cs typeface="Arial" charset="0"/>
              </a:rPr>
              <a:t>Figure 11.1 shows </a:t>
            </a:r>
            <a:r>
              <a:rPr lang="en-US" altLang="zh-CN" sz="1700" dirty="0">
                <a:latin typeface="Arial" charset="0"/>
                <a:ea typeface="Arial" charset="0"/>
                <a:cs typeface="Arial" charset="0"/>
              </a:rPr>
              <a:t>the variables that will have a direct influence on the adoption of PR/HACCP by retail firms.</a:t>
            </a:r>
            <a:endParaRPr lang="zh-CN" altLang="zh-CN" sz="17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zh-CN" sz="1800" dirty="0"/>
              <a:t> </a:t>
            </a:r>
            <a:endParaRPr lang="zh-CN" altLang="zh-CN" sz="1800" dirty="0"/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n-US" altLang="zh-CN" sz="2000" dirty="0"/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MICMAC </a:t>
            </a:r>
            <a:r>
              <a:rPr lang="en-US" altLang="zh-CN" sz="3100" dirty="0" smtClean="0"/>
              <a:t>Scenario </a:t>
            </a:r>
            <a:r>
              <a:rPr lang="en-US" altLang="zh-CN" sz="3100" dirty="0"/>
              <a:t>M</a:t>
            </a:r>
            <a:r>
              <a:rPr lang="en-US" altLang="zh-CN" sz="3100" dirty="0" smtClean="0"/>
              <a:t>ethods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75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7276818"/>
              </p:ext>
            </p:extLst>
          </p:nvPr>
        </p:nvGraphicFramePr>
        <p:xfrm>
          <a:off x="1189355" y="1155032"/>
          <a:ext cx="7196137" cy="39977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968762"/>
                <a:gridCol w="2227375"/>
              </a:tblGrid>
              <a:tr h="405883">
                <a:tc>
                  <a:txBody>
                    <a:bodyPr/>
                    <a:lstStyle/>
                    <a:p>
                      <a:pPr algn="l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endParaRPr lang="en-US" sz="1200" i="0" u="none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200" i="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 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endParaRPr lang="en-US" sz="1200" i="0" u="none" dirty="0" smtClean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 hangingPunct="0">
                        <a:lnSpc>
                          <a:spcPts val="11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238885" algn="l"/>
                          <a:tab pos="5170170" algn="l"/>
                        </a:tabLst>
                      </a:pPr>
                      <a:r>
                        <a:rPr lang="en-US" sz="1200" i="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Abbreviation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</a:t>
                      </a:r>
                      <a:r>
                        <a:rPr lang="en-GB" sz="1200" i="0" u="non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labor</a:t>
                      </a: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to train employees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LabCos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restructuring operations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Restruc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microbial testing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CosMT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Firm’s probability of having a foodborne illness outbreak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ProbOut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number of firms adopting HACCP plans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#adopt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price of meat products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Price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demand for meat products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DemMeat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supply of meat products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SupMeat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number of </a:t>
                      </a:r>
                      <a:r>
                        <a:rPr lang="en-GB" sz="1200" i="0" u="non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foodborne </a:t>
                      </a: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illness outbreak occurring nationally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#OutNation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The public demand for food policy changes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PublicDem</a:t>
                      </a:r>
                      <a:endParaRPr lang="zh-CN" sz="1200" i="0" u="none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82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Consumer education about safe food practices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ConsEd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293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Diet trends in the United States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i="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Diet</a:t>
                      </a:r>
                      <a:endParaRPr lang="zh-CN" sz="1200" i="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en-US" altLang="zh-CN" sz="1200" dirty="0"/>
              <a:t/>
            </a:r>
            <a:br>
              <a:rPr lang="en-US" altLang="zh-CN" sz="1200" dirty="0"/>
            </a:br>
            <a:r>
              <a:rPr lang="en-US" altLang="zh-CN" sz="1200" dirty="0" smtClean="0"/>
              <a:t/>
            </a:r>
            <a:br>
              <a:rPr lang="en-US" altLang="zh-CN" sz="1200" dirty="0" smtClean="0"/>
            </a:br>
            <a:r>
              <a:rPr lang="en-US" altLang="zh-CN" sz="1200" dirty="0" smtClean="0"/>
              <a:t>Table 11.2 Abbreviations </a:t>
            </a:r>
            <a:r>
              <a:rPr lang="en-US" altLang="zh-CN" sz="1200" dirty="0"/>
              <a:t>for variables affecting the effectiveness of PR/HACCP at the retail level.</a:t>
            </a:r>
          </a:p>
        </p:txBody>
      </p:sp>
    </p:spTree>
    <p:extLst>
      <p:ext uri="{BB962C8B-B14F-4D97-AF65-F5344CB8AC3E}">
        <p14:creationId xmlns:p14="http://schemas.microsoft.com/office/powerpoint/2010/main" val="129096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52417" y="5063319"/>
            <a:ext cx="7196137" cy="464024"/>
          </a:xfrm>
        </p:spPr>
        <p:txBody>
          <a:bodyPr>
            <a:normAutofit/>
          </a:bodyPr>
          <a:lstStyle/>
          <a:p>
            <a:r>
              <a:rPr lang="en-US" altLang="zh-CN" sz="1200" dirty="0" smtClean="0"/>
              <a:t>Figure 11.1 Direct </a:t>
            </a:r>
            <a:r>
              <a:rPr lang="en-US" altLang="zh-CN" sz="1200" dirty="0"/>
              <a:t>influence/dependence map for retail PR/HACCP </a:t>
            </a:r>
            <a:r>
              <a:rPr lang="en-US" altLang="zh-CN" sz="1200" dirty="0" smtClean="0"/>
              <a:t>implementation.</a:t>
            </a:r>
            <a:endParaRPr kumimoji="1" lang="zh-CN" alt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3690"/>
            <a:ext cx="5527040" cy="4609629"/>
          </a:xfrm>
        </p:spPr>
      </p:pic>
    </p:spTree>
    <p:extLst>
      <p:ext uri="{BB962C8B-B14F-4D97-AF65-F5344CB8AC3E}">
        <p14:creationId xmlns:p14="http://schemas.microsoft.com/office/powerpoint/2010/main" val="144961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loss function is defined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as</a:t>
            </a:r>
          </a:p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= (</a:t>
            </a:r>
            <a:r>
              <a:rPr lang="en-US" altLang="zh-CN" sz="2000" dirty="0" err="1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000" baseline="-25000" dirty="0" err="1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/Δ</a:t>
            </a:r>
            <a:r>
              <a:rPr lang="en-US" altLang="zh-CN" sz="2000" baseline="-25000" dirty="0" smtClean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zh-CN" sz="20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)σ</a:t>
            </a:r>
            <a:r>
              <a:rPr lang="en-US" altLang="zh-CN" sz="2000" baseline="30000" dirty="0" smtClean="0"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 algn="ctr"/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where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L is the quality loss,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000" baseline="-25000" dirty="0" err="1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zh-CN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is the welfare loss when the tolerance limit is violated,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altLang="zh-CN" sz="2000" baseline="-25000" dirty="0" err="1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altLang="zh-CN" sz="20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is the tolerance limit, and σ</a:t>
            </a:r>
            <a:r>
              <a:rPr lang="en-US" altLang="zh-CN" sz="2000" baseline="30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measures the variance of the quality of the product. </a:t>
            </a:r>
            <a:endParaRPr kumimoji="1" lang="zh-CN" alt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Quality Loss</a:t>
            </a:r>
            <a:r>
              <a:rPr lang="zh-CN" altLang="zh-CN" sz="2800" dirty="0">
                <a:latin typeface="Arial" charset="0"/>
                <a:ea typeface="Arial" charset="0"/>
                <a:cs typeface="Arial" charset="0"/>
              </a:rPr>
              <a:t> </a:t>
            </a:r>
            <a:endParaRPr kumimoji="1" lang="zh-CN" alt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0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Scenario analysis is a statistical procedure used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to determine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what factors or variables would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be instrumental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in implementing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 desired outcome. Instead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of forecasting what a particular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outcome will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be scenario analysis allows you to envision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the desired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outcome and then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determine what factors will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lead to that outcome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Stochastic dominance analysis suggests a need to extend the PR/HACCP performance standard to more retail facilities and other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pathogens. 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Currently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sz="2000" i="1" dirty="0">
                <a:latin typeface="Arial" charset="0"/>
                <a:ea typeface="Arial" charset="0"/>
                <a:cs typeface="Arial" charset="0"/>
              </a:rPr>
              <a:t>Salmonella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 is the only performance standard for PR/HACCP.  The assumption is that if </a:t>
            </a:r>
            <a:r>
              <a:rPr lang="en-US" altLang="zh-CN" sz="2000" i="1" dirty="0">
                <a:latin typeface="Arial" charset="0"/>
                <a:ea typeface="Arial" charset="0"/>
                <a:cs typeface="Arial" charset="0"/>
              </a:rPr>
              <a:t>Salmonella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 levels decrease then other levels of pathogens will follow. This might not be true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with food retail. </a:t>
            </a: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endParaRPr kumimoji="1"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Summary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587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931" y="2258064"/>
            <a:ext cx="7744390" cy="972816"/>
          </a:xfrm>
        </p:spPr>
        <p:txBody>
          <a:bodyPr>
            <a:normAutofit fontScale="92500"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2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Font typeface="Wingdings" charset="2"/>
              <a:buChar char="l"/>
            </a:pPr>
            <a:r>
              <a:rPr lang="en-GB" altLang="zh-CN" sz="2000" dirty="0">
                <a:latin typeface="Arial" charset="0"/>
                <a:ea typeface="Arial" charset="0"/>
                <a:cs typeface="Arial" charset="0"/>
              </a:rPr>
              <a:t>Why do we need to estimate the cost of foodborne illness outbreaks and cost-effectiveness for firms to implement control measures</a:t>
            </a:r>
            <a:r>
              <a:rPr lang="en-GB" altLang="zh-CN" sz="20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457200" lvl="0" indent="-457200" algn="just">
              <a:buFont typeface="Wingdings" charset="2"/>
              <a:buChar char="l"/>
            </a:pP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 algn="just">
              <a:buFont typeface="Wingdings" charset="2"/>
              <a:buChar char="l"/>
            </a:pPr>
            <a:r>
              <a:rPr lang="en-GB" altLang="zh-CN" sz="2000" dirty="0">
                <a:latin typeface="Arial" charset="0"/>
                <a:ea typeface="Arial" charset="0"/>
                <a:cs typeface="Arial" charset="0"/>
              </a:rPr>
              <a:t>How do we quantify the economic cost of foodborne illness outbreak to a firm</a:t>
            </a:r>
            <a:r>
              <a:rPr lang="en-GB" altLang="zh-CN" sz="20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457200" lvl="0" indent="-457200" algn="just">
              <a:buFont typeface="Wingdings" charset="2"/>
              <a:buChar char="l"/>
            </a:pP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457200" lvl="0" indent="-457200" algn="just">
              <a:buFont typeface="Wingdings" charset="2"/>
              <a:buChar char="l"/>
            </a:pPr>
            <a:r>
              <a:rPr lang="en-GB" altLang="zh-CN" sz="2000" dirty="0">
                <a:latin typeface="Arial" charset="0"/>
                <a:ea typeface="Arial" charset="0"/>
                <a:cs typeface="Arial" charset="0"/>
              </a:rPr>
              <a:t>How firm investment costs compare to benefits of reduced illness and deaths?</a:t>
            </a: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6925" y="511503"/>
            <a:ext cx="76418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Introduction </a:t>
            </a: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Understanding Costs and Why?</a:t>
            </a:r>
          </a:p>
        </p:txBody>
      </p:sp>
      <p:sp>
        <p:nvSpPr>
          <p:cNvPr id="22" name="Rectangle 8"/>
          <p:cNvSpPr>
            <a:spLocks noGrp="1" noChangeArrowheads="1"/>
          </p:cNvSpPr>
          <p:nvPr>
            <p:ph sz="quarter" idx="13"/>
          </p:nvPr>
        </p:nvSpPr>
        <p:spPr bwMode="auto">
          <a:xfrm flipH="1">
            <a:off x="796925" y="1980415"/>
            <a:ext cx="764183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2000" dirty="0">
                <a:latin typeface="Arial" charset="0"/>
                <a:ea typeface="Arial" charset="0"/>
                <a:cs typeface="Arial" charset="0"/>
              </a:rPr>
              <a:t>The United States Food and Drug Administration (FDA) finds that implementing control measures to reduce foodborne illness costs constitutes a major rule under both the Executive </a:t>
            </a:r>
            <a:r>
              <a:rPr lang="x-none" altLang="x-none" sz="2000" dirty="0" smtClean="0">
                <a:latin typeface="Arial" charset="0"/>
                <a:ea typeface="Arial" charset="0"/>
                <a:cs typeface="Arial" charset="0"/>
              </a:rPr>
              <a:t>Order</a:t>
            </a:r>
            <a:r>
              <a:rPr lang="en-US" altLang="x-none" sz="2000" dirty="0" smtClean="0">
                <a:latin typeface="Arial" charset="0"/>
                <a:ea typeface="Arial" charset="0"/>
                <a:cs typeface="Arial" charset="0"/>
              </a:rPr>
              <a:t> 12991</a:t>
            </a:r>
            <a:r>
              <a:rPr lang="x-none" alt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altLang="x-none" sz="2000" dirty="0">
                <a:latin typeface="Arial" charset="0"/>
                <a:ea typeface="Arial" charset="0"/>
                <a:cs typeface="Arial" charset="0"/>
              </a:rPr>
              <a:t>and the Regulatory Flexibility </a:t>
            </a:r>
            <a:r>
              <a:rPr lang="x-none" altLang="x-none" sz="2000" dirty="0" smtClean="0">
                <a:latin typeface="Arial" charset="0"/>
                <a:ea typeface="Arial" charset="0"/>
                <a:cs typeface="Arial" charset="0"/>
              </a:rPr>
              <a:t>Act</a:t>
            </a:r>
            <a:r>
              <a:rPr lang="en-US" alt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(P.L. 96-354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x-none" altLang="x-none" sz="20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en-US" alt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x-none" sz="2000" dirty="0">
              <a:latin typeface="Arial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2000" dirty="0" smtClean="0">
                <a:latin typeface="Arial" charset="0"/>
              </a:rPr>
              <a:t>Costs-mitigation </a:t>
            </a:r>
            <a:r>
              <a:rPr lang="x-none" altLang="x-none" sz="2000" dirty="0">
                <a:latin typeface="Arial" charset="0"/>
              </a:rPr>
              <a:t>measures must meet the cost-effectiveness or </a:t>
            </a:r>
            <a:r>
              <a:rPr lang="x-none" altLang="x-none" sz="2000" dirty="0" smtClean="0">
                <a:latin typeface="Arial" charset="0"/>
              </a:rPr>
              <a:t>cost–benefit </a:t>
            </a:r>
            <a:r>
              <a:rPr lang="x-none" altLang="x-none" sz="2000" dirty="0">
                <a:latin typeface="Arial" charset="0"/>
              </a:rPr>
              <a:t>criteria.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89356" y="562900"/>
            <a:ext cx="7196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Firm-Level </a:t>
            </a:r>
            <a:r>
              <a:rPr kumimoji="0" lang="x-none" altLang="x-non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Cost of Foodborne Illness Outbreak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89356" y="1194163"/>
            <a:ext cx="742525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Firm-level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costs are correlated with the type of recall. There are three classes of recall in the United States: </a:t>
            </a: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x-none" sz="1800" dirty="0">
              <a:latin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recalls are those that will cause serious adverse health consequences and 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deaths</a:t>
            </a:r>
            <a:r>
              <a:rPr lang="en-US" altLang="x-none" sz="1800" dirty="0" smtClean="0">
                <a:latin typeface="Arial" charset="0"/>
              </a:rPr>
              <a:t>.</a:t>
            </a: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 II recalls are those that cause temporary or medically reversible health </a:t>
            </a:r>
            <a:r>
              <a:rPr kumimoji="0" lang="x-none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effects</a:t>
            </a:r>
            <a:r>
              <a:rPr kumimoji="0" lang="en-US" altLang="x-non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 III recalls are likely to not cause any health problems. These are usually product quality issues with mislabeling. </a:t>
            </a: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recall policy; </a:t>
            </a: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valuation of class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for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recall;</a:t>
            </a:r>
          </a:p>
          <a:p>
            <a:pPr marL="857250" indent="-857250" algn="just">
              <a:buAutoNum type="romanLcParenBoth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dopt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 recall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strategy;</a:t>
            </a:r>
          </a:p>
          <a:p>
            <a:pPr marL="857250" indent="-857250" algn="just">
              <a:buAutoNum type="romanLcParenBoth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xplain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the role of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firm(s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) involved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and discuss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guidelines to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terminate recall.</a:t>
            </a:r>
          </a:p>
          <a:p>
            <a:pPr algn="just"/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F</a:t>
            </a:r>
            <a:r>
              <a:rPr lang="en-US" altLang="zh-CN" sz="3100" dirty="0" smtClean="0"/>
              <a:t>ederal </a:t>
            </a:r>
            <a:r>
              <a:rPr lang="en-US" altLang="zh-CN" sz="3100" dirty="0"/>
              <a:t>A</a:t>
            </a:r>
            <a:r>
              <a:rPr lang="en-US" altLang="zh-CN" sz="3100" dirty="0" smtClean="0"/>
              <a:t>gency Guidelines for a Recall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589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written recall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plan;</a:t>
            </a:r>
          </a:p>
          <a:p>
            <a:pPr marL="857250" indent="-857250" algn="just">
              <a:buAutoNum type="romanLcParenBoth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product code system which can trace all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products to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facilitate a recall; </a:t>
            </a: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57250" indent="-857250" algn="just">
              <a:buAutoNum type="romanLcParenBoth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aintain records of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all products distributed and sold.</a:t>
            </a:r>
          </a:p>
          <a:p>
            <a:pPr algn="just"/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Industry guidelines for</a:t>
            </a:r>
            <a:r>
              <a:rPr lang="zh-CN" altLang="zh-CN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a Recall</a:t>
            </a:r>
            <a:endParaRPr kumimoji="1" lang="zh-CN" alt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Depreciation</a:t>
            </a:r>
          </a:p>
          <a:p>
            <a:pPr marL="742950" indent="-742950" algn="just">
              <a:buFont typeface="+mj-lt"/>
              <a:buAutoNum type="arabicPeriod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Fixed (implementation)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costs</a:t>
            </a:r>
          </a:p>
          <a:p>
            <a:pPr marL="742950" indent="-742950" algn="just">
              <a:buFont typeface="+mj-lt"/>
              <a:buAutoNum type="arabicPeriod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Operating (variable)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costs</a:t>
            </a:r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Cost </a:t>
            </a:r>
            <a:r>
              <a:rPr lang="en-US" altLang="zh-CN" sz="3100" dirty="0" smtClean="0"/>
              <a:t>Concepts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02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It is important to understand the economics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concept of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depreciation when estimating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costs.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Straight line method of depreciation could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be calculated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from the relationship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algn="just"/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Depreciation = (OC−SV)/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N</a:t>
            </a:r>
          </a:p>
          <a:p>
            <a:pPr algn="ctr"/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Where OC is the original cost of an item; SV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is the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salvage or junk value at the end of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lifespan of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the item, and N is the lifespan of the item.</a:t>
            </a:r>
          </a:p>
          <a:p>
            <a:pPr algn="just"/>
            <a:endParaRPr lang="en-US" altLang="zh-CN" sz="30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dirty="0"/>
              <a:t>Depreciation</a:t>
            </a:r>
            <a:r>
              <a:rPr lang="en-US" altLang="zh-CN" dirty="0"/>
              <a:t/>
            </a:r>
            <a:br>
              <a:rPr lang="en-US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01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1478</Words>
  <Application>Microsoft Office PowerPoint</Application>
  <PresentationFormat>On-screen Show (4:3)</PresentationFormat>
  <Paragraphs>255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MICROBIAL FOOD SAFETY A FOOD SYSTEMS APPROACH</vt:lpstr>
      <vt:lpstr>PowerPoint Presentation</vt:lpstr>
      <vt:lpstr>Key Questions </vt:lpstr>
      <vt:lpstr>Introduction to Understanding Costs and Why?</vt:lpstr>
      <vt:lpstr>Firm-Level Cost of Foodborne Illness Outbreak</vt:lpstr>
      <vt:lpstr>Federal Agency Guidelines for a Recall </vt:lpstr>
      <vt:lpstr>Industry guidelines for a Recall</vt:lpstr>
      <vt:lpstr>Cost Concepts </vt:lpstr>
      <vt:lpstr>Depreciation </vt:lpstr>
      <vt:lpstr>PowerPoint Presentation</vt:lpstr>
      <vt:lpstr>Fixed (implementation) Costs </vt:lpstr>
      <vt:lpstr>Operating (variable) Costs </vt:lpstr>
      <vt:lpstr>Practice Problem</vt:lpstr>
      <vt:lpstr>PowerPoint Presentation</vt:lpstr>
      <vt:lpstr>Cost Structure for Firms</vt:lpstr>
      <vt:lpstr>    Estimated Failure Costs Linked to the 2006 E. coli O157:H7 Outbreak and Recall</vt:lpstr>
      <vt:lpstr>PowerPoint Presentation</vt:lpstr>
      <vt:lpstr> Comparing Firm Costs and Benefits of Reduced Illness and Deaths </vt:lpstr>
      <vt:lpstr> Control Measures  </vt:lpstr>
      <vt:lpstr>MICMAC Scenario Methods </vt:lpstr>
      <vt:lpstr>   Table 11.2 Abbreviations for variables affecting the effectiveness of PR/HACCP at the retail level.</vt:lpstr>
      <vt:lpstr>Figure 11.1 Direct influence/dependence map for retail PR/HACCP implementation.</vt:lpstr>
      <vt:lpstr>Quality Loss </vt:lpstr>
      <vt:lpstr>Summary 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126</cp:revision>
  <dcterms:created xsi:type="dcterms:W3CDTF">2014-12-08T12:01:41Z</dcterms:created>
  <dcterms:modified xsi:type="dcterms:W3CDTF">2017-02-21T09:34:24Z</dcterms:modified>
</cp:coreProperties>
</file>