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1"/>
  </p:notesMasterIdLst>
  <p:handoutMasterIdLst>
    <p:handoutMasterId r:id="rId22"/>
  </p:handoutMasterIdLst>
  <p:sldIdLst>
    <p:sldId id="263" r:id="rId2"/>
    <p:sldId id="271" r:id="rId3"/>
    <p:sldId id="272" r:id="rId4"/>
    <p:sldId id="283" r:id="rId5"/>
    <p:sldId id="285" r:id="rId6"/>
    <p:sldId id="301" r:id="rId7"/>
    <p:sldId id="288" r:id="rId8"/>
    <p:sldId id="299" r:id="rId9"/>
    <p:sldId id="302" r:id="rId10"/>
    <p:sldId id="303" r:id="rId11"/>
    <p:sldId id="326" r:id="rId12"/>
    <p:sldId id="327" r:id="rId13"/>
    <p:sldId id="330" r:id="rId14"/>
    <p:sldId id="331" r:id="rId15"/>
    <p:sldId id="332" r:id="rId16"/>
    <p:sldId id="335" r:id="rId17"/>
    <p:sldId id="336" r:id="rId18"/>
    <p:sldId id="333" r:id="rId19"/>
    <p:sldId id="27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3C92D"/>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24" autoAdjust="0"/>
  </p:normalViewPr>
  <p:slideViewPr>
    <p:cSldViewPr snapToGrid="0" snapToObjects="1">
      <p:cViewPr>
        <p:scale>
          <a:sx n="80" d="100"/>
          <a:sy n="80" d="100"/>
        </p:scale>
        <p:origin x="-1878" y="-69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21530F-8C58-4EDB-AB28-A44B8905B02A}" type="datetimeFigureOut">
              <a:rPr lang="en-US" smtClean="0"/>
              <a:t>2/21/2017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95DF76-156A-41F3-842A-2CB579479C45}" type="slidenum">
              <a:rPr lang="en-US" smtClean="0"/>
              <a:t>‹#›</a:t>
            </a:fld>
            <a:endParaRPr lang="en-US"/>
          </a:p>
        </p:txBody>
      </p:sp>
    </p:spTree>
    <p:extLst>
      <p:ext uri="{BB962C8B-B14F-4D97-AF65-F5344CB8AC3E}">
        <p14:creationId xmlns:p14="http://schemas.microsoft.com/office/powerpoint/2010/main" val="1994294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3F49F-8608-744A-BA1C-77F3341CACC8}" type="datetimeFigureOut">
              <a:rPr kumimoji="1" lang="zh-CN" altLang="en-US" smtClean="0"/>
              <a:t>2017/2/21</a:t>
            </a:fld>
            <a:endParaRPr kumimoji="1"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EA466-7244-5645-B0EB-A46C395100EF}" type="slidenum">
              <a:rPr kumimoji="1" lang="zh-CN" altLang="en-US" smtClean="0"/>
              <a:t>‹#›</a:t>
            </a:fld>
            <a:endParaRPr kumimoji="1" lang="zh-CN" altLang="en-US"/>
          </a:p>
        </p:txBody>
      </p:sp>
    </p:spTree>
    <p:extLst>
      <p:ext uri="{BB962C8B-B14F-4D97-AF65-F5344CB8AC3E}">
        <p14:creationId xmlns:p14="http://schemas.microsoft.com/office/powerpoint/2010/main" val="155514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t="18038" b="2619"/>
          <a:stretch/>
        </p:blipFill>
        <p:spPr>
          <a:xfrm>
            <a:off x="-24582" y="0"/>
            <a:ext cx="9168583" cy="5455920"/>
          </a:xfrm>
          <a:prstGeom prst="rect">
            <a:avLst/>
          </a:prstGeom>
        </p:spPr>
      </p:pic>
      <p:sp>
        <p:nvSpPr>
          <p:cNvPr id="37" name="Rectangle 36"/>
          <p:cNvSpPr/>
          <p:nvPr/>
        </p:nvSpPr>
        <p:spPr>
          <a:xfrm>
            <a:off x="0" y="4152900"/>
            <a:ext cx="9144000" cy="2705100"/>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41" name="Rectangle 40"/>
          <p:cNvSpPr/>
          <p:nvPr/>
        </p:nvSpPr>
        <p:spPr>
          <a:xfrm>
            <a:off x="-24582" y="145654"/>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smtClean="0">
                <a:solidFill>
                  <a:srgbClr val="000000"/>
                </a:solidFill>
                <a:latin typeface="Arial"/>
                <a:cs typeface="Arial"/>
              </a:rPr>
              <a:t>COMPLIMENTARY TEACHING MATERIALS</a:t>
            </a:r>
            <a:endParaRPr lang="en-US" sz="1000" dirty="0">
              <a:solidFill>
                <a:srgbClr val="000000"/>
              </a:solidFill>
              <a:latin typeface="Arial"/>
              <a:cs typeface="Arial"/>
            </a:endParaRPr>
          </a:p>
        </p:txBody>
      </p:sp>
      <p:sp>
        <p:nvSpPr>
          <p:cNvPr id="42" name="Title 41"/>
          <p:cNvSpPr>
            <a:spLocks noGrp="1"/>
          </p:cNvSpPr>
          <p:nvPr>
            <p:ph type="title"/>
          </p:nvPr>
        </p:nvSpPr>
        <p:spPr>
          <a:xfrm>
            <a:off x="685800" y="4453030"/>
            <a:ext cx="7772400" cy="991419"/>
          </a:xfrm>
        </p:spPr>
        <p:txBody>
          <a:bodyPr anchor="t">
            <a:normAutofit/>
          </a:bodyPr>
          <a:lstStyle>
            <a:lvl1pPr algn="l">
              <a:defRPr sz="2900" b="0">
                <a:solidFill>
                  <a:srgbClr val="000000"/>
                </a:solidFill>
                <a:latin typeface="Arial" pitchFamily="34" charset="0"/>
                <a:cs typeface="Arial" pitchFamily="34" charset="0"/>
              </a:defRPr>
            </a:lvl1pPr>
          </a:lstStyle>
          <a:p>
            <a:r>
              <a:rPr lang="zh-CN" altLang="en-US" smtClean="0"/>
              <a:t>单击此处编辑母版标题样式</a:t>
            </a:r>
            <a:endParaRPr lang="en-GB" dirty="0"/>
          </a:p>
        </p:txBody>
      </p:sp>
      <p:sp>
        <p:nvSpPr>
          <p:cNvPr id="48" name="Subtitle 2"/>
          <p:cNvSpPr>
            <a:spLocks noGrp="1"/>
          </p:cNvSpPr>
          <p:nvPr>
            <p:ph type="subTitle" idx="1"/>
          </p:nvPr>
        </p:nvSpPr>
        <p:spPr>
          <a:xfrm>
            <a:off x="685800" y="5455920"/>
            <a:ext cx="7741920" cy="855358"/>
          </a:xfrm>
        </p:spPr>
        <p:txBody>
          <a:bodyPr>
            <a:normAutofit/>
          </a:bodyPr>
          <a:lstStyle>
            <a:lvl1pPr marL="0" indent="0" algn="l">
              <a:buNone/>
              <a:defRPr sz="1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9" name="Rectangle 8"/>
          <p:cNvSpPr/>
          <p:nvPr/>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vl1pPr>
          </a:lstStyle>
          <a:p>
            <a:r>
              <a:rPr lang="zh-CN" altLang="en-US" smtClean="0"/>
              <a:t>单击此处编辑母版标题样式</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17" name="Rectangle 16"/>
          <p:cNvSpPr/>
          <p:nvPr/>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pic>
        <p:nvPicPr>
          <p:cNvPr id="8" name="Picture 14"/>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10" name="Rectangle 8"/>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6"/>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14"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38" b="2619"/>
          <a:stretch/>
        </p:blipFill>
        <p:spPr>
          <a:xfrm>
            <a:off x="-24582" y="0"/>
            <a:ext cx="9168583" cy="5455920"/>
          </a:xfrm>
          <a:prstGeom prst="rect">
            <a:avLst/>
          </a:prstGeom>
        </p:spPr>
      </p:pic>
      <p:sp>
        <p:nvSpPr>
          <p:cNvPr id="37" name="Rectangle 36"/>
          <p:cNvSpPr/>
          <p:nvPr userDrawn="1"/>
        </p:nvSpPr>
        <p:spPr>
          <a:xfrm>
            <a:off x="0" y="4152900"/>
            <a:ext cx="9144000" cy="2705100"/>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41" name="Rectangle 40"/>
          <p:cNvSpPr/>
          <p:nvPr userDrawn="1"/>
        </p:nvSpPr>
        <p:spPr>
          <a:xfrm>
            <a:off x="-24582" y="145654"/>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smtClean="0">
                <a:solidFill>
                  <a:srgbClr val="000000"/>
                </a:solidFill>
                <a:latin typeface="Arial"/>
                <a:cs typeface="Arial"/>
              </a:rPr>
              <a:t>COMPLIMENTARY TEACHING MATERIALS</a:t>
            </a:r>
            <a:endParaRPr lang="en-US" sz="1000" dirty="0">
              <a:solidFill>
                <a:srgbClr val="000000"/>
              </a:solidFill>
              <a:latin typeface="Arial"/>
              <a:cs typeface="Arial"/>
            </a:endParaRPr>
          </a:p>
        </p:txBody>
      </p:sp>
      <p:sp>
        <p:nvSpPr>
          <p:cNvPr id="42" name="Title 41"/>
          <p:cNvSpPr>
            <a:spLocks noGrp="1"/>
          </p:cNvSpPr>
          <p:nvPr>
            <p:ph type="title"/>
          </p:nvPr>
        </p:nvSpPr>
        <p:spPr>
          <a:xfrm>
            <a:off x="685800" y="4453030"/>
            <a:ext cx="7772400" cy="991419"/>
          </a:xfrm>
        </p:spPr>
        <p:txBody>
          <a:bodyPr anchor="t">
            <a:normAutofit/>
          </a:bodyPr>
          <a:lstStyle>
            <a:lvl1pPr algn="l">
              <a:defRPr sz="2900" b="0">
                <a:solidFill>
                  <a:srgbClr val="000000"/>
                </a:solidFill>
                <a:latin typeface="Arial" pitchFamily="34" charset="0"/>
                <a:cs typeface="Arial" pitchFamily="34" charset="0"/>
              </a:defRPr>
            </a:lvl1pPr>
          </a:lstStyle>
          <a:p>
            <a:r>
              <a:rPr lang="en-US" dirty="0" smtClean="0"/>
              <a:t>Click to edit Master title style</a:t>
            </a:r>
            <a:endParaRPr lang="en-GB" dirty="0"/>
          </a:p>
        </p:txBody>
      </p:sp>
      <p:sp>
        <p:nvSpPr>
          <p:cNvPr id="48" name="Subtitle 2"/>
          <p:cNvSpPr>
            <a:spLocks noGrp="1"/>
          </p:cNvSpPr>
          <p:nvPr>
            <p:ph type="subTitle" idx="1"/>
          </p:nvPr>
        </p:nvSpPr>
        <p:spPr>
          <a:xfrm>
            <a:off x="685800" y="5455920"/>
            <a:ext cx="7741920" cy="855358"/>
          </a:xfrm>
        </p:spPr>
        <p:txBody>
          <a:bodyPr>
            <a:normAutofit/>
          </a:bodyPr>
          <a:lstStyle>
            <a:lvl1pPr marL="0" indent="0" algn="l">
              <a:buNone/>
              <a:defRPr sz="1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1068544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38" b="2619"/>
          <a:stretch/>
        </p:blipFill>
        <p:spPr>
          <a:xfrm>
            <a:off x="-24582" y="0"/>
            <a:ext cx="9168583" cy="5455920"/>
          </a:xfrm>
          <a:prstGeom prst="rect">
            <a:avLst/>
          </a:prstGeom>
        </p:spPr>
      </p:pic>
      <p:sp>
        <p:nvSpPr>
          <p:cNvPr id="8" name="Rectangle 7"/>
          <p:cNvSpPr/>
          <p:nvPr userDrawn="1"/>
        </p:nvSpPr>
        <p:spPr>
          <a:xfrm>
            <a:off x="0" y="4160520"/>
            <a:ext cx="9144000" cy="2697480"/>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solidFill>
                  <a:srgbClr val="000000"/>
                </a:solidFill>
              </a:defRPr>
            </a:lvl1pPr>
          </a:lstStyle>
          <a:p>
            <a:pPr algn="l"/>
            <a:endParaRPr lang="en-US" sz="4200" dirty="0">
              <a:solidFill>
                <a:schemeClr val="bg1"/>
              </a:solidFill>
              <a:latin typeface="Arial"/>
              <a:cs typeface="Aria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4" name="Rectangle 13"/>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3992086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INTRODUCTION</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3" name="Rectangle 12"/>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264918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38" b="2619"/>
          <a:stretch/>
        </p:blipFill>
        <p:spPr>
          <a:xfrm>
            <a:off x="-24582" y="0"/>
            <a:ext cx="9168583" cy="5455920"/>
          </a:xfrm>
          <a:prstGeom prst="rect">
            <a:avLst/>
          </a:prstGeom>
        </p:spPr>
      </p:pic>
      <p:sp>
        <p:nvSpPr>
          <p:cNvPr id="8" name="Rectangle 7"/>
          <p:cNvSpPr/>
          <p:nvPr userDrawn="1"/>
        </p:nvSpPr>
        <p:spPr>
          <a:xfrm>
            <a:off x="0" y="4160520"/>
            <a:ext cx="9144000" cy="2697480"/>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endParaRPr lang="en-US" sz="4200" dirty="0">
              <a:solidFill>
                <a:schemeClr val="bg1"/>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4" name="Rectangle 13"/>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3693739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Marketing Tools">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MARKETING TOOLS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6" name="Rectangle 15"/>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1325860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trategies">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STRATEGIES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6" name="Rectangle 15"/>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400555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
        <p:nvSpPr>
          <p:cNvPr id="14" name="TextBox 13"/>
          <p:cNvSpPr txBox="1"/>
          <p:nvPr userDrawn="1"/>
        </p:nvSpPr>
        <p:spPr>
          <a:xfrm>
            <a:off x="1189030" y="492258"/>
            <a:ext cx="7196463" cy="430887"/>
          </a:xfrm>
          <a:prstGeom prst="rect">
            <a:avLst/>
          </a:prstGeom>
          <a:noFill/>
        </p:spPr>
        <p:txBody>
          <a:bodyPr wrap="square" rtlCol="0">
            <a:spAutoFit/>
          </a:bodyPr>
          <a:lstStyle/>
          <a:p>
            <a:r>
              <a:rPr lang="en-US" sz="2200" b="1" cap="all" baseline="0" dirty="0" smtClean="0">
                <a:latin typeface="Arial"/>
                <a:cs typeface="Arial"/>
              </a:rPr>
              <a:t>Key Questions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1">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7" name="Content Placeholder 16"/>
          <p:cNvSpPr>
            <a:spLocks noGrp="1"/>
          </p:cNvSpPr>
          <p:nvPr>
            <p:ph sz="quarter" idx="13"/>
          </p:nvPr>
        </p:nvSpPr>
        <p:spPr>
          <a:xfrm>
            <a:off x="1189356" y="1272381"/>
            <a:ext cx="7196137" cy="4313237"/>
          </a:xfrm>
        </p:spPr>
        <p:txBody>
          <a:bodyPr/>
          <a:lstStyle>
            <a:lvl1pPr marL="0" indent="0">
              <a:buNone/>
              <a:defRPr sz="36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3600" b="1">
                <a:latin typeface="Arial"/>
                <a:cs typeface="Arial"/>
              </a:defRPr>
            </a:lvl1pPr>
          </a:lstStyle>
          <a:p>
            <a:r>
              <a:rPr lang="en-GB" dirty="0" smtClean="0"/>
              <a:t>Click to edit Master title style</a:t>
            </a:r>
            <a:endParaRPr lang="en-US" dirty="0"/>
          </a:p>
        </p:txBody>
      </p:sp>
      <p:sp>
        <p:nvSpPr>
          <p:cNvPr id="16" name="Rectangle 15"/>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7" name="Content Placeholder 16"/>
          <p:cNvSpPr>
            <a:spLocks noGrp="1"/>
          </p:cNvSpPr>
          <p:nvPr>
            <p:ph sz="quarter" idx="13"/>
          </p:nvPr>
        </p:nvSpPr>
        <p:spPr>
          <a:xfrm>
            <a:off x="1189357" y="1272381"/>
            <a:ext cx="3382644"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200" b="1">
                <a:latin typeface="Arial"/>
                <a:cs typeface="Arial"/>
              </a:defRPr>
            </a:lvl1pPr>
          </a:lstStyle>
          <a:p>
            <a:r>
              <a:rPr lang="en-GB" dirty="0" smtClean="0"/>
              <a:t>Click to edit Master title style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Rectangle 15"/>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t="18038" b="2619"/>
          <a:stretch/>
        </p:blipFill>
        <p:spPr>
          <a:xfrm>
            <a:off x="-24582" y="0"/>
            <a:ext cx="9168583" cy="5455920"/>
          </a:xfrm>
          <a:prstGeom prst="rect">
            <a:avLst/>
          </a:prstGeom>
        </p:spPr>
      </p:pic>
      <p:sp>
        <p:nvSpPr>
          <p:cNvPr id="8" name="Rectangle 7"/>
          <p:cNvSpPr/>
          <p:nvPr/>
        </p:nvSpPr>
        <p:spPr>
          <a:xfrm>
            <a:off x="0" y="4160520"/>
            <a:ext cx="9144000" cy="2697480"/>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solidFill>
                  <a:srgbClr val="000000"/>
                </a:solidFill>
              </a:defRPr>
            </a:lvl1pPr>
          </a:lstStyle>
          <a:p>
            <a:pPr algn="l"/>
            <a:r>
              <a:rPr lang="zh-CN" altLang="en-US" sz="4200" smtClean="0">
                <a:solidFill>
                  <a:schemeClr val="bg1"/>
                </a:solidFill>
                <a:latin typeface="Arial"/>
                <a:cs typeface="Arial"/>
              </a:rPr>
              <a:t>单击此处编辑母版副标题样式</a:t>
            </a:r>
            <a:endParaRPr lang="en-US" sz="4200" dirty="0">
              <a:solidFill>
                <a:schemeClr val="bg1"/>
              </a:solidFill>
              <a:latin typeface="Arial"/>
              <a:cs typeface="Aria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4" name="Rectangle 13"/>
          <p:cNvSpPr/>
          <p:nvPr/>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10"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38" b="2619"/>
          <a:stretch/>
        </p:blipFill>
        <p:spPr>
          <a:xfrm>
            <a:off x="-24582" y="0"/>
            <a:ext cx="9168583" cy="5455920"/>
          </a:xfrm>
          <a:prstGeom prst="rect">
            <a:avLst/>
          </a:prstGeom>
        </p:spPr>
      </p:pic>
      <p:sp>
        <p:nvSpPr>
          <p:cNvPr id="11" name="Rectangle 7"/>
          <p:cNvSpPr/>
          <p:nvPr userDrawn="1"/>
        </p:nvSpPr>
        <p:spPr>
          <a:xfrm>
            <a:off x="0" y="4160520"/>
            <a:ext cx="9144000" cy="2697480"/>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pic>
        <p:nvPicPr>
          <p:cNvPr id="12"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5" name="Rectangle 13"/>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9" name="Rectangle 8"/>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vl1pPr>
          </a:lstStyle>
          <a:p>
            <a:r>
              <a:rPr lang="en-GB" dirty="0" smtClean="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7" name="Rectangle 16"/>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INTRODUCTION</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r>
              <a:rPr lang="zh-CN" altLang="en-US" smtClean="0"/>
              <a:t>单击此处编辑母版文本样式</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3" name="Rectangle 12"/>
          <p:cNvSpPr/>
          <p:nvPr/>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9" name="Picture 6"/>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10"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4"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INTRODUCTION</a:t>
            </a:r>
          </a:p>
        </p:txBody>
      </p:sp>
      <p:pic>
        <p:nvPicPr>
          <p:cNvPr id="16"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7" name="Rectangle 12"/>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t="18038" b="2619"/>
          <a:stretch/>
        </p:blipFill>
        <p:spPr>
          <a:xfrm>
            <a:off x="-24582" y="0"/>
            <a:ext cx="9168583" cy="5455920"/>
          </a:xfrm>
          <a:prstGeom prst="rect">
            <a:avLst/>
          </a:prstGeom>
        </p:spPr>
      </p:pic>
      <p:sp>
        <p:nvSpPr>
          <p:cNvPr id="8" name="Rectangle 7"/>
          <p:cNvSpPr/>
          <p:nvPr/>
        </p:nvSpPr>
        <p:spPr>
          <a:xfrm>
            <a:off x="0" y="4160520"/>
            <a:ext cx="9144000" cy="2697480"/>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r>
              <a:rPr lang="zh-CN" altLang="en-US" sz="4200" smtClean="0">
                <a:solidFill>
                  <a:schemeClr val="bg1"/>
                </a:solidFill>
                <a:latin typeface="Arial"/>
                <a:cs typeface="Arial"/>
              </a:rPr>
              <a:t>单击此处编辑母版副标题样式</a:t>
            </a:r>
            <a:endParaRPr lang="en-US" sz="4200" dirty="0">
              <a:solidFill>
                <a:schemeClr val="bg1"/>
              </a:solidFill>
              <a:latin typeface="Arial"/>
              <a:cs typeface="Aria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4" name="Rectangle 13"/>
          <p:cNvSpPr/>
          <p:nvPr/>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7"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38" b="2619"/>
          <a:stretch/>
        </p:blipFill>
        <p:spPr>
          <a:xfrm>
            <a:off x="-24582" y="0"/>
            <a:ext cx="9168583" cy="5455920"/>
          </a:xfrm>
          <a:prstGeom prst="rect">
            <a:avLst/>
          </a:prstGeom>
        </p:spPr>
      </p:pic>
      <p:sp>
        <p:nvSpPr>
          <p:cNvPr id="10" name="Rectangle 7"/>
          <p:cNvSpPr/>
          <p:nvPr userDrawn="1"/>
        </p:nvSpPr>
        <p:spPr>
          <a:xfrm>
            <a:off x="0" y="4160520"/>
            <a:ext cx="9144000" cy="2697480"/>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pic>
        <p:nvPicPr>
          <p:cNvPr id="11"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5" name="Rectangle 13"/>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rketing Tools">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MARKETING TOOLS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r>
              <a:rPr lang="zh-CN" altLang="en-US" smtClean="0"/>
              <a:t>单击此处编辑母版文本样式</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6" name="Rectangle 15"/>
          <p:cNvSpPr/>
          <p:nvPr/>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9" name="Picture 13"/>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10"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2"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MARKETING TOOLS</a:t>
            </a:r>
          </a:p>
        </p:txBody>
      </p:sp>
      <p:pic>
        <p:nvPicPr>
          <p:cNvPr id="17"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8" name="Rectangle 15"/>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rategies">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STRATEGIES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r>
              <a:rPr lang="zh-CN" altLang="en-US" smtClean="0"/>
              <a:t>单击此处编辑母版文本样式</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6" name="Rectangle 15"/>
          <p:cNvSpPr/>
          <p:nvPr/>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9" name="Picture 13"/>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10"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2"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STRATEGIES</a:t>
            </a:r>
          </a:p>
        </p:txBody>
      </p:sp>
      <p:pic>
        <p:nvPicPr>
          <p:cNvPr id="17"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8" name="Rectangle 15"/>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
        <p:nvSpPr>
          <p:cNvPr id="14" name="TextBox 13"/>
          <p:cNvSpPr txBox="1"/>
          <p:nvPr/>
        </p:nvSpPr>
        <p:spPr>
          <a:xfrm>
            <a:off x="1189030" y="492258"/>
            <a:ext cx="7196463" cy="430887"/>
          </a:xfrm>
          <a:prstGeom prst="rect">
            <a:avLst/>
          </a:prstGeom>
          <a:noFill/>
        </p:spPr>
        <p:txBody>
          <a:bodyPr wrap="square" rtlCol="0">
            <a:spAutoFit/>
          </a:bodyPr>
          <a:lstStyle/>
          <a:p>
            <a:r>
              <a:rPr lang="en-US" sz="2200" b="1" cap="all" baseline="0" dirty="0" smtClean="0">
                <a:latin typeface="Arial"/>
                <a:cs typeface="Arial"/>
              </a:rPr>
              <a:t>Key Questions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GB"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pic>
        <p:nvPicPr>
          <p:cNvPr id="9" name="Picture 12"/>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11"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5" name="Rectangle 9"/>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
        <p:nvSpPr>
          <p:cNvPr id="16" name="TextBox 13"/>
          <p:cNvSpPr txBox="1"/>
          <p:nvPr userDrawn="1"/>
        </p:nvSpPr>
        <p:spPr>
          <a:xfrm>
            <a:off x="1189030" y="492258"/>
            <a:ext cx="7196463" cy="430887"/>
          </a:xfrm>
          <a:prstGeom prst="rect">
            <a:avLst/>
          </a:prstGeom>
          <a:noFill/>
        </p:spPr>
        <p:txBody>
          <a:bodyPr wrap="square" rtlCol="0">
            <a:spAutoFit/>
          </a:bodyPr>
          <a:lstStyle/>
          <a:p>
            <a:r>
              <a:rPr lang="en-US" sz="2200" b="1" cap="all" baseline="0" dirty="0" smtClean="0">
                <a:latin typeface="Arial"/>
                <a:cs typeface="Arial"/>
              </a:rPr>
              <a:t>Key Questions</a:t>
            </a:r>
          </a:p>
        </p:txBody>
      </p:sp>
      <p:pic>
        <p:nvPicPr>
          <p:cNvPr id="18"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7" name="Content Placeholder 16"/>
          <p:cNvSpPr>
            <a:spLocks noGrp="1"/>
          </p:cNvSpPr>
          <p:nvPr>
            <p:ph sz="quarter" idx="13"/>
          </p:nvPr>
        </p:nvSpPr>
        <p:spPr>
          <a:xfrm>
            <a:off x="1189356" y="1272381"/>
            <a:ext cx="7196137" cy="4313237"/>
          </a:xfrm>
        </p:spPr>
        <p:txBody>
          <a:bodyPr/>
          <a:lstStyle>
            <a:lvl1pPr marL="0" indent="0">
              <a:buNone/>
              <a:defRPr sz="3600"/>
            </a:lvl1pPr>
            <a:lvl2pPr>
              <a:defRPr sz="3200"/>
            </a:lvl2pPr>
            <a:lvl3pPr>
              <a:defRPr sz="2800"/>
            </a:lvl3pPr>
            <a:lvl4pPr>
              <a:defRPr sz="2400"/>
            </a:lvl4pPr>
            <a:lvl5pPr>
              <a:defRPr sz="2400"/>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3600" b="1">
                <a:latin typeface="Arial"/>
                <a:cs typeface="Arial"/>
              </a:defRPr>
            </a:lvl1pPr>
          </a:lstStyle>
          <a:p>
            <a:r>
              <a:rPr lang="zh-CN" altLang="en-US" smtClean="0"/>
              <a:t>单击此处编辑母版标题样式</a:t>
            </a:r>
            <a:endParaRPr lang="en-US" dirty="0"/>
          </a:p>
        </p:txBody>
      </p:sp>
      <p:sp>
        <p:nvSpPr>
          <p:cNvPr id="16" name="Rectangle 15"/>
          <p:cNvSpPr/>
          <p:nvPr/>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pic>
        <p:nvPicPr>
          <p:cNvPr id="9" name="Picture 13"/>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10"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5"/>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13"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7" name="Content Placeholder 16"/>
          <p:cNvSpPr>
            <a:spLocks noGrp="1"/>
          </p:cNvSpPr>
          <p:nvPr>
            <p:ph sz="quarter" idx="13"/>
          </p:nvPr>
        </p:nvSpPr>
        <p:spPr>
          <a:xfrm>
            <a:off x="1189357" y="1272381"/>
            <a:ext cx="3382644" cy="4313237"/>
          </a:xfrm>
        </p:spPr>
        <p:txBody>
          <a:bodyPr/>
          <a:lstStyle>
            <a:lvl1pPr marL="0" indent="0">
              <a:buNone/>
              <a:defRPr/>
            </a:lvl1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200" b="1">
                <a:latin typeface="Arial"/>
                <a:cs typeface="Arial"/>
              </a:defRPr>
            </a:lvl1pPr>
          </a:lstStyle>
          <a:p>
            <a:r>
              <a:rPr lang="zh-CN" altLang="en-US" smtClean="0"/>
              <a:t>单击此处编辑母版标题样式</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GB" dirty="0"/>
          </a:p>
        </p:txBody>
      </p:sp>
      <p:sp>
        <p:nvSpPr>
          <p:cNvPr id="16" name="Rectangle 15"/>
          <p:cNvSpPr/>
          <p:nvPr/>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pic>
        <p:nvPicPr>
          <p:cNvPr id="9" name="Picture 14"/>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10"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3" name="Rectangle 15"/>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14"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2/21/2017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34888432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50" r:id="rId12"/>
    <p:sldLayoutId id="2147483651" r:id="rId13"/>
    <p:sldLayoutId id="2147483660" r:id="rId14"/>
    <p:sldLayoutId id="2147483661" r:id="rId15"/>
    <p:sldLayoutId id="2147483662" r:id="rId16"/>
    <p:sldLayoutId id="2147483663" r:id="rId17"/>
    <p:sldLayoutId id="2147483664" r:id="rId18"/>
    <p:sldLayoutId id="2147483665" r:id="rId19"/>
    <p:sldLayoutId id="2147483652" r:id="rId2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53030"/>
            <a:ext cx="7772400" cy="1091181"/>
          </a:xfrm>
        </p:spPr>
        <p:txBody>
          <a:bodyPr>
            <a:normAutofit fontScale="90000"/>
          </a:bodyPr>
          <a:lstStyle/>
          <a:p>
            <a:pPr>
              <a:lnSpc>
                <a:spcPct val="120000"/>
              </a:lnSpc>
            </a:pPr>
            <a:r>
              <a:rPr lang="en-US" sz="3600" dirty="0" smtClean="0">
                <a:latin typeface="Arial"/>
                <a:cs typeface="Arial"/>
              </a:rPr>
              <a:t>MICROBIAL FOOD SAFETY</a:t>
            </a:r>
            <a:r>
              <a:rPr lang="en-US" dirty="0" smtClean="0">
                <a:latin typeface="Arial"/>
                <a:cs typeface="Arial"/>
              </a:rPr>
              <a:t/>
            </a:r>
            <a:br>
              <a:rPr lang="en-US" dirty="0" smtClean="0">
                <a:latin typeface="Arial"/>
                <a:cs typeface="Arial"/>
              </a:rPr>
            </a:br>
            <a:r>
              <a:rPr lang="en-US" sz="2400" dirty="0" smtClean="0">
                <a:latin typeface="Arial"/>
                <a:cs typeface="Arial"/>
              </a:rPr>
              <a:t>A FOOD SYSTEMS APPROACH</a:t>
            </a:r>
            <a:endParaRPr lang="en-GB" sz="2400" dirty="0"/>
          </a:p>
        </p:txBody>
      </p:sp>
      <p:sp>
        <p:nvSpPr>
          <p:cNvPr id="3" name="Subtitle 2"/>
          <p:cNvSpPr>
            <a:spLocks noGrp="1"/>
          </p:cNvSpPr>
          <p:nvPr>
            <p:ph type="subTitle" idx="1"/>
          </p:nvPr>
        </p:nvSpPr>
        <p:spPr>
          <a:xfrm>
            <a:off x="685800" y="5667416"/>
            <a:ext cx="7741920" cy="643862"/>
          </a:xfrm>
        </p:spPr>
        <p:txBody>
          <a:bodyPr>
            <a:normAutofit/>
          </a:bodyPr>
          <a:lstStyle/>
          <a:p>
            <a:r>
              <a:rPr lang="en-GB" sz="3200" b="0" baseline="30000" dirty="0">
                <a:latin typeface="Arial"/>
                <a:cs typeface="Arial"/>
              </a:rPr>
              <a:t>Charlene Wolf-Hall and William </a:t>
            </a:r>
            <a:r>
              <a:rPr lang="en-GB" sz="3200" b="0" baseline="30000" dirty="0" err="1" smtClean="0">
                <a:latin typeface="Arial"/>
                <a:cs typeface="Arial"/>
              </a:rPr>
              <a:t>Nganje</a:t>
            </a:r>
            <a:endParaRPr lang="en-GB" sz="3200" b="0" baseline="30000" dirty="0">
              <a:latin typeface="Arial"/>
              <a:cs typeface="Arial"/>
            </a:endParaRPr>
          </a:p>
        </p:txBody>
      </p:sp>
    </p:spTree>
    <p:extLst>
      <p:ext uri="{BB962C8B-B14F-4D97-AF65-F5344CB8AC3E}">
        <p14:creationId xmlns:p14="http://schemas.microsoft.com/office/powerpoint/2010/main" val="3075493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fontScale="85000" lnSpcReduction="20000"/>
          </a:bodyPr>
          <a:lstStyle/>
          <a:p>
            <a:pPr marL="742950" indent="-742950" algn="just" hangingPunct="0">
              <a:buAutoNum type="arabicPeriod"/>
            </a:pPr>
            <a:r>
              <a:rPr lang="en-GB" altLang="zh-CN" sz="2400" dirty="0" smtClean="0">
                <a:latin typeface="Arial" charset="0"/>
                <a:ea typeface="Arial" charset="0"/>
                <a:cs typeface="Arial" charset="0"/>
              </a:rPr>
              <a:t>Conduct </a:t>
            </a:r>
            <a:r>
              <a:rPr lang="en-GB" altLang="zh-CN" sz="2400" dirty="0">
                <a:latin typeface="Arial" charset="0"/>
                <a:ea typeface="Arial" charset="0"/>
                <a:cs typeface="Arial" charset="0"/>
              </a:rPr>
              <a:t>a Hazard analysis.  </a:t>
            </a:r>
            <a:endParaRPr lang="en-GB" altLang="zh-CN" sz="2400" dirty="0" smtClean="0">
              <a:latin typeface="Arial" charset="0"/>
              <a:ea typeface="Arial" charset="0"/>
              <a:cs typeface="Arial" charset="0"/>
            </a:endParaRPr>
          </a:p>
          <a:p>
            <a:pPr marL="742950" indent="-742950" algn="just" hangingPunct="0">
              <a:buAutoNum type="arabicPeriod"/>
            </a:pPr>
            <a:endParaRPr lang="zh-CN" altLang="zh-CN" sz="2400" dirty="0">
              <a:latin typeface="Arial" charset="0"/>
              <a:ea typeface="Arial" charset="0"/>
              <a:cs typeface="Arial" charset="0"/>
            </a:endParaRPr>
          </a:p>
          <a:p>
            <a:pPr marL="742950" indent="-742950" algn="just" hangingPunct="0">
              <a:buAutoNum type="arabicPeriod" startAt="2"/>
            </a:pPr>
            <a:r>
              <a:rPr lang="en-GB" altLang="zh-CN" sz="2400" dirty="0" smtClean="0">
                <a:latin typeface="Arial" charset="0"/>
                <a:ea typeface="Arial" charset="0"/>
                <a:cs typeface="Arial" charset="0"/>
              </a:rPr>
              <a:t>Identify </a:t>
            </a:r>
            <a:r>
              <a:rPr lang="en-GB" altLang="zh-CN" sz="2400" dirty="0">
                <a:latin typeface="Arial" charset="0"/>
                <a:ea typeface="Arial" charset="0"/>
                <a:cs typeface="Arial" charset="0"/>
              </a:rPr>
              <a:t>the critical control points (CCP).  </a:t>
            </a:r>
            <a:endParaRPr lang="en-GB" altLang="zh-CN" sz="2400" dirty="0" smtClean="0">
              <a:latin typeface="Arial" charset="0"/>
              <a:ea typeface="Arial" charset="0"/>
              <a:cs typeface="Arial" charset="0"/>
            </a:endParaRPr>
          </a:p>
          <a:p>
            <a:pPr marL="742950" indent="-742950" algn="just" hangingPunct="0">
              <a:buAutoNum type="arabicPeriod" startAt="2"/>
            </a:pPr>
            <a:endParaRPr lang="zh-CN" altLang="zh-CN" sz="2400" dirty="0">
              <a:latin typeface="Arial" charset="0"/>
              <a:ea typeface="Arial" charset="0"/>
              <a:cs typeface="Arial" charset="0"/>
            </a:endParaRPr>
          </a:p>
          <a:p>
            <a:pPr marL="742950" indent="-742950" algn="just" hangingPunct="0">
              <a:buAutoNum type="arabicPeriod" startAt="3"/>
            </a:pPr>
            <a:r>
              <a:rPr lang="en-GB" altLang="zh-CN" sz="2400" dirty="0" smtClean="0">
                <a:latin typeface="Arial" charset="0"/>
                <a:ea typeface="Arial" charset="0"/>
                <a:cs typeface="Arial" charset="0"/>
              </a:rPr>
              <a:t>Establish </a:t>
            </a:r>
            <a:r>
              <a:rPr lang="en-GB" altLang="zh-CN" sz="2400" dirty="0">
                <a:latin typeface="Arial" charset="0"/>
                <a:ea typeface="Arial" charset="0"/>
                <a:cs typeface="Arial" charset="0"/>
              </a:rPr>
              <a:t>critical limits for each CCP.  </a:t>
            </a:r>
            <a:endParaRPr lang="en-GB" altLang="zh-CN" sz="2400" dirty="0" smtClean="0">
              <a:latin typeface="Arial" charset="0"/>
              <a:ea typeface="Arial" charset="0"/>
              <a:cs typeface="Arial" charset="0"/>
            </a:endParaRPr>
          </a:p>
          <a:p>
            <a:pPr marL="742950" indent="-742950" algn="just" hangingPunct="0">
              <a:buAutoNum type="arabicPeriod" startAt="3"/>
            </a:pPr>
            <a:endParaRPr lang="zh-CN" altLang="zh-CN" sz="2400" dirty="0">
              <a:latin typeface="Arial" charset="0"/>
              <a:ea typeface="Arial" charset="0"/>
              <a:cs typeface="Arial" charset="0"/>
            </a:endParaRPr>
          </a:p>
          <a:p>
            <a:pPr marL="742950" indent="-742950" algn="just" hangingPunct="0">
              <a:buAutoNum type="arabicPeriod" startAt="4"/>
            </a:pPr>
            <a:r>
              <a:rPr lang="en-GB" altLang="zh-CN" sz="2400" dirty="0" smtClean="0">
                <a:latin typeface="Arial" charset="0"/>
                <a:ea typeface="Arial" charset="0"/>
                <a:cs typeface="Arial" charset="0"/>
              </a:rPr>
              <a:t>Establish </a:t>
            </a:r>
            <a:r>
              <a:rPr lang="en-GB" altLang="zh-CN" sz="2400" dirty="0">
                <a:latin typeface="Arial" charset="0"/>
                <a:ea typeface="Arial" charset="0"/>
                <a:cs typeface="Arial" charset="0"/>
              </a:rPr>
              <a:t>procedures to monitor </a:t>
            </a:r>
            <a:r>
              <a:rPr lang="en-GB" altLang="zh-CN" sz="2400" dirty="0" smtClean="0">
                <a:latin typeface="Arial" charset="0"/>
                <a:ea typeface="Arial" charset="0"/>
                <a:cs typeface="Arial" charset="0"/>
              </a:rPr>
              <a:t>CCPs.</a:t>
            </a:r>
          </a:p>
          <a:p>
            <a:pPr marL="742950" indent="-742950" algn="just" hangingPunct="0">
              <a:buAutoNum type="arabicPeriod" startAt="4"/>
            </a:pPr>
            <a:endParaRPr lang="zh-CN" altLang="zh-CN" sz="2400" dirty="0">
              <a:latin typeface="Arial" charset="0"/>
              <a:ea typeface="Arial" charset="0"/>
              <a:cs typeface="Arial" charset="0"/>
            </a:endParaRPr>
          </a:p>
          <a:p>
            <a:pPr marL="742950" indent="-742950" algn="just" hangingPunct="0">
              <a:buAutoNum type="arabicPeriod" startAt="5"/>
            </a:pPr>
            <a:r>
              <a:rPr lang="en-GB" altLang="zh-CN" sz="2400" dirty="0" smtClean="0">
                <a:latin typeface="Arial" charset="0"/>
                <a:ea typeface="Arial" charset="0"/>
                <a:cs typeface="Arial" charset="0"/>
              </a:rPr>
              <a:t>Establish </a:t>
            </a:r>
            <a:r>
              <a:rPr lang="en-GB" altLang="zh-CN" sz="2400" dirty="0">
                <a:latin typeface="Arial" charset="0"/>
                <a:ea typeface="Arial" charset="0"/>
                <a:cs typeface="Arial" charset="0"/>
              </a:rPr>
              <a:t>corrective actions when CCP limits are exceeded.  </a:t>
            </a:r>
            <a:endParaRPr lang="en-GB" altLang="zh-CN" sz="2400" dirty="0" smtClean="0">
              <a:latin typeface="Arial" charset="0"/>
              <a:ea typeface="Arial" charset="0"/>
              <a:cs typeface="Arial" charset="0"/>
            </a:endParaRPr>
          </a:p>
          <a:p>
            <a:pPr marL="742950" indent="-742950" algn="just" hangingPunct="0">
              <a:buAutoNum type="arabicPeriod" startAt="5"/>
            </a:pPr>
            <a:endParaRPr lang="zh-CN" altLang="zh-CN" sz="2400" dirty="0">
              <a:latin typeface="Arial" charset="0"/>
              <a:ea typeface="Arial" charset="0"/>
              <a:cs typeface="Arial" charset="0"/>
            </a:endParaRPr>
          </a:p>
          <a:p>
            <a:pPr marL="742950" indent="-742950" algn="just" hangingPunct="0">
              <a:buAutoNum type="arabicPeriod" startAt="6"/>
            </a:pPr>
            <a:r>
              <a:rPr lang="en-GB" altLang="zh-CN" sz="2400" dirty="0" smtClean="0">
                <a:latin typeface="Arial" charset="0"/>
                <a:ea typeface="Arial" charset="0"/>
                <a:cs typeface="Arial" charset="0"/>
              </a:rPr>
              <a:t>Establish </a:t>
            </a:r>
            <a:r>
              <a:rPr lang="en-GB" altLang="zh-CN" sz="2400" dirty="0">
                <a:latin typeface="Arial" charset="0"/>
                <a:ea typeface="Arial" charset="0"/>
                <a:cs typeface="Arial" charset="0"/>
              </a:rPr>
              <a:t>verification </a:t>
            </a:r>
            <a:r>
              <a:rPr lang="en-GB" altLang="zh-CN" sz="2400" dirty="0" smtClean="0">
                <a:latin typeface="Arial" charset="0"/>
                <a:ea typeface="Arial" charset="0"/>
                <a:cs typeface="Arial" charset="0"/>
              </a:rPr>
              <a:t>procedures.</a:t>
            </a:r>
          </a:p>
          <a:p>
            <a:pPr marL="742950" indent="-742950" algn="just" hangingPunct="0">
              <a:buAutoNum type="arabicPeriod" startAt="6"/>
            </a:pPr>
            <a:endParaRPr lang="zh-CN" altLang="zh-CN" sz="2400" dirty="0">
              <a:latin typeface="Arial" charset="0"/>
              <a:ea typeface="Arial" charset="0"/>
              <a:cs typeface="Arial" charset="0"/>
            </a:endParaRPr>
          </a:p>
          <a:p>
            <a:pPr marL="742950" indent="-742950" algn="just" hangingPunct="0">
              <a:buAutoNum type="arabicPeriod" startAt="7"/>
            </a:pPr>
            <a:r>
              <a:rPr lang="en-GB" altLang="zh-CN" sz="2400" dirty="0" smtClean="0">
                <a:latin typeface="Arial" charset="0"/>
                <a:ea typeface="Arial" charset="0"/>
                <a:cs typeface="Arial" charset="0"/>
              </a:rPr>
              <a:t>Record </a:t>
            </a:r>
            <a:r>
              <a:rPr lang="en-GB" altLang="zh-CN" sz="2400" dirty="0">
                <a:latin typeface="Arial" charset="0"/>
                <a:ea typeface="Arial" charset="0"/>
                <a:cs typeface="Arial" charset="0"/>
              </a:rPr>
              <a:t>keeping.  </a:t>
            </a:r>
            <a:endParaRPr lang="en-GB" altLang="zh-CN" sz="2400" dirty="0" smtClean="0">
              <a:latin typeface="Arial" charset="0"/>
              <a:ea typeface="Arial" charset="0"/>
              <a:cs typeface="Arial" charset="0"/>
            </a:endParaRPr>
          </a:p>
          <a:p>
            <a:pPr marL="742950" indent="-742950" algn="just" hangingPunct="0">
              <a:buAutoNum type="arabicPeriod" startAt="7"/>
            </a:pPr>
            <a:endParaRPr lang="zh-CN" altLang="zh-CN" sz="2400" dirty="0">
              <a:latin typeface="Arial" charset="0"/>
              <a:ea typeface="Arial" charset="0"/>
              <a:cs typeface="Arial" charset="0"/>
            </a:endParaRPr>
          </a:p>
          <a:p>
            <a:pPr algn="just"/>
            <a:endParaRPr kumimoji="1" lang="zh-CN" altLang="en-US" dirty="0"/>
          </a:p>
        </p:txBody>
      </p:sp>
      <p:sp>
        <p:nvSpPr>
          <p:cNvPr id="3" name="标题 2"/>
          <p:cNvSpPr>
            <a:spLocks noGrp="1"/>
          </p:cNvSpPr>
          <p:nvPr>
            <p:ph type="title"/>
          </p:nvPr>
        </p:nvSpPr>
        <p:spPr/>
        <p:txBody>
          <a:bodyPr>
            <a:normAutofit fontScale="90000"/>
          </a:bodyPr>
          <a:lstStyle/>
          <a:p>
            <a:r>
              <a:rPr lang="en-GB" altLang="zh-CN" sz="4000" dirty="0" smtClean="0">
                <a:latin typeface="Arial" charset="0"/>
                <a:ea typeface="Arial" charset="0"/>
                <a:cs typeface="Arial" charset="0"/>
              </a:rPr>
              <a:t>HACCP Principles </a:t>
            </a:r>
            <a:r>
              <a:rPr lang="en-GB" altLang="zh-CN" dirty="0">
                <a:latin typeface="Arial" charset="0"/>
                <a:ea typeface="Arial" charset="0"/>
                <a:cs typeface="Arial" charset="0"/>
              </a:rPr>
              <a:t/>
            </a:r>
            <a:br>
              <a:rPr lang="en-GB" altLang="zh-CN" dirty="0">
                <a:latin typeface="Arial" charset="0"/>
                <a:ea typeface="Arial" charset="0"/>
                <a:cs typeface="Arial" charset="0"/>
              </a:rPr>
            </a:br>
            <a:endParaRPr kumimoji="1" lang="zh-CN" altLang="en-US" dirty="0"/>
          </a:p>
        </p:txBody>
      </p:sp>
    </p:spTree>
    <p:extLst>
      <p:ext uri="{BB962C8B-B14F-4D97-AF65-F5344CB8AC3E}">
        <p14:creationId xmlns:p14="http://schemas.microsoft.com/office/powerpoint/2010/main" val="398685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lnSpcReduction="10000"/>
          </a:bodyPr>
          <a:lstStyle/>
          <a:p>
            <a:pPr algn="just"/>
            <a:r>
              <a:rPr lang="en-US" altLang="zh-CN" sz="2000" dirty="0">
                <a:latin typeface="Arial" charset="0"/>
                <a:ea typeface="Arial" charset="0"/>
                <a:cs typeface="Arial" charset="0"/>
              </a:rPr>
              <a:t>F</a:t>
            </a:r>
            <a:r>
              <a:rPr lang="en-US" altLang="zh-CN" sz="2000" dirty="0" smtClean="0">
                <a:latin typeface="Arial" charset="0"/>
                <a:ea typeface="Arial" charset="0"/>
                <a:cs typeface="Arial" charset="0"/>
              </a:rPr>
              <a:t>SIS </a:t>
            </a:r>
            <a:r>
              <a:rPr lang="en-US" altLang="zh-CN" sz="2000" dirty="0">
                <a:latin typeface="Arial" charset="0"/>
                <a:ea typeface="Arial" charset="0"/>
                <a:cs typeface="Arial" charset="0"/>
              </a:rPr>
              <a:t>outline eight policy formulation and implementation procedures</a:t>
            </a:r>
            <a:r>
              <a:rPr lang="en-US" altLang="zh-CN" sz="2000" dirty="0" smtClean="0">
                <a:latin typeface="Arial" charset="0"/>
                <a:ea typeface="Arial" charset="0"/>
                <a:cs typeface="Arial" charset="0"/>
              </a:rPr>
              <a:t>.</a:t>
            </a:r>
          </a:p>
          <a:p>
            <a:pPr algn="just"/>
            <a:endParaRPr kumimoji="1" lang="en-US" altLang="zh-CN" sz="2000" dirty="0">
              <a:latin typeface="Arial" charset="0"/>
              <a:ea typeface="Arial" charset="0"/>
              <a:cs typeface="Arial" charset="0"/>
            </a:endParaRPr>
          </a:p>
          <a:p>
            <a:pPr marL="457200" indent="-457200" algn="just">
              <a:buFont typeface="+mj-lt"/>
              <a:buAutoNum type="arabicPeriod"/>
            </a:pPr>
            <a:r>
              <a:rPr lang="en-US" altLang="zh-CN" sz="2000" dirty="0">
                <a:latin typeface="Arial" charset="0"/>
                <a:ea typeface="Arial" charset="0"/>
                <a:cs typeface="Arial" charset="0"/>
              </a:rPr>
              <a:t>FSIS regulatory and inspection reform plan for PR/HACCP</a:t>
            </a:r>
            <a:r>
              <a:rPr lang="en-US" altLang="zh-CN" sz="2000" dirty="0" smtClean="0">
                <a:latin typeface="Arial" charset="0"/>
                <a:ea typeface="Arial" charset="0"/>
                <a:cs typeface="Arial" charset="0"/>
              </a:rPr>
              <a:t>.</a:t>
            </a:r>
          </a:p>
          <a:p>
            <a:pPr marL="457200" indent="-457200" algn="just">
              <a:buFont typeface="+mj-lt"/>
              <a:buAutoNum type="arabicPeriod"/>
            </a:pPr>
            <a:r>
              <a:rPr lang="en-US" altLang="zh-CN" sz="2000" dirty="0">
                <a:latin typeface="Arial" charset="0"/>
                <a:ea typeface="Arial" charset="0"/>
                <a:cs typeface="Arial" charset="0"/>
              </a:rPr>
              <a:t>Changes within </a:t>
            </a:r>
            <a:r>
              <a:rPr lang="en-US" altLang="zh-CN" sz="2000" dirty="0" smtClean="0">
                <a:latin typeface="Arial" charset="0"/>
                <a:ea typeface="Arial" charset="0"/>
                <a:cs typeface="Arial" charset="0"/>
              </a:rPr>
              <a:t>FSIS.</a:t>
            </a:r>
          </a:p>
          <a:p>
            <a:pPr marL="457200" indent="-457200" algn="just">
              <a:buFont typeface="+mj-lt"/>
              <a:buAutoNum type="arabicPeriod"/>
            </a:pPr>
            <a:r>
              <a:rPr lang="en-US" altLang="zh-CN" sz="2000" dirty="0">
                <a:latin typeface="Arial" charset="0"/>
                <a:ea typeface="Arial" charset="0"/>
                <a:cs typeface="Arial" charset="0"/>
              </a:rPr>
              <a:t>Coordination between food safety agencies to incorporate farm-to-table strategy</a:t>
            </a:r>
            <a:r>
              <a:rPr lang="en-US" altLang="zh-CN" sz="2000" dirty="0" smtClean="0">
                <a:latin typeface="Arial" charset="0"/>
                <a:ea typeface="Arial" charset="0"/>
                <a:cs typeface="Arial" charset="0"/>
              </a:rPr>
              <a:t>.</a:t>
            </a:r>
          </a:p>
          <a:p>
            <a:pPr marL="457200" indent="-457200" algn="just">
              <a:buFont typeface="+mj-lt"/>
              <a:buAutoNum type="arabicPeriod"/>
            </a:pPr>
            <a:r>
              <a:rPr lang="en-US" altLang="zh-CN" sz="2000" dirty="0">
                <a:latin typeface="Arial" charset="0"/>
                <a:ea typeface="Arial" charset="0"/>
                <a:cs typeface="Arial" charset="0"/>
              </a:rPr>
              <a:t>Establishing firm-level performance </a:t>
            </a:r>
            <a:r>
              <a:rPr lang="en-US" altLang="zh-CN" sz="2000" dirty="0" smtClean="0">
                <a:latin typeface="Arial" charset="0"/>
                <a:ea typeface="Arial" charset="0"/>
                <a:cs typeface="Arial" charset="0"/>
              </a:rPr>
              <a:t>standard.</a:t>
            </a:r>
          </a:p>
          <a:p>
            <a:pPr marL="457200" indent="-457200" algn="just">
              <a:buFont typeface="+mj-lt"/>
              <a:buAutoNum type="arabicPeriod"/>
            </a:pPr>
            <a:r>
              <a:rPr lang="en-US" altLang="zh-CN" sz="2000" dirty="0">
                <a:latin typeface="Arial" charset="0"/>
                <a:ea typeface="Arial" charset="0"/>
                <a:cs typeface="Arial" charset="0"/>
              </a:rPr>
              <a:t>FSIS verification</a:t>
            </a:r>
            <a:r>
              <a:rPr lang="en-US" altLang="zh-CN" sz="2000" dirty="0" smtClean="0">
                <a:latin typeface="Arial" charset="0"/>
                <a:ea typeface="Arial" charset="0"/>
                <a:cs typeface="Arial" charset="0"/>
              </a:rPr>
              <a:t>.</a:t>
            </a:r>
          </a:p>
          <a:p>
            <a:pPr marL="457200" indent="-457200" algn="just">
              <a:buFont typeface="+mj-lt"/>
              <a:buAutoNum type="arabicPeriod"/>
            </a:pPr>
            <a:r>
              <a:rPr lang="en-US" altLang="zh-CN" sz="2000" dirty="0">
                <a:latin typeface="Arial" charset="0"/>
                <a:ea typeface="Arial" charset="0"/>
                <a:cs typeface="Arial" charset="0"/>
              </a:rPr>
              <a:t>Process control verification</a:t>
            </a:r>
            <a:r>
              <a:rPr lang="en-US" altLang="zh-CN" sz="2000" dirty="0" smtClean="0">
                <a:latin typeface="Arial" charset="0"/>
                <a:ea typeface="Arial" charset="0"/>
                <a:cs typeface="Arial" charset="0"/>
              </a:rPr>
              <a:t>.</a:t>
            </a:r>
          </a:p>
          <a:p>
            <a:pPr marL="457200" indent="-457200" algn="just">
              <a:buFont typeface="+mj-lt"/>
              <a:buAutoNum type="arabicPeriod"/>
            </a:pPr>
            <a:r>
              <a:rPr lang="en-US" altLang="zh-CN" sz="2000" dirty="0">
                <a:latin typeface="Arial" charset="0"/>
                <a:ea typeface="Arial" charset="0"/>
                <a:cs typeface="Arial" charset="0"/>
              </a:rPr>
              <a:t>Enforcement and due process</a:t>
            </a:r>
            <a:r>
              <a:rPr lang="en-US" altLang="zh-CN" sz="2000" dirty="0" smtClean="0">
                <a:latin typeface="Arial" charset="0"/>
                <a:ea typeface="Arial" charset="0"/>
                <a:cs typeface="Arial" charset="0"/>
              </a:rPr>
              <a:t>.</a:t>
            </a:r>
          </a:p>
          <a:p>
            <a:pPr marL="457200" indent="-457200" algn="just">
              <a:buFont typeface="+mj-lt"/>
              <a:buAutoNum type="arabicPeriod"/>
            </a:pPr>
            <a:r>
              <a:rPr lang="en-US" altLang="zh-CN" sz="2000" dirty="0">
                <a:latin typeface="Arial" charset="0"/>
                <a:ea typeface="Arial" charset="0"/>
                <a:cs typeface="Arial" charset="0"/>
              </a:rPr>
              <a:t>FSIS enforcement strategy</a:t>
            </a:r>
            <a:r>
              <a:rPr lang="en-US" altLang="zh-CN" sz="2000" dirty="0" smtClean="0">
                <a:latin typeface="Arial" charset="0"/>
                <a:ea typeface="Arial" charset="0"/>
                <a:cs typeface="Arial" charset="0"/>
              </a:rPr>
              <a:t>.</a:t>
            </a:r>
          </a:p>
          <a:p>
            <a:pPr marL="457200" indent="-457200" algn="just">
              <a:buFont typeface="+mj-lt"/>
              <a:buAutoNum type="arabicPeriod"/>
            </a:pPr>
            <a:r>
              <a:rPr lang="en-US" altLang="zh-CN" sz="2000" dirty="0">
                <a:latin typeface="Arial" charset="0"/>
                <a:ea typeface="Arial" charset="0"/>
                <a:cs typeface="Arial" charset="0"/>
              </a:rPr>
              <a:t>Reassessment.</a:t>
            </a:r>
            <a:endParaRPr kumimoji="1" lang="zh-CN" altLang="en-US" sz="2000" dirty="0">
              <a:latin typeface="Arial" charset="0"/>
              <a:ea typeface="Arial" charset="0"/>
              <a:cs typeface="Arial" charset="0"/>
            </a:endParaRPr>
          </a:p>
        </p:txBody>
      </p:sp>
      <p:sp>
        <p:nvSpPr>
          <p:cNvPr id="3" name="标题 2"/>
          <p:cNvSpPr>
            <a:spLocks noGrp="1"/>
          </p:cNvSpPr>
          <p:nvPr>
            <p:ph type="title"/>
          </p:nvPr>
        </p:nvSpPr>
        <p:spPr/>
        <p:txBody>
          <a:bodyPr>
            <a:normAutofit/>
          </a:bodyPr>
          <a:lstStyle/>
          <a:p>
            <a:r>
              <a:rPr lang="en-US" altLang="zh-CN" sz="2000" dirty="0"/>
              <a:t>PR/HACCP Policy Formulation and Implementation</a:t>
            </a:r>
            <a:endParaRPr kumimoji="1" lang="zh-CN" altLang="en-US" sz="2000" dirty="0"/>
          </a:p>
        </p:txBody>
      </p:sp>
    </p:spTree>
    <p:extLst>
      <p:ext uri="{BB962C8B-B14F-4D97-AF65-F5344CB8AC3E}">
        <p14:creationId xmlns:p14="http://schemas.microsoft.com/office/powerpoint/2010/main" val="214591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2000" dirty="0">
                <a:latin typeface="Arial" charset="0"/>
                <a:ea typeface="Arial" charset="0"/>
                <a:cs typeface="Arial" charset="0"/>
              </a:rPr>
              <a:t>The FSIS recognizes that many smaller establishments lack the familiarity with HACCP that existed in many larger establishments</a:t>
            </a:r>
            <a:r>
              <a:rPr lang="en-US" altLang="zh-CN" sz="2000" dirty="0" smtClean="0">
                <a:latin typeface="Arial" charset="0"/>
                <a:ea typeface="Arial" charset="0"/>
                <a:cs typeface="Arial" charset="0"/>
              </a:rPr>
              <a:t>.</a:t>
            </a:r>
          </a:p>
          <a:p>
            <a:pPr algn="just"/>
            <a:r>
              <a:rPr lang="en-US" altLang="zh-CN" sz="2000" dirty="0">
                <a:latin typeface="Arial" charset="0"/>
                <a:ea typeface="Arial" charset="0"/>
                <a:cs typeface="Arial" charset="0"/>
              </a:rPr>
              <a:t>FSIS developed 13 generic HACCP models for the major process categories. </a:t>
            </a:r>
            <a:r>
              <a:rPr lang="en-US" altLang="zh-CN" sz="2000" dirty="0" smtClean="0">
                <a:latin typeface="Arial" charset="0"/>
                <a:ea typeface="Arial" charset="0"/>
                <a:cs typeface="Arial" charset="0"/>
              </a:rPr>
              <a:t>The </a:t>
            </a:r>
            <a:r>
              <a:rPr lang="en-US" altLang="zh-CN" sz="2000" dirty="0">
                <a:latin typeface="Arial" charset="0"/>
                <a:ea typeface="Arial" charset="0"/>
                <a:cs typeface="Arial" charset="0"/>
              </a:rPr>
              <a:t>generic models were developed specifically to assist </a:t>
            </a:r>
            <a:r>
              <a:rPr lang="en-US" altLang="zh-CN" sz="2000" dirty="0" smtClean="0">
                <a:latin typeface="Arial" charset="0"/>
                <a:ea typeface="Arial" charset="0"/>
                <a:cs typeface="Arial" charset="0"/>
              </a:rPr>
              <a:t>small </a:t>
            </a:r>
            <a:r>
              <a:rPr lang="en-US" altLang="zh-CN" sz="2000" dirty="0">
                <a:latin typeface="Arial" charset="0"/>
                <a:ea typeface="Arial" charset="0"/>
                <a:cs typeface="Arial" charset="0"/>
              </a:rPr>
              <a:t>and very small establishments in preparing their HACCP plans.</a:t>
            </a:r>
            <a:endParaRPr kumimoji="1" lang="zh-CN" altLang="en-US" sz="2000" dirty="0">
              <a:latin typeface="Arial" charset="0"/>
              <a:ea typeface="Arial" charset="0"/>
              <a:cs typeface="Arial" charset="0"/>
            </a:endParaRPr>
          </a:p>
        </p:txBody>
      </p:sp>
      <p:sp>
        <p:nvSpPr>
          <p:cNvPr id="3" name="标题 2"/>
          <p:cNvSpPr>
            <a:spLocks noGrp="1"/>
          </p:cNvSpPr>
          <p:nvPr>
            <p:ph type="title"/>
          </p:nvPr>
        </p:nvSpPr>
        <p:spPr/>
        <p:txBody>
          <a:bodyPr>
            <a:normAutofit/>
          </a:bodyPr>
          <a:lstStyle/>
          <a:p>
            <a:r>
              <a:rPr lang="en-GB" altLang="zh-CN" sz="2900" dirty="0">
                <a:latin typeface="Arial" charset="0"/>
                <a:ea typeface="Arial" charset="0"/>
                <a:cs typeface="Arial" charset="0"/>
              </a:rPr>
              <a:t>Implementation Issues for Small Firms</a:t>
            </a:r>
            <a:r>
              <a:rPr lang="zh-CN" altLang="zh-CN" sz="2900" dirty="0">
                <a:latin typeface="Arial" charset="0"/>
                <a:ea typeface="Arial" charset="0"/>
                <a:cs typeface="Arial" charset="0"/>
              </a:rPr>
              <a:t/>
            </a:r>
            <a:br>
              <a:rPr lang="zh-CN" altLang="zh-CN" sz="2900" dirty="0">
                <a:latin typeface="Arial" charset="0"/>
                <a:ea typeface="Arial" charset="0"/>
                <a:cs typeface="Arial" charset="0"/>
              </a:rPr>
            </a:br>
            <a:endParaRPr kumimoji="1" lang="zh-CN" altLang="en-US" sz="2900" dirty="0">
              <a:latin typeface="Arial" charset="0"/>
              <a:ea typeface="Arial" charset="0"/>
              <a:cs typeface="Arial" charset="0"/>
            </a:endParaRPr>
          </a:p>
        </p:txBody>
      </p:sp>
    </p:spTree>
    <p:extLst>
      <p:ext uri="{BB962C8B-B14F-4D97-AF65-F5344CB8AC3E}">
        <p14:creationId xmlns:p14="http://schemas.microsoft.com/office/powerpoint/2010/main" val="1594953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sz="quarter" idx="13"/>
            <p:extLst>
              <p:ext uri="{D42A27DB-BD31-4B8C-83A1-F6EECF244321}">
                <p14:modId xmlns:p14="http://schemas.microsoft.com/office/powerpoint/2010/main" val="674961249"/>
              </p:ext>
            </p:extLst>
          </p:nvPr>
        </p:nvGraphicFramePr>
        <p:xfrm>
          <a:off x="1094876" y="633227"/>
          <a:ext cx="7375359" cy="3498542"/>
        </p:xfrm>
        <a:graphic>
          <a:graphicData uri="http://schemas.openxmlformats.org/drawingml/2006/table">
            <a:tbl>
              <a:tblPr firstRow="1" firstCol="1" lastRow="1" lastCol="1" bandRow="1" bandCol="1">
                <a:tableStyleId>{2D5ABB26-0587-4C30-8999-92F81FD0307C}</a:tableStyleId>
              </a:tblPr>
              <a:tblGrid>
                <a:gridCol w="2458453"/>
                <a:gridCol w="2458453"/>
                <a:gridCol w="2458453"/>
              </a:tblGrid>
              <a:tr h="145742">
                <a:tc>
                  <a:txBody>
                    <a:bodyPr/>
                    <a:lstStyle/>
                    <a:p>
                      <a:pPr algn="l" hangingPunct="0">
                        <a:lnSpc>
                          <a:spcPts val="1100"/>
                        </a:lnSpc>
                        <a:spcBef>
                          <a:spcPts val="300"/>
                        </a:spcBef>
                        <a:spcAft>
                          <a:spcPts val="300"/>
                        </a:spcAft>
                        <a:tabLst>
                          <a:tab pos="1238885" algn="l"/>
                          <a:tab pos="5170170" algn="l"/>
                        </a:tabLst>
                      </a:pPr>
                      <a:r>
                        <a:rPr lang="en-US" sz="1100" dirty="0">
                          <a:effectLst/>
                          <a:latin typeface="Arial" charset="0"/>
                          <a:ea typeface="Arial" charset="0"/>
                          <a:cs typeface="Arial" charset="0"/>
                        </a:rPr>
                        <a:t>Regulatory component </a:t>
                      </a:r>
                      <a:endParaRPr lang="zh-CN" sz="1100" dirty="0">
                        <a:effectLst/>
                        <a:latin typeface="Arial" charset="0"/>
                        <a:ea typeface="Arial" charset="0"/>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hangingPunct="0">
                        <a:lnSpc>
                          <a:spcPts val="1100"/>
                        </a:lnSpc>
                        <a:spcBef>
                          <a:spcPts val="300"/>
                        </a:spcBef>
                        <a:spcAft>
                          <a:spcPts val="300"/>
                        </a:spcAft>
                        <a:tabLst>
                          <a:tab pos="1238885" algn="l"/>
                          <a:tab pos="5170170" algn="l"/>
                        </a:tabLst>
                      </a:pPr>
                      <a:r>
                        <a:rPr lang="en-US" sz="1100">
                          <a:effectLst/>
                          <a:latin typeface="Arial" charset="0"/>
                          <a:ea typeface="Arial" charset="0"/>
                          <a:cs typeface="Arial" charset="0"/>
                        </a:rPr>
                        <a:t>Proposal</a:t>
                      </a:r>
                      <a:endParaRPr lang="zh-CN" sz="110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hangingPunct="0">
                        <a:lnSpc>
                          <a:spcPts val="1100"/>
                        </a:lnSpc>
                        <a:spcBef>
                          <a:spcPts val="300"/>
                        </a:spcBef>
                        <a:spcAft>
                          <a:spcPts val="300"/>
                        </a:spcAft>
                        <a:tabLst>
                          <a:tab pos="1238885" algn="l"/>
                          <a:tab pos="5170170" algn="l"/>
                        </a:tabLst>
                      </a:pPr>
                      <a:r>
                        <a:rPr lang="en-US" sz="1100">
                          <a:effectLst/>
                          <a:latin typeface="Arial" charset="0"/>
                          <a:ea typeface="Arial" charset="0"/>
                          <a:cs typeface="Arial" charset="0"/>
                        </a:rPr>
                        <a:t>Final</a:t>
                      </a:r>
                      <a:endParaRPr lang="zh-CN" sz="110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5742">
                <a:tc>
                  <a:txBody>
                    <a:bodyPr/>
                    <a:lstStyle/>
                    <a:p>
                      <a:pPr algn="l">
                        <a:spcAft>
                          <a:spcPts val="0"/>
                        </a:spcAft>
                        <a:tabLst>
                          <a:tab pos="540385" algn="l"/>
                        </a:tabLst>
                      </a:pPr>
                      <a:r>
                        <a:rPr lang="en-GB" sz="1100" dirty="0">
                          <a:effectLst/>
                          <a:latin typeface="Arial" charset="0"/>
                          <a:ea typeface="Arial" charset="0"/>
                          <a:cs typeface="Arial" charset="0"/>
                        </a:rPr>
                        <a:t>I. Sanitation SOPs </a:t>
                      </a:r>
                      <a:endParaRPr lang="zh-CN" sz="1100" dirty="0">
                        <a:effectLst/>
                        <a:latin typeface="Arial" charset="0"/>
                        <a:ea typeface="Arial" charset="0"/>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a:effectLst/>
                          <a:latin typeface="Arial" charset="0"/>
                          <a:ea typeface="Arial" charset="0"/>
                          <a:cs typeface="Arial" charset="0"/>
                        </a:rPr>
                        <a:t>175.9</a:t>
                      </a:r>
                      <a:r>
                        <a:rPr lang="en-GB" sz="1100" baseline="30000">
                          <a:effectLst/>
                          <a:latin typeface="Arial" charset="0"/>
                          <a:ea typeface="Arial" charset="0"/>
                          <a:cs typeface="Arial" charset="0"/>
                        </a:rPr>
                        <a:t>a</a:t>
                      </a:r>
                      <a:endParaRPr lang="zh-CN" sz="110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a:effectLst/>
                          <a:latin typeface="Arial" charset="0"/>
                          <a:ea typeface="Arial" charset="0"/>
                          <a:cs typeface="Arial" charset="0"/>
                        </a:rPr>
                        <a:t>171.9</a:t>
                      </a:r>
                      <a:endParaRPr lang="zh-CN" sz="110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5742">
                <a:tc>
                  <a:txBody>
                    <a:bodyPr/>
                    <a:lstStyle/>
                    <a:p>
                      <a:pPr algn="l">
                        <a:spcAft>
                          <a:spcPts val="0"/>
                        </a:spcAft>
                        <a:tabLst>
                          <a:tab pos="540385" algn="l"/>
                        </a:tabLst>
                      </a:pPr>
                      <a:r>
                        <a:rPr lang="en-GB" sz="1100" dirty="0">
                          <a:effectLst/>
                          <a:latin typeface="Arial" charset="0"/>
                          <a:ea typeface="Arial" charset="0"/>
                          <a:cs typeface="Arial" charset="0"/>
                        </a:rPr>
                        <a:t>II. Time–temperature requirements</a:t>
                      </a:r>
                      <a:endParaRPr lang="zh-CN" sz="1100" dirty="0">
                        <a:effectLst/>
                        <a:latin typeface="Arial" charset="0"/>
                        <a:ea typeface="Arial" charset="0"/>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a:effectLst/>
                          <a:latin typeface="Arial" charset="0"/>
                          <a:ea typeface="Arial" charset="0"/>
                          <a:cs typeface="Arial" charset="0"/>
                        </a:rPr>
                        <a:t>45.5</a:t>
                      </a:r>
                      <a:endParaRPr lang="zh-CN" sz="110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a:effectLst/>
                          <a:latin typeface="Arial" charset="0"/>
                          <a:ea typeface="Arial" charset="0"/>
                          <a:cs typeface="Arial" charset="0"/>
                        </a:rPr>
                        <a:t>0.0</a:t>
                      </a:r>
                      <a:endParaRPr lang="zh-CN" sz="110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5742">
                <a:tc>
                  <a:txBody>
                    <a:bodyPr/>
                    <a:lstStyle/>
                    <a:p>
                      <a:pPr algn="l">
                        <a:spcAft>
                          <a:spcPts val="0"/>
                        </a:spcAft>
                        <a:tabLst>
                          <a:tab pos="540385" algn="l"/>
                        </a:tabLst>
                      </a:pPr>
                      <a:r>
                        <a:rPr lang="en-GB" sz="1100" dirty="0">
                          <a:effectLst/>
                          <a:latin typeface="Arial" charset="0"/>
                          <a:ea typeface="Arial" charset="0"/>
                          <a:cs typeface="Arial" charset="0"/>
                        </a:rPr>
                        <a:t>III. Antimicrobial treatments</a:t>
                      </a:r>
                      <a:endParaRPr lang="zh-CN" sz="1100" dirty="0">
                        <a:effectLst/>
                        <a:latin typeface="Arial" charset="0"/>
                        <a:ea typeface="Arial" charset="0"/>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a:effectLst/>
                          <a:latin typeface="Arial" charset="0"/>
                          <a:ea typeface="Arial" charset="0"/>
                          <a:cs typeface="Arial" charset="0"/>
                        </a:rPr>
                        <a:t>51.7</a:t>
                      </a:r>
                      <a:endParaRPr lang="zh-CN" sz="110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a:effectLst/>
                          <a:latin typeface="Arial" charset="0"/>
                          <a:ea typeface="Arial" charset="0"/>
                          <a:cs typeface="Arial" charset="0"/>
                        </a:rPr>
                        <a:t>0.0</a:t>
                      </a:r>
                      <a:endParaRPr lang="zh-CN" sz="110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5742">
                <a:tc>
                  <a:txBody>
                    <a:bodyPr/>
                    <a:lstStyle/>
                    <a:p>
                      <a:pPr algn="l">
                        <a:spcAft>
                          <a:spcPts val="0"/>
                        </a:spcAft>
                        <a:tabLst>
                          <a:tab pos="540385" algn="l"/>
                        </a:tabLst>
                      </a:pPr>
                      <a:r>
                        <a:rPr lang="en-GB" sz="1100" dirty="0">
                          <a:effectLst/>
                          <a:latin typeface="Arial" charset="0"/>
                          <a:ea typeface="Arial" charset="0"/>
                          <a:cs typeface="Arial" charset="0"/>
                        </a:rPr>
                        <a:t>IV. Micro testing </a:t>
                      </a:r>
                      <a:endParaRPr lang="zh-CN" sz="1100" dirty="0">
                        <a:effectLst/>
                        <a:latin typeface="Arial" charset="0"/>
                        <a:ea typeface="Arial" charset="0"/>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a:effectLst/>
                          <a:latin typeface="Arial" charset="0"/>
                          <a:ea typeface="Arial" charset="0"/>
                          <a:cs typeface="Arial" charset="0"/>
                        </a:rPr>
                        <a:t>1,396.3</a:t>
                      </a:r>
                      <a:r>
                        <a:rPr lang="en-GB" sz="1100" baseline="30000">
                          <a:effectLst/>
                          <a:latin typeface="Arial" charset="0"/>
                          <a:ea typeface="Arial" charset="0"/>
                          <a:cs typeface="Arial" charset="0"/>
                        </a:rPr>
                        <a:t>b</a:t>
                      </a:r>
                      <a:endParaRPr lang="zh-CN" sz="110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a:effectLst/>
                          <a:latin typeface="Arial" charset="0"/>
                          <a:ea typeface="Arial" charset="0"/>
                          <a:cs typeface="Arial" charset="0"/>
                        </a:rPr>
                        <a:t>174.1</a:t>
                      </a:r>
                      <a:endParaRPr lang="zh-CN" sz="110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8232">
                <a:tc>
                  <a:txBody>
                    <a:bodyPr/>
                    <a:lstStyle/>
                    <a:p>
                      <a:pPr algn="l">
                        <a:spcAft>
                          <a:spcPts val="0"/>
                        </a:spcAft>
                        <a:tabLst>
                          <a:tab pos="540385" algn="l"/>
                        </a:tabLst>
                      </a:pPr>
                      <a:r>
                        <a:rPr lang="en-GB" sz="1100" dirty="0">
                          <a:effectLst/>
                          <a:latin typeface="Arial" charset="0"/>
                          <a:ea typeface="Arial" charset="0"/>
                          <a:cs typeface="Arial" charset="0"/>
                        </a:rPr>
                        <a:t>V. Compliance with Salmonella </a:t>
                      </a:r>
                      <a:r>
                        <a:rPr lang="en-GB" sz="1100" dirty="0" smtClean="0">
                          <a:effectLst/>
                          <a:latin typeface="Arial" charset="0"/>
                          <a:ea typeface="Arial" charset="0"/>
                          <a:cs typeface="Arial" charset="0"/>
                        </a:rPr>
                        <a:t>standards </a:t>
                      </a:r>
                      <a:endParaRPr lang="zh-CN" sz="1100" dirty="0">
                        <a:effectLst/>
                        <a:latin typeface="Arial" charset="0"/>
                        <a:ea typeface="Arial" charset="0"/>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a:effectLst/>
                          <a:latin typeface="Arial" charset="0"/>
                          <a:ea typeface="Arial" charset="0"/>
                          <a:cs typeface="Arial" charset="0"/>
                        </a:rPr>
                        <a:t>Not separately estimated</a:t>
                      </a:r>
                      <a:r>
                        <a:rPr lang="en-GB" sz="1100" baseline="30000">
                          <a:effectLst/>
                          <a:latin typeface="Arial" charset="0"/>
                          <a:ea typeface="Arial" charset="0"/>
                          <a:cs typeface="Arial" charset="0"/>
                        </a:rPr>
                        <a:t>c</a:t>
                      </a:r>
                      <a:endParaRPr lang="zh-CN" sz="110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a:effectLst/>
                          <a:latin typeface="Arial" charset="0"/>
                          <a:ea typeface="Arial" charset="0"/>
                          <a:cs typeface="Arial" charset="0"/>
                        </a:rPr>
                        <a:t>55.5–243.5</a:t>
                      </a:r>
                      <a:endParaRPr lang="zh-CN" sz="110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8232">
                <a:tc>
                  <a:txBody>
                    <a:bodyPr/>
                    <a:lstStyle/>
                    <a:p>
                      <a:pPr algn="l">
                        <a:spcAft>
                          <a:spcPts val="0"/>
                        </a:spcAft>
                        <a:tabLst>
                          <a:tab pos="540385" algn="l"/>
                        </a:tabLst>
                      </a:pPr>
                      <a:r>
                        <a:rPr lang="en-GB" sz="1100" dirty="0" smtClean="0">
                          <a:effectLst/>
                          <a:latin typeface="Arial" charset="0"/>
                          <a:ea typeface="Arial" charset="0"/>
                          <a:cs typeface="Arial" charset="0"/>
                        </a:rPr>
                        <a:t>VI. Compliance </a:t>
                      </a:r>
                      <a:r>
                        <a:rPr lang="en-GB" sz="1100" dirty="0">
                          <a:effectLst/>
                          <a:latin typeface="Arial" charset="0"/>
                          <a:ea typeface="Arial" charset="0"/>
                          <a:cs typeface="Arial" charset="0"/>
                        </a:rPr>
                        <a:t>with generic </a:t>
                      </a:r>
                      <a:r>
                        <a:rPr lang="en-GB" sz="1100" i="1" dirty="0">
                          <a:effectLst/>
                          <a:latin typeface="Arial" charset="0"/>
                          <a:ea typeface="Arial" charset="0"/>
                          <a:cs typeface="Arial" charset="0"/>
                        </a:rPr>
                        <a:t>E. coli </a:t>
                      </a:r>
                      <a:r>
                        <a:rPr lang="en-GB" sz="1100" dirty="0">
                          <a:effectLst/>
                          <a:latin typeface="Arial" charset="0"/>
                          <a:ea typeface="Arial" charset="0"/>
                          <a:cs typeface="Arial" charset="0"/>
                        </a:rPr>
                        <a:t>criteria </a:t>
                      </a:r>
                      <a:endParaRPr lang="zh-CN" sz="1100" dirty="0">
                        <a:effectLst/>
                        <a:latin typeface="Arial" charset="0"/>
                        <a:ea typeface="Arial" charset="0"/>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dirty="0">
                          <a:effectLst/>
                          <a:latin typeface="Arial" charset="0"/>
                          <a:ea typeface="Arial" charset="0"/>
                          <a:cs typeface="Arial" charset="0"/>
                        </a:rPr>
                        <a:t>Not applicable</a:t>
                      </a:r>
                      <a:endParaRPr lang="zh-CN" sz="1100" dirty="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dirty="0">
                          <a:effectLst/>
                          <a:latin typeface="Arial" charset="0"/>
                          <a:ea typeface="Arial" charset="0"/>
                          <a:cs typeface="Arial" charset="0"/>
                        </a:rPr>
                        <a:t>Not separately estimated</a:t>
                      </a:r>
                      <a:endParaRPr lang="zh-CN" sz="1100" dirty="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5742">
                <a:tc>
                  <a:txBody>
                    <a:bodyPr/>
                    <a:lstStyle/>
                    <a:p>
                      <a:pPr algn="l">
                        <a:spcAft>
                          <a:spcPts val="0"/>
                        </a:spcAft>
                        <a:tabLst>
                          <a:tab pos="540385" algn="l"/>
                        </a:tabLst>
                      </a:pPr>
                      <a:r>
                        <a:rPr lang="en-GB" sz="1100" dirty="0">
                          <a:effectLst/>
                          <a:latin typeface="Arial" charset="0"/>
                          <a:ea typeface="Arial" charset="0"/>
                          <a:cs typeface="Arial" charset="0"/>
                        </a:rPr>
                        <a:t>HACCP </a:t>
                      </a:r>
                      <a:endParaRPr lang="zh-CN" sz="1100" dirty="0">
                        <a:effectLst/>
                        <a:latin typeface="Arial" charset="0"/>
                        <a:ea typeface="Arial" charset="0"/>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dirty="0">
                          <a:effectLst/>
                          <a:latin typeface="Arial" charset="0"/>
                          <a:ea typeface="Arial" charset="0"/>
                          <a:cs typeface="Arial" charset="0"/>
                        </a:rPr>
                        <a:t> </a:t>
                      </a:r>
                      <a:endParaRPr lang="zh-CN" sz="1100" dirty="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a:effectLst/>
                          <a:latin typeface="Arial" charset="0"/>
                          <a:ea typeface="Arial" charset="0"/>
                          <a:cs typeface="Arial" charset="0"/>
                        </a:rPr>
                        <a:t> </a:t>
                      </a:r>
                      <a:endParaRPr lang="zh-CN" sz="110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5742">
                <a:tc>
                  <a:txBody>
                    <a:bodyPr/>
                    <a:lstStyle/>
                    <a:p>
                      <a:pPr algn="l">
                        <a:spcAft>
                          <a:spcPts val="0"/>
                        </a:spcAft>
                        <a:tabLst>
                          <a:tab pos="540385" algn="l"/>
                        </a:tabLst>
                      </a:pPr>
                      <a:r>
                        <a:rPr lang="en-GB" sz="1100" dirty="0" smtClean="0">
                          <a:effectLst/>
                          <a:latin typeface="Arial" charset="0"/>
                          <a:ea typeface="Arial" charset="0"/>
                          <a:cs typeface="Arial" charset="0"/>
                        </a:rPr>
                        <a:t>  Plan </a:t>
                      </a:r>
                      <a:r>
                        <a:rPr lang="en-GB" sz="1100" dirty="0">
                          <a:effectLst/>
                          <a:latin typeface="Arial" charset="0"/>
                          <a:ea typeface="Arial" charset="0"/>
                          <a:cs typeface="Arial" charset="0"/>
                        </a:rPr>
                        <a:t>development  </a:t>
                      </a:r>
                      <a:endParaRPr lang="zh-CN" sz="1100" dirty="0">
                        <a:effectLst/>
                        <a:latin typeface="Arial" charset="0"/>
                        <a:ea typeface="Arial" charset="0"/>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dirty="0">
                          <a:effectLst/>
                          <a:latin typeface="Arial" charset="0"/>
                          <a:ea typeface="Arial" charset="0"/>
                          <a:cs typeface="Arial" charset="0"/>
                        </a:rPr>
                        <a:t>35.7</a:t>
                      </a:r>
                      <a:endParaRPr lang="zh-CN" sz="1100" dirty="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a:effectLst/>
                          <a:latin typeface="Arial" charset="0"/>
                          <a:ea typeface="Arial" charset="0"/>
                          <a:cs typeface="Arial" charset="0"/>
                        </a:rPr>
                        <a:t>54.8</a:t>
                      </a:r>
                      <a:endParaRPr lang="zh-CN" sz="110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8232">
                <a:tc>
                  <a:txBody>
                    <a:bodyPr/>
                    <a:lstStyle/>
                    <a:p>
                      <a:pPr algn="l">
                        <a:spcAft>
                          <a:spcPts val="0"/>
                        </a:spcAft>
                        <a:tabLst>
                          <a:tab pos="540385" algn="l"/>
                        </a:tabLst>
                      </a:pPr>
                      <a:r>
                        <a:rPr lang="en-GB" sz="1100" dirty="0" smtClean="0">
                          <a:effectLst/>
                          <a:latin typeface="Arial" charset="0"/>
                          <a:ea typeface="Arial" charset="0"/>
                          <a:cs typeface="Arial" charset="0"/>
                        </a:rPr>
                        <a:t>  Annual plan reassessment</a:t>
                      </a:r>
                      <a:endParaRPr lang="zh-CN" sz="1100" dirty="0">
                        <a:effectLst/>
                        <a:latin typeface="Arial" charset="0"/>
                        <a:ea typeface="Arial" charset="0"/>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dirty="0">
                          <a:effectLst/>
                          <a:latin typeface="Arial" charset="0"/>
                          <a:ea typeface="Arial" charset="0"/>
                          <a:cs typeface="Arial" charset="0"/>
                        </a:rPr>
                        <a:t>0.0</a:t>
                      </a:r>
                      <a:endParaRPr lang="zh-CN" sz="1100" dirty="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dirty="0">
                          <a:effectLst/>
                          <a:latin typeface="Arial" charset="0"/>
                          <a:ea typeface="Arial" charset="0"/>
                          <a:cs typeface="Arial" charset="0"/>
                        </a:rPr>
                        <a:t>8.9</a:t>
                      </a:r>
                      <a:endParaRPr lang="zh-CN" sz="1100" dirty="0">
                        <a:effectLst/>
                        <a:latin typeface="Arial" charset="0"/>
                        <a:ea typeface="Arial" charset="0"/>
                        <a:cs typeface="Arial" charset="0"/>
                      </a:endParaRPr>
                    </a:p>
                    <a:p>
                      <a:pPr algn="ctr">
                        <a:spcAft>
                          <a:spcPts val="0"/>
                        </a:spcAft>
                        <a:tabLst>
                          <a:tab pos="540385" algn="l"/>
                        </a:tabLst>
                      </a:pPr>
                      <a:r>
                        <a:rPr lang="en-GB" sz="1100" dirty="0">
                          <a:effectLst/>
                          <a:latin typeface="Arial" charset="0"/>
                          <a:ea typeface="Arial" charset="0"/>
                          <a:cs typeface="Arial" charset="0"/>
                        </a:rPr>
                        <a:t> </a:t>
                      </a:r>
                      <a:endParaRPr lang="zh-CN" sz="1100" dirty="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8232">
                <a:tc>
                  <a:txBody>
                    <a:bodyPr/>
                    <a:lstStyle/>
                    <a:p>
                      <a:pPr algn="l">
                        <a:spcAft>
                          <a:spcPts val="0"/>
                        </a:spcAft>
                        <a:tabLst>
                          <a:tab pos="540385" algn="l"/>
                        </a:tabLst>
                      </a:pPr>
                      <a:r>
                        <a:rPr lang="en-GB" sz="1100" dirty="0" smtClean="0">
                          <a:effectLst/>
                          <a:latin typeface="Arial" charset="0"/>
                          <a:ea typeface="Arial" charset="0"/>
                          <a:cs typeface="Arial" charset="0"/>
                        </a:rPr>
                        <a:t>  Record </a:t>
                      </a:r>
                      <a:r>
                        <a:rPr lang="en-GB" sz="1100" dirty="0">
                          <a:effectLst/>
                          <a:latin typeface="Arial" charset="0"/>
                          <a:ea typeface="Arial" charset="0"/>
                          <a:cs typeface="Arial" charset="0"/>
                        </a:rPr>
                        <a:t>keeping (recording, reviewing and storing data)</a:t>
                      </a:r>
                      <a:endParaRPr lang="zh-CN" sz="1100" dirty="0">
                        <a:effectLst/>
                        <a:latin typeface="Arial" charset="0"/>
                        <a:ea typeface="Arial" charset="0"/>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dirty="0">
                          <a:effectLst/>
                          <a:latin typeface="Arial" charset="0"/>
                          <a:ea typeface="Arial" charset="0"/>
                          <a:cs typeface="Arial" charset="0"/>
                        </a:rPr>
                        <a:t>456.4</a:t>
                      </a:r>
                      <a:endParaRPr lang="zh-CN" sz="1100" dirty="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dirty="0" smtClean="0">
                          <a:effectLst/>
                          <a:latin typeface="Arial" charset="0"/>
                          <a:ea typeface="Arial" charset="0"/>
                          <a:cs typeface="Arial" charset="0"/>
                        </a:rPr>
                        <a:t>440.5</a:t>
                      </a:r>
                      <a:r>
                        <a:rPr lang="en-GB" sz="1100" baseline="30000" dirty="0" smtClean="0">
                          <a:effectLst/>
                          <a:latin typeface="Arial" charset="0"/>
                          <a:ea typeface="Arial" charset="0"/>
                          <a:cs typeface="Arial" charset="0"/>
                        </a:rPr>
                        <a:t>d</a:t>
                      </a:r>
                      <a:endParaRPr lang="zh-CN" sz="1100" dirty="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5742">
                <a:tc>
                  <a:txBody>
                    <a:bodyPr/>
                    <a:lstStyle/>
                    <a:p>
                      <a:pPr algn="l">
                        <a:spcAft>
                          <a:spcPts val="0"/>
                        </a:spcAft>
                        <a:tabLst>
                          <a:tab pos="540385" algn="l"/>
                        </a:tabLst>
                      </a:pPr>
                      <a:r>
                        <a:rPr lang="en-GB" sz="1100" dirty="0" smtClean="0">
                          <a:effectLst/>
                          <a:latin typeface="Arial" charset="0"/>
                          <a:ea typeface="Arial" charset="0"/>
                          <a:cs typeface="Arial" charset="0"/>
                        </a:rPr>
                        <a:t>  Initial </a:t>
                      </a:r>
                      <a:r>
                        <a:rPr lang="en-GB" sz="1100" dirty="0">
                          <a:effectLst/>
                          <a:latin typeface="Arial" charset="0"/>
                          <a:ea typeface="Arial" charset="0"/>
                          <a:cs typeface="Arial" charset="0"/>
                        </a:rPr>
                        <a:t>training</a:t>
                      </a:r>
                      <a:endParaRPr lang="zh-CN" sz="1100" dirty="0">
                        <a:effectLst/>
                        <a:latin typeface="Arial" charset="0"/>
                        <a:ea typeface="Arial" charset="0"/>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a:effectLst/>
                          <a:latin typeface="Arial" charset="0"/>
                          <a:ea typeface="Arial" charset="0"/>
                          <a:cs typeface="Arial" charset="0"/>
                        </a:rPr>
                        <a:t>24.2</a:t>
                      </a:r>
                      <a:endParaRPr lang="zh-CN" sz="110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dirty="0">
                          <a:effectLst/>
                          <a:latin typeface="Arial" charset="0"/>
                          <a:ea typeface="Arial" charset="0"/>
                          <a:cs typeface="Arial" charset="0"/>
                        </a:rPr>
                        <a:t>22.7</a:t>
                      </a:r>
                      <a:r>
                        <a:rPr lang="en-GB" sz="1100" baseline="30000" dirty="0">
                          <a:effectLst/>
                          <a:latin typeface="Arial" charset="0"/>
                          <a:ea typeface="Arial" charset="0"/>
                          <a:cs typeface="Arial" charset="0"/>
                        </a:rPr>
                        <a:t>d</a:t>
                      </a:r>
                      <a:endParaRPr lang="zh-CN" sz="1100" dirty="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5742">
                <a:tc>
                  <a:txBody>
                    <a:bodyPr/>
                    <a:lstStyle/>
                    <a:p>
                      <a:pPr algn="l">
                        <a:spcAft>
                          <a:spcPts val="0"/>
                        </a:spcAft>
                        <a:tabLst>
                          <a:tab pos="540385" algn="l"/>
                        </a:tabLst>
                      </a:pPr>
                      <a:r>
                        <a:rPr lang="en-GB" sz="1100" dirty="0" smtClean="0">
                          <a:effectLst/>
                          <a:latin typeface="Arial" charset="0"/>
                          <a:ea typeface="Arial" charset="0"/>
                          <a:cs typeface="Arial" charset="0"/>
                        </a:rPr>
                        <a:t>  Recurring </a:t>
                      </a:r>
                      <a:r>
                        <a:rPr lang="en-GB" sz="1100" dirty="0">
                          <a:effectLst/>
                          <a:latin typeface="Arial" charset="0"/>
                          <a:ea typeface="Arial" charset="0"/>
                          <a:cs typeface="Arial" charset="0"/>
                        </a:rPr>
                        <a:t>training</a:t>
                      </a:r>
                      <a:endParaRPr lang="zh-CN" sz="1100" dirty="0">
                        <a:effectLst/>
                        <a:latin typeface="Arial" charset="0"/>
                        <a:ea typeface="Arial" charset="0"/>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a:effectLst/>
                          <a:latin typeface="Arial" charset="0"/>
                          <a:ea typeface="Arial" charset="0"/>
                          <a:cs typeface="Arial" charset="0"/>
                        </a:rPr>
                        <a:t>0.0</a:t>
                      </a:r>
                      <a:endParaRPr lang="zh-CN" sz="110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dirty="0">
                          <a:effectLst/>
                          <a:latin typeface="Arial" charset="0"/>
                          <a:ea typeface="Arial" charset="0"/>
                          <a:cs typeface="Arial" charset="0"/>
                        </a:rPr>
                        <a:t>22.1</a:t>
                      </a:r>
                      <a:r>
                        <a:rPr lang="en-GB" sz="1100" baseline="30000" dirty="0">
                          <a:effectLst/>
                          <a:latin typeface="Arial" charset="0"/>
                          <a:ea typeface="Arial" charset="0"/>
                          <a:cs typeface="Arial" charset="0"/>
                        </a:rPr>
                        <a:t>e</a:t>
                      </a:r>
                      <a:endParaRPr lang="zh-CN" sz="1100" dirty="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5742">
                <a:tc>
                  <a:txBody>
                    <a:bodyPr/>
                    <a:lstStyle/>
                    <a:p>
                      <a:pPr algn="l">
                        <a:spcAft>
                          <a:spcPts val="0"/>
                        </a:spcAft>
                        <a:tabLst>
                          <a:tab pos="540385" algn="l"/>
                        </a:tabLst>
                      </a:pPr>
                      <a:r>
                        <a:rPr lang="en-GB" sz="1100">
                          <a:effectLst/>
                          <a:latin typeface="Arial" charset="0"/>
                          <a:ea typeface="Arial" charset="0"/>
                          <a:cs typeface="Arial" charset="0"/>
                        </a:rPr>
                        <a:t>VII. Additional overtime</a:t>
                      </a:r>
                      <a:endParaRPr lang="zh-CN" sz="1100">
                        <a:effectLst/>
                        <a:latin typeface="Arial" charset="0"/>
                        <a:ea typeface="Arial" charset="0"/>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a:effectLst/>
                          <a:latin typeface="Arial" charset="0"/>
                          <a:ea typeface="Arial" charset="0"/>
                          <a:cs typeface="Arial" charset="0"/>
                        </a:rPr>
                        <a:t>20.9</a:t>
                      </a:r>
                      <a:endParaRPr lang="zh-CN" sz="110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dirty="0">
                          <a:effectLst/>
                          <a:latin typeface="Arial" charset="0"/>
                          <a:ea typeface="Arial" charset="0"/>
                          <a:cs typeface="Arial" charset="0"/>
                        </a:rPr>
                        <a:t>17.5</a:t>
                      </a:r>
                      <a:r>
                        <a:rPr lang="en-GB" sz="1100" baseline="30000" dirty="0">
                          <a:effectLst/>
                          <a:latin typeface="Arial" charset="0"/>
                          <a:ea typeface="Arial" charset="0"/>
                          <a:cs typeface="Arial" charset="0"/>
                        </a:rPr>
                        <a:t>d</a:t>
                      </a:r>
                      <a:endParaRPr lang="zh-CN" sz="1100" dirty="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5742">
                <a:tc>
                  <a:txBody>
                    <a:bodyPr/>
                    <a:lstStyle/>
                    <a:p>
                      <a:pPr algn="l">
                        <a:spcAft>
                          <a:spcPts val="0"/>
                        </a:spcAft>
                        <a:tabLst>
                          <a:tab pos="540385" algn="l"/>
                        </a:tabLst>
                      </a:pPr>
                      <a:r>
                        <a:rPr lang="en-GB" sz="1100">
                          <a:effectLst/>
                          <a:latin typeface="Arial" charset="0"/>
                          <a:ea typeface="Arial" charset="0"/>
                          <a:cs typeface="Arial" charset="0"/>
                        </a:rPr>
                        <a:t>Subtotal—industry costs</a:t>
                      </a:r>
                      <a:endParaRPr lang="zh-CN" sz="1100">
                        <a:effectLst/>
                        <a:latin typeface="Arial" charset="0"/>
                        <a:ea typeface="Arial" charset="0"/>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a:effectLst/>
                          <a:latin typeface="Arial" charset="0"/>
                          <a:ea typeface="Arial" charset="0"/>
                          <a:cs typeface="Arial" charset="0"/>
                        </a:rPr>
                        <a:t>2,206.6</a:t>
                      </a:r>
                      <a:endParaRPr lang="zh-CN" sz="110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dirty="0">
                          <a:effectLst/>
                          <a:latin typeface="Arial" charset="0"/>
                          <a:ea typeface="Arial" charset="0"/>
                          <a:cs typeface="Arial" charset="0"/>
                        </a:rPr>
                        <a:t>968.0–1,156.0</a:t>
                      </a:r>
                      <a:endParaRPr lang="zh-CN" sz="1100" dirty="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5742">
                <a:tc>
                  <a:txBody>
                    <a:bodyPr/>
                    <a:lstStyle/>
                    <a:p>
                      <a:pPr algn="l">
                        <a:spcAft>
                          <a:spcPts val="0"/>
                        </a:spcAft>
                        <a:tabLst>
                          <a:tab pos="540385" algn="l"/>
                        </a:tabLst>
                      </a:pPr>
                      <a:r>
                        <a:rPr lang="en-GB" sz="1100" dirty="0">
                          <a:effectLst/>
                          <a:latin typeface="Arial" charset="0"/>
                          <a:ea typeface="Arial" charset="0"/>
                          <a:cs typeface="Arial" charset="0"/>
                        </a:rPr>
                        <a:t>VIII. FSIS costs</a:t>
                      </a:r>
                      <a:endParaRPr lang="zh-CN" sz="1100" dirty="0">
                        <a:effectLst/>
                        <a:latin typeface="Arial" charset="0"/>
                        <a:ea typeface="Arial" charset="0"/>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a:effectLst/>
                          <a:latin typeface="Arial" charset="0"/>
                          <a:ea typeface="Arial" charset="0"/>
                          <a:cs typeface="Arial" charset="0"/>
                        </a:rPr>
                        <a:t>28.6</a:t>
                      </a:r>
                      <a:r>
                        <a:rPr lang="en-GB" sz="1100" baseline="30000">
                          <a:effectLst/>
                          <a:latin typeface="Arial" charset="0"/>
                          <a:ea typeface="Arial" charset="0"/>
                          <a:cs typeface="Arial" charset="0"/>
                        </a:rPr>
                        <a:t>f</a:t>
                      </a:r>
                      <a:endParaRPr lang="zh-CN" sz="110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dirty="0">
                          <a:effectLst/>
                          <a:latin typeface="Arial" charset="0"/>
                          <a:ea typeface="Arial" charset="0"/>
                          <a:cs typeface="Arial" charset="0"/>
                        </a:rPr>
                        <a:t>56.5</a:t>
                      </a:r>
                      <a:endParaRPr lang="zh-CN" sz="1100" dirty="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5742">
                <a:tc>
                  <a:txBody>
                    <a:bodyPr/>
                    <a:lstStyle/>
                    <a:p>
                      <a:pPr algn="l">
                        <a:spcAft>
                          <a:spcPts val="0"/>
                        </a:spcAft>
                        <a:tabLst>
                          <a:tab pos="540385" algn="l"/>
                        </a:tabLst>
                      </a:pPr>
                      <a:r>
                        <a:rPr lang="en-GB" sz="1100" dirty="0">
                          <a:effectLst/>
                          <a:latin typeface="Arial" charset="0"/>
                          <a:ea typeface="Arial" charset="0"/>
                          <a:cs typeface="Arial" charset="0"/>
                        </a:rPr>
                        <a:t>Total</a:t>
                      </a:r>
                      <a:endParaRPr lang="zh-CN" sz="1100" dirty="0">
                        <a:effectLst/>
                        <a:latin typeface="Arial" charset="0"/>
                        <a:ea typeface="Arial" charset="0"/>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dirty="0">
                          <a:effectLst/>
                          <a:latin typeface="Arial" charset="0"/>
                          <a:ea typeface="Arial" charset="0"/>
                          <a:cs typeface="Arial" charset="0"/>
                        </a:rPr>
                        <a:t>2,235.2</a:t>
                      </a:r>
                      <a:endParaRPr lang="zh-CN" sz="1100" dirty="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100" dirty="0">
                          <a:effectLst/>
                          <a:latin typeface="Arial" charset="0"/>
                          <a:ea typeface="Arial" charset="0"/>
                          <a:cs typeface="Arial" charset="0"/>
                        </a:rPr>
                        <a:t>1,024.5–1,212.5</a:t>
                      </a:r>
                      <a:endParaRPr lang="zh-CN" sz="1100" dirty="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标题 2"/>
          <p:cNvSpPr>
            <a:spLocks noGrp="1"/>
          </p:cNvSpPr>
          <p:nvPr>
            <p:ph type="title"/>
          </p:nvPr>
        </p:nvSpPr>
        <p:spPr>
          <a:xfrm>
            <a:off x="1094876" y="-240631"/>
            <a:ext cx="7196137" cy="997743"/>
          </a:xfrm>
        </p:spPr>
        <p:txBody>
          <a:bodyPr>
            <a:normAutofit/>
          </a:bodyPr>
          <a:lstStyle/>
          <a:p>
            <a:r>
              <a:rPr lang="en-US" altLang="zh-CN" sz="2900" dirty="0"/>
              <a:t>Comparison </a:t>
            </a:r>
            <a:r>
              <a:rPr lang="en-US" altLang="zh-CN" sz="2900" dirty="0" smtClean="0"/>
              <a:t>of Cost</a:t>
            </a:r>
            <a:br>
              <a:rPr lang="en-US" altLang="zh-CN" sz="2900" dirty="0" smtClean="0"/>
            </a:br>
            <a:endParaRPr kumimoji="1" lang="zh-CN" altLang="en-US" sz="1200" dirty="0"/>
          </a:p>
        </p:txBody>
      </p:sp>
      <p:sp>
        <p:nvSpPr>
          <p:cNvPr id="2" name="文本框 1"/>
          <p:cNvSpPr txBox="1"/>
          <p:nvPr/>
        </p:nvSpPr>
        <p:spPr>
          <a:xfrm>
            <a:off x="1094876" y="4131769"/>
            <a:ext cx="7375358" cy="1615827"/>
          </a:xfrm>
          <a:prstGeom prst="rect">
            <a:avLst/>
          </a:prstGeom>
          <a:noFill/>
        </p:spPr>
        <p:txBody>
          <a:bodyPr wrap="square" rtlCol="0">
            <a:spAutoFit/>
          </a:bodyPr>
          <a:lstStyle/>
          <a:p>
            <a:pPr algn="just" hangingPunct="0"/>
            <a:r>
              <a:rPr lang="en-US" altLang="zh-CN" sz="900" dirty="0">
                <a:latin typeface="Arial" charset="0"/>
                <a:ea typeface="Arial" charset="0"/>
                <a:cs typeface="Arial" charset="0"/>
              </a:rPr>
              <a:t>Source: Federal Register, Vol. 61, No. </a:t>
            </a:r>
            <a:r>
              <a:rPr lang="en-US" altLang="zh-CN" sz="900" dirty="0" smtClean="0">
                <a:latin typeface="Arial" charset="0"/>
                <a:ea typeface="Arial" charset="0"/>
                <a:cs typeface="Arial" charset="0"/>
              </a:rPr>
              <a:t>144.</a:t>
            </a:r>
            <a:endParaRPr lang="zh-CN" altLang="zh-CN" sz="900" dirty="0">
              <a:latin typeface="Arial" charset="0"/>
              <a:ea typeface="Arial" charset="0"/>
              <a:cs typeface="Arial" charset="0"/>
            </a:endParaRPr>
          </a:p>
          <a:p>
            <a:pPr algn="just" hangingPunct="0"/>
            <a:r>
              <a:rPr lang="en-US" altLang="zh-CN" sz="900" baseline="30000" dirty="0">
                <a:latin typeface="Arial" charset="0"/>
                <a:ea typeface="Arial" charset="0"/>
                <a:cs typeface="Arial" charset="0"/>
              </a:rPr>
              <a:t>a</a:t>
            </a:r>
            <a:r>
              <a:rPr lang="en-US" altLang="zh-CN" sz="900" dirty="0">
                <a:latin typeface="Arial" charset="0"/>
                <a:ea typeface="Arial" charset="0"/>
                <a:cs typeface="Arial" charset="0"/>
              </a:rPr>
              <a:t> The preliminary analysis included a higher cost estimate for sanitation SOPs ($267.8 million) that resulted because of a programming error.  The cost estimate of $175.9 million is based on an effective date of 90 days after publication.</a:t>
            </a:r>
            <a:endParaRPr lang="zh-CN" altLang="zh-CN" sz="900" dirty="0">
              <a:latin typeface="Arial" charset="0"/>
              <a:ea typeface="Arial" charset="0"/>
              <a:cs typeface="Arial" charset="0"/>
            </a:endParaRPr>
          </a:p>
          <a:p>
            <a:pPr algn="just" hangingPunct="0"/>
            <a:r>
              <a:rPr lang="en-US" altLang="zh-CN" sz="900" baseline="30000" dirty="0">
                <a:latin typeface="Arial" charset="0"/>
                <a:ea typeface="Arial" charset="0"/>
                <a:cs typeface="Arial" charset="0"/>
              </a:rPr>
              <a:t>b</a:t>
            </a:r>
            <a:r>
              <a:rPr lang="en-US" altLang="zh-CN" sz="900" dirty="0">
                <a:latin typeface="Arial" charset="0"/>
                <a:ea typeface="Arial" charset="0"/>
                <a:cs typeface="Arial" charset="0"/>
              </a:rPr>
              <a:t> The preliminary analysis was based on the premise that microbial testing would be expanded to cover all meat and poultry processing after the HACCP implementation.  The proposed rule only required sampling for carcasses and raw ground product.  Thus, the cost estimate of $1,396.3 million was higher than the actual cost of the proposed sampling requirements.</a:t>
            </a:r>
            <a:endParaRPr lang="zh-CN" altLang="zh-CN" sz="900" dirty="0">
              <a:latin typeface="Arial" charset="0"/>
              <a:ea typeface="Arial" charset="0"/>
              <a:cs typeface="Arial" charset="0"/>
            </a:endParaRPr>
          </a:p>
          <a:p>
            <a:pPr algn="just" hangingPunct="0"/>
            <a:r>
              <a:rPr lang="en-US" altLang="zh-CN" sz="900" baseline="30000" dirty="0">
                <a:latin typeface="Arial" charset="0"/>
                <a:ea typeface="Arial" charset="0"/>
                <a:cs typeface="Arial" charset="0"/>
              </a:rPr>
              <a:t>c</a:t>
            </a:r>
            <a:r>
              <a:rPr lang="en-US" altLang="zh-CN" sz="900" dirty="0">
                <a:latin typeface="Arial" charset="0"/>
                <a:ea typeface="Arial" charset="0"/>
                <a:cs typeface="Arial" charset="0"/>
              </a:rPr>
              <a:t> The preliminary analysis accounted for some of the cost of complying with the new standards under the regulatory components of micro testing, antimicrobial treatments and time and temperature requirements.</a:t>
            </a:r>
            <a:endParaRPr lang="zh-CN" altLang="zh-CN" sz="900" dirty="0">
              <a:latin typeface="Arial" charset="0"/>
              <a:ea typeface="Arial" charset="0"/>
              <a:cs typeface="Arial" charset="0"/>
            </a:endParaRPr>
          </a:p>
          <a:p>
            <a:pPr algn="just" hangingPunct="0"/>
            <a:r>
              <a:rPr lang="en-US" altLang="zh-CN" sz="900" baseline="30000" dirty="0">
                <a:latin typeface="Arial" charset="0"/>
                <a:ea typeface="Arial" charset="0"/>
                <a:cs typeface="Arial" charset="0"/>
              </a:rPr>
              <a:t>d</a:t>
            </a:r>
            <a:r>
              <a:rPr lang="en-US" altLang="zh-CN" sz="900" dirty="0">
                <a:latin typeface="Arial" charset="0"/>
                <a:ea typeface="Arial" charset="0"/>
                <a:cs typeface="Arial" charset="0"/>
              </a:rPr>
              <a:t> These costs are slightly different from the proposal because of changes in the implementation schedule.</a:t>
            </a:r>
            <a:endParaRPr lang="zh-CN" altLang="zh-CN" sz="900" dirty="0">
              <a:latin typeface="Arial" charset="0"/>
              <a:ea typeface="Arial" charset="0"/>
              <a:cs typeface="Arial" charset="0"/>
            </a:endParaRPr>
          </a:p>
          <a:p>
            <a:pPr algn="just" hangingPunct="0"/>
            <a:r>
              <a:rPr lang="en-US" altLang="zh-CN" sz="900" baseline="30000" dirty="0">
                <a:latin typeface="Arial" charset="0"/>
                <a:ea typeface="Arial" charset="0"/>
                <a:cs typeface="Arial" charset="0"/>
              </a:rPr>
              <a:t>e</a:t>
            </a:r>
            <a:r>
              <a:rPr lang="en-US" altLang="zh-CN" sz="900" dirty="0">
                <a:latin typeface="Arial" charset="0"/>
                <a:ea typeface="Arial" charset="0"/>
                <a:cs typeface="Arial" charset="0"/>
              </a:rPr>
              <a:t> FSIS added the cost for recurring training based on the review of public comments.</a:t>
            </a:r>
            <a:endParaRPr lang="zh-CN" altLang="zh-CN" sz="900" dirty="0">
              <a:latin typeface="Arial" charset="0"/>
              <a:ea typeface="Arial" charset="0"/>
              <a:cs typeface="Arial" charset="0"/>
            </a:endParaRPr>
          </a:p>
          <a:p>
            <a:pPr algn="just" hangingPunct="0"/>
            <a:r>
              <a:rPr lang="en-US" altLang="zh-CN" sz="900" baseline="30000" dirty="0">
                <a:latin typeface="Arial" charset="0"/>
                <a:ea typeface="Arial" charset="0"/>
                <a:cs typeface="Arial" charset="0"/>
              </a:rPr>
              <a:t>f </a:t>
            </a:r>
            <a:r>
              <a:rPr lang="en-US" altLang="zh-CN" sz="900" dirty="0">
                <a:latin typeface="Arial" charset="0"/>
                <a:ea typeface="Arial" charset="0"/>
                <a:cs typeface="Arial" charset="0"/>
              </a:rPr>
              <a:t>Based on current estimates for the cost of training, inspector upgrades and $0.5 million for annual HACCP verification testing.</a:t>
            </a:r>
            <a:endParaRPr lang="zh-CN" altLang="zh-CN" sz="900" dirty="0">
              <a:latin typeface="Arial" charset="0"/>
              <a:ea typeface="Arial" charset="0"/>
              <a:cs typeface="Arial" charset="0"/>
            </a:endParaRPr>
          </a:p>
        </p:txBody>
      </p:sp>
    </p:spTree>
    <p:extLst>
      <p:ext uri="{BB962C8B-B14F-4D97-AF65-F5344CB8AC3E}">
        <p14:creationId xmlns:p14="http://schemas.microsoft.com/office/powerpoint/2010/main" val="1574166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1800" dirty="0">
                <a:latin typeface="Arial" charset="0"/>
                <a:ea typeface="Arial" charset="0"/>
                <a:cs typeface="Arial" charset="0"/>
              </a:rPr>
              <a:t>In the United States, the Foodborne Diseases Active Surveillance Network (</a:t>
            </a:r>
            <a:r>
              <a:rPr lang="en-US" altLang="zh-CN" sz="1800" dirty="0" err="1">
                <a:latin typeface="Arial" charset="0"/>
                <a:ea typeface="Arial" charset="0"/>
                <a:cs typeface="Arial" charset="0"/>
              </a:rPr>
              <a:t>FoodNet</a:t>
            </a:r>
            <a:r>
              <a:rPr lang="en-US" altLang="zh-CN" sz="1800" dirty="0">
                <a:latin typeface="Arial" charset="0"/>
                <a:ea typeface="Arial" charset="0"/>
                <a:cs typeface="Arial" charset="0"/>
              </a:rPr>
              <a:t>) is the principal foodborne disease component of the Centers for Disease Control’s (CDC) Emerging Infections Program (EIP</a:t>
            </a:r>
            <a:r>
              <a:rPr lang="en-US" altLang="zh-CN" sz="1800" dirty="0" smtClean="0">
                <a:latin typeface="Arial" charset="0"/>
                <a:ea typeface="Arial" charset="0"/>
                <a:cs typeface="Arial" charset="0"/>
              </a:rPr>
              <a:t>).</a:t>
            </a:r>
          </a:p>
          <a:p>
            <a:pPr algn="just"/>
            <a:endParaRPr lang="en-US" altLang="zh-CN" sz="1800" dirty="0">
              <a:latin typeface="Arial" charset="0"/>
              <a:ea typeface="Arial" charset="0"/>
              <a:cs typeface="Arial" charset="0"/>
            </a:endParaRPr>
          </a:p>
          <a:p>
            <a:pPr algn="just"/>
            <a:endParaRPr lang="en-US" altLang="zh-CN" sz="1800" dirty="0">
              <a:latin typeface="Arial" charset="0"/>
              <a:ea typeface="Arial" charset="0"/>
              <a:cs typeface="Arial" charset="0"/>
            </a:endParaRPr>
          </a:p>
          <a:p>
            <a:pPr algn="just"/>
            <a:r>
              <a:rPr lang="en-US" altLang="zh-CN" sz="1800" dirty="0">
                <a:latin typeface="Arial" charset="0"/>
                <a:ea typeface="Arial" charset="0"/>
                <a:cs typeface="Arial" charset="0"/>
              </a:rPr>
              <a:t>The CDC lists the objectives of </a:t>
            </a:r>
            <a:r>
              <a:rPr lang="en-US" altLang="zh-CN" sz="1800" dirty="0" err="1">
                <a:latin typeface="Arial" charset="0"/>
                <a:ea typeface="Arial" charset="0"/>
                <a:cs typeface="Arial" charset="0"/>
              </a:rPr>
              <a:t>FoodNet</a:t>
            </a:r>
            <a:r>
              <a:rPr lang="en-US" altLang="zh-CN" sz="1800" dirty="0">
                <a:latin typeface="Arial" charset="0"/>
                <a:ea typeface="Arial" charset="0"/>
                <a:cs typeface="Arial" charset="0"/>
              </a:rPr>
              <a:t> as: 1) To determine the frequency and severity of foodborne diseases; 2) To determine the association of common foodborne diseases with eating specific foods; 3) To describe the epidemiology of new and emerging bacterial, parasitic, and viral foodborne pathogens.  </a:t>
            </a:r>
            <a:endParaRPr lang="zh-CN" altLang="zh-CN" sz="1800" dirty="0">
              <a:latin typeface="Arial" charset="0"/>
              <a:ea typeface="Arial" charset="0"/>
              <a:cs typeface="Arial" charset="0"/>
            </a:endParaRPr>
          </a:p>
          <a:p>
            <a:pPr algn="just"/>
            <a:endParaRPr lang="en-US" altLang="zh-CN" sz="2600" dirty="0">
              <a:latin typeface="Arial" charset="0"/>
              <a:ea typeface="Arial" charset="0"/>
              <a:cs typeface="Arial" charset="0"/>
            </a:endParaRPr>
          </a:p>
          <a:p>
            <a:endParaRPr kumimoji="1" lang="zh-CN" altLang="en-US" dirty="0"/>
          </a:p>
        </p:txBody>
      </p:sp>
      <p:sp>
        <p:nvSpPr>
          <p:cNvPr id="3" name="标题 2"/>
          <p:cNvSpPr>
            <a:spLocks noGrp="1"/>
          </p:cNvSpPr>
          <p:nvPr>
            <p:ph type="title"/>
          </p:nvPr>
        </p:nvSpPr>
        <p:spPr/>
        <p:txBody>
          <a:bodyPr>
            <a:normAutofit fontScale="90000"/>
          </a:bodyPr>
          <a:lstStyle/>
          <a:p>
            <a:r>
              <a:rPr lang="en-GB" altLang="zh-CN" sz="3100" dirty="0"/>
              <a:t>PR/HACCP and Continuous Improvement</a:t>
            </a:r>
            <a:r>
              <a:rPr lang="zh-CN" altLang="zh-CN" dirty="0"/>
              <a:t/>
            </a:r>
            <a:br>
              <a:rPr lang="zh-CN" altLang="zh-CN" dirty="0"/>
            </a:br>
            <a:endParaRPr kumimoji="1" lang="zh-CN" altLang="en-US" dirty="0"/>
          </a:p>
        </p:txBody>
      </p:sp>
    </p:spTree>
    <p:extLst>
      <p:ext uri="{BB962C8B-B14F-4D97-AF65-F5344CB8AC3E}">
        <p14:creationId xmlns:p14="http://schemas.microsoft.com/office/powerpoint/2010/main" val="55462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sz="quarter" idx="13"/>
            <p:extLst>
              <p:ext uri="{D42A27DB-BD31-4B8C-83A1-F6EECF244321}">
                <p14:modId xmlns:p14="http://schemas.microsoft.com/office/powerpoint/2010/main" val="3674765254"/>
              </p:ext>
            </p:extLst>
          </p:nvPr>
        </p:nvGraphicFramePr>
        <p:xfrm>
          <a:off x="0" y="1272381"/>
          <a:ext cx="9144003" cy="4355440"/>
        </p:xfrm>
        <a:graphic>
          <a:graphicData uri="http://schemas.openxmlformats.org/drawingml/2006/table">
            <a:tbl>
              <a:tblPr firstRow="1" firstCol="1" lastRow="1" lastCol="1" bandRow="1" bandCol="1">
                <a:tableStyleId>{2D5ABB26-0587-4C30-8999-92F81FD0307C}</a:tableStyleId>
              </a:tblPr>
              <a:tblGrid>
                <a:gridCol w="1703021"/>
                <a:gridCol w="635326"/>
                <a:gridCol w="756184"/>
                <a:gridCol w="756184"/>
                <a:gridCol w="756184"/>
                <a:gridCol w="756184"/>
                <a:gridCol w="756184"/>
                <a:gridCol w="756184"/>
                <a:gridCol w="756184"/>
                <a:gridCol w="756184"/>
                <a:gridCol w="756184"/>
              </a:tblGrid>
              <a:tr h="435544">
                <a:tc>
                  <a:txBody>
                    <a:bodyPr/>
                    <a:lstStyle/>
                    <a:p>
                      <a:pPr algn="ctr" hangingPunct="0">
                        <a:lnSpc>
                          <a:spcPts val="1100"/>
                        </a:lnSpc>
                        <a:spcBef>
                          <a:spcPts val="300"/>
                        </a:spcBef>
                        <a:spcAft>
                          <a:spcPts val="300"/>
                        </a:spcAft>
                        <a:tabLst>
                          <a:tab pos="1238885" algn="l"/>
                          <a:tab pos="5170170" algn="l"/>
                        </a:tabLst>
                      </a:pPr>
                      <a:r>
                        <a:rPr lang="en-US" sz="1200" dirty="0">
                          <a:effectLst/>
                          <a:latin typeface="Arial" charset="0"/>
                          <a:ea typeface="Arial" charset="0"/>
                          <a:cs typeface="Arial" charset="0"/>
                        </a:rPr>
                        <a:t>Pathogen </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hangingPunct="0">
                        <a:lnSpc>
                          <a:spcPts val="1100"/>
                        </a:lnSpc>
                        <a:spcBef>
                          <a:spcPts val="300"/>
                        </a:spcBef>
                        <a:spcAft>
                          <a:spcPts val="300"/>
                        </a:spcAft>
                        <a:tabLst>
                          <a:tab pos="1238885" algn="l"/>
                          <a:tab pos="5170170" algn="l"/>
                        </a:tabLst>
                      </a:pPr>
                      <a:r>
                        <a:rPr lang="en-US" sz="1200" dirty="0">
                          <a:effectLst/>
                          <a:latin typeface="Arial" charset="0"/>
                          <a:ea typeface="Arial" charset="0"/>
                          <a:cs typeface="Arial" charset="0"/>
                        </a:rPr>
                        <a:t>CA</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hangingPunct="0">
                        <a:lnSpc>
                          <a:spcPts val="1100"/>
                        </a:lnSpc>
                        <a:spcBef>
                          <a:spcPts val="300"/>
                        </a:spcBef>
                        <a:spcAft>
                          <a:spcPts val="300"/>
                        </a:spcAft>
                        <a:tabLst>
                          <a:tab pos="1238885" algn="l"/>
                          <a:tab pos="5170170" algn="l"/>
                        </a:tabLst>
                      </a:pPr>
                      <a:r>
                        <a:rPr lang="en-US" sz="1200">
                          <a:effectLst/>
                          <a:latin typeface="Arial" charset="0"/>
                          <a:ea typeface="Arial" charset="0"/>
                          <a:cs typeface="Arial" charset="0"/>
                        </a:rPr>
                        <a:t>CO</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hangingPunct="0">
                        <a:lnSpc>
                          <a:spcPts val="1100"/>
                        </a:lnSpc>
                        <a:spcBef>
                          <a:spcPts val="300"/>
                        </a:spcBef>
                        <a:spcAft>
                          <a:spcPts val="300"/>
                        </a:spcAft>
                        <a:tabLst>
                          <a:tab pos="1238885" algn="l"/>
                          <a:tab pos="5170170" algn="l"/>
                        </a:tabLst>
                      </a:pPr>
                      <a:r>
                        <a:rPr lang="en-US" sz="1200">
                          <a:effectLst/>
                          <a:latin typeface="Arial" charset="0"/>
                          <a:ea typeface="Arial" charset="0"/>
                          <a:cs typeface="Arial" charset="0"/>
                        </a:rPr>
                        <a:t>CT</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hangingPunct="0">
                        <a:lnSpc>
                          <a:spcPts val="1100"/>
                        </a:lnSpc>
                        <a:spcBef>
                          <a:spcPts val="300"/>
                        </a:spcBef>
                        <a:spcAft>
                          <a:spcPts val="300"/>
                        </a:spcAft>
                        <a:tabLst>
                          <a:tab pos="1238885" algn="l"/>
                          <a:tab pos="5170170" algn="l"/>
                        </a:tabLst>
                      </a:pPr>
                      <a:r>
                        <a:rPr lang="en-US" sz="1200">
                          <a:effectLst/>
                          <a:latin typeface="Arial" charset="0"/>
                          <a:ea typeface="Arial" charset="0"/>
                          <a:cs typeface="Arial" charset="0"/>
                        </a:rPr>
                        <a:t>GA</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hangingPunct="0">
                        <a:lnSpc>
                          <a:spcPts val="1100"/>
                        </a:lnSpc>
                        <a:spcBef>
                          <a:spcPts val="300"/>
                        </a:spcBef>
                        <a:spcAft>
                          <a:spcPts val="300"/>
                        </a:spcAft>
                        <a:tabLst>
                          <a:tab pos="1238885" algn="l"/>
                          <a:tab pos="5170170" algn="l"/>
                        </a:tabLst>
                      </a:pPr>
                      <a:r>
                        <a:rPr lang="en-US" sz="1200">
                          <a:effectLst/>
                          <a:latin typeface="Arial" charset="0"/>
                          <a:ea typeface="Arial" charset="0"/>
                          <a:cs typeface="Arial" charset="0"/>
                        </a:rPr>
                        <a:t>MD</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hangingPunct="0">
                        <a:lnSpc>
                          <a:spcPts val="1100"/>
                        </a:lnSpc>
                        <a:spcBef>
                          <a:spcPts val="300"/>
                        </a:spcBef>
                        <a:spcAft>
                          <a:spcPts val="300"/>
                        </a:spcAft>
                        <a:tabLst>
                          <a:tab pos="1238885" algn="l"/>
                          <a:tab pos="5170170" algn="l"/>
                        </a:tabLst>
                      </a:pPr>
                      <a:r>
                        <a:rPr lang="en-US" sz="1200">
                          <a:effectLst/>
                          <a:latin typeface="Arial" charset="0"/>
                          <a:ea typeface="Arial" charset="0"/>
                          <a:cs typeface="Arial" charset="0"/>
                        </a:rPr>
                        <a:t>MN</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hangingPunct="0">
                        <a:lnSpc>
                          <a:spcPts val="1100"/>
                        </a:lnSpc>
                        <a:spcBef>
                          <a:spcPts val="300"/>
                        </a:spcBef>
                        <a:spcAft>
                          <a:spcPts val="300"/>
                        </a:spcAft>
                        <a:tabLst>
                          <a:tab pos="1238885" algn="l"/>
                          <a:tab pos="5170170" algn="l"/>
                        </a:tabLst>
                      </a:pPr>
                      <a:r>
                        <a:rPr lang="en-US" sz="1200" dirty="0">
                          <a:effectLst/>
                          <a:latin typeface="Arial" charset="0"/>
                          <a:ea typeface="Arial" charset="0"/>
                          <a:cs typeface="Arial" charset="0"/>
                        </a:rPr>
                        <a:t>NY</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hangingPunct="0">
                        <a:lnSpc>
                          <a:spcPts val="1100"/>
                        </a:lnSpc>
                        <a:spcBef>
                          <a:spcPts val="300"/>
                        </a:spcBef>
                        <a:spcAft>
                          <a:spcPts val="300"/>
                        </a:spcAft>
                        <a:tabLst>
                          <a:tab pos="1238885" algn="l"/>
                          <a:tab pos="5170170" algn="l"/>
                        </a:tabLst>
                      </a:pPr>
                      <a:r>
                        <a:rPr lang="en-US" sz="1200" dirty="0">
                          <a:effectLst/>
                          <a:latin typeface="Arial" charset="0"/>
                          <a:ea typeface="Arial" charset="0"/>
                          <a:cs typeface="Arial" charset="0"/>
                        </a:rPr>
                        <a:t>OR</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hangingPunct="0">
                        <a:lnSpc>
                          <a:spcPts val="1100"/>
                        </a:lnSpc>
                        <a:spcBef>
                          <a:spcPts val="300"/>
                        </a:spcBef>
                        <a:spcAft>
                          <a:spcPts val="300"/>
                        </a:spcAft>
                        <a:tabLst>
                          <a:tab pos="1238885" algn="l"/>
                          <a:tab pos="5170170" algn="l"/>
                        </a:tabLst>
                      </a:pPr>
                      <a:r>
                        <a:rPr lang="en-US" sz="1200" dirty="0">
                          <a:effectLst/>
                          <a:latin typeface="Arial" charset="0"/>
                          <a:ea typeface="Arial" charset="0"/>
                          <a:cs typeface="Arial" charset="0"/>
                        </a:rPr>
                        <a:t>TN</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hangingPunct="0">
                        <a:lnSpc>
                          <a:spcPts val="1100"/>
                        </a:lnSpc>
                        <a:spcBef>
                          <a:spcPts val="300"/>
                        </a:spcBef>
                        <a:spcAft>
                          <a:spcPts val="300"/>
                        </a:spcAft>
                        <a:tabLst>
                          <a:tab pos="1238885" algn="l"/>
                          <a:tab pos="5170170" algn="l"/>
                        </a:tabLst>
                      </a:pPr>
                      <a:r>
                        <a:rPr lang="en-US" sz="1200" dirty="0">
                          <a:effectLst/>
                          <a:latin typeface="Arial" charset="0"/>
                          <a:ea typeface="Arial" charset="0"/>
                          <a:cs typeface="Arial" charset="0"/>
                        </a:rPr>
                        <a:t>Total </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5544">
                <a:tc>
                  <a:txBody>
                    <a:bodyPr/>
                    <a:lstStyle/>
                    <a:p>
                      <a:pPr algn="ctr">
                        <a:spcAft>
                          <a:spcPts val="0"/>
                        </a:spcAft>
                        <a:tabLst>
                          <a:tab pos="540385" algn="l"/>
                        </a:tabLst>
                      </a:pPr>
                      <a:r>
                        <a:rPr lang="en-GB" sz="1200" i="1" dirty="0">
                          <a:effectLst/>
                          <a:latin typeface="Arial" charset="0"/>
                          <a:ea typeface="Arial" charset="0"/>
                          <a:cs typeface="Arial" charset="0"/>
                        </a:rPr>
                        <a:t>Campylobacter</a:t>
                      </a:r>
                      <a:endParaRPr lang="zh-CN" sz="1200" i="1"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999</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343</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495</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614</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300</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954</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248</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586</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212</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4751</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544">
                <a:tc>
                  <a:txBody>
                    <a:bodyPr/>
                    <a:lstStyle/>
                    <a:p>
                      <a:pPr algn="ctr">
                        <a:spcAft>
                          <a:spcPts val="0"/>
                        </a:spcAft>
                        <a:tabLst>
                          <a:tab pos="540385" algn="l"/>
                        </a:tabLst>
                      </a:pPr>
                      <a:r>
                        <a:rPr lang="en-GB" sz="1200" i="1" dirty="0">
                          <a:effectLst/>
                          <a:latin typeface="Arial" charset="0"/>
                          <a:ea typeface="Arial" charset="0"/>
                          <a:cs typeface="Arial" charset="0"/>
                        </a:rPr>
                        <a:t>Escherichia coli  </a:t>
                      </a:r>
                      <a:r>
                        <a:rPr lang="en-GB" sz="1200" dirty="0">
                          <a:effectLst/>
                          <a:latin typeface="Arial" charset="0"/>
                          <a:ea typeface="Arial" charset="0"/>
                          <a:cs typeface="Arial" charset="0"/>
                        </a:rPr>
                        <a:t>O157 </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36</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37</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39</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50</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16</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232</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31</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77</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42</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560</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544">
                <a:tc>
                  <a:txBody>
                    <a:bodyPr/>
                    <a:lstStyle/>
                    <a:p>
                      <a:pPr algn="ctr">
                        <a:spcAft>
                          <a:spcPts val="0"/>
                        </a:spcAft>
                        <a:tabLst>
                          <a:tab pos="540385" algn="l"/>
                        </a:tabLst>
                      </a:pPr>
                      <a:r>
                        <a:rPr lang="en-GB" sz="1200">
                          <a:effectLst/>
                          <a:latin typeface="Arial" charset="0"/>
                          <a:ea typeface="Arial" charset="0"/>
                          <a:cs typeface="Arial" charset="0"/>
                        </a:rPr>
                        <a:t>Non-O157 STEC</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0</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4</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24</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4</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0</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24</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0</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5</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0</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61</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544">
                <a:tc>
                  <a:txBody>
                    <a:bodyPr/>
                    <a:lstStyle/>
                    <a:p>
                      <a:pPr algn="ctr">
                        <a:spcAft>
                          <a:spcPts val="0"/>
                        </a:spcAft>
                        <a:tabLst>
                          <a:tab pos="540385" algn="l"/>
                        </a:tabLst>
                      </a:pPr>
                      <a:r>
                        <a:rPr lang="en-GB" sz="1200" i="1" dirty="0">
                          <a:effectLst/>
                          <a:latin typeface="Arial" charset="0"/>
                          <a:ea typeface="Arial" charset="0"/>
                          <a:cs typeface="Arial" charset="0"/>
                        </a:rPr>
                        <a:t>Listeria </a:t>
                      </a:r>
                      <a:endParaRPr lang="zh-CN" sz="1200" i="1"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16</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5</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15</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16</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14</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4</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7</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12</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5</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94</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544">
                <a:tc>
                  <a:txBody>
                    <a:bodyPr/>
                    <a:lstStyle/>
                    <a:p>
                      <a:pPr algn="ctr">
                        <a:spcAft>
                          <a:spcPts val="0"/>
                        </a:spcAft>
                        <a:tabLst>
                          <a:tab pos="540385" algn="l"/>
                        </a:tabLst>
                      </a:pPr>
                      <a:r>
                        <a:rPr lang="en-GB" sz="1200" i="1" dirty="0">
                          <a:effectLst/>
                          <a:latin typeface="Arial" charset="0"/>
                          <a:ea typeface="Arial" charset="0"/>
                          <a:cs typeface="Arial" charset="0"/>
                        </a:rPr>
                        <a:t>Salmonella</a:t>
                      </a:r>
                      <a:r>
                        <a:rPr lang="en-GB" sz="1200" dirty="0">
                          <a:effectLst/>
                          <a:latin typeface="Arial" charset="0"/>
                          <a:ea typeface="Arial" charset="0"/>
                          <a:cs typeface="Arial" charset="0"/>
                        </a:rPr>
                        <a:t> </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480</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317</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454</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1,675</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622</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693</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271</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290</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438</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5,240</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544">
                <a:tc>
                  <a:txBody>
                    <a:bodyPr/>
                    <a:lstStyle/>
                    <a:p>
                      <a:pPr algn="ctr">
                        <a:spcAft>
                          <a:spcPts val="0"/>
                        </a:spcAft>
                        <a:tabLst>
                          <a:tab pos="540385" algn="l"/>
                        </a:tabLst>
                      </a:pPr>
                      <a:r>
                        <a:rPr lang="en-GB" sz="1200" i="1" dirty="0" err="1">
                          <a:effectLst/>
                          <a:latin typeface="Arial" charset="0"/>
                          <a:ea typeface="Arial" charset="0"/>
                          <a:cs typeface="Arial" charset="0"/>
                        </a:rPr>
                        <a:t>Shigella</a:t>
                      </a:r>
                      <a:endParaRPr lang="zh-CN" sz="1200" i="1"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427</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144</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60</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714</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141</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493</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28</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112</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100</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2,219</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544">
                <a:tc>
                  <a:txBody>
                    <a:bodyPr/>
                    <a:lstStyle/>
                    <a:p>
                      <a:pPr algn="ctr">
                        <a:spcAft>
                          <a:spcPts val="0"/>
                        </a:spcAft>
                        <a:tabLst>
                          <a:tab pos="540385" algn="l"/>
                        </a:tabLst>
                      </a:pPr>
                      <a:r>
                        <a:rPr lang="en-GB" sz="1200" i="1" dirty="0">
                          <a:effectLst/>
                          <a:latin typeface="Arial" charset="0"/>
                          <a:ea typeface="Arial" charset="0"/>
                          <a:cs typeface="Arial" charset="0"/>
                        </a:rPr>
                        <a:t>Vibrio</a:t>
                      </a:r>
                      <a:endParaRPr lang="zh-CN" sz="1200" i="1"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16</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5</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9</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24</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13</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3</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2</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5</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2</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79</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544">
                <a:tc>
                  <a:txBody>
                    <a:bodyPr/>
                    <a:lstStyle/>
                    <a:p>
                      <a:pPr algn="ctr">
                        <a:spcAft>
                          <a:spcPts val="0"/>
                        </a:spcAft>
                        <a:tabLst>
                          <a:tab pos="540385" algn="l"/>
                        </a:tabLst>
                      </a:pPr>
                      <a:r>
                        <a:rPr lang="en-GB" sz="1200" i="1" dirty="0">
                          <a:effectLst/>
                          <a:latin typeface="Arial" charset="0"/>
                          <a:ea typeface="Arial" charset="0"/>
                          <a:cs typeface="Arial" charset="0"/>
                        </a:rPr>
                        <a:t>Yersinia</a:t>
                      </a:r>
                      <a:endParaRPr lang="zh-CN" sz="1200" i="1"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17</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9</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9</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50</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12</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19</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6</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12</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10</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144</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544">
                <a:tc>
                  <a:txBody>
                    <a:bodyPr/>
                    <a:lstStyle/>
                    <a:p>
                      <a:pPr algn="ctr">
                        <a:spcAft>
                          <a:spcPts val="0"/>
                        </a:spcAft>
                        <a:tabLst>
                          <a:tab pos="540385" algn="l"/>
                        </a:tabLst>
                      </a:pPr>
                      <a:r>
                        <a:rPr lang="en-GB" sz="1200">
                          <a:effectLst/>
                          <a:latin typeface="Arial" charset="0"/>
                          <a:ea typeface="Arial" charset="0"/>
                          <a:cs typeface="Arial" charset="0"/>
                        </a:rPr>
                        <a:t>Total</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2,051</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878</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1,126</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3,334</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1,147</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a:effectLst/>
                          <a:latin typeface="Arial" charset="0"/>
                          <a:ea typeface="Arial" charset="0"/>
                          <a:cs typeface="Arial" charset="0"/>
                        </a:rPr>
                        <a:t>2,620</a:t>
                      </a:r>
                      <a:endParaRPr lang="zh-CN" sz="120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608</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1,155</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836</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540385" algn="l"/>
                        </a:tabLst>
                      </a:pPr>
                      <a:r>
                        <a:rPr lang="en-GB" sz="1200" dirty="0">
                          <a:effectLst/>
                          <a:latin typeface="Arial" charset="0"/>
                          <a:ea typeface="Arial" charset="0"/>
                          <a:cs typeface="Arial" charset="0"/>
                        </a:rPr>
                        <a:t>13,755</a:t>
                      </a:r>
                      <a:endParaRPr lang="zh-CN" sz="1200" dirty="0">
                        <a:effectLst/>
                        <a:latin typeface="Arial" charset="0"/>
                        <a:ea typeface="Arial" charset="0"/>
                        <a:cs typeface="Arial"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标题 2"/>
          <p:cNvSpPr>
            <a:spLocks noGrp="1"/>
          </p:cNvSpPr>
          <p:nvPr>
            <p:ph type="title"/>
          </p:nvPr>
        </p:nvSpPr>
        <p:spPr>
          <a:xfrm>
            <a:off x="0" y="274638"/>
            <a:ext cx="7196137" cy="997743"/>
          </a:xfrm>
        </p:spPr>
        <p:txBody>
          <a:bodyPr>
            <a:normAutofit/>
          </a:bodyPr>
          <a:lstStyle/>
          <a:p>
            <a:r>
              <a:rPr lang="en-US" altLang="zh-CN" sz="1200" dirty="0" smtClean="0">
                <a:latin typeface="Arial" charset="0"/>
                <a:ea typeface="Arial" charset="0"/>
                <a:cs typeface="Arial" charset="0"/>
              </a:rPr>
              <a:t/>
            </a:r>
            <a:br>
              <a:rPr lang="en-US" altLang="zh-CN" sz="1200" dirty="0" smtClean="0">
                <a:latin typeface="Arial" charset="0"/>
                <a:ea typeface="Arial" charset="0"/>
                <a:cs typeface="Arial" charset="0"/>
              </a:rPr>
            </a:br>
            <a:r>
              <a:rPr lang="en-US" altLang="zh-CN" sz="1200" dirty="0">
                <a:latin typeface="Arial" charset="0"/>
                <a:ea typeface="Arial" charset="0"/>
                <a:cs typeface="Arial" charset="0"/>
              </a:rPr>
              <a:t/>
            </a:r>
            <a:br>
              <a:rPr lang="en-US" altLang="zh-CN" sz="1200" dirty="0">
                <a:latin typeface="Arial" charset="0"/>
                <a:ea typeface="Arial" charset="0"/>
                <a:cs typeface="Arial" charset="0"/>
              </a:rPr>
            </a:br>
            <a:r>
              <a:rPr lang="en-US" altLang="zh-CN" sz="1200" dirty="0" smtClean="0">
                <a:latin typeface="Arial" charset="0"/>
                <a:ea typeface="Arial" charset="0"/>
                <a:cs typeface="Arial" charset="0"/>
              </a:rPr>
              <a:t/>
            </a:r>
            <a:br>
              <a:rPr lang="en-US" altLang="zh-CN" sz="1200" dirty="0" smtClean="0">
                <a:latin typeface="Arial" charset="0"/>
                <a:ea typeface="Arial" charset="0"/>
                <a:cs typeface="Arial" charset="0"/>
              </a:rPr>
            </a:br>
            <a:r>
              <a:rPr lang="en-US" altLang="zh-CN" sz="1200" dirty="0" smtClean="0">
                <a:latin typeface="Arial" charset="0"/>
                <a:ea typeface="Arial" charset="0"/>
                <a:cs typeface="Arial" charset="0"/>
              </a:rPr>
              <a:t>Infections </a:t>
            </a:r>
            <a:r>
              <a:rPr lang="en-US" altLang="zh-CN" sz="1200" dirty="0">
                <a:latin typeface="Arial" charset="0"/>
                <a:ea typeface="Arial" charset="0"/>
                <a:cs typeface="Arial" charset="0"/>
              </a:rPr>
              <a:t>caused by specific bacterial </a:t>
            </a:r>
            <a:r>
              <a:rPr lang="en-US" altLang="zh-CN" sz="1200" dirty="0" smtClean="0">
                <a:latin typeface="Arial" charset="0"/>
                <a:ea typeface="Arial" charset="0"/>
                <a:cs typeface="Arial" charset="0"/>
              </a:rPr>
              <a:t>pathogens by State (United States of America)</a:t>
            </a:r>
            <a:endParaRPr kumimoji="1" lang="zh-CN" altLang="en-US" sz="1200" dirty="0">
              <a:latin typeface="Arial" charset="0"/>
              <a:ea typeface="Arial" charset="0"/>
              <a:cs typeface="Arial" charset="0"/>
            </a:endParaRPr>
          </a:p>
        </p:txBody>
      </p:sp>
    </p:spTree>
    <p:extLst>
      <p:ext uri="{BB962C8B-B14F-4D97-AF65-F5344CB8AC3E}">
        <p14:creationId xmlns:p14="http://schemas.microsoft.com/office/powerpoint/2010/main" val="1449109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1600" dirty="0" err="1">
                <a:latin typeface="Arial" charset="0"/>
                <a:ea typeface="Arial" charset="0"/>
                <a:cs typeface="Arial" charset="0"/>
              </a:rPr>
              <a:t>FoodNet</a:t>
            </a:r>
            <a:r>
              <a:rPr lang="en-US" altLang="zh-CN" sz="1600" dirty="0">
                <a:latin typeface="Arial" charset="0"/>
                <a:ea typeface="Arial" charset="0"/>
                <a:cs typeface="Arial" charset="0"/>
              </a:rPr>
              <a:t> is used to monitor foodborne </a:t>
            </a:r>
            <a:r>
              <a:rPr lang="en-US" altLang="zh-CN" sz="1600" dirty="0" smtClean="0">
                <a:latin typeface="Arial" charset="0"/>
                <a:ea typeface="Arial" charset="0"/>
                <a:cs typeface="Arial" charset="0"/>
              </a:rPr>
              <a:t>diseases and </a:t>
            </a:r>
            <a:r>
              <a:rPr lang="en-US" altLang="zh-CN" sz="1600" dirty="0">
                <a:latin typeface="Arial" charset="0"/>
                <a:ea typeface="Arial" charset="0"/>
                <a:cs typeface="Arial" charset="0"/>
              </a:rPr>
              <a:t>infections caused by </a:t>
            </a:r>
            <a:r>
              <a:rPr lang="en-US" altLang="zh-CN" sz="1600" dirty="0" smtClean="0">
                <a:latin typeface="Arial" charset="0"/>
                <a:ea typeface="Arial" charset="0"/>
                <a:cs typeface="Arial" charset="0"/>
              </a:rPr>
              <a:t>bacteria. </a:t>
            </a:r>
            <a:r>
              <a:rPr lang="en-US" altLang="zh-CN" sz="1600" dirty="0">
                <a:latin typeface="Arial" charset="0"/>
                <a:ea typeface="Arial" charset="0"/>
                <a:cs typeface="Arial" charset="0"/>
              </a:rPr>
              <a:t>The data </a:t>
            </a:r>
            <a:r>
              <a:rPr lang="en-US" altLang="zh-CN" sz="1600" dirty="0" smtClean="0">
                <a:latin typeface="Arial" charset="0"/>
                <a:ea typeface="Arial" charset="0"/>
                <a:cs typeface="Arial" charset="0"/>
              </a:rPr>
              <a:t>also provides </a:t>
            </a:r>
            <a:r>
              <a:rPr lang="en-US" altLang="zh-CN" sz="1600" dirty="0">
                <a:latin typeface="Arial" charset="0"/>
                <a:ea typeface="Arial" charset="0"/>
                <a:cs typeface="Arial" charset="0"/>
              </a:rPr>
              <a:t>infection by age </a:t>
            </a:r>
            <a:r>
              <a:rPr lang="en-US" altLang="zh-CN" sz="1600" dirty="0" smtClean="0">
                <a:latin typeface="Arial" charset="0"/>
                <a:ea typeface="Arial" charset="0"/>
                <a:cs typeface="Arial" charset="0"/>
              </a:rPr>
              <a:t>group.</a:t>
            </a:r>
          </a:p>
          <a:p>
            <a:pPr algn="just"/>
            <a:endParaRPr kumimoji="1" lang="en-US" altLang="zh-CN" sz="1600" dirty="0">
              <a:latin typeface="Arial" charset="0"/>
              <a:ea typeface="Arial" charset="0"/>
              <a:cs typeface="Arial" charset="0"/>
            </a:endParaRPr>
          </a:p>
          <a:p>
            <a:pPr algn="just"/>
            <a:r>
              <a:rPr lang="en-US" altLang="zh-CN" sz="1600" dirty="0">
                <a:latin typeface="Arial" charset="0"/>
                <a:ea typeface="Arial" charset="0"/>
                <a:cs typeface="Arial" charset="0"/>
              </a:rPr>
              <a:t>The </a:t>
            </a:r>
            <a:r>
              <a:rPr lang="en-US" altLang="zh-CN" sz="1600" dirty="0" err="1">
                <a:latin typeface="Arial" charset="0"/>
                <a:ea typeface="Arial" charset="0"/>
                <a:cs typeface="Arial" charset="0"/>
              </a:rPr>
              <a:t>FoodNet</a:t>
            </a:r>
            <a:r>
              <a:rPr lang="en-US" altLang="zh-CN" sz="1600" dirty="0">
                <a:latin typeface="Arial" charset="0"/>
                <a:ea typeface="Arial" charset="0"/>
                <a:cs typeface="Arial" charset="0"/>
              </a:rPr>
              <a:t> data shows a high incidence of foodborne diseases in infants and young children, and this constitutes a major concern in public health issues.</a:t>
            </a:r>
            <a:r>
              <a:rPr lang="zh-CN" altLang="zh-CN" sz="1600" dirty="0">
                <a:latin typeface="Arial" charset="0"/>
                <a:ea typeface="Arial" charset="0"/>
                <a:cs typeface="Arial" charset="0"/>
              </a:rPr>
              <a:t> </a:t>
            </a:r>
            <a:endParaRPr lang="en-US" altLang="zh-CN" sz="1600" dirty="0" smtClean="0">
              <a:latin typeface="Arial" charset="0"/>
              <a:ea typeface="Arial" charset="0"/>
              <a:cs typeface="Arial" charset="0"/>
            </a:endParaRPr>
          </a:p>
          <a:p>
            <a:pPr algn="just"/>
            <a:endParaRPr kumimoji="1" lang="en-US" altLang="zh-CN" sz="1600" dirty="0">
              <a:latin typeface="Arial" charset="0"/>
              <a:ea typeface="Arial" charset="0"/>
              <a:cs typeface="Arial" charset="0"/>
            </a:endParaRPr>
          </a:p>
          <a:p>
            <a:pPr algn="just"/>
            <a:r>
              <a:rPr lang="en-US" altLang="zh-CN" sz="1600" dirty="0" err="1">
                <a:latin typeface="Arial" charset="0"/>
                <a:ea typeface="Arial" charset="0"/>
                <a:cs typeface="Arial" charset="0"/>
              </a:rPr>
              <a:t>FoodNet</a:t>
            </a:r>
            <a:r>
              <a:rPr lang="en-US" altLang="zh-CN" sz="1600" dirty="0">
                <a:latin typeface="Arial" charset="0"/>
                <a:ea typeface="Arial" charset="0"/>
                <a:cs typeface="Arial" charset="0"/>
              </a:rPr>
              <a:t> is involved with active </a:t>
            </a:r>
            <a:r>
              <a:rPr lang="en-US" altLang="zh-CN" sz="1600" dirty="0" smtClean="0">
                <a:latin typeface="Arial" charset="0"/>
                <a:ea typeface="Arial" charset="0"/>
                <a:cs typeface="Arial" charset="0"/>
              </a:rPr>
              <a:t>disease tracking </a:t>
            </a:r>
            <a:r>
              <a:rPr lang="en-US" altLang="zh-CN" sz="1600" dirty="0">
                <a:latin typeface="Arial" charset="0"/>
                <a:ea typeface="Arial" charset="0"/>
                <a:cs typeface="Arial" charset="0"/>
              </a:rPr>
              <a:t>to facilitate continuous improvement </a:t>
            </a:r>
            <a:r>
              <a:rPr lang="en-US" altLang="zh-CN" sz="1600" dirty="0" smtClean="0">
                <a:latin typeface="Arial" charset="0"/>
                <a:ea typeface="Arial" charset="0"/>
                <a:cs typeface="Arial" charset="0"/>
              </a:rPr>
              <a:t>of strategies </a:t>
            </a:r>
            <a:r>
              <a:rPr lang="en-US" altLang="zh-CN" sz="1600" dirty="0">
                <a:latin typeface="Arial" charset="0"/>
                <a:ea typeface="Arial" charset="0"/>
                <a:cs typeface="Arial" charset="0"/>
              </a:rPr>
              <a:t>and procedures that could help </a:t>
            </a:r>
            <a:r>
              <a:rPr lang="en-US" altLang="zh-CN" sz="1600" dirty="0" smtClean="0">
                <a:latin typeface="Arial" charset="0"/>
                <a:ea typeface="Arial" charset="0"/>
                <a:cs typeface="Arial" charset="0"/>
              </a:rPr>
              <a:t>reduce food </a:t>
            </a:r>
            <a:r>
              <a:rPr lang="en-US" altLang="zh-CN" sz="1600" dirty="0">
                <a:latin typeface="Arial" charset="0"/>
                <a:ea typeface="Arial" charset="0"/>
                <a:cs typeface="Arial" charset="0"/>
              </a:rPr>
              <a:t>safety risks.</a:t>
            </a:r>
          </a:p>
          <a:p>
            <a:endParaRPr kumimoji="1" lang="zh-CN" altLang="en-US" sz="1800" dirty="0">
              <a:latin typeface="Arial" charset="0"/>
              <a:ea typeface="Arial" charset="0"/>
              <a:cs typeface="Arial" charset="0"/>
            </a:endParaRPr>
          </a:p>
        </p:txBody>
      </p:sp>
      <p:sp>
        <p:nvSpPr>
          <p:cNvPr id="3" name="标题 2"/>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373020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76704" y="1513034"/>
            <a:ext cx="7094986" cy="3568634"/>
          </a:xfrm>
        </p:spPr>
      </p:pic>
      <p:sp>
        <p:nvSpPr>
          <p:cNvPr id="3" name="标题 2"/>
          <p:cNvSpPr>
            <a:spLocks noGrp="1"/>
          </p:cNvSpPr>
          <p:nvPr>
            <p:ph type="title"/>
          </p:nvPr>
        </p:nvSpPr>
        <p:spPr>
          <a:xfrm>
            <a:off x="1175553" y="4587875"/>
            <a:ext cx="7196137" cy="997743"/>
          </a:xfrm>
        </p:spPr>
        <p:txBody>
          <a:bodyPr>
            <a:noAutofit/>
          </a:bodyPr>
          <a:lstStyle/>
          <a:p>
            <a:r>
              <a:rPr lang="en-US" altLang="zh-CN" sz="1200" dirty="0" smtClean="0">
                <a:latin typeface="Arial" charset="0"/>
                <a:ea typeface="Arial" charset="0"/>
                <a:cs typeface="Arial" charset="0"/>
              </a:rPr>
              <a:t/>
            </a:r>
            <a:br>
              <a:rPr lang="en-US" altLang="zh-CN" sz="1200" dirty="0" smtClean="0">
                <a:latin typeface="Arial" charset="0"/>
                <a:ea typeface="Arial" charset="0"/>
                <a:cs typeface="Arial" charset="0"/>
              </a:rPr>
            </a:br>
            <a:r>
              <a:rPr lang="en-US" altLang="zh-CN" sz="1200" dirty="0">
                <a:latin typeface="Arial" charset="0"/>
                <a:ea typeface="Arial" charset="0"/>
                <a:cs typeface="Arial" charset="0"/>
              </a:rPr>
              <a:t/>
            </a:r>
            <a:br>
              <a:rPr lang="en-US" altLang="zh-CN" sz="1200" dirty="0">
                <a:latin typeface="Arial" charset="0"/>
                <a:ea typeface="Arial" charset="0"/>
                <a:cs typeface="Arial" charset="0"/>
              </a:rPr>
            </a:br>
            <a:r>
              <a:rPr lang="en-US" altLang="zh-CN" sz="1200" dirty="0" smtClean="0">
                <a:latin typeface="Arial" charset="0"/>
                <a:ea typeface="Arial" charset="0"/>
                <a:cs typeface="Arial" charset="0"/>
              </a:rPr>
              <a:t/>
            </a:r>
            <a:br>
              <a:rPr lang="en-US" altLang="zh-CN" sz="1200" dirty="0" smtClean="0">
                <a:latin typeface="Arial" charset="0"/>
                <a:ea typeface="Arial" charset="0"/>
                <a:cs typeface="Arial" charset="0"/>
              </a:rPr>
            </a:br>
            <a:r>
              <a:rPr lang="en-US" altLang="zh-CN" sz="1200" dirty="0">
                <a:latin typeface="Arial" charset="0"/>
                <a:ea typeface="Arial" charset="0"/>
                <a:cs typeface="Arial" charset="0"/>
              </a:rPr>
              <a:t/>
            </a:r>
            <a:br>
              <a:rPr lang="en-US" altLang="zh-CN" sz="1200" dirty="0">
                <a:latin typeface="Arial" charset="0"/>
                <a:ea typeface="Arial" charset="0"/>
                <a:cs typeface="Arial" charset="0"/>
              </a:rPr>
            </a:br>
            <a:r>
              <a:rPr lang="en-US" altLang="zh-CN" sz="1200" dirty="0" smtClean="0">
                <a:latin typeface="Arial" charset="0"/>
                <a:ea typeface="Arial" charset="0"/>
                <a:cs typeface="Arial" charset="0"/>
              </a:rPr>
              <a:t/>
            </a:r>
            <a:br>
              <a:rPr lang="en-US" altLang="zh-CN" sz="1200" dirty="0" smtClean="0">
                <a:latin typeface="Arial" charset="0"/>
                <a:ea typeface="Arial" charset="0"/>
                <a:cs typeface="Arial" charset="0"/>
              </a:rPr>
            </a:br>
            <a:r>
              <a:rPr lang="en-US" altLang="zh-CN" sz="1200" dirty="0" smtClean="0">
                <a:latin typeface="Arial" charset="0"/>
                <a:ea typeface="Arial" charset="0"/>
                <a:cs typeface="Arial" charset="0"/>
              </a:rPr>
              <a:t>Figure 10.1 Incidence </a:t>
            </a:r>
            <a:r>
              <a:rPr lang="en-US" altLang="zh-CN" sz="1200" dirty="0">
                <a:latin typeface="Arial" charset="0"/>
                <a:ea typeface="Arial" charset="0"/>
                <a:cs typeface="Arial" charset="0"/>
              </a:rPr>
              <a:t>of </a:t>
            </a:r>
            <a:r>
              <a:rPr lang="en-US" altLang="zh-CN" sz="1200" i="1" dirty="0">
                <a:latin typeface="Arial" charset="0"/>
                <a:ea typeface="Arial" charset="0"/>
                <a:cs typeface="Arial" charset="0"/>
              </a:rPr>
              <a:t>Campylobacter</a:t>
            </a:r>
            <a:r>
              <a:rPr lang="en-US" altLang="zh-CN" sz="1200" dirty="0">
                <a:latin typeface="Arial" charset="0"/>
                <a:ea typeface="Arial" charset="0"/>
                <a:cs typeface="Arial" charset="0"/>
              </a:rPr>
              <a:t> and </a:t>
            </a:r>
            <a:r>
              <a:rPr lang="en-US" altLang="zh-CN" sz="1200" i="1" dirty="0">
                <a:latin typeface="Arial" charset="0"/>
                <a:ea typeface="Arial" charset="0"/>
                <a:cs typeface="Arial" charset="0"/>
              </a:rPr>
              <a:t>Salmonella</a:t>
            </a:r>
            <a:r>
              <a:rPr lang="en-US" altLang="zh-CN" sz="1200" dirty="0">
                <a:latin typeface="Arial" charset="0"/>
                <a:ea typeface="Arial" charset="0"/>
                <a:cs typeface="Arial" charset="0"/>
              </a:rPr>
              <a:t> </a:t>
            </a:r>
            <a:r>
              <a:rPr lang="en-US" altLang="zh-CN" sz="1200" dirty="0" smtClean="0">
                <a:latin typeface="Arial" charset="0"/>
                <a:ea typeface="Arial" charset="0"/>
                <a:cs typeface="Arial" charset="0"/>
              </a:rPr>
              <a:t>infections by </a:t>
            </a:r>
            <a:r>
              <a:rPr lang="en-US" altLang="zh-CN" sz="1200" dirty="0">
                <a:latin typeface="Arial" charset="0"/>
                <a:ea typeface="Arial" charset="0"/>
                <a:cs typeface="Arial" charset="0"/>
              </a:rPr>
              <a:t>age group, </a:t>
            </a:r>
            <a:r>
              <a:rPr lang="en-US" altLang="zh-CN" sz="1200" dirty="0" err="1">
                <a:latin typeface="Arial" charset="0"/>
                <a:ea typeface="Arial" charset="0"/>
                <a:cs typeface="Arial" charset="0"/>
              </a:rPr>
              <a:t>FoodNet</a:t>
            </a:r>
            <a:r>
              <a:rPr lang="en-US" altLang="zh-CN" sz="1200" dirty="0">
                <a:latin typeface="Arial" charset="0"/>
                <a:ea typeface="Arial" charset="0"/>
                <a:cs typeface="Arial" charset="0"/>
              </a:rPr>
              <a:t> sites, 2001.</a:t>
            </a:r>
            <a:r>
              <a:rPr lang="zh-CN" altLang="zh-CN" sz="1200" dirty="0">
                <a:latin typeface="Arial" charset="0"/>
                <a:ea typeface="Arial" charset="0"/>
                <a:cs typeface="Arial" charset="0"/>
              </a:rPr>
              <a:t/>
            </a:r>
            <a:br>
              <a:rPr lang="zh-CN" altLang="zh-CN" sz="1200" dirty="0">
                <a:latin typeface="Arial" charset="0"/>
                <a:ea typeface="Arial" charset="0"/>
                <a:cs typeface="Arial" charset="0"/>
              </a:rPr>
            </a:br>
            <a:endParaRPr kumimoji="1" lang="zh-CN" altLang="en-US" sz="1200" dirty="0">
              <a:latin typeface="Arial" charset="0"/>
              <a:ea typeface="Arial" charset="0"/>
              <a:cs typeface="Arial" charset="0"/>
            </a:endParaRPr>
          </a:p>
        </p:txBody>
      </p:sp>
      <p:sp>
        <p:nvSpPr>
          <p:cNvPr id="4" name="Rectangle 2"/>
          <p:cNvSpPr>
            <a:spLocks noChangeArrowheads="1"/>
          </p:cNvSpPr>
          <p:nvPr/>
        </p:nvSpPr>
        <p:spPr bwMode="auto">
          <a:xfrm flipV="1">
            <a:off x="2382030" y="2790453"/>
            <a:ext cx="102119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177819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fontScale="47500" lnSpcReduction="20000"/>
          </a:bodyPr>
          <a:lstStyle/>
          <a:p>
            <a:pPr algn="just"/>
            <a:r>
              <a:rPr lang="en-US" altLang="zh-CN" dirty="0">
                <a:latin typeface="Arial" charset="0"/>
                <a:ea typeface="Arial" charset="0"/>
                <a:cs typeface="Arial" charset="0"/>
              </a:rPr>
              <a:t>In this chapter we provide information about PR/HACCP, from agencies charged with reducing food safety risks.  Information from FDA provides details on the principles of PR/HACCP.  </a:t>
            </a:r>
            <a:endParaRPr lang="en-US" altLang="zh-CN" dirty="0" smtClean="0">
              <a:latin typeface="Arial" charset="0"/>
              <a:ea typeface="Arial" charset="0"/>
              <a:cs typeface="Arial" charset="0"/>
            </a:endParaRPr>
          </a:p>
          <a:p>
            <a:pPr algn="just"/>
            <a:endParaRPr lang="en-US" altLang="zh-CN" dirty="0">
              <a:latin typeface="Arial" charset="0"/>
              <a:ea typeface="Arial" charset="0"/>
              <a:cs typeface="Arial" charset="0"/>
            </a:endParaRPr>
          </a:p>
          <a:p>
            <a:pPr algn="just"/>
            <a:r>
              <a:rPr lang="en-US" altLang="zh-CN" dirty="0" smtClean="0">
                <a:latin typeface="Arial" charset="0"/>
                <a:ea typeface="Arial" charset="0"/>
                <a:cs typeface="Arial" charset="0"/>
              </a:rPr>
              <a:t>We </a:t>
            </a:r>
            <a:r>
              <a:rPr lang="en-US" altLang="zh-CN" dirty="0">
                <a:latin typeface="Arial" charset="0"/>
                <a:ea typeface="Arial" charset="0"/>
                <a:cs typeface="Arial" charset="0"/>
              </a:rPr>
              <a:t>also discuss the procedure used to formulate mandatory HACCP regulation for the meat and poultry industry.  PR/HACCP is an improvement over traditional organoleptic methods in the pre PR/HACCP era. It is a performance based regulation based on continuous improvement. Provisions have been made in the United States to facilitate PR/HAACP implementation costs for smaller firms by developing generic HACCP models.  </a:t>
            </a:r>
            <a:endParaRPr lang="en-US" altLang="zh-CN" dirty="0" smtClean="0">
              <a:latin typeface="Arial" charset="0"/>
              <a:ea typeface="Arial" charset="0"/>
              <a:cs typeface="Arial" charset="0"/>
            </a:endParaRPr>
          </a:p>
          <a:p>
            <a:pPr algn="just"/>
            <a:endParaRPr lang="en-US" altLang="zh-CN" dirty="0">
              <a:latin typeface="Arial" charset="0"/>
              <a:ea typeface="Arial" charset="0"/>
              <a:cs typeface="Arial" charset="0"/>
            </a:endParaRPr>
          </a:p>
          <a:p>
            <a:pPr algn="just"/>
            <a:r>
              <a:rPr lang="en-US" altLang="zh-CN" dirty="0" smtClean="0">
                <a:latin typeface="Arial" charset="0"/>
                <a:ea typeface="Arial" charset="0"/>
                <a:cs typeface="Arial" charset="0"/>
              </a:rPr>
              <a:t>The </a:t>
            </a:r>
            <a:r>
              <a:rPr lang="en-US" altLang="zh-CN" dirty="0">
                <a:latin typeface="Arial" charset="0"/>
                <a:ea typeface="Arial" charset="0"/>
                <a:cs typeface="Arial" charset="0"/>
              </a:rPr>
              <a:t>major role of the regulatory agency is to verify that a processor's HACCP system is effective and working as intended.  Tracking with data from </a:t>
            </a:r>
            <a:r>
              <a:rPr lang="en-US" altLang="zh-CN" dirty="0" err="1">
                <a:latin typeface="Arial" charset="0"/>
                <a:ea typeface="Arial" charset="0"/>
                <a:cs typeface="Arial" charset="0"/>
              </a:rPr>
              <a:t>FoodNet</a:t>
            </a:r>
            <a:r>
              <a:rPr lang="en-US" altLang="zh-CN" dirty="0">
                <a:latin typeface="Arial" charset="0"/>
                <a:ea typeface="Arial" charset="0"/>
                <a:cs typeface="Arial" charset="0"/>
              </a:rPr>
              <a:t> suggests that there </a:t>
            </a:r>
            <a:r>
              <a:rPr lang="en-US" altLang="zh-CN" dirty="0" smtClean="0">
                <a:latin typeface="Arial" charset="0"/>
                <a:ea typeface="Arial" charset="0"/>
                <a:cs typeface="Arial" charset="0"/>
              </a:rPr>
              <a:t>are links </a:t>
            </a:r>
            <a:r>
              <a:rPr lang="en-US" altLang="zh-CN" dirty="0">
                <a:latin typeface="Arial" charset="0"/>
                <a:ea typeface="Arial" charset="0"/>
                <a:cs typeface="Arial" charset="0"/>
              </a:rPr>
              <a:t>between PR/HACCP and public health improvements.  </a:t>
            </a:r>
            <a:endParaRPr lang="zh-CN" altLang="zh-CN" dirty="0">
              <a:latin typeface="Arial" charset="0"/>
              <a:ea typeface="Arial" charset="0"/>
              <a:cs typeface="Arial" charset="0"/>
            </a:endParaRPr>
          </a:p>
          <a:p>
            <a:endParaRPr kumimoji="1" lang="zh-CN" altLang="en-US" dirty="0"/>
          </a:p>
        </p:txBody>
      </p:sp>
      <p:sp>
        <p:nvSpPr>
          <p:cNvPr id="3" name="标题 2"/>
          <p:cNvSpPr>
            <a:spLocks noGrp="1"/>
          </p:cNvSpPr>
          <p:nvPr>
            <p:ph type="title"/>
          </p:nvPr>
        </p:nvSpPr>
        <p:spPr/>
        <p:txBody>
          <a:bodyPr>
            <a:normAutofit fontScale="90000"/>
          </a:bodyPr>
          <a:lstStyle/>
          <a:p>
            <a:r>
              <a:rPr lang="en-GB" altLang="zh-CN" sz="3200" dirty="0"/>
              <a:t>Summary</a:t>
            </a:r>
            <a:r>
              <a:rPr lang="zh-CN" altLang="zh-CN" dirty="0"/>
              <a:t/>
            </a:r>
            <a:br>
              <a:rPr lang="zh-CN" altLang="zh-CN" dirty="0"/>
            </a:br>
            <a:endParaRPr kumimoji="1" lang="zh-CN" altLang="en-US" dirty="0"/>
          </a:p>
        </p:txBody>
      </p:sp>
    </p:spTree>
    <p:extLst>
      <p:ext uri="{BB962C8B-B14F-4D97-AF65-F5344CB8AC3E}">
        <p14:creationId xmlns:p14="http://schemas.microsoft.com/office/powerpoint/2010/main" val="377322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200" dirty="0" smtClean="0">
                <a:latin typeface="Arial"/>
                <a:cs typeface="Arial"/>
              </a:rPr>
              <a:t>THANK YOU</a:t>
            </a:r>
            <a:endParaRPr lang="en-GB" sz="2200" dirty="0">
              <a:latin typeface="Arial"/>
              <a:cs typeface="Arial"/>
            </a:endParaRPr>
          </a:p>
        </p:txBody>
      </p:sp>
      <p:sp>
        <p:nvSpPr>
          <p:cNvPr id="3" name="Subtitle 2"/>
          <p:cNvSpPr>
            <a:spLocks noGrp="1"/>
          </p:cNvSpPr>
          <p:nvPr>
            <p:ph type="subTitle" idx="1"/>
          </p:nvPr>
        </p:nvSpPr>
        <p:spPr>
          <a:xfrm>
            <a:off x="976401" y="2258064"/>
            <a:ext cx="7741920" cy="891536"/>
          </a:xfrm>
        </p:spPr>
        <p:txBody>
          <a:bodyPr>
            <a:normAutofit/>
          </a:bodyPr>
          <a:lstStyle/>
          <a:p>
            <a:r>
              <a:rPr lang="en-GB" sz="2000" dirty="0">
                <a:latin typeface="Arial" panose="020B0604020202020204" pitchFamily="34" charset="0"/>
                <a:cs typeface="Arial" panose="020B0604020202020204" pitchFamily="34" charset="0"/>
              </a:rPr>
              <a:t>Name:	Charlene Wolf-Hall &amp; William </a:t>
            </a:r>
            <a:r>
              <a:rPr lang="en-GB" sz="2000" dirty="0" err="1">
                <a:latin typeface="Arial" panose="020B0604020202020204" pitchFamily="34" charset="0"/>
                <a:cs typeface="Arial" panose="020B0604020202020204" pitchFamily="34" charset="0"/>
              </a:rPr>
              <a:t>Nganje</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Email:  charlene.hall@ndsu.edu &amp; </a:t>
            </a:r>
            <a:r>
              <a:rPr lang="en-GB" altLang="zh-CN" sz="2000" dirty="0">
                <a:latin typeface="Arial" panose="020B0604020202020204" pitchFamily="34" charset="0"/>
                <a:ea typeface="Arial" charset="0"/>
                <a:cs typeface="Arial" panose="020B0604020202020204" pitchFamily="34" charset="0"/>
              </a:rPr>
              <a:t>William.Nganje@ndsu.edu</a:t>
            </a:r>
          </a:p>
          <a:p>
            <a:endParaRPr lang="en-GB" sz="2200" dirty="0">
              <a:latin typeface="Arial"/>
              <a:cs typeface="Arial"/>
            </a:endParaRPr>
          </a:p>
        </p:txBody>
      </p:sp>
    </p:spTree>
    <p:extLst>
      <p:ext uri="{BB962C8B-B14F-4D97-AF65-F5344CB8AC3E}">
        <p14:creationId xmlns:p14="http://schemas.microsoft.com/office/powerpoint/2010/main" val="3878711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hangingPunct="0"/>
            <a:r>
              <a:rPr lang="en-US" dirty="0" smtClean="0">
                <a:latin typeface="Arial" charset="0"/>
                <a:ea typeface="Arial" charset="0"/>
                <a:cs typeface="Arial" charset="0"/>
              </a:rPr>
              <a:t>Chapter 10: </a:t>
            </a:r>
            <a:r>
              <a:rPr lang="en-GB" altLang="zh-CN" dirty="0">
                <a:latin typeface="Arial" charset="0"/>
                <a:ea typeface="Arial" charset="0"/>
                <a:cs typeface="Arial" charset="0"/>
              </a:rPr>
              <a:t>Control Measures: The Case of PR/HACCP</a:t>
            </a:r>
            <a:endParaRPr lang="zh-CN" altLang="zh-CN" dirty="0">
              <a:latin typeface="Arial" charset="0"/>
              <a:ea typeface="Arial" charset="0"/>
              <a:cs typeface="Arial" charset="0"/>
            </a:endParaRPr>
          </a:p>
        </p:txBody>
      </p:sp>
    </p:spTree>
    <p:extLst>
      <p:ext uri="{BB962C8B-B14F-4D97-AF65-F5344CB8AC3E}">
        <p14:creationId xmlns:p14="http://schemas.microsoft.com/office/powerpoint/2010/main" val="1072898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3"/>
          </p:nvPr>
        </p:nvSpPr>
        <p:spPr/>
        <p:txBody>
          <a:bodyPr>
            <a:normAutofit/>
          </a:bodyPr>
          <a:lstStyle/>
          <a:p>
            <a:pPr marL="342900" lvl="0" indent="-342900">
              <a:buFont typeface="Wingdings" charset="2"/>
              <a:buChar char="l"/>
            </a:pPr>
            <a:r>
              <a:rPr lang="en-GB" altLang="zh-CN" sz="2400" dirty="0"/>
              <a:t>What is HACCP and how has this food safety policy evolved?</a:t>
            </a:r>
            <a:endParaRPr lang="zh-CN" altLang="zh-CN" sz="2400" dirty="0"/>
          </a:p>
          <a:p>
            <a:pPr marL="342900" lvl="0" indent="-342900">
              <a:buFont typeface="Wingdings" charset="2"/>
              <a:buChar char="l"/>
            </a:pPr>
            <a:r>
              <a:rPr lang="en-GB" altLang="zh-CN" sz="2400" dirty="0"/>
              <a:t>What are the principles of a HACCP plan?</a:t>
            </a:r>
            <a:endParaRPr lang="zh-CN" altLang="zh-CN" sz="2400" dirty="0"/>
          </a:p>
          <a:p>
            <a:pPr marL="342900" lvl="0" indent="-342900">
              <a:buFont typeface="Wingdings" charset="2"/>
              <a:buChar char="l"/>
            </a:pPr>
            <a:r>
              <a:rPr lang="en-GB" altLang="zh-CN" sz="2400" dirty="0"/>
              <a:t>How was mandatory PR/HACCP policy formulated and implemented?</a:t>
            </a:r>
            <a:endParaRPr lang="zh-CN" altLang="zh-CN" sz="2400" dirty="0"/>
          </a:p>
          <a:p>
            <a:pPr marL="342900" lvl="0" indent="-342900">
              <a:buFont typeface="Wingdings" charset="2"/>
              <a:buChar char="l"/>
            </a:pPr>
            <a:r>
              <a:rPr lang="en-GB" altLang="zh-CN" sz="2400" dirty="0"/>
              <a:t>What are the cost challenges with PR/HACCP and how were these reduced?</a:t>
            </a:r>
            <a:endParaRPr lang="zh-CN" altLang="zh-CN" sz="2400" dirty="0"/>
          </a:p>
          <a:p>
            <a:pPr marL="342900" lvl="0" indent="-342900">
              <a:buFont typeface="Wingdings" charset="2"/>
              <a:buChar char="l"/>
            </a:pPr>
            <a:r>
              <a:rPr lang="en-GB" altLang="zh-CN" sz="2400" dirty="0"/>
              <a:t>Is continuous improvement possible with mandatory regulation?</a:t>
            </a:r>
            <a:endParaRPr lang="zh-CN" altLang="zh-CN" sz="2400" dirty="0"/>
          </a:p>
          <a:p>
            <a:endParaRPr lang="en-GB" sz="2200" dirty="0">
              <a:latin typeface="Arial"/>
              <a:cs typeface="Arial"/>
            </a:endParaRPr>
          </a:p>
          <a:p>
            <a:endParaRPr lang="en-GB" dirty="0"/>
          </a:p>
        </p:txBody>
      </p:sp>
      <p:sp>
        <p:nvSpPr>
          <p:cNvPr id="4" name="Title 3"/>
          <p:cNvSpPr>
            <a:spLocks noGrp="1"/>
          </p:cNvSpPr>
          <p:nvPr>
            <p:ph type="title"/>
          </p:nvPr>
        </p:nvSpPr>
        <p:spPr/>
        <p:txBody>
          <a:bodyPr>
            <a:normAutofit fontScale="90000"/>
          </a:bodyPr>
          <a:lstStyle/>
          <a:p>
            <a:r>
              <a:rPr lang="en-GB" sz="3100" dirty="0"/>
              <a:t>Key Questions</a:t>
            </a:r>
            <a:r>
              <a:rPr lang="en-GB" dirty="0"/>
              <a:t/>
            </a:r>
            <a:br>
              <a:rPr lang="en-GB" dirty="0"/>
            </a:br>
            <a:endParaRPr lang="en-US" dirty="0"/>
          </a:p>
        </p:txBody>
      </p:sp>
      <p:sp>
        <p:nvSpPr>
          <p:cNvPr id="3" name="TextBox 2"/>
          <p:cNvSpPr txBox="1"/>
          <p:nvPr/>
        </p:nvSpPr>
        <p:spPr>
          <a:xfrm>
            <a:off x="2341091" y="73922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29646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3"/>
          </p:nvPr>
        </p:nvSpPr>
        <p:spPr/>
        <p:txBody>
          <a:bodyPr>
            <a:normAutofit/>
          </a:bodyPr>
          <a:lstStyle/>
          <a:p>
            <a:pPr algn="just"/>
            <a:r>
              <a:rPr lang="en-GB" altLang="zh-CN" sz="2200" dirty="0" smtClean="0">
                <a:latin typeface="Arial" charset="0"/>
                <a:ea typeface="Arial" charset="0"/>
                <a:cs typeface="Arial" charset="0"/>
              </a:rPr>
              <a:t>The </a:t>
            </a:r>
            <a:r>
              <a:rPr lang="en-GB" altLang="zh-CN" sz="2200" dirty="0">
                <a:latin typeface="Arial" charset="0"/>
                <a:ea typeface="Arial" charset="0"/>
                <a:cs typeface="Arial" charset="0"/>
              </a:rPr>
              <a:t>concept of HACCP was developed in the 1960s through a collaboration between the Pillsbury Company, the United States Army Laboratories and the United States National Aeronautics and Space Administration (NASA), where foods for astronauts being developed needed to be as safe as possible (</a:t>
            </a:r>
            <a:r>
              <a:rPr lang="en-GB" altLang="zh-CN" sz="2200" i="1" dirty="0">
                <a:latin typeface="Arial" charset="0"/>
                <a:ea typeface="Arial" charset="0"/>
                <a:cs typeface="Arial" charset="0"/>
              </a:rPr>
              <a:t>imagine having a foodborne illness in space</a:t>
            </a:r>
            <a:r>
              <a:rPr lang="en-GB" altLang="zh-CN" sz="2200" dirty="0">
                <a:latin typeface="Arial" charset="0"/>
                <a:ea typeface="Arial" charset="0"/>
                <a:cs typeface="Arial" charset="0"/>
              </a:rPr>
              <a:t>).  </a:t>
            </a:r>
            <a:endParaRPr lang="en-GB" altLang="zh-CN" sz="2200" dirty="0" smtClean="0">
              <a:latin typeface="Arial" charset="0"/>
              <a:ea typeface="Arial" charset="0"/>
              <a:cs typeface="Arial" charset="0"/>
            </a:endParaRPr>
          </a:p>
          <a:p>
            <a:pPr algn="just"/>
            <a:endParaRPr lang="en-GB" altLang="zh-CN" sz="2200" dirty="0">
              <a:latin typeface="Arial" charset="0"/>
              <a:ea typeface="Arial" charset="0"/>
              <a:cs typeface="Arial" charset="0"/>
            </a:endParaRPr>
          </a:p>
          <a:p>
            <a:pPr lvl="0" algn="just"/>
            <a:endParaRPr lang="en-GB" dirty="0"/>
          </a:p>
        </p:txBody>
      </p:sp>
      <p:sp>
        <p:nvSpPr>
          <p:cNvPr id="4" name="Title 3"/>
          <p:cNvSpPr>
            <a:spLocks noGrp="1"/>
          </p:cNvSpPr>
          <p:nvPr>
            <p:ph type="title"/>
          </p:nvPr>
        </p:nvSpPr>
        <p:spPr>
          <a:xfrm>
            <a:off x="797169" y="274638"/>
            <a:ext cx="7916985" cy="997743"/>
          </a:xfrm>
        </p:spPr>
        <p:txBody>
          <a:bodyPr>
            <a:noAutofit/>
          </a:bodyPr>
          <a:lstStyle/>
          <a:p>
            <a:pPr hangingPunct="0"/>
            <a:r>
              <a:rPr lang="en-GB" altLang="zh-CN" sz="2800" dirty="0"/>
              <a:t>Background on PR/HACCP</a:t>
            </a:r>
            <a:endParaRPr lang="zh-CN" altLang="zh-CN" sz="2800" dirty="0"/>
          </a:p>
        </p:txBody>
      </p:sp>
      <p:sp>
        <p:nvSpPr>
          <p:cNvPr id="3" name="TextBox 2"/>
          <p:cNvSpPr txBox="1"/>
          <p:nvPr/>
        </p:nvSpPr>
        <p:spPr>
          <a:xfrm>
            <a:off x="2341091" y="73922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60793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3"/>
          </p:nvPr>
        </p:nvSpPr>
        <p:spPr/>
        <p:txBody>
          <a:bodyPr>
            <a:normAutofit fontScale="92500"/>
          </a:bodyPr>
          <a:lstStyle/>
          <a:p>
            <a:pPr marL="571500" lvl="0" indent="-571500" algn="just">
              <a:buFont typeface="Arial" charset="0"/>
              <a:buChar char="•"/>
            </a:pPr>
            <a:r>
              <a:rPr lang="en-US" altLang="zh-CN" sz="2400" dirty="0">
                <a:latin typeface="Arial" charset="0"/>
                <a:ea typeface="Arial" charset="0"/>
                <a:cs typeface="Arial" charset="0"/>
              </a:rPr>
              <a:t>1970s – HACCP principles were being voluntarily implemented by firms that produced low-acid canned </a:t>
            </a:r>
            <a:r>
              <a:rPr lang="en-US" altLang="zh-CN" sz="2400" dirty="0" smtClean="0">
                <a:latin typeface="Arial" charset="0"/>
                <a:ea typeface="Arial" charset="0"/>
                <a:cs typeface="Arial" charset="0"/>
              </a:rPr>
              <a:t>foods.</a:t>
            </a:r>
          </a:p>
          <a:p>
            <a:pPr marL="571500" lvl="0" indent="-571500" algn="just">
              <a:buFont typeface="Arial" charset="0"/>
              <a:buChar char="•"/>
            </a:pPr>
            <a:endParaRPr lang="en-US" altLang="zh-CN" sz="2400" dirty="0">
              <a:latin typeface="Arial" charset="0"/>
              <a:ea typeface="Arial" charset="0"/>
              <a:cs typeface="Arial" charset="0"/>
            </a:endParaRPr>
          </a:p>
          <a:p>
            <a:pPr marL="571500" lvl="0" indent="-571500" algn="just">
              <a:buFont typeface="Arial" charset="0"/>
              <a:buChar char="•"/>
            </a:pPr>
            <a:r>
              <a:rPr lang="en-US" altLang="zh-CN" sz="2400" dirty="0" smtClean="0">
                <a:latin typeface="Arial" charset="0"/>
                <a:ea typeface="Arial" charset="0"/>
                <a:cs typeface="Arial" charset="0"/>
              </a:rPr>
              <a:t>1995 </a:t>
            </a:r>
            <a:r>
              <a:rPr lang="en-US" altLang="zh-CN" sz="2400" dirty="0">
                <a:latin typeface="Arial" charset="0"/>
                <a:ea typeface="Arial" charset="0"/>
                <a:cs typeface="Arial" charset="0"/>
              </a:rPr>
              <a:t>– The Food and Drug Administration (FDA) issued HACCP regulations for fish and </a:t>
            </a:r>
            <a:r>
              <a:rPr lang="en-US" altLang="zh-CN" sz="2400" dirty="0" smtClean="0">
                <a:latin typeface="Arial" charset="0"/>
                <a:ea typeface="Arial" charset="0"/>
                <a:cs typeface="Arial" charset="0"/>
              </a:rPr>
              <a:t>seafood.</a:t>
            </a:r>
          </a:p>
          <a:p>
            <a:pPr marL="571500" lvl="0" indent="-571500" algn="just">
              <a:buFont typeface="Arial" charset="0"/>
              <a:buChar char="•"/>
            </a:pPr>
            <a:endParaRPr lang="en-US" altLang="zh-CN" sz="2400" dirty="0" smtClean="0">
              <a:latin typeface="Arial" charset="0"/>
              <a:ea typeface="Arial" charset="0"/>
              <a:cs typeface="Arial" charset="0"/>
            </a:endParaRPr>
          </a:p>
          <a:p>
            <a:pPr marL="571500" indent="-571500" algn="just">
              <a:buFont typeface="Arial" charset="0"/>
              <a:buChar char="•"/>
            </a:pPr>
            <a:r>
              <a:rPr lang="en-US" altLang="zh-CN" sz="2400" dirty="0">
                <a:latin typeface="Arial" charset="0"/>
                <a:ea typeface="Arial" charset="0"/>
                <a:cs typeface="Arial" charset="0"/>
              </a:rPr>
              <a:t>1998 – The United States Department of Agriculture’s Food Safety and Inspection Service (USDA-FSIS) mandated HACCP for raw meat and poultry plants.  </a:t>
            </a:r>
            <a:endParaRPr lang="zh-CN" altLang="zh-CN" sz="2400" dirty="0">
              <a:latin typeface="Arial" charset="0"/>
              <a:ea typeface="Arial" charset="0"/>
              <a:cs typeface="Arial" charset="0"/>
            </a:endParaRPr>
          </a:p>
          <a:p>
            <a:pPr marL="571500" lvl="0" indent="-571500" algn="just">
              <a:buFont typeface="Arial" charset="0"/>
              <a:buChar char="•"/>
            </a:pPr>
            <a:endParaRPr lang="zh-CN" altLang="zh-CN" sz="2400" dirty="0">
              <a:latin typeface="Arial" charset="0"/>
              <a:ea typeface="Arial" charset="0"/>
              <a:cs typeface="Arial" charset="0"/>
            </a:endParaRPr>
          </a:p>
        </p:txBody>
      </p:sp>
      <p:sp>
        <p:nvSpPr>
          <p:cNvPr id="4" name="Title 3"/>
          <p:cNvSpPr>
            <a:spLocks noGrp="1"/>
          </p:cNvSpPr>
          <p:nvPr>
            <p:ph type="title"/>
          </p:nvPr>
        </p:nvSpPr>
        <p:spPr/>
        <p:txBody>
          <a:bodyPr>
            <a:normAutofit/>
          </a:bodyPr>
          <a:lstStyle/>
          <a:p>
            <a:pPr hangingPunct="0"/>
            <a:r>
              <a:rPr lang="en-GB" altLang="zh-CN" sz="2800" dirty="0"/>
              <a:t>Timeline for the </a:t>
            </a:r>
            <a:r>
              <a:rPr lang="en-GB" altLang="zh-CN" sz="2800" dirty="0" smtClean="0"/>
              <a:t>Final </a:t>
            </a:r>
            <a:r>
              <a:rPr lang="en-GB" altLang="zh-CN" sz="2800" dirty="0"/>
              <a:t>PR/HACCP </a:t>
            </a:r>
            <a:r>
              <a:rPr lang="en-GB" altLang="zh-CN" sz="2800" dirty="0" smtClean="0"/>
              <a:t>Rule </a:t>
            </a:r>
            <a:endParaRPr lang="zh-CN" altLang="zh-CN" sz="2800" dirty="0"/>
          </a:p>
        </p:txBody>
      </p:sp>
      <p:sp>
        <p:nvSpPr>
          <p:cNvPr id="3" name="TextBox 2"/>
          <p:cNvSpPr txBox="1"/>
          <p:nvPr/>
        </p:nvSpPr>
        <p:spPr>
          <a:xfrm>
            <a:off x="2341091" y="73922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68543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marL="571500" lvl="0" indent="-571500" algn="just">
              <a:buFont typeface="Wingdings" charset="2"/>
              <a:buChar char="l"/>
            </a:pPr>
            <a:r>
              <a:rPr lang="en-US" altLang="zh-CN" sz="2000" dirty="0">
                <a:latin typeface="Arial" charset="0"/>
                <a:ea typeface="Arial" charset="0"/>
                <a:cs typeface="Arial" charset="0"/>
              </a:rPr>
              <a:t>2001 - The Food and Drug Administration issued HACCP regulations for juice processing and packaging.  Other pilot and voluntary initiatives started in the dairy and other sectors</a:t>
            </a:r>
            <a:r>
              <a:rPr lang="en-US" altLang="zh-CN" sz="2000" dirty="0" smtClean="0">
                <a:latin typeface="Arial" charset="0"/>
                <a:ea typeface="Arial" charset="0"/>
                <a:cs typeface="Arial" charset="0"/>
              </a:rPr>
              <a:t>.</a:t>
            </a:r>
          </a:p>
          <a:p>
            <a:pPr lvl="0" algn="just"/>
            <a:endParaRPr lang="zh-CN" altLang="zh-CN" sz="2000" dirty="0">
              <a:latin typeface="Arial" charset="0"/>
              <a:ea typeface="Arial" charset="0"/>
              <a:cs typeface="Arial" charset="0"/>
            </a:endParaRPr>
          </a:p>
          <a:p>
            <a:pPr marL="571500" lvl="0" indent="-571500" algn="just">
              <a:buFont typeface="Wingdings" charset="2"/>
              <a:buChar char="l"/>
            </a:pPr>
            <a:r>
              <a:rPr lang="en-US" altLang="zh-CN" sz="2000" dirty="0">
                <a:latin typeface="Arial" charset="0"/>
                <a:ea typeface="Arial" charset="0"/>
                <a:cs typeface="Arial" charset="0"/>
              </a:rPr>
              <a:t>2010 – The Food Safety Modernization Act will result in more mandatory HACCP-like programs under the FDA and USDA-FSIS.  </a:t>
            </a:r>
            <a:endParaRPr lang="zh-CN" altLang="zh-CN" sz="2000" dirty="0">
              <a:latin typeface="Arial" charset="0"/>
              <a:ea typeface="Arial" charset="0"/>
              <a:cs typeface="Arial" charset="0"/>
            </a:endParaRPr>
          </a:p>
          <a:p>
            <a:endParaRPr kumimoji="1" lang="zh-CN" altLang="en-US" dirty="0"/>
          </a:p>
          <a:p>
            <a:endParaRPr kumimoji="1" lang="zh-CN" altLang="en-US" dirty="0"/>
          </a:p>
        </p:txBody>
      </p:sp>
      <p:sp>
        <p:nvSpPr>
          <p:cNvPr id="3" name="标题 2"/>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1290442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3"/>
          </p:nvPr>
        </p:nvSpPr>
        <p:spPr/>
        <p:txBody>
          <a:bodyPr>
            <a:normAutofit/>
          </a:bodyPr>
          <a:lstStyle/>
          <a:p>
            <a:pPr marL="1028700" lvl="1" indent="-571500" algn="just">
              <a:buFont typeface="+mj-lt"/>
              <a:buAutoNum type="arabicPeriod"/>
            </a:pPr>
            <a:r>
              <a:rPr lang="en-US" altLang="zh-CN" sz="2400" dirty="0">
                <a:latin typeface="Arial" charset="0"/>
                <a:ea typeface="Arial" charset="0"/>
                <a:cs typeface="Arial" charset="0"/>
              </a:rPr>
              <a:t>A</a:t>
            </a:r>
            <a:r>
              <a:rPr lang="en-US" altLang="zh-CN" sz="2400" dirty="0" smtClean="0">
                <a:latin typeface="Arial" charset="0"/>
                <a:ea typeface="Arial" charset="0"/>
                <a:cs typeface="Arial" charset="0"/>
              </a:rPr>
              <a:t> </a:t>
            </a:r>
            <a:r>
              <a:rPr lang="en-US" altLang="zh-CN" sz="2400" dirty="0">
                <a:latin typeface="Arial" charset="0"/>
                <a:ea typeface="Arial" charset="0"/>
                <a:cs typeface="Arial" charset="0"/>
              </a:rPr>
              <a:t>requirement for sanitation standard operating procedure (sanitation SOP’s</a:t>
            </a:r>
            <a:r>
              <a:rPr lang="en-US" altLang="zh-CN" sz="2400" dirty="0" smtClean="0">
                <a:latin typeface="Arial" charset="0"/>
                <a:ea typeface="Arial" charset="0"/>
                <a:cs typeface="Arial" charset="0"/>
              </a:rPr>
              <a:t>);</a:t>
            </a:r>
          </a:p>
          <a:p>
            <a:pPr marL="1028700" lvl="1" indent="-571500" algn="just">
              <a:buFont typeface="+mj-lt"/>
              <a:buAutoNum type="arabicPeriod"/>
            </a:pPr>
            <a:r>
              <a:rPr lang="en-US" altLang="zh-CN" sz="2400" dirty="0">
                <a:latin typeface="Arial" charset="0"/>
                <a:ea typeface="Arial" charset="0"/>
                <a:cs typeface="Arial" charset="0"/>
              </a:rPr>
              <a:t>D</a:t>
            </a:r>
            <a:r>
              <a:rPr lang="en-US" altLang="zh-CN" sz="2400" dirty="0" smtClean="0">
                <a:latin typeface="Arial" charset="0"/>
                <a:ea typeface="Arial" charset="0"/>
                <a:cs typeface="Arial" charset="0"/>
              </a:rPr>
              <a:t>evelopment </a:t>
            </a:r>
            <a:r>
              <a:rPr lang="en-US" altLang="zh-CN" sz="2400" dirty="0">
                <a:latin typeface="Arial" charset="0"/>
                <a:ea typeface="Arial" charset="0"/>
                <a:cs typeface="Arial" charset="0"/>
              </a:rPr>
              <a:t>of a HACCP Plan with critical control points and critical limits; </a:t>
            </a:r>
            <a:r>
              <a:rPr lang="en-US" altLang="zh-CN" sz="2400" dirty="0" smtClean="0">
                <a:latin typeface="Arial" charset="0"/>
                <a:ea typeface="Arial" charset="0"/>
                <a:cs typeface="Arial" charset="0"/>
              </a:rPr>
              <a:t> </a:t>
            </a:r>
          </a:p>
          <a:p>
            <a:pPr marL="1028700" lvl="1" indent="-571500" algn="just">
              <a:buFont typeface="+mj-lt"/>
              <a:buAutoNum type="arabicPeriod"/>
            </a:pPr>
            <a:r>
              <a:rPr lang="en-US" altLang="zh-CN" sz="2400" dirty="0">
                <a:latin typeface="Arial" charset="0"/>
                <a:ea typeface="Arial" charset="0"/>
                <a:cs typeface="Arial" charset="0"/>
              </a:rPr>
              <a:t>M</a:t>
            </a:r>
            <a:r>
              <a:rPr lang="en-US" altLang="zh-CN" sz="2400" dirty="0" smtClean="0">
                <a:latin typeface="Arial" charset="0"/>
                <a:ea typeface="Arial" charset="0"/>
                <a:cs typeface="Arial" charset="0"/>
              </a:rPr>
              <a:t>icrobiological </a:t>
            </a:r>
            <a:r>
              <a:rPr lang="en-US" altLang="zh-CN" sz="2400" dirty="0">
                <a:latin typeface="Arial" charset="0"/>
                <a:ea typeface="Arial" charset="0"/>
                <a:cs typeface="Arial" charset="0"/>
              </a:rPr>
              <a:t>performance criteria and standard, with a major emphasis on </a:t>
            </a:r>
            <a:r>
              <a:rPr lang="en-US" altLang="zh-CN" sz="2400" i="1" dirty="0">
                <a:latin typeface="Arial" charset="0"/>
                <a:ea typeface="Arial" charset="0"/>
                <a:cs typeface="Arial" charset="0"/>
              </a:rPr>
              <a:t>Salmonella</a:t>
            </a:r>
            <a:r>
              <a:rPr lang="en-US" altLang="zh-CN" sz="2400" dirty="0">
                <a:latin typeface="Arial" charset="0"/>
                <a:ea typeface="Arial" charset="0"/>
                <a:cs typeface="Arial" charset="0"/>
              </a:rPr>
              <a:t> reduction and the use of </a:t>
            </a:r>
            <a:r>
              <a:rPr lang="en-US" altLang="zh-CN" sz="2400" i="1" dirty="0">
                <a:latin typeface="Arial" charset="0"/>
                <a:ea typeface="Arial" charset="0"/>
                <a:cs typeface="Arial" charset="0"/>
              </a:rPr>
              <a:t>E. coli</a:t>
            </a:r>
            <a:r>
              <a:rPr lang="en-US" altLang="zh-CN" sz="2400" dirty="0">
                <a:latin typeface="Arial" charset="0"/>
                <a:ea typeface="Arial" charset="0"/>
                <a:cs typeface="Arial" charset="0"/>
              </a:rPr>
              <a:t> testing for </a:t>
            </a:r>
            <a:r>
              <a:rPr lang="en-US" altLang="zh-CN" sz="2400" dirty="0" smtClean="0">
                <a:latin typeface="Arial" charset="0"/>
                <a:ea typeface="Arial" charset="0"/>
                <a:cs typeface="Arial" charset="0"/>
              </a:rPr>
              <a:t>process verification</a:t>
            </a:r>
            <a:r>
              <a:rPr lang="en-US" altLang="zh-CN" sz="2400" dirty="0">
                <a:latin typeface="Arial" charset="0"/>
                <a:ea typeface="Arial" charset="0"/>
                <a:cs typeface="Arial" charset="0"/>
              </a:rPr>
              <a:t>. </a:t>
            </a:r>
            <a:endParaRPr lang="en-GB" sz="2400" dirty="0">
              <a:latin typeface="Arial" charset="0"/>
              <a:ea typeface="Arial" charset="0"/>
              <a:cs typeface="Arial" charset="0"/>
            </a:endParaRPr>
          </a:p>
        </p:txBody>
      </p:sp>
      <p:sp>
        <p:nvSpPr>
          <p:cNvPr id="4" name="Title 3"/>
          <p:cNvSpPr>
            <a:spLocks noGrp="1"/>
          </p:cNvSpPr>
          <p:nvPr>
            <p:ph type="title"/>
          </p:nvPr>
        </p:nvSpPr>
        <p:spPr/>
        <p:txBody>
          <a:bodyPr>
            <a:normAutofit/>
          </a:bodyPr>
          <a:lstStyle/>
          <a:p>
            <a:r>
              <a:rPr lang="en-US" altLang="zh-CN" sz="2900" dirty="0"/>
              <a:t>T</a:t>
            </a:r>
            <a:r>
              <a:rPr lang="en-US" altLang="zh-CN" sz="2900" dirty="0" smtClean="0"/>
              <a:t>hree Major </a:t>
            </a:r>
            <a:r>
              <a:rPr lang="en-US" altLang="zh-CN" sz="2900" dirty="0"/>
              <a:t>C</a:t>
            </a:r>
            <a:r>
              <a:rPr lang="en-US" altLang="zh-CN" sz="2900" dirty="0" smtClean="0"/>
              <a:t>omponents</a:t>
            </a:r>
            <a:endParaRPr lang="en-US" sz="2900" dirty="0"/>
          </a:p>
        </p:txBody>
      </p:sp>
    </p:spTree>
    <p:extLst>
      <p:ext uri="{BB962C8B-B14F-4D97-AF65-F5344CB8AC3E}">
        <p14:creationId xmlns:p14="http://schemas.microsoft.com/office/powerpoint/2010/main" val="2345144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3"/>
          </p:nvPr>
        </p:nvSpPr>
        <p:spPr/>
        <p:txBody>
          <a:bodyPr>
            <a:noAutofit/>
          </a:bodyPr>
          <a:lstStyle/>
          <a:p>
            <a:pPr algn="just"/>
            <a:r>
              <a:rPr lang="en-GB" altLang="zh-CN" sz="2400" dirty="0" smtClean="0">
                <a:latin typeface="Arial" charset="0"/>
                <a:ea typeface="Arial" charset="0"/>
                <a:cs typeface="Arial" charset="0"/>
              </a:rPr>
              <a:t>HACCP </a:t>
            </a:r>
            <a:r>
              <a:rPr lang="en-GB" altLang="zh-CN" sz="2400" dirty="0">
                <a:latin typeface="Arial" charset="0"/>
                <a:ea typeface="Arial" charset="0"/>
                <a:cs typeface="Arial" charset="0"/>
              </a:rPr>
              <a:t>implementation is based on a good understanding of the seven HACCP </a:t>
            </a:r>
            <a:r>
              <a:rPr lang="en-GB" altLang="zh-CN" sz="2400" dirty="0" smtClean="0">
                <a:latin typeface="Arial" charset="0"/>
                <a:ea typeface="Arial" charset="0"/>
                <a:cs typeface="Arial" charset="0"/>
              </a:rPr>
              <a:t>principles. </a:t>
            </a:r>
          </a:p>
          <a:p>
            <a:pPr algn="just"/>
            <a:endParaRPr lang="en-GB" altLang="zh-CN" sz="2400" dirty="0">
              <a:latin typeface="Arial" charset="0"/>
              <a:ea typeface="Arial" charset="0"/>
              <a:cs typeface="Arial" charset="0"/>
            </a:endParaRPr>
          </a:p>
          <a:p>
            <a:pPr algn="just"/>
            <a:r>
              <a:rPr lang="en-GB" altLang="zh-CN" sz="2400" dirty="0" smtClean="0">
                <a:latin typeface="Arial" charset="0"/>
                <a:ea typeface="Arial" charset="0"/>
                <a:cs typeface="Arial" charset="0"/>
              </a:rPr>
              <a:t>Five </a:t>
            </a:r>
            <a:r>
              <a:rPr lang="en-GB" altLang="zh-CN" sz="2400" dirty="0">
                <a:latin typeface="Arial" charset="0"/>
                <a:ea typeface="Arial" charset="0"/>
                <a:cs typeface="Arial" charset="0"/>
              </a:rPr>
              <a:t>preliminary steps should be completed before outlining the seven principles of HACCP.  </a:t>
            </a:r>
            <a:endParaRPr lang="en-US" sz="2400" dirty="0">
              <a:latin typeface="Arial" charset="0"/>
              <a:ea typeface="Arial" charset="0"/>
              <a:cs typeface="Arial" charset="0"/>
            </a:endParaRPr>
          </a:p>
        </p:txBody>
      </p:sp>
      <p:sp>
        <p:nvSpPr>
          <p:cNvPr id="4" name="Title 3"/>
          <p:cNvSpPr>
            <a:spLocks noGrp="1"/>
          </p:cNvSpPr>
          <p:nvPr>
            <p:ph type="title"/>
          </p:nvPr>
        </p:nvSpPr>
        <p:spPr/>
        <p:txBody>
          <a:bodyPr>
            <a:normAutofit fontScale="90000"/>
          </a:bodyPr>
          <a:lstStyle/>
          <a:p>
            <a:r>
              <a:rPr lang="en-GB" altLang="zh-CN" sz="3200" dirty="0"/>
              <a:t>HACCP Principles and Design</a:t>
            </a:r>
            <a:r>
              <a:rPr lang="zh-CN" altLang="zh-CN" sz="3200" dirty="0"/>
              <a:t/>
            </a:r>
            <a:br>
              <a:rPr lang="zh-CN" altLang="zh-CN" sz="3200" dirty="0"/>
            </a:br>
            <a:endParaRPr lang="en-US" sz="3200" dirty="0"/>
          </a:p>
        </p:txBody>
      </p:sp>
      <p:sp>
        <p:nvSpPr>
          <p:cNvPr id="3" name="TextBox 2"/>
          <p:cNvSpPr txBox="1"/>
          <p:nvPr/>
        </p:nvSpPr>
        <p:spPr>
          <a:xfrm>
            <a:off x="2341091" y="73922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82408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lnSpcReduction="10000"/>
          </a:bodyPr>
          <a:lstStyle/>
          <a:p>
            <a:pPr marL="457200" indent="-457200" algn="just">
              <a:buFont typeface="+mj-lt"/>
              <a:buAutoNum type="arabicPeriod"/>
            </a:pPr>
            <a:r>
              <a:rPr lang="en-GB" altLang="zh-CN" sz="2400" dirty="0">
                <a:latin typeface="Arial" charset="0"/>
                <a:ea typeface="Arial" charset="0"/>
                <a:cs typeface="Arial" charset="0"/>
              </a:rPr>
              <a:t>D</a:t>
            </a:r>
            <a:r>
              <a:rPr lang="en-GB" altLang="zh-CN" sz="2400" dirty="0" smtClean="0">
                <a:latin typeface="Arial" charset="0"/>
                <a:ea typeface="Arial" charset="0"/>
                <a:cs typeface="Arial" charset="0"/>
              </a:rPr>
              <a:t>evelop </a:t>
            </a:r>
            <a:r>
              <a:rPr lang="en-GB" altLang="zh-CN" sz="2400" dirty="0">
                <a:latin typeface="Arial" charset="0"/>
                <a:ea typeface="Arial" charset="0"/>
                <a:cs typeface="Arial" charset="0"/>
              </a:rPr>
              <a:t>a HACCP team; </a:t>
            </a:r>
            <a:endParaRPr lang="en-GB" altLang="zh-CN" sz="2400" dirty="0" smtClean="0">
              <a:latin typeface="Arial" charset="0"/>
              <a:ea typeface="Arial" charset="0"/>
              <a:cs typeface="Arial" charset="0"/>
            </a:endParaRPr>
          </a:p>
          <a:p>
            <a:pPr marL="514350" indent="-514350" algn="just">
              <a:buFont typeface="+mj-lt"/>
              <a:buAutoNum type="arabicPeriod"/>
            </a:pPr>
            <a:endParaRPr lang="en-GB" altLang="zh-CN" sz="2400" dirty="0">
              <a:latin typeface="Arial" charset="0"/>
              <a:ea typeface="Arial" charset="0"/>
              <a:cs typeface="Arial" charset="0"/>
            </a:endParaRPr>
          </a:p>
          <a:p>
            <a:pPr marL="457200" indent="-457200" algn="just">
              <a:buFont typeface="+mj-lt"/>
              <a:buAutoNum type="arabicPeriod"/>
            </a:pPr>
            <a:r>
              <a:rPr lang="en-GB" altLang="zh-CN" sz="2400" dirty="0" smtClean="0">
                <a:latin typeface="Arial" charset="0"/>
                <a:ea typeface="Arial" charset="0"/>
                <a:cs typeface="Arial" charset="0"/>
              </a:rPr>
              <a:t>Describe </a:t>
            </a:r>
            <a:r>
              <a:rPr lang="en-GB" altLang="zh-CN" sz="2400" dirty="0">
                <a:latin typeface="Arial" charset="0"/>
                <a:ea typeface="Arial" charset="0"/>
                <a:cs typeface="Arial" charset="0"/>
              </a:rPr>
              <a:t>the food and its method of distribution; </a:t>
            </a:r>
            <a:endParaRPr lang="en-GB" altLang="zh-CN" sz="2400" dirty="0" smtClean="0">
              <a:latin typeface="Arial" charset="0"/>
              <a:ea typeface="Arial" charset="0"/>
              <a:cs typeface="Arial" charset="0"/>
            </a:endParaRPr>
          </a:p>
          <a:p>
            <a:pPr marL="457200" indent="-457200" algn="just">
              <a:buFont typeface="+mj-lt"/>
              <a:buAutoNum type="arabicPeriod"/>
            </a:pPr>
            <a:endParaRPr lang="en-GB" altLang="zh-CN" sz="2400" dirty="0" smtClean="0">
              <a:latin typeface="Arial" charset="0"/>
              <a:ea typeface="Arial" charset="0"/>
              <a:cs typeface="Arial" charset="0"/>
            </a:endParaRPr>
          </a:p>
          <a:p>
            <a:pPr marL="457200" indent="-457200" algn="just">
              <a:buFont typeface="+mj-lt"/>
              <a:buAutoNum type="arabicPeriod"/>
            </a:pPr>
            <a:r>
              <a:rPr lang="en-GB" altLang="zh-CN" sz="2400" dirty="0" smtClean="0">
                <a:latin typeface="Arial" charset="0"/>
                <a:ea typeface="Arial" charset="0"/>
                <a:cs typeface="Arial" charset="0"/>
              </a:rPr>
              <a:t>Identify </a:t>
            </a:r>
            <a:r>
              <a:rPr lang="en-GB" altLang="zh-CN" sz="2400" dirty="0">
                <a:latin typeface="Arial" charset="0"/>
                <a:ea typeface="Arial" charset="0"/>
                <a:cs typeface="Arial" charset="0"/>
              </a:rPr>
              <a:t>the intended use and target consumers; </a:t>
            </a:r>
            <a:endParaRPr lang="en-GB" altLang="zh-CN" sz="2400" dirty="0" smtClean="0">
              <a:latin typeface="Arial" charset="0"/>
              <a:ea typeface="Arial" charset="0"/>
              <a:cs typeface="Arial" charset="0"/>
            </a:endParaRPr>
          </a:p>
          <a:p>
            <a:pPr marL="457200" indent="-457200" algn="just">
              <a:buFont typeface="+mj-lt"/>
              <a:buAutoNum type="arabicPeriod"/>
            </a:pPr>
            <a:endParaRPr lang="en-GB" altLang="zh-CN" sz="2400" dirty="0" smtClean="0">
              <a:latin typeface="Arial" charset="0"/>
              <a:ea typeface="Arial" charset="0"/>
              <a:cs typeface="Arial" charset="0"/>
            </a:endParaRPr>
          </a:p>
          <a:p>
            <a:pPr marL="457200" indent="-457200" algn="just">
              <a:buFont typeface="+mj-lt"/>
              <a:buAutoNum type="arabicPeriod"/>
            </a:pPr>
            <a:r>
              <a:rPr lang="en-GB" altLang="zh-CN" sz="2400" dirty="0" smtClean="0">
                <a:latin typeface="Arial" charset="0"/>
                <a:ea typeface="Arial" charset="0"/>
                <a:cs typeface="Arial" charset="0"/>
              </a:rPr>
              <a:t>Develop </a:t>
            </a:r>
            <a:r>
              <a:rPr lang="en-GB" altLang="zh-CN" sz="2400" dirty="0">
                <a:latin typeface="Arial" charset="0"/>
                <a:ea typeface="Arial" charset="0"/>
                <a:cs typeface="Arial" charset="0"/>
              </a:rPr>
              <a:t>a flow diagram which describe the process</a:t>
            </a:r>
            <a:r>
              <a:rPr lang="en-GB" altLang="zh-CN" sz="2400" dirty="0" smtClean="0">
                <a:latin typeface="Arial" charset="0"/>
                <a:ea typeface="Arial" charset="0"/>
                <a:cs typeface="Arial" charset="0"/>
              </a:rPr>
              <a:t>;</a:t>
            </a:r>
          </a:p>
          <a:p>
            <a:pPr marL="457200" indent="-457200" algn="just">
              <a:buFont typeface="+mj-lt"/>
              <a:buAutoNum type="arabicPeriod"/>
            </a:pPr>
            <a:endParaRPr lang="en-GB" altLang="zh-CN" sz="2400" dirty="0" smtClean="0">
              <a:latin typeface="Arial" charset="0"/>
              <a:ea typeface="Arial" charset="0"/>
              <a:cs typeface="Arial" charset="0"/>
            </a:endParaRPr>
          </a:p>
          <a:p>
            <a:pPr marL="457200" indent="-457200" algn="just">
              <a:buFont typeface="+mj-lt"/>
              <a:buAutoNum type="arabicPeriod"/>
            </a:pPr>
            <a:r>
              <a:rPr lang="en-GB" altLang="zh-CN" sz="2400" dirty="0" smtClean="0">
                <a:latin typeface="Arial" charset="0"/>
                <a:ea typeface="Arial" charset="0"/>
                <a:cs typeface="Arial" charset="0"/>
              </a:rPr>
              <a:t>Verify </a:t>
            </a:r>
            <a:r>
              <a:rPr lang="en-GB" altLang="zh-CN" sz="2400" dirty="0">
                <a:latin typeface="Arial" charset="0"/>
                <a:ea typeface="Arial" charset="0"/>
                <a:cs typeface="Arial" charset="0"/>
              </a:rPr>
              <a:t>the flow </a:t>
            </a:r>
            <a:r>
              <a:rPr lang="en-GB" altLang="zh-CN" sz="2400" dirty="0" smtClean="0">
                <a:latin typeface="Arial" charset="0"/>
                <a:ea typeface="Arial" charset="0"/>
                <a:cs typeface="Arial" charset="0"/>
              </a:rPr>
              <a:t>diagram</a:t>
            </a:r>
            <a:r>
              <a:rPr lang="en-US" altLang="zh-CN" sz="2400" dirty="0">
                <a:latin typeface="Arial" charset="0"/>
                <a:ea typeface="Arial" charset="0"/>
                <a:cs typeface="Arial" charset="0"/>
              </a:rPr>
              <a:t>.</a:t>
            </a:r>
          </a:p>
          <a:p>
            <a:endParaRPr kumimoji="1" lang="zh-CN" altLang="en-US" dirty="0"/>
          </a:p>
        </p:txBody>
      </p:sp>
      <p:sp>
        <p:nvSpPr>
          <p:cNvPr id="3" name="标题 2"/>
          <p:cNvSpPr>
            <a:spLocks noGrp="1"/>
          </p:cNvSpPr>
          <p:nvPr>
            <p:ph type="title"/>
          </p:nvPr>
        </p:nvSpPr>
        <p:spPr/>
        <p:txBody>
          <a:bodyPr>
            <a:normAutofit fontScale="90000"/>
          </a:bodyPr>
          <a:lstStyle/>
          <a:p>
            <a:r>
              <a:rPr lang="en-GB" altLang="zh-CN" dirty="0">
                <a:latin typeface="Arial" charset="0"/>
                <a:ea typeface="Arial" charset="0"/>
                <a:cs typeface="Arial" charset="0"/>
              </a:rPr>
              <a:t>Five </a:t>
            </a:r>
            <a:r>
              <a:rPr lang="en-GB" altLang="zh-CN" sz="3200" dirty="0" smtClean="0">
                <a:latin typeface="Arial" charset="0"/>
                <a:ea typeface="Arial" charset="0"/>
                <a:cs typeface="Arial" charset="0"/>
              </a:rPr>
              <a:t>Preliminary</a:t>
            </a:r>
            <a:r>
              <a:rPr lang="en-GB" altLang="zh-CN" dirty="0" smtClean="0">
                <a:latin typeface="Arial" charset="0"/>
                <a:ea typeface="Arial" charset="0"/>
                <a:cs typeface="Arial" charset="0"/>
              </a:rPr>
              <a:t> Steps </a:t>
            </a:r>
            <a:r>
              <a:rPr lang="en-GB" altLang="zh-CN" dirty="0">
                <a:latin typeface="Arial" charset="0"/>
                <a:ea typeface="Arial" charset="0"/>
                <a:cs typeface="Arial" charset="0"/>
              </a:rPr>
              <a:t/>
            </a:r>
            <a:br>
              <a:rPr lang="en-GB" altLang="zh-CN" dirty="0">
                <a:latin typeface="Arial" charset="0"/>
                <a:ea typeface="Arial" charset="0"/>
                <a:cs typeface="Arial" charset="0"/>
              </a:rPr>
            </a:br>
            <a:endParaRPr kumimoji="1" lang="zh-CN" altLang="en-US" dirty="0"/>
          </a:p>
        </p:txBody>
      </p:sp>
    </p:spTree>
    <p:extLst>
      <p:ext uri="{BB962C8B-B14F-4D97-AF65-F5344CB8AC3E}">
        <p14:creationId xmlns:p14="http://schemas.microsoft.com/office/powerpoint/2010/main" val="1636763239"/>
      </p:ext>
    </p:extLst>
  </p:cSld>
  <p:clrMapOvr>
    <a:masterClrMapping/>
  </p:clrMapOvr>
</p:sld>
</file>

<file path=ppt/theme/theme1.xml><?xml version="1.0" encoding="utf-8"?>
<a:theme xmlns:a="http://schemas.openxmlformats.org/drawingml/2006/main" name="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主题1" id="{6644D7C6-3C5B-394B-A9AB-1F03F1F4F217}" vid="{74D0C274-6C80-D048-9C41-DC4933F3A9B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1852</TotalTime>
  <Words>1257</Words>
  <Application>Microsoft Office PowerPoint</Application>
  <PresentationFormat>On-screen Show (4:3)</PresentationFormat>
  <Paragraphs>258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主题1</vt:lpstr>
      <vt:lpstr>MICROBIAL FOOD SAFETY A FOOD SYSTEMS APPROACH</vt:lpstr>
      <vt:lpstr>PowerPoint Presentation</vt:lpstr>
      <vt:lpstr>Key Questions </vt:lpstr>
      <vt:lpstr>Background on PR/HACCP</vt:lpstr>
      <vt:lpstr>Timeline for the Final PR/HACCP Rule </vt:lpstr>
      <vt:lpstr>PowerPoint Presentation</vt:lpstr>
      <vt:lpstr>Three Major Components</vt:lpstr>
      <vt:lpstr>HACCP Principles and Design </vt:lpstr>
      <vt:lpstr>Five Preliminary Steps  </vt:lpstr>
      <vt:lpstr>HACCP Principles  </vt:lpstr>
      <vt:lpstr>PR/HACCP Policy Formulation and Implementation</vt:lpstr>
      <vt:lpstr>Implementation Issues for Small Firms </vt:lpstr>
      <vt:lpstr>Comparison of Cost </vt:lpstr>
      <vt:lpstr>PR/HACCP and Continuous Improvement </vt:lpstr>
      <vt:lpstr>   Infections caused by specific bacterial pathogens by State (United States of America)</vt:lpstr>
      <vt:lpstr>PowerPoint Presentation</vt:lpstr>
      <vt:lpstr>     Figure 10.1 Incidence of Campylobacter and Salmonella infections by age group, FoodNet sites, 2001. </vt:lpstr>
      <vt:lpstr>Summary </vt:lpstr>
      <vt:lpstr>THANK YOU</vt:lpstr>
    </vt:vector>
  </TitlesOfParts>
  <Company>CABI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Sarah Lowe</cp:lastModifiedBy>
  <cp:revision>129</cp:revision>
  <dcterms:created xsi:type="dcterms:W3CDTF">2014-12-08T12:01:41Z</dcterms:created>
  <dcterms:modified xsi:type="dcterms:W3CDTF">2017-02-21T09:33:06Z</dcterms:modified>
</cp:coreProperties>
</file>