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7"/>
  </p:handoutMasterIdLst>
  <p:sldIdLst>
    <p:sldId id="263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66" r:id="rId12"/>
    <p:sldId id="280" r:id="rId13"/>
    <p:sldId id="281" r:id="rId14"/>
    <p:sldId id="282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3C92D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86" autoAdjust="0"/>
  </p:normalViewPr>
  <p:slideViewPr>
    <p:cSldViewPr snapToGrid="0" snapToObjects="1">
      <p:cViewPr>
        <p:scale>
          <a:sx n="68" d="100"/>
          <a:sy n="68" d="100"/>
        </p:scale>
        <p:origin x="-2238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1530F-8C58-4EDB-AB28-A44B8905B02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5DF76-156A-41F3-842A-2CB57947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9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89030" y="492258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cap="all" baseline="0" dirty="0" smtClean="0">
                <a:latin typeface="Arial"/>
                <a:cs typeface="Arial"/>
              </a:rPr>
              <a:t>Key Questions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200" b="1"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flickr.com/photos/59247791@N08/5505415842/in/photolist-9ouGjN-5y8pM-eYjnzD-e12ACo-noKBT3-ggECUZ-kqXdxV-3Ga25T-9CHwYG-j7psv-bBa29T-aZFaXi-e4QXnM-5y8q5-dChrZd-9Sdzq2-5D587-brczXD-5TdJat-4Y6uq5-afXrkv-nqvTcm-nqRfEW-7SNvWq-HYja3-e5cKwy-aj7Xij-5y8pX-41yQ4-9jm5Wa-4ptCBR-4oaCjE-MhLH-bof94C-9SgsaC-9FSQBM-noKFTh-9fYr2g-a9oB34-2xcts-brcXeV-TJfg1-LhpvJ-brgiFM-6WymwE-aore4Z-2gaUqE-8bdJ6e-8KeEw5-dvCr3k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1091181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>
                <a:latin typeface="Arial"/>
                <a:cs typeface="Arial"/>
              </a:rPr>
              <a:t>MICROBIAL FOOD SAFETY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A FOOD SYSTEMS APPROACH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667416"/>
            <a:ext cx="7741920" cy="643862"/>
          </a:xfrm>
        </p:spPr>
        <p:txBody>
          <a:bodyPr>
            <a:normAutofit/>
          </a:bodyPr>
          <a:lstStyle/>
          <a:p>
            <a:r>
              <a:rPr lang="en-GB" sz="3200" b="0" baseline="30000" dirty="0">
                <a:latin typeface="Arial"/>
                <a:cs typeface="Arial"/>
              </a:rPr>
              <a:t>Charlene Wolf-Hall and William </a:t>
            </a:r>
            <a:r>
              <a:rPr lang="en-GB" sz="3200" b="0" baseline="30000" dirty="0" err="1" smtClean="0">
                <a:latin typeface="Arial"/>
                <a:cs typeface="Arial"/>
              </a:rPr>
              <a:t>Nganje</a:t>
            </a:r>
            <a:endParaRPr lang="en-GB" sz="3200" b="0" baseline="30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Mushrooms and Other Fungi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Single Cell Protein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Fermented Foods</a:t>
            </a:r>
          </a:p>
          <a:p>
            <a:r>
              <a:rPr lang="en-US" sz="2400" dirty="0"/>
              <a:t>	</a:t>
            </a:r>
            <a:endParaRPr lang="en-US" sz="2400" dirty="0" smtClean="0"/>
          </a:p>
          <a:p>
            <a:endParaRPr lang="en-US" sz="2400" dirty="0" smtClean="0"/>
          </a:p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Microbial Based Foods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1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Multi-Ingredient Processed Foods</a:t>
            </a:r>
            <a:endParaRPr lang="en-GB" dirty="0"/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358" y="1271588"/>
            <a:ext cx="5474446" cy="3998912"/>
          </a:xfrm>
        </p:spPr>
      </p:pic>
    </p:spTree>
    <p:extLst>
      <p:ext uri="{BB962C8B-B14F-4D97-AF65-F5344CB8AC3E}">
        <p14:creationId xmlns:p14="http://schemas.microsoft.com/office/powerpoint/2010/main" val="38755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	</a:t>
            </a:r>
            <a:endParaRPr lang="en-US" sz="2400" dirty="0" smtClean="0"/>
          </a:p>
          <a:p>
            <a:endParaRPr lang="en-US" sz="2400" dirty="0" smtClean="0"/>
          </a:p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9356" y="478970"/>
            <a:ext cx="7196137" cy="923895"/>
          </a:xfrm>
        </p:spPr>
        <p:txBody>
          <a:bodyPr>
            <a:normAutofit fontScale="90000"/>
          </a:bodyPr>
          <a:lstStyle/>
          <a:p>
            <a:r>
              <a:rPr lang="en-GB" sz="3100" dirty="0" smtClean="0"/>
              <a:t>Food Supply Networks, Spread of Foodborne Hazards, and Traceability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8291608" y="4438001"/>
            <a:ext cx="1698894" cy="1154113"/>
          </a:xfrm>
          <a:prstGeom prst="rtTriangle">
            <a:avLst/>
          </a:prstGeom>
          <a:solidFill>
            <a:schemeClr val="bg2">
              <a:alpha val="46000"/>
            </a:schemeClr>
          </a:solidFill>
          <a:ln>
            <a:solidFill>
              <a:schemeClr val="bg2"/>
            </a:solidFill>
          </a:ln>
          <a:scene3d>
            <a:camera prst="orthographicFront">
              <a:rot lat="300000" lon="21299994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265403"/>
              </p:ext>
            </p:extLst>
          </p:nvPr>
        </p:nvGraphicFramePr>
        <p:xfrm>
          <a:off x="3591924" y="2437752"/>
          <a:ext cx="5428615" cy="2971165"/>
        </p:xfrm>
        <a:graphic>
          <a:graphicData uri="http://schemas.openxmlformats.org/drawingml/2006/table">
            <a:tbl>
              <a:tblPr firstRow="1" firstCol="1" bandRow="1"/>
              <a:tblGrid>
                <a:gridCol w="1554480"/>
                <a:gridCol w="1894840"/>
                <a:gridCol w="197929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Tight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coupling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bagged leafy greens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(easy trace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Unpopulated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Branded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 products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(Mixed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trace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Loose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coupling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Farmer’s Market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Ontario: raw milk, cheese event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(medium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easy trace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Tomatoes/peppers event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(difficult trace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Linear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Complex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ight Triangle 9"/>
          <p:cNvSpPr/>
          <p:nvPr/>
        </p:nvSpPr>
        <p:spPr>
          <a:xfrm>
            <a:off x="8050577" y="4831861"/>
            <a:ext cx="1939925" cy="1154113"/>
          </a:xfrm>
          <a:prstGeom prst="rtTriangle">
            <a:avLst/>
          </a:prstGeom>
          <a:solidFill>
            <a:schemeClr val="bg2">
              <a:alpha val="46000"/>
            </a:schemeClr>
          </a:solidFill>
          <a:ln>
            <a:solidFill>
              <a:schemeClr val="bg2"/>
            </a:solidFill>
          </a:ln>
          <a:scene3d>
            <a:camera prst="orthographicFront">
              <a:rot lat="300000" lon="21299994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041662" y="2437752"/>
            <a:ext cx="1978877" cy="13136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866"/>
            <a:ext cx="3491937" cy="30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Mitigation of Risks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Food Safety = Food System Reliability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exposure to natural hazards, errors, and failures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Errors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Type I Disruption = False Positive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Type II Disruption = False Negative</a:t>
            </a:r>
          </a:p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Food Supply Chains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xfrm>
            <a:off x="1189356" y="1406769"/>
            <a:ext cx="7196137" cy="4178849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/>
                <a:cs typeface="Arial"/>
              </a:rPr>
              <a:t>Outbreaks can cost society hundreds of millions of dollars</a:t>
            </a:r>
          </a:p>
          <a:p>
            <a:endParaRPr lang="en-GB" sz="3200" dirty="0" smtClean="0">
              <a:latin typeface="Arial"/>
              <a:cs typeface="Arial"/>
            </a:endParaRPr>
          </a:p>
          <a:p>
            <a:r>
              <a:rPr lang="en-GB" sz="3200" dirty="0" smtClean="0">
                <a:latin typeface="Arial"/>
                <a:cs typeface="Arial"/>
              </a:rPr>
              <a:t>The longer tracing takes, the higher the cost</a:t>
            </a:r>
            <a:endParaRPr lang="en-GB" sz="3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Economic Consequences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231" y="0"/>
            <a:ext cx="1406769" cy="14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 smtClean="0">
                <a:latin typeface="Arial"/>
                <a:cs typeface="Arial"/>
              </a:rPr>
              <a:t>THANK YOU</a:t>
            </a:r>
            <a:endParaRPr lang="en-GB" sz="22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Name:	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Charlene Wolf-Hall &amp; William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Nganje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Email: 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charlene.hall@ndsu.edu &amp; </a:t>
            </a:r>
            <a:r>
              <a:rPr lang="en-GB" altLang="zh-CN" sz="2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William.Nganje@ndsu.edu</a:t>
            </a:r>
            <a:endParaRPr lang="en-GB" altLang="zh-CN" sz="2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endParaRPr lang="en-GB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7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Chapter 1</a:t>
            </a:r>
            <a:r>
              <a:rPr lang="en-US" smtClean="0">
                <a:latin typeface="Arial"/>
                <a:cs typeface="Arial"/>
              </a:rPr>
              <a:t>: Food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289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are some of the major food groups consumed globally?</a:t>
            </a:r>
          </a:p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are some examples of unusual or exotic foods?</a:t>
            </a:r>
          </a:p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are food supply networks? </a:t>
            </a:r>
          </a:p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Key Questions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living things consume food.  Living things include: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Plants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Fungi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Protozoa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Bacteria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Each of the kingdoms includes organisms that can consume organisms from other kingdoms.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are all food for something else.</a:t>
            </a:r>
          </a:p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Who is eating who?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9356" y="739228"/>
            <a:ext cx="7196137" cy="727652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What’s in that </a:t>
            </a:r>
            <a:r>
              <a:rPr lang="en-GB" sz="4000" dirty="0" smtClean="0"/>
              <a:t>fresh salad</a:t>
            </a:r>
            <a:r>
              <a:rPr lang="en-GB" sz="4000" dirty="0"/>
              <a:t>?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590" y="1514475"/>
            <a:ext cx="566282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Cereals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Meat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Eggs, milk and dairy products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Vegetables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providers: vegetable oils, animals fats and sugar</a:t>
            </a:r>
          </a:p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9017" y="739228"/>
            <a:ext cx="7196137" cy="61912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Human Food Categories for Global Consumption Trends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Terrestrial Mammals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Goats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Sheep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Pigs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Cattle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Birds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Chickens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Ducks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Geese</a:t>
            </a:r>
          </a:p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Animal Based Foods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Freshwater and Seafood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White fish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Oily fish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Invertebrates</a:t>
            </a: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Crabs</a:t>
            </a: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Clams</a:t>
            </a: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Oysters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Insects, Annelids and Reptiles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Dairy Products and Eggs</a:t>
            </a:r>
          </a:p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Animal Based Foods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Fruits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Vegetables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Nuts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Grains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Legumes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Oilseeds</a:t>
            </a:r>
          </a:p>
          <a:p>
            <a:endParaRPr lang="en-US" sz="2400" dirty="0" smtClean="0"/>
          </a:p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Plant Based Foods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256</Words>
  <Application>Microsoft Office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MICROBIAL FOOD SAFETY A FOOD SYSTEMS APPROACH</vt:lpstr>
      <vt:lpstr>PowerPoint Presentation</vt:lpstr>
      <vt:lpstr>Key Questions </vt:lpstr>
      <vt:lpstr>Who is eating who? </vt:lpstr>
      <vt:lpstr>What’s in that fresh salad?  </vt:lpstr>
      <vt:lpstr>Human Food Categories for Global Consumption Trends </vt:lpstr>
      <vt:lpstr>Animal Based Foods </vt:lpstr>
      <vt:lpstr>Animal Based Foods </vt:lpstr>
      <vt:lpstr>Plant Based Foods </vt:lpstr>
      <vt:lpstr>Microbial Based Foods </vt:lpstr>
      <vt:lpstr>Multi-Ingredient Processed Foods</vt:lpstr>
      <vt:lpstr>Food Supply Networks, Spread of Foodborne Hazards, and Traceability </vt:lpstr>
      <vt:lpstr>Food Supply Chains </vt:lpstr>
      <vt:lpstr>Economic Consequences </vt:lpstr>
      <vt:lpstr>THANK YOU</vt:lpstr>
    </vt:vector>
  </TitlesOfParts>
  <Company>CABI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Sarah Lowe</cp:lastModifiedBy>
  <cp:revision>64</cp:revision>
  <dcterms:created xsi:type="dcterms:W3CDTF">2014-12-08T12:01:41Z</dcterms:created>
  <dcterms:modified xsi:type="dcterms:W3CDTF">2017-02-20T17:25:45Z</dcterms:modified>
</cp:coreProperties>
</file>