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1" r:id="rId2"/>
    <p:sldId id="304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89" r:id="rId16"/>
    <p:sldId id="290" r:id="rId17"/>
    <p:sldId id="291" r:id="rId18"/>
    <p:sldId id="293" r:id="rId19"/>
    <p:sldId id="294" r:id="rId20"/>
    <p:sldId id="311" r:id="rId21"/>
    <p:sldId id="309" r:id="rId22"/>
    <p:sldId id="307" r:id="rId23"/>
  </p:sldIdLst>
  <p:sldSz cx="9144000" cy="6858000" type="screen4x3"/>
  <p:notesSz cx="7010400" cy="923607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>
        <p:scale>
          <a:sx n="91" d="100"/>
          <a:sy n="91" d="100"/>
        </p:scale>
        <p:origin x="-230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CA"/>
              <a:t>2016-09-17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D8F1DF-38EE-4DEB-A688-8E8CCD366A1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5745625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CA"/>
              <a:t>2016-09-17</a:t>
            </a:r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CA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237DE9-DDF5-4A35-9A98-BF97407AF00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4147821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0B80A0F-41D6-408D-AE8C-404E6DE453BA}" type="slidenum">
              <a:rPr lang="en-CA" altLang="en-US" smtClean="0"/>
              <a:pPr/>
              <a:t>3</a:t>
            </a:fld>
            <a:endParaRPr lang="en-CA" altLang="en-US" smtClean="0"/>
          </a:p>
        </p:txBody>
      </p:sp>
      <p:sp>
        <p:nvSpPr>
          <p:cNvPr id="25605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E8E42DE-72EF-450E-AEDC-DB3A3C34A40B}" type="slidenum">
              <a:rPr lang="en-CA" altLang="en-US" smtClean="0"/>
              <a:pPr/>
              <a:t>12</a:t>
            </a:fld>
            <a:endParaRPr lang="en-CA" altLang="en-US" smtClean="0"/>
          </a:p>
        </p:txBody>
      </p:sp>
      <p:sp>
        <p:nvSpPr>
          <p:cNvPr id="34821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7665DBF-6763-4632-BC05-7D561431E119}" type="slidenum">
              <a:rPr lang="en-CA" altLang="en-US" smtClean="0"/>
              <a:pPr/>
              <a:t>13</a:t>
            </a:fld>
            <a:endParaRPr lang="en-CA" altLang="en-US" smtClean="0"/>
          </a:p>
        </p:txBody>
      </p:sp>
      <p:sp>
        <p:nvSpPr>
          <p:cNvPr id="35845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C433E45-46D0-4DA1-AA62-F42B98EE5F7B}" type="slidenum">
              <a:rPr lang="en-CA" altLang="en-US" smtClean="0"/>
              <a:pPr/>
              <a:t>14</a:t>
            </a:fld>
            <a:endParaRPr lang="en-CA" altLang="en-US" smtClean="0"/>
          </a:p>
        </p:txBody>
      </p:sp>
      <p:sp>
        <p:nvSpPr>
          <p:cNvPr id="36869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4E2D883-7C3F-4513-84CC-49B7DE732710}" type="slidenum">
              <a:rPr lang="en-CA" altLang="en-US" smtClean="0"/>
              <a:pPr/>
              <a:t>15</a:t>
            </a:fld>
            <a:endParaRPr lang="en-CA" altLang="en-US" smtClean="0"/>
          </a:p>
        </p:txBody>
      </p:sp>
      <p:sp>
        <p:nvSpPr>
          <p:cNvPr id="37893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103FDA-AD7D-4970-A72B-966774E427B9}" type="slidenum">
              <a:rPr lang="en-CA" altLang="en-US" smtClean="0"/>
              <a:pPr/>
              <a:t>16</a:t>
            </a:fld>
            <a:endParaRPr lang="en-CA" altLang="en-US" smtClean="0"/>
          </a:p>
        </p:txBody>
      </p:sp>
      <p:sp>
        <p:nvSpPr>
          <p:cNvPr id="38917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7B1F69B-8D70-415E-A62B-A09799C669A4}" type="slidenum">
              <a:rPr lang="en-CA" altLang="en-US" smtClean="0"/>
              <a:pPr/>
              <a:t>17</a:t>
            </a:fld>
            <a:endParaRPr lang="en-CA" altLang="en-US" smtClean="0"/>
          </a:p>
        </p:txBody>
      </p:sp>
      <p:sp>
        <p:nvSpPr>
          <p:cNvPr id="39941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31EA3F2-3E72-420D-BF6B-980DDB20066E}" type="slidenum">
              <a:rPr lang="en-CA" altLang="en-US" smtClean="0"/>
              <a:pPr/>
              <a:t>18</a:t>
            </a:fld>
            <a:endParaRPr lang="en-CA" altLang="en-US" smtClean="0"/>
          </a:p>
        </p:txBody>
      </p:sp>
      <p:sp>
        <p:nvSpPr>
          <p:cNvPr id="40965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8CD2CDD-937E-42C1-B4C7-584FC2C40FFF}" type="slidenum">
              <a:rPr lang="en-CA" altLang="en-US" smtClean="0"/>
              <a:pPr/>
              <a:t>19</a:t>
            </a:fld>
            <a:endParaRPr lang="en-CA" altLang="en-US" smtClean="0"/>
          </a:p>
        </p:txBody>
      </p:sp>
      <p:sp>
        <p:nvSpPr>
          <p:cNvPr id="41989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424A65-B02A-497B-942A-3B6B6788D0D6}" type="slidenum">
              <a:rPr lang="en-CA" altLang="en-US" smtClean="0">
                <a:solidFill>
                  <a:srgbClr val="000000"/>
                </a:solidFill>
              </a:rPr>
              <a:pPr/>
              <a:t>22</a:t>
            </a:fld>
            <a:endParaRPr lang="en-CA" altLang="en-US" smtClean="0">
              <a:solidFill>
                <a:srgbClr val="000000"/>
              </a:solidFill>
            </a:endParaRPr>
          </a:p>
        </p:txBody>
      </p:sp>
      <p:sp>
        <p:nvSpPr>
          <p:cNvPr id="43013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>
                <a:solidFill>
                  <a:srgbClr val="000000"/>
                </a:solidFill>
              </a:rPr>
              <a:t>2016-09-17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239EB26-173D-45C6-AFFD-34393D4CF458}" type="slidenum">
              <a:rPr lang="en-CA" altLang="en-US" smtClean="0"/>
              <a:pPr/>
              <a:t>4</a:t>
            </a:fld>
            <a:endParaRPr lang="en-CA" altLang="en-US" smtClean="0"/>
          </a:p>
        </p:txBody>
      </p:sp>
      <p:sp>
        <p:nvSpPr>
          <p:cNvPr id="26629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3531193-D02C-400F-9FF9-C0D6084440C1}" type="slidenum">
              <a:rPr lang="en-CA" altLang="en-US" smtClean="0"/>
              <a:pPr/>
              <a:t>5</a:t>
            </a:fld>
            <a:endParaRPr lang="en-CA" altLang="en-US" smtClean="0"/>
          </a:p>
        </p:txBody>
      </p:sp>
      <p:sp>
        <p:nvSpPr>
          <p:cNvPr id="27653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90CC78C-E202-4323-85CE-0F871B7B570E}" type="slidenum">
              <a:rPr lang="en-CA" altLang="en-US" smtClean="0"/>
              <a:pPr/>
              <a:t>6</a:t>
            </a:fld>
            <a:endParaRPr lang="en-CA" altLang="en-US" smtClean="0"/>
          </a:p>
        </p:txBody>
      </p:sp>
      <p:sp>
        <p:nvSpPr>
          <p:cNvPr id="28677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FA65501-A0D2-4C49-A6CE-9D88B53365A1}" type="slidenum">
              <a:rPr lang="en-CA" altLang="en-US" smtClean="0"/>
              <a:pPr/>
              <a:t>7</a:t>
            </a:fld>
            <a:endParaRPr lang="en-CA" altLang="en-US" smtClean="0"/>
          </a:p>
        </p:txBody>
      </p:sp>
      <p:sp>
        <p:nvSpPr>
          <p:cNvPr id="29701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84705E8-F104-4045-BC74-1E2E15D3B4F1}" type="slidenum">
              <a:rPr lang="en-CA" altLang="en-US" smtClean="0"/>
              <a:pPr/>
              <a:t>8</a:t>
            </a:fld>
            <a:endParaRPr lang="en-CA" altLang="en-US" smtClean="0"/>
          </a:p>
        </p:txBody>
      </p:sp>
      <p:sp>
        <p:nvSpPr>
          <p:cNvPr id="30725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4CA393D-169C-4F03-AEB8-F00504DE43A7}" type="slidenum">
              <a:rPr lang="en-CA" altLang="en-US" smtClean="0"/>
              <a:pPr/>
              <a:t>9</a:t>
            </a:fld>
            <a:endParaRPr lang="en-CA" altLang="en-US" smtClean="0"/>
          </a:p>
        </p:txBody>
      </p:sp>
      <p:sp>
        <p:nvSpPr>
          <p:cNvPr id="31749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230803C-AC85-43E7-93D9-D8FC2012C72E}" type="slidenum">
              <a:rPr lang="en-CA" altLang="en-US" smtClean="0"/>
              <a:pPr/>
              <a:t>10</a:t>
            </a:fld>
            <a:endParaRPr lang="en-CA" altLang="en-US" smtClean="0"/>
          </a:p>
        </p:txBody>
      </p:sp>
      <p:sp>
        <p:nvSpPr>
          <p:cNvPr id="32773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65313B-B0E8-45F1-84E3-249BD1DD3E47}" type="slidenum">
              <a:rPr lang="en-CA" altLang="en-US" smtClean="0"/>
              <a:pPr/>
              <a:t>11</a:t>
            </a:fld>
            <a:endParaRPr lang="en-CA" altLang="en-US" smtClean="0"/>
          </a:p>
        </p:txBody>
      </p:sp>
      <p:sp>
        <p:nvSpPr>
          <p:cNvPr id="33797" name="Date Placeholder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063" indent="-2889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875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01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7563" indent="-2317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47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9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91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363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altLang="en-US" smtClean="0"/>
              <a:t>2016-09-17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B143-074C-409C-9188-A296E962677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3497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E6C80-5C28-4F0D-AD0E-251255D60D4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4348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33869-E0C8-4856-9549-DFA13586736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1094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4F35-5A52-4BAA-854D-CF3CA7FA967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2429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45AB8-FAB2-465C-9CAE-D34441070FD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1896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3616-3177-407E-8FC5-89A182CABBD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2545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2E5E9-03C1-4DE4-8BEB-00A0D11CFCF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4788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52E62-A2E4-438D-9AB3-2B4EDBD0AB9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3452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E6983-2E97-443C-B930-75E0C8A7EF0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3658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BD6CC-42C7-455D-8111-A1004629AAE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4181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4D6EB-EC0C-4E2C-8F15-45E85D5A28E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7821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4F8F94D-2367-475D-8750-430B53C1EA9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UBC Abacus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CA" altLang="en-US" dirty="0" smtClean="0"/>
              <a:t>A software program developed at the University of British Columbia </a:t>
            </a:r>
            <a:r>
              <a:rPr lang="en-CA" altLang="en-US" smtClean="0"/>
              <a:t>(UBC), Vancouver, Canada to assist farmers in formulating feed mixtures for use in the production of organic poultry and pigs.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smtClean="0"/>
              <a:t>Supplementary Protein Sources</a:t>
            </a:r>
            <a:endParaRPr lang="en-CA" altLang="en-US" sz="2000" smtClean="0"/>
          </a:p>
          <a:p>
            <a:endParaRPr lang="en-CA" altLang="en-US" sz="2000" smtClean="0"/>
          </a:p>
          <a:p>
            <a:r>
              <a:rPr lang="en-US" altLang="en-US" sz="2000" b="1" smtClean="0"/>
              <a:t>Faba (field) beans </a:t>
            </a:r>
            <a:endParaRPr lang="en-CA" altLang="en-US" sz="2000" smtClean="0"/>
          </a:p>
          <a:p>
            <a:r>
              <a:rPr lang="en-US" altLang="en-US" sz="2000" smtClean="0"/>
              <a:t>annual legume that grows well in regions with mild winters and adequate summer rainfall</a:t>
            </a:r>
            <a:endParaRPr lang="en-CA" altLang="en-US" sz="2000" smtClean="0"/>
          </a:p>
          <a:p>
            <a:r>
              <a:rPr lang="en-US" altLang="en-US" sz="2000" smtClean="0"/>
              <a:t>beans store well for use on-farm </a:t>
            </a:r>
            <a:endParaRPr lang="en-CA" altLang="en-US" sz="2000" smtClean="0"/>
          </a:p>
          <a:p>
            <a:r>
              <a:rPr lang="en-US" altLang="en-US" sz="2000" smtClean="0"/>
              <a:t>beans are often regarded nutritionally as high-protein cereal grains</a:t>
            </a:r>
            <a:endParaRPr lang="en-CA" altLang="en-US" sz="2000" smtClean="0"/>
          </a:p>
          <a:p>
            <a:r>
              <a:rPr lang="en-US" altLang="en-US" sz="2000" smtClean="0"/>
              <a:t>like most legume seeds are low in methionine and cystine (amino acids)</a:t>
            </a:r>
            <a:endParaRPr lang="en-CA" altLang="en-US" sz="2000" smtClean="0"/>
          </a:p>
          <a:p>
            <a:r>
              <a:rPr lang="en-US" altLang="en-US" sz="2000" smtClean="0"/>
              <a:t>similar in energy content to barley or wheat </a:t>
            </a:r>
            <a:endParaRPr lang="en-CA" altLang="en-US" sz="2000" smtClean="0"/>
          </a:p>
          <a:p>
            <a:r>
              <a:rPr lang="en-US" altLang="en-US" sz="2000" smtClean="0"/>
              <a:t>grind before use in livestock diets </a:t>
            </a:r>
            <a:endParaRPr lang="en-CA" altLang="en-US" sz="2000" smtClean="0"/>
          </a:p>
          <a:p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smtClean="0"/>
              <a:t>Field peas</a:t>
            </a:r>
            <a:endParaRPr lang="en-CA" altLang="en-US" sz="2000" smtClean="0"/>
          </a:p>
          <a:p>
            <a:r>
              <a:rPr lang="en-US" altLang="en-US" sz="2000" smtClean="0"/>
              <a:t>like field beans a good cool-season alternative crop for regions not suited to growing soybeans</a:t>
            </a:r>
            <a:endParaRPr lang="en-CA" altLang="en-US" sz="2000" smtClean="0"/>
          </a:p>
          <a:p>
            <a:r>
              <a:rPr lang="en-US" altLang="en-US" sz="2000" smtClean="0"/>
              <a:t>can be grown in conjunction with barley</a:t>
            </a:r>
            <a:endParaRPr lang="en-CA" altLang="en-US" sz="2000" smtClean="0"/>
          </a:p>
          <a:p>
            <a:r>
              <a:rPr lang="en-US" altLang="en-US" sz="2000" smtClean="0"/>
              <a:t>similar in energy content to high-energy cereals (high in starch)</a:t>
            </a:r>
            <a:endParaRPr lang="en-CA" altLang="en-US" sz="2000" smtClean="0"/>
          </a:p>
          <a:p>
            <a:r>
              <a:rPr lang="en-US" altLang="en-US" sz="2000" smtClean="0"/>
              <a:t>higher in protein content than cereal grains</a:t>
            </a:r>
            <a:endParaRPr lang="en-CA" altLang="en-US" sz="2000" smtClean="0"/>
          </a:p>
          <a:p>
            <a:r>
              <a:rPr lang="en-US" altLang="en-US" sz="2000" smtClean="0"/>
              <a:t>grind before feeding</a:t>
            </a:r>
            <a:endParaRPr lang="en-CA" altLang="en-US" sz="2000" smtClean="0"/>
          </a:p>
          <a:p>
            <a:r>
              <a:rPr lang="en-US" altLang="en-US" sz="2000" b="1" smtClean="0"/>
              <a:t>Fish meal</a:t>
            </a:r>
            <a:endParaRPr lang="en-CA" altLang="en-US" sz="2000" smtClean="0"/>
          </a:p>
          <a:p>
            <a:r>
              <a:rPr lang="en-US" altLang="en-US" sz="2000" smtClean="0"/>
              <a:t>excellent protein source (used mainly in fish farming)</a:t>
            </a:r>
            <a:endParaRPr lang="en-CA" altLang="en-US" sz="2000" smtClean="0"/>
          </a:p>
          <a:p>
            <a:r>
              <a:rPr lang="en-US" altLang="en-US" sz="2000" smtClean="0"/>
              <a:t>acceptable if certified organic</a:t>
            </a:r>
            <a:endParaRPr lang="en-CA" altLang="en-US" sz="2000" smtClean="0"/>
          </a:p>
          <a:p>
            <a:r>
              <a:rPr lang="en-US" altLang="en-US" sz="2000" smtClean="0"/>
              <a:t>usually too expensive for on-farm use  </a:t>
            </a:r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2292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Supplementary Protein Sources</a:t>
            </a:r>
            <a:endParaRPr lang="en-CA" altLang="en-US" sz="200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smtClean="0"/>
              <a:t>Sodium</a:t>
            </a:r>
            <a:r>
              <a:rPr lang="en-US" altLang="en-US" sz="2000" smtClean="0"/>
              <a:t>: mainly sodium chloride, also sea salt etc.</a:t>
            </a:r>
            <a:endParaRPr lang="en-CA" altLang="en-US" sz="2000" smtClean="0"/>
          </a:p>
          <a:p>
            <a:r>
              <a:rPr lang="en-US" altLang="en-US" sz="2000" b="1" smtClean="0"/>
              <a:t>Calcium</a:t>
            </a:r>
            <a:r>
              <a:rPr lang="en-US" altLang="en-US" sz="2000" smtClean="0"/>
              <a:t>: mainly ground limestone, also ground sea-shells etc.</a:t>
            </a:r>
            <a:endParaRPr lang="en-CA" altLang="en-US" sz="2000" smtClean="0"/>
          </a:p>
          <a:p>
            <a:r>
              <a:rPr lang="en-US" altLang="en-US" sz="2000" b="1" smtClean="0"/>
              <a:t>Phosphorus</a:t>
            </a:r>
            <a:r>
              <a:rPr lang="en-US" altLang="en-US" sz="2000" smtClean="0"/>
              <a:t>: mainly dicalcium phosphate.</a:t>
            </a:r>
            <a:endParaRPr lang="en-CA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The approved products to supply </a:t>
            </a:r>
            <a:r>
              <a:rPr lang="en-US" altLang="en-US" sz="2000" b="1" smtClean="0"/>
              <a:t>trace element</a:t>
            </a:r>
            <a:r>
              <a:rPr lang="en-US" altLang="en-US" sz="2000" smtClean="0"/>
              <a:t>s include:</a:t>
            </a:r>
            <a:endParaRPr lang="en-CA" altLang="en-US" sz="2000" smtClean="0"/>
          </a:p>
          <a:p>
            <a:r>
              <a:rPr lang="en-US" altLang="en-US" sz="2000" b="1" smtClean="0"/>
              <a:t>Iron products</a:t>
            </a:r>
            <a:r>
              <a:rPr lang="en-US" altLang="en-US" sz="2000" smtClean="0"/>
              <a:t>: ferrous carbonate, ferrous sulfate monohydrate and ferric oxide.</a:t>
            </a:r>
            <a:endParaRPr lang="en-CA" altLang="en-US" sz="2000" smtClean="0"/>
          </a:p>
          <a:p>
            <a:r>
              <a:rPr lang="en-US" altLang="en-US" sz="2000" b="1" smtClean="0"/>
              <a:t>Iodine products</a:t>
            </a:r>
            <a:r>
              <a:rPr lang="en-US" altLang="en-US" sz="2000" smtClean="0"/>
              <a:t>: calcium iodate, anhydrous calcium iodate hexahydrate and potassium iodide.</a:t>
            </a:r>
            <a:endParaRPr lang="en-CA" altLang="en-US" sz="2000" smtClean="0"/>
          </a:p>
          <a:p>
            <a:r>
              <a:rPr lang="en-US" altLang="en-US" sz="2000" b="1" smtClean="0"/>
              <a:t>Copper products</a:t>
            </a:r>
            <a:r>
              <a:rPr lang="en-US" altLang="en-US" sz="2000" smtClean="0"/>
              <a:t>: copper oxide etc.</a:t>
            </a:r>
            <a:endParaRPr lang="en-CA" altLang="en-US" sz="2000" smtClean="0"/>
          </a:p>
          <a:p>
            <a:r>
              <a:rPr lang="en-US" altLang="en-US" sz="2000" b="1" smtClean="0"/>
              <a:t>Zinc products</a:t>
            </a:r>
            <a:r>
              <a:rPr lang="en-US" altLang="en-US" sz="2000" smtClean="0"/>
              <a:t>: zinc carbonate, zinc oxide etc.</a:t>
            </a:r>
            <a:endParaRPr lang="en-CA" altLang="en-US" sz="2000" smtClean="0"/>
          </a:p>
          <a:p>
            <a:r>
              <a:rPr lang="en-US" altLang="en-US" sz="2000" b="1" smtClean="0"/>
              <a:t>Selenium products</a:t>
            </a:r>
            <a:r>
              <a:rPr lang="en-US" altLang="en-US" sz="2000" smtClean="0"/>
              <a:t>: sodium selenate and sodium selenite.</a:t>
            </a:r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3316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Minerals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000" smtClean="0"/>
          </a:p>
          <a:p>
            <a:r>
              <a:rPr lang="en-US" altLang="en-US" sz="2000" smtClean="0"/>
              <a:t>Approved vitamins should be derived from vitamin compounds occurring naturally in feeds, or synthetic vitamins identical to natural vitamins. </a:t>
            </a:r>
          </a:p>
          <a:p>
            <a:endParaRPr lang="en-US" altLang="en-US" sz="2000" smtClean="0"/>
          </a:p>
          <a:p>
            <a:r>
              <a:rPr lang="en-US" altLang="en-US" sz="2000" smtClean="0"/>
              <a:t>When the organic feed or organic animal product is to be exported to the USA, the vitamins and trace minerals have to be FDA-approved.</a:t>
            </a:r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Vitamins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smtClean="0"/>
              <a:t>Brewers’ Yeast (inactivated)</a:t>
            </a:r>
            <a:endParaRPr lang="en-CA" altLang="en-US" sz="2000" b="1" smtClean="0"/>
          </a:p>
          <a:p>
            <a:r>
              <a:rPr lang="en-US" altLang="en-US" sz="2000" smtClean="0"/>
              <a:t>used traditionally as a source of nutrients: other yeasts may be acceptable. </a:t>
            </a:r>
            <a:endParaRPr lang="en-CA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Certain </a:t>
            </a:r>
            <a:r>
              <a:rPr lang="en-US" altLang="en-US" sz="2000" b="1" smtClean="0"/>
              <a:t>additives</a:t>
            </a:r>
            <a:r>
              <a:rPr lang="en-US" altLang="en-US" sz="2000" smtClean="0"/>
              <a:t> for use in ensilage, as processing aids, pellet binders etc. are permitted.</a:t>
            </a:r>
            <a:endParaRPr lang="en-CA" altLang="en-US" sz="2000" smtClean="0"/>
          </a:p>
          <a:p>
            <a:r>
              <a:rPr lang="en-US" altLang="en-US" sz="2000" smtClean="0"/>
              <a:t>Some </a:t>
            </a:r>
            <a:r>
              <a:rPr lang="en-US" altLang="en-US" sz="2000" b="1" smtClean="0"/>
              <a:t>enzyme</a:t>
            </a:r>
            <a:r>
              <a:rPr lang="en-US" altLang="en-US" sz="2000" smtClean="0"/>
              <a:t> supplements such as proteases and carbohydrases are permitted (check with certifying agency).</a:t>
            </a:r>
            <a:endParaRPr lang="en-CA" altLang="en-US" sz="2000" smtClean="0"/>
          </a:p>
          <a:p>
            <a:r>
              <a:rPr lang="en-US" altLang="en-US" sz="2000" smtClean="0"/>
              <a:t>Pure forms of </a:t>
            </a:r>
            <a:r>
              <a:rPr lang="en-US" altLang="en-US" sz="2000" b="1" smtClean="0"/>
              <a:t>amino acids </a:t>
            </a:r>
            <a:r>
              <a:rPr lang="en-US" altLang="en-US" sz="2000" smtClean="0"/>
              <a:t>are not allowed </a:t>
            </a:r>
            <a:r>
              <a:rPr lang="en-US" altLang="en-US" sz="2000" b="1" smtClean="0"/>
              <a:t>Except</a:t>
            </a:r>
            <a:r>
              <a:rPr lang="en-US" altLang="en-US" sz="2000" smtClean="0"/>
              <a:t>:</a:t>
            </a:r>
            <a:endParaRPr lang="en-CA" altLang="en-US" sz="2000" smtClean="0"/>
          </a:p>
          <a:p>
            <a:r>
              <a:rPr lang="en-US" altLang="en-US" sz="2000" smtClean="0"/>
              <a:t>L-lysine produced by biofermentation and not GM may be permitted</a:t>
            </a:r>
            <a:endParaRPr lang="en-CA" altLang="en-US" sz="2000" smtClean="0"/>
          </a:p>
          <a:p>
            <a:r>
              <a:rPr lang="en-US" altLang="en-US" sz="2000" smtClean="0"/>
              <a:t>DL-methionine (and related compounds) may be permitted in poultry feeds</a:t>
            </a:r>
            <a:endParaRPr lang="en-CA" altLang="en-US" sz="2000" smtClean="0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Yeasts and other additives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/>
            </a:r>
            <a:br>
              <a:rPr lang="en-CA" altLang="en-US" smtClean="0"/>
            </a:br>
            <a:r>
              <a:rPr lang="en-US" altLang="en-US" smtClean="0"/>
              <a:t> </a:t>
            </a:r>
            <a:endParaRPr lang="en-CA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smtClean="0"/>
              <a:t>ENERGY</a:t>
            </a:r>
          </a:p>
          <a:p>
            <a:endParaRPr lang="en-CA" altLang="en-US" sz="2000" smtClean="0"/>
          </a:p>
          <a:p>
            <a:r>
              <a:rPr lang="en-US" altLang="en-US" sz="2000" smtClean="0"/>
              <a:t>accounts for the greatest percentage of feed costs</a:t>
            </a:r>
            <a:endParaRPr lang="en-CA" altLang="en-US" sz="2000" smtClean="0"/>
          </a:p>
          <a:p>
            <a:r>
              <a:rPr lang="en-US" altLang="en-US" sz="2000" smtClean="0"/>
              <a:t>produced when the feed is digested in the gut </a:t>
            </a:r>
            <a:endParaRPr lang="en-CA" altLang="en-US" sz="2000" smtClean="0"/>
          </a:p>
          <a:p>
            <a:r>
              <a:rPr lang="en-US" altLang="en-US" sz="2000" smtClean="0"/>
              <a:t>either released as heat or absorbed into the body for metabolic purposes </a:t>
            </a:r>
            <a:endParaRPr lang="en-CA" altLang="en-US" sz="2000" smtClean="0"/>
          </a:p>
          <a:p>
            <a:r>
              <a:rPr lang="en-US" altLang="en-US" sz="2000" smtClean="0"/>
              <a:t>can be obtained from carbohydrates (mainly), fats or proteins in the feed </a:t>
            </a:r>
            <a:endParaRPr lang="en-CA" altLang="en-US" sz="2000" smtClean="0"/>
          </a:p>
          <a:p>
            <a:r>
              <a:rPr lang="en-US" altLang="en-US" sz="2000" smtClean="0"/>
              <a:t>fats yield about 2.25 times the energy provided by carbohydrates or proteins</a:t>
            </a:r>
            <a:endParaRPr lang="en-CA" altLang="en-US" sz="2000" smtClean="0"/>
          </a:p>
          <a:p>
            <a:r>
              <a:rPr lang="en-US" altLang="en-US" sz="2000" smtClean="0"/>
              <a:t>energy in excess of requirement is converted to fat and stored in the body </a:t>
            </a:r>
            <a:endParaRPr lang="en-CA" altLang="en-US" sz="2000" smtClean="0"/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/>
              <a:t>NUTRIENT REQUIREMENTS </a:t>
            </a:r>
            <a:endParaRPr lang="en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/>
            </a:r>
            <a:br>
              <a:rPr lang="en-CA" altLang="en-US" smtClean="0"/>
            </a:br>
            <a:r>
              <a:rPr lang="en-US" altLang="en-US" smtClean="0"/>
              <a:t> </a:t>
            </a:r>
            <a:endParaRPr lang="en-CA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 smtClean="0"/>
              <a:t>total energy (</a:t>
            </a:r>
            <a:r>
              <a:rPr lang="en-US" altLang="en-US" sz="2000" b="1" dirty="0" smtClean="0"/>
              <a:t>gross energy: GE</a:t>
            </a:r>
            <a:r>
              <a:rPr lang="en-US" altLang="en-US" sz="2000" dirty="0" smtClean="0"/>
              <a:t>) - measured chemically</a:t>
            </a:r>
            <a:endParaRPr lang="en-CA" altLang="en-US" sz="2000" dirty="0" smtClean="0"/>
          </a:p>
          <a:p>
            <a:r>
              <a:rPr lang="en-US" altLang="en-US" sz="2000" dirty="0" smtClean="0"/>
              <a:t>GE does not indicate amount of energy useful to the animal </a:t>
            </a:r>
            <a:endParaRPr lang="en-CA" altLang="en-US" sz="2000" dirty="0" smtClean="0"/>
          </a:p>
          <a:p>
            <a:r>
              <a:rPr lang="en-US" altLang="en-US" sz="2000" dirty="0" smtClean="0"/>
              <a:t>a more precise measurement of energy is </a:t>
            </a:r>
            <a:r>
              <a:rPr lang="en-US" altLang="en-US" sz="2000" b="1" dirty="0" smtClean="0"/>
              <a:t>digestible energy (DE)</a:t>
            </a:r>
            <a:endParaRPr lang="en-CA" altLang="en-US" sz="2000" dirty="0" smtClean="0"/>
          </a:p>
          <a:p>
            <a:r>
              <a:rPr lang="en-US" altLang="en-US" sz="2000" dirty="0" smtClean="0"/>
              <a:t>large database of DE values for feedstuffs - used in formulating </a:t>
            </a:r>
            <a:r>
              <a:rPr lang="en-US" altLang="en-US" sz="2000" b="1" dirty="0" smtClean="0"/>
              <a:t>PIG</a:t>
            </a:r>
            <a:r>
              <a:rPr lang="en-US" altLang="en-US" sz="2000" dirty="0" smtClean="0"/>
              <a:t> diets</a:t>
            </a:r>
            <a:endParaRPr lang="en-CA" altLang="en-US" sz="2000" dirty="0" smtClean="0"/>
          </a:p>
          <a:p>
            <a:r>
              <a:rPr lang="en-US" altLang="en-US" sz="2000" dirty="0" smtClean="0"/>
              <a:t>DE values may be predicted from chemical composition</a:t>
            </a:r>
          </a:p>
          <a:p>
            <a:endParaRPr lang="en-CA" altLang="en-US" sz="2000" dirty="0" smtClean="0"/>
          </a:p>
          <a:p>
            <a:r>
              <a:rPr lang="en-US" altLang="en-US" sz="2000" dirty="0" smtClean="0"/>
              <a:t>a more accurate measure of useful energy is </a:t>
            </a:r>
            <a:r>
              <a:rPr lang="en-US" altLang="en-US" sz="2000" b="1" dirty="0" err="1" smtClean="0"/>
              <a:t>metabolizable</a:t>
            </a:r>
            <a:r>
              <a:rPr lang="en-US" altLang="en-US" sz="2000" b="1" dirty="0" smtClean="0"/>
              <a:t> energy (ME)</a:t>
            </a:r>
            <a:endParaRPr lang="en-CA" altLang="en-US" sz="2000" dirty="0" smtClean="0"/>
          </a:p>
          <a:p>
            <a:r>
              <a:rPr lang="en-US" altLang="en-US" sz="2000" dirty="0" smtClean="0"/>
              <a:t>takes into account energy lost both in feces and urine</a:t>
            </a:r>
            <a:endParaRPr lang="en-CA" altLang="en-US" sz="2000" dirty="0" smtClean="0"/>
          </a:p>
          <a:p>
            <a:r>
              <a:rPr lang="en-US" altLang="en-US" sz="2000" dirty="0" smtClean="0"/>
              <a:t>large database of ME values for feedstuffs - used in formulating </a:t>
            </a:r>
            <a:r>
              <a:rPr lang="en-US" altLang="en-US" sz="2000" b="1" dirty="0" smtClean="0"/>
              <a:t>POULTRY</a:t>
            </a:r>
            <a:r>
              <a:rPr lang="en-US" altLang="en-US" sz="2000" dirty="0" smtClean="0"/>
              <a:t> diets</a:t>
            </a:r>
            <a:endParaRPr lang="en-CA" altLang="en-US" sz="2000" dirty="0" smtClean="0"/>
          </a:p>
        </p:txBody>
      </p:sp>
      <p:sp>
        <p:nvSpPr>
          <p:cNvPr id="17412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 b="1"/>
              <a:t>Energy evaluation</a:t>
            </a:r>
            <a:endParaRPr lang="en-CA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 </a:t>
            </a:r>
            <a:r>
              <a:rPr lang="en-US" altLang="en-US" sz="2800" smtClean="0"/>
              <a:t>NUTRIENT REQUIREMENTS</a:t>
            </a:r>
            <a:endParaRPr lang="en-CA" altLang="en-US" sz="280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smtClean="0"/>
              <a:t>PROTEIN</a:t>
            </a:r>
            <a:endParaRPr lang="en-CA" altLang="en-US" sz="2000" smtClean="0"/>
          </a:p>
          <a:p>
            <a:r>
              <a:rPr lang="en-US" altLang="en-US" sz="2000" smtClean="0"/>
              <a:t>The term protein usually refers to </a:t>
            </a:r>
            <a:r>
              <a:rPr lang="en-US" altLang="en-US" sz="2000" b="1" smtClean="0"/>
              <a:t>crude protein</a:t>
            </a:r>
            <a:r>
              <a:rPr lang="en-US" altLang="en-US" sz="2000" smtClean="0"/>
              <a:t> (</a:t>
            </a:r>
            <a:r>
              <a:rPr lang="en-US" altLang="en-US" sz="2000" b="1" smtClean="0"/>
              <a:t>CP</a:t>
            </a:r>
            <a:r>
              <a:rPr lang="en-US" altLang="en-US" sz="2000" smtClean="0"/>
              <a:t>; measured as nitrogen content × 6.25) in tables of feedstuffs composition and requirements </a:t>
            </a:r>
            <a:endParaRPr lang="en-CA" altLang="en-US" sz="2000" smtClean="0"/>
          </a:p>
          <a:p>
            <a:r>
              <a:rPr lang="en-US" altLang="en-US" sz="2000" smtClean="0"/>
              <a:t>required in the diet as a source of amino acids (AA), building blocks for the formation of muscle tissue, eggs, etc. </a:t>
            </a:r>
            <a:endParaRPr lang="en-CA" altLang="en-US" sz="2000" smtClean="0"/>
          </a:p>
          <a:p>
            <a:r>
              <a:rPr lang="en-US" altLang="en-US" sz="2000" smtClean="0"/>
              <a:t>over 20 different AA in the body of the pig or bird</a:t>
            </a:r>
            <a:endParaRPr lang="en-CA" altLang="en-US" sz="2000" smtClean="0"/>
          </a:p>
          <a:p>
            <a:r>
              <a:rPr lang="en-US" altLang="en-US" sz="2000" smtClean="0"/>
              <a:t>10 are essential (EAA; arginine, methionine, histidine, phenylalanine, isoleucine, threonine, leucine, tryptophan, lysine and valine), i.e. cannot be made by the body and must be derived from the diet. Cystine can supply part of the methionine requirement</a:t>
            </a:r>
            <a:endParaRPr lang="en-CA" altLang="en-US" sz="2000" smtClean="0"/>
          </a:p>
          <a:p>
            <a:endParaRPr lang="en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 </a:t>
            </a:r>
            <a:br>
              <a:rPr lang="en-US" altLang="en-US" smtClean="0"/>
            </a:br>
            <a:r>
              <a:rPr lang="en-US" altLang="en-US" sz="2800" smtClean="0"/>
              <a:t>NUTRIENT REQUIREMENTS</a:t>
            </a:r>
            <a:br>
              <a:rPr lang="en-US" altLang="en-US" sz="2800" smtClean="0"/>
            </a:br>
            <a:endParaRPr lang="en-CA" altLang="en-US" sz="280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000" b="1" dirty="0" smtClean="0"/>
              <a:t>SUMMARY</a:t>
            </a:r>
          </a:p>
          <a:p>
            <a:pPr>
              <a:defRPr/>
            </a:pP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for optimal performance the diet must provide</a:t>
            </a: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adequate and balanced levels of </a:t>
            </a:r>
            <a:r>
              <a:rPr lang="en-US" altLang="en-US" sz="2000" dirty="0" err="1" smtClean="0"/>
              <a:t>EAA</a:t>
            </a: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adequate energy, balanced in relation to AA</a:t>
            </a: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adequate amounts of other essential nutrients </a:t>
            </a: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all of these should be of high digestibility (bioavailability)</a:t>
            </a:r>
          </a:p>
          <a:p>
            <a:pPr>
              <a:defRPr/>
            </a:pPr>
            <a:r>
              <a:rPr lang="en-US" altLang="en-US" sz="2000" dirty="0" smtClean="0"/>
              <a:t>the target nutrient values used in UBC Abacus for the feed mixtures are designed for heritage-type organic stock. NRC values or values recommended by the breeder company should be used with conventional stock. </a:t>
            </a:r>
            <a:endParaRPr lang="en-CA" altLang="en-US" sz="2000" dirty="0" smtClean="0"/>
          </a:p>
          <a:p>
            <a:pPr>
              <a:defRPr/>
            </a:pPr>
            <a:endParaRPr lang="en-CA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 </a:t>
            </a:r>
            <a:br>
              <a:rPr lang="en-US" altLang="en-US" smtClean="0"/>
            </a:br>
            <a:r>
              <a:rPr lang="en-US" altLang="en-US" sz="2800" b="1" smtClean="0"/>
              <a:t>FORMULATING A FEED MIXTURE</a:t>
            </a:r>
            <a:r>
              <a:rPr lang="en-CA" altLang="en-US" sz="2800" smtClean="0"/>
              <a:t/>
            </a:r>
            <a:br>
              <a:rPr lang="en-CA" altLang="en-US" sz="2800" smtClean="0"/>
            </a:br>
            <a:endParaRPr lang="en-CA" altLang="en-US" sz="280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en-US" sz="2400" b="1" dirty="0" smtClean="0"/>
              <a:t>STEPS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1. Select the appropriate worksheet for the type </a:t>
            </a:r>
            <a:r>
              <a:rPr lang="en-US" sz="2400" dirty="0"/>
              <a:t>of feed </a:t>
            </a:r>
            <a:r>
              <a:rPr lang="en-US" sz="2400" dirty="0" smtClean="0"/>
              <a:t>to </a:t>
            </a:r>
            <a:r>
              <a:rPr lang="en-US" sz="2400" dirty="0"/>
              <a:t>be mixed – sow lactation, laying hen etc</a:t>
            </a:r>
            <a:r>
              <a:rPr lang="en-US" sz="2400" dirty="0" smtClean="0"/>
              <a:t>. Copy and download the worksheet to your computer</a:t>
            </a:r>
            <a:endParaRPr lang="en-CA" sz="2400" dirty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2. Decide </a:t>
            </a:r>
            <a:r>
              <a:rPr lang="en-US" sz="2400" dirty="0"/>
              <a:t>on which </a:t>
            </a:r>
            <a:r>
              <a:rPr lang="en-US" sz="2400" dirty="0" smtClean="0"/>
              <a:t>feed ingredients are </a:t>
            </a:r>
            <a:r>
              <a:rPr lang="en-US" sz="2400" dirty="0"/>
              <a:t>to be </a:t>
            </a:r>
            <a:r>
              <a:rPr lang="en-US" sz="2400" dirty="0" smtClean="0"/>
              <a:t>used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3. Adjust the nutrient levels in ingredients if analyzed data are available</a:t>
            </a:r>
            <a:endParaRPr lang="en-CA" sz="2400" dirty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4. Run UBC Abacus to calculate </a:t>
            </a:r>
            <a:r>
              <a:rPr lang="en-US" sz="2400" dirty="0"/>
              <a:t>which combination of </a:t>
            </a:r>
            <a:r>
              <a:rPr lang="en-US" sz="2400" dirty="0" smtClean="0"/>
              <a:t>ingredients </a:t>
            </a:r>
            <a:r>
              <a:rPr lang="en-US" sz="2400" dirty="0"/>
              <a:t>provides the target nutrient </a:t>
            </a:r>
            <a:r>
              <a:rPr lang="en-US" sz="2400" dirty="0" smtClean="0"/>
              <a:t>levels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5. Prepare a feed mixture using the amount of each ingredient obtained in step 4.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UBC Abacus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CA" dirty="0" smtClean="0">
                <a:solidFill>
                  <a:srgbClr val="000000"/>
                </a:solidFill>
              </a:rPr>
              <a:t>The </a:t>
            </a:r>
            <a:r>
              <a:rPr lang="en-CA" dirty="0">
                <a:solidFill>
                  <a:srgbClr val="000000"/>
                </a:solidFill>
              </a:rPr>
              <a:t>program is designed to:</a:t>
            </a:r>
          </a:p>
          <a:p>
            <a:pPr>
              <a:defRPr/>
            </a:pPr>
            <a:r>
              <a:rPr lang="en-CA" dirty="0" smtClean="0">
                <a:solidFill>
                  <a:srgbClr val="000000"/>
                </a:solidFill>
              </a:rPr>
              <a:t>produce feed mixtures that meet the nutrient needs of organic poultry and pigs </a:t>
            </a:r>
          </a:p>
          <a:p>
            <a:pPr>
              <a:defRPr/>
            </a:pPr>
            <a:r>
              <a:rPr lang="en-CA" dirty="0" smtClean="0">
                <a:solidFill>
                  <a:srgbClr val="000000"/>
                </a:solidFill>
              </a:rPr>
              <a:t>maximize </a:t>
            </a:r>
            <a:r>
              <a:rPr lang="en-CA" dirty="0">
                <a:solidFill>
                  <a:srgbClr val="000000"/>
                </a:solidFill>
              </a:rPr>
              <a:t>the use of home-grown feed ingredients</a:t>
            </a:r>
          </a:p>
          <a:p>
            <a:pPr>
              <a:defRPr/>
            </a:pPr>
            <a:r>
              <a:rPr lang="en-CA" dirty="0">
                <a:solidFill>
                  <a:srgbClr val="000000"/>
                </a:solidFill>
              </a:rPr>
              <a:t>be simple to use on a </a:t>
            </a:r>
            <a:r>
              <a:rPr lang="en-CA" dirty="0" smtClean="0">
                <a:solidFill>
                  <a:srgbClr val="000000"/>
                </a:solidFill>
              </a:rPr>
              <a:t>computer</a:t>
            </a:r>
          </a:p>
          <a:p>
            <a:pPr>
              <a:defRPr/>
            </a:pPr>
            <a:endParaRPr lang="en-CA" sz="1400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CA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400" smtClean="0"/>
              <a:t>Worksheets based on MS Excel for the formulation of organic feed mixtures for pigs and poultry are shown in the following sections</a:t>
            </a:r>
            <a:r>
              <a:rPr lang="en-CA" altLang="en-US" sz="2000" smtClean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04988"/>
          <a:ext cx="8229600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Worksheet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Matrix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Species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Feed type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Pig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Dry sows and boars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Pig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Lactating sows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Pig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Starting pigs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Pig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Growing pigs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Pig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Finishing pigs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Laying stock chicks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Laying stock growing pullets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Laying stock layers/breeders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Meat birds (roasters) starting chicks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Meat birds (roasters) growing chickens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Chicken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Meat birds (roasters) finishing chickens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ES" altLang="en-US" sz="3200" smtClean="0">
                <a:solidFill>
                  <a:schemeClr val="tx1"/>
                </a:solidFill>
              </a:rPr>
              <a:t>The author: Dr Bob Blair</a:t>
            </a:r>
            <a:br>
              <a:rPr lang="es-ES" altLang="en-US" sz="3200" smtClean="0">
                <a:solidFill>
                  <a:schemeClr val="tx1"/>
                </a:solidFill>
              </a:rPr>
            </a:br>
            <a:endParaRPr lang="es-ES" altLang="en-US" sz="3200" smtClean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827088" y="1720850"/>
            <a:ext cx="72009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PhD University of Aberdeen (Rowett Research Institute) Scotland (Animal Nutrition)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Scientist ARC Poultry Research Centre, Roslin, Scotland</a:t>
            </a:r>
            <a:endParaRPr lang="en-CA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Director of Poultry and Livestock Nutrition, Swift Canadian Company, Toronto </a:t>
            </a:r>
            <a:endParaRPr lang="en-CA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Professor of Animal Science, University of Saskatchewan, Saskatoon, and Director Prairie Swine Centre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DSc University of  Saskatchewan (Animal Nutrition Research) </a:t>
            </a:r>
            <a:endParaRPr lang="en-CA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Professor and Head, Animal </a:t>
            </a:r>
            <a:r>
              <a:rPr lang="en-US" altLang="en-US" sz="2000" dirty="0" smtClean="0">
                <a:solidFill>
                  <a:srgbClr val="000000"/>
                </a:solidFill>
              </a:rPr>
              <a:t>and Poultry Science</a:t>
            </a:r>
            <a:r>
              <a:rPr lang="en-US" altLang="en-US" sz="2000" dirty="0">
                <a:solidFill>
                  <a:srgbClr val="000000"/>
                </a:solidFill>
              </a:rPr>
              <a:t>, UBC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Professor Emeritus, UBC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dirty="0" smtClean="0"/>
              <a:t>Nutrition and Feeding of Organic Pigs 2</a:t>
            </a:r>
            <a:r>
              <a:rPr lang="en-US" altLang="en-US" sz="2400" baseline="30000" dirty="0" smtClean="0"/>
              <a:t>nd</a:t>
            </a:r>
            <a:r>
              <a:rPr lang="en-US" altLang="en-US" sz="2400" dirty="0" smtClean="0"/>
              <a:t> Edition (CABI, 2018) </a:t>
            </a:r>
            <a:endParaRPr lang="en-CA" altLang="en-US" sz="2400" dirty="0" smtClean="0"/>
          </a:p>
          <a:p>
            <a:pPr>
              <a:defRPr/>
            </a:pPr>
            <a:r>
              <a:rPr lang="en-US" altLang="en-US" sz="2400" dirty="0" smtClean="0"/>
              <a:t>Nutrition and Feeding of Organic Poultry 2</a:t>
            </a:r>
            <a:r>
              <a:rPr lang="en-US" altLang="en-US" sz="2400" baseline="30000" dirty="0" smtClean="0"/>
              <a:t>nd</a:t>
            </a:r>
            <a:r>
              <a:rPr lang="en-US" altLang="en-US" sz="2400" dirty="0" smtClean="0"/>
              <a:t> Edition (CABI, 2019) </a:t>
            </a:r>
            <a:endParaRPr lang="en-CA" altLang="en-US" sz="2400" dirty="0" smtClean="0"/>
          </a:p>
          <a:p>
            <a:pPr>
              <a:defRPr/>
            </a:pPr>
            <a:r>
              <a:rPr lang="en-US" altLang="en-US" sz="2400" dirty="0" smtClean="0"/>
              <a:t>Nutrition and Feeding of Organic Cattle (CABI, 2012)</a:t>
            </a:r>
            <a:endParaRPr lang="en-CA" altLang="en-US" sz="2400" dirty="0" smtClean="0"/>
          </a:p>
          <a:p>
            <a:pPr>
              <a:defRPr/>
            </a:pPr>
            <a:r>
              <a:rPr lang="en-US" altLang="en-US" sz="2400" dirty="0" smtClean="0"/>
              <a:t>Pig Farming, Canadian Encyclopedia (2015)</a:t>
            </a:r>
            <a:endParaRPr lang="en-CA" altLang="en-US" sz="2400" dirty="0" smtClean="0"/>
          </a:p>
          <a:p>
            <a:pPr>
              <a:defRPr/>
            </a:pPr>
            <a:r>
              <a:rPr lang="en-US" altLang="en-US" sz="2400" dirty="0" smtClean="0"/>
              <a:t>A Practical Guide to the Feeding of Organic Farm Animals (5M Publishing, UK, 2017).</a:t>
            </a:r>
            <a:endParaRPr lang="en-CA" altLang="en-US" sz="2400" dirty="0" smtClean="0"/>
          </a:p>
          <a:p>
            <a:pPr marL="0" indent="0">
              <a:buFontTx/>
              <a:buNone/>
              <a:defRPr/>
            </a:pPr>
            <a:r>
              <a:rPr lang="en-US" altLang="en-US" dirty="0" smtClean="0"/>
              <a:t> </a:t>
            </a:r>
            <a:endParaRPr lang="en-CA" altLang="en-US" dirty="0" smtClean="0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RELATED PUBLICATIONS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Producers who want to formulate feed mixtures using home-grown or purchased cereal grains have 2 main options:</a:t>
            </a:r>
          </a:p>
          <a:p>
            <a:pPr>
              <a:defRPr/>
            </a:pPr>
            <a:endParaRPr lang="en-CA" altLang="en-US" sz="2000" dirty="0" smtClean="0"/>
          </a:p>
          <a:p>
            <a:pPr>
              <a:defRPr/>
            </a:pPr>
            <a:r>
              <a:rPr lang="en-US" altLang="en-US" sz="2000" b="1" dirty="0" smtClean="0"/>
              <a:t>Cereals only available</a:t>
            </a:r>
            <a:r>
              <a:rPr lang="en-US" altLang="en-US" sz="2000" dirty="0" smtClean="0"/>
              <a:t>: purchase a Supplement and mix on-farm</a:t>
            </a:r>
            <a:endParaRPr lang="en-CA" altLang="en-US" sz="2000" dirty="0" smtClean="0"/>
          </a:p>
          <a:p>
            <a:pPr>
              <a:defRPr/>
            </a:pPr>
            <a:r>
              <a:rPr lang="en-US" altLang="en-US" sz="2000" b="1" dirty="0" smtClean="0"/>
              <a:t>Cereals + proteins available</a:t>
            </a:r>
            <a:r>
              <a:rPr lang="en-US" altLang="en-US" sz="2000" dirty="0" smtClean="0"/>
              <a:t>: purchase a Premix and mix on-farm</a:t>
            </a:r>
          </a:p>
          <a:p>
            <a:pPr>
              <a:defRPr/>
            </a:pPr>
            <a:endParaRPr lang="en-CA" altLang="en-US" sz="2000" dirty="0" smtClean="0"/>
          </a:p>
          <a:p>
            <a:pPr>
              <a:defRPr/>
            </a:pPr>
            <a:r>
              <a:rPr lang="en-US" altLang="en-US" sz="2000" dirty="0" smtClean="0"/>
              <a:t>Option 2 allows complete control over the mix and usually is the lowest-cost option. Also it maximizes the use of home-grown feeds and promotes greater sustainability.</a:t>
            </a:r>
          </a:p>
          <a:p>
            <a:pPr marL="0" indent="0">
              <a:buFontTx/>
              <a:buNone/>
              <a:defRPr/>
            </a:pPr>
            <a:endParaRPr lang="en-CA" altLang="en-US" sz="2000" dirty="0" smtClean="0"/>
          </a:p>
          <a:p>
            <a:pPr>
              <a:defRPr/>
            </a:pPr>
            <a:endParaRPr lang="en-CA" altLang="en-US" sz="2000" dirty="0" smtClean="0"/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US" altLang="en-US" sz="2400" b="1" smtClean="0"/>
              <a:t/>
            </a:r>
            <a:br>
              <a:rPr lang="en-US" altLang="en-US" sz="2400" b="1" smtClean="0"/>
            </a:br>
            <a:r>
              <a:rPr lang="en-US" altLang="en-US" sz="2400" b="1" smtClean="0"/>
              <a:t>UBC Abacus: a computerized system for the </a:t>
            </a:r>
            <a:br>
              <a:rPr lang="en-US" altLang="en-US" sz="2400" b="1" smtClean="0"/>
            </a:br>
            <a:r>
              <a:rPr lang="en-US" altLang="en-US" sz="2400" b="1" smtClean="0"/>
              <a:t>on-farm formulation of organic  </a:t>
            </a:r>
            <a:br>
              <a:rPr lang="en-US" altLang="en-US" sz="2400" b="1" smtClean="0"/>
            </a:br>
            <a:r>
              <a:rPr lang="en-US" altLang="en-US" sz="2400" b="1" smtClean="0"/>
              <a:t>feed mixtures for pigs and poultry</a:t>
            </a:r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All feed ingredients used must meet the organic standards.</a:t>
            </a:r>
            <a:endParaRPr lang="en-CA" altLang="en-US" sz="2000" dirty="0" smtClean="0"/>
          </a:p>
          <a:p>
            <a:r>
              <a:rPr lang="en-US" altLang="en-US" sz="2000" dirty="0" smtClean="0"/>
              <a:t>Local ingredients are preferred.</a:t>
            </a:r>
            <a:endParaRPr lang="en-CA" altLang="en-US" sz="2000" dirty="0" smtClean="0"/>
          </a:p>
          <a:p>
            <a:r>
              <a:rPr lang="en-US" altLang="en-US" sz="2000" dirty="0" smtClean="0"/>
              <a:t> </a:t>
            </a:r>
            <a:endParaRPr lang="en-CA" altLang="en-US" sz="2000" dirty="0" smtClean="0"/>
          </a:p>
          <a:p>
            <a:r>
              <a:rPr lang="en-GB" altLang="en-US" sz="2000" b="1" dirty="0" smtClean="0"/>
              <a:t>Cereal Grains and By-products</a:t>
            </a:r>
            <a:endParaRPr lang="en-CA" altLang="en-US" sz="2000" dirty="0" smtClean="0"/>
          </a:p>
          <a:p>
            <a:r>
              <a:rPr lang="en-US" altLang="en-US" sz="2000" dirty="0" smtClean="0"/>
              <a:t>primary sources of energy in pig and poultry diets </a:t>
            </a:r>
            <a:endParaRPr lang="en-CA" altLang="en-US" sz="2000" dirty="0" smtClean="0"/>
          </a:p>
          <a:p>
            <a:r>
              <a:rPr lang="en-US" altLang="en-US" sz="2000" dirty="0" smtClean="0"/>
              <a:t>low in protein but high in carbohydrate (starch)</a:t>
            </a:r>
            <a:endParaRPr lang="en-CA" altLang="en-US" sz="2000" dirty="0" smtClean="0"/>
          </a:p>
          <a:p>
            <a:r>
              <a:rPr lang="en-US" altLang="en-US" sz="2000" dirty="0" smtClean="0"/>
              <a:t>palatable and well-digested</a:t>
            </a:r>
            <a:endParaRPr lang="en-CA" altLang="en-US" sz="2000" dirty="0" smtClean="0"/>
          </a:p>
          <a:p>
            <a:r>
              <a:rPr lang="en-US" altLang="en-US" sz="2000" dirty="0" smtClean="0"/>
              <a:t>nutrient composition is variable (test periodically if possible)</a:t>
            </a:r>
            <a:endParaRPr lang="en-CA" altLang="en-US" sz="2000" dirty="0" smtClean="0"/>
          </a:p>
          <a:p>
            <a:r>
              <a:rPr lang="en-US" altLang="en-US" sz="2000" dirty="0" smtClean="0"/>
              <a:t>organic cereals tend to be slightly lower in protein content</a:t>
            </a:r>
            <a:endParaRPr lang="en-CA" altLang="en-US" sz="2000" dirty="0" smtClean="0"/>
          </a:p>
          <a:p>
            <a:r>
              <a:rPr lang="en-US" altLang="en-US" sz="2000" dirty="0" smtClean="0"/>
              <a:t>barley, wheat</a:t>
            </a:r>
            <a:r>
              <a:rPr lang="en-US" altLang="en-US" sz="2000" smtClean="0"/>
              <a:t>, oats </a:t>
            </a:r>
            <a:r>
              <a:rPr lang="en-US" altLang="en-US" sz="2000" dirty="0" smtClean="0"/>
              <a:t>and corn (maize) are the main cereals used in livestock feeding</a:t>
            </a:r>
            <a:endParaRPr lang="en-CA" altLang="en-US" sz="2000" dirty="0" smtClean="0"/>
          </a:p>
          <a:p>
            <a:endParaRPr lang="en-CA" altLang="en-US" sz="2000" dirty="0" smtClean="0"/>
          </a:p>
          <a:p>
            <a:endParaRPr lang="en-US" altLang="en-US" sz="2000" dirty="0" smtClean="0"/>
          </a:p>
          <a:p>
            <a:endParaRPr lang="en-CA" altLang="en-US" sz="2000" dirty="0" smtClean="0"/>
          </a:p>
          <a:p>
            <a:endParaRPr lang="en-CA" altLang="en-US" sz="2000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en-US" sz="2000" smtClean="0"/>
          </a:p>
          <a:p>
            <a:r>
              <a:rPr lang="en-US" altLang="en-US" sz="2000" b="1" smtClean="0"/>
              <a:t>Barley: </a:t>
            </a:r>
            <a:r>
              <a:rPr lang="en-US" altLang="en-US" sz="2000" smtClean="0"/>
              <a:t>medium-energy grain, with more fibre than corn</a:t>
            </a:r>
          </a:p>
          <a:p>
            <a:endParaRPr lang="en-CA" altLang="en-US" sz="2000" smtClean="0"/>
          </a:p>
          <a:p>
            <a:r>
              <a:rPr lang="en-US" altLang="en-US" sz="2000" b="1" smtClean="0"/>
              <a:t>Wheat: </a:t>
            </a:r>
            <a:r>
              <a:rPr lang="en-US" altLang="en-US" sz="2000" smtClean="0"/>
              <a:t>higher in energy and protein content than barley</a:t>
            </a:r>
          </a:p>
          <a:p>
            <a:endParaRPr lang="en-CA" altLang="en-US" sz="2000" smtClean="0"/>
          </a:p>
          <a:p>
            <a:r>
              <a:rPr lang="en-US" altLang="en-US" sz="2000" b="1" smtClean="0"/>
              <a:t>Wheat middlings</a:t>
            </a:r>
            <a:r>
              <a:rPr lang="en-US" altLang="en-US" sz="2000" smtClean="0"/>
              <a:t>: by-product of flour milling, contains the germ</a:t>
            </a:r>
          </a:p>
          <a:p>
            <a:endParaRPr lang="en-CA" altLang="en-US" sz="2000" smtClean="0"/>
          </a:p>
          <a:p>
            <a:r>
              <a:rPr lang="en-US" altLang="en-US" sz="2000" b="1" smtClean="0"/>
              <a:t>Oats: </a:t>
            </a:r>
            <a:r>
              <a:rPr lang="en-US" altLang="en-US" sz="2000" smtClean="0"/>
              <a:t>higher in fibre and lower in energy than other main cereals</a:t>
            </a:r>
          </a:p>
          <a:p>
            <a:endParaRPr lang="en-CA" altLang="en-US" sz="2000" smtClean="0"/>
          </a:p>
          <a:p>
            <a:r>
              <a:rPr lang="en-US" altLang="en-US" sz="2000" b="1" smtClean="0"/>
              <a:t>Corn: </a:t>
            </a:r>
            <a:r>
              <a:rPr lang="en-US" altLang="en-US" sz="2000" smtClean="0"/>
              <a:t>high energy value but low in protein. </a:t>
            </a:r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Cereal Grains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000" smtClean="0"/>
          </a:p>
          <a:p>
            <a:r>
              <a:rPr lang="en-US" altLang="en-US" sz="2000" smtClean="0"/>
              <a:t>Main protein sources used in livestock feeding are soybean and canola meals after oil extraction from the seed</a:t>
            </a:r>
          </a:p>
          <a:p>
            <a:r>
              <a:rPr lang="en-US" altLang="en-US" sz="2000" b="1" smtClean="0"/>
              <a:t>Soybean meal: </a:t>
            </a:r>
            <a:r>
              <a:rPr lang="en-US" altLang="en-US" sz="2000" smtClean="0"/>
              <a:t>regarded as best plant protein source for livestock feeding </a:t>
            </a:r>
            <a:endParaRPr lang="en-CA" altLang="en-US" sz="2000" smtClean="0"/>
          </a:p>
          <a:p>
            <a:r>
              <a:rPr lang="en-US" altLang="en-US" sz="2000" smtClean="0"/>
              <a:t>available in two forms: meal with 440 g protein/kg and dehulled meal with 480-500 g protein/kg</a:t>
            </a:r>
            <a:endParaRPr lang="en-CA" altLang="en-US" sz="2000" smtClean="0"/>
          </a:p>
          <a:p>
            <a:r>
              <a:rPr lang="en-US" altLang="en-US" sz="2000" smtClean="0"/>
              <a:t>energy content of soybean meal is higher than in other oilseed meals (lower in fibre)</a:t>
            </a:r>
            <a:endParaRPr lang="en-CA" altLang="en-US" sz="2000" smtClean="0"/>
          </a:p>
          <a:p>
            <a:r>
              <a:rPr lang="en-US" altLang="en-US" sz="2000" smtClean="0"/>
              <a:t>excellent amino acid profile, complementing the amino acids in cereal grains</a:t>
            </a:r>
            <a:endParaRPr lang="en-CA" altLang="en-US" sz="2000" smtClean="0"/>
          </a:p>
          <a:p>
            <a:r>
              <a:rPr lang="en-US" altLang="en-US" sz="2000" smtClean="0"/>
              <a:t>amino acids in soybean meal are highly digestible. </a:t>
            </a:r>
            <a:endParaRPr lang="en-CA" altLang="en-US" sz="2000" smtClean="0"/>
          </a:p>
          <a:p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Supplementary protein Sources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en-US" sz="2000" smtClean="0"/>
          </a:p>
          <a:p>
            <a:r>
              <a:rPr lang="en-US" altLang="en-US" sz="2000" b="1" smtClean="0"/>
              <a:t>Full-fat soybeans</a:t>
            </a:r>
            <a:endParaRPr lang="en-CA" altLang="en-US" sz="2000" smtClean="0"/>
          </a:p>
          <a:p>
            <a:r>
              <a:rPr lang="en-US" altLang="en-US" sz="2000" smtClean="0"/>
              <a:t>complete soybeans after dehulling, containing the original content of oil</a:t>
            </a:r>
            <a:endParaRPr lang="en-CA" altLang="en-US" sz="2000" smtClean="0"/>
          </a:p>
          <a:p>
            <a:r>
              <a:rPr lang="en-US" altLang="en-US" sz="2000" smtClean="0"/>
              <a:t>excellent source of both energy and protein </a:t>
            </a:r>
            <a:endParaRPr lang="en-CA" altLang="en-US" sz="2000" smtClean="0"/>
          </a:p>
          <a:p>
            <a:r>
              <a:rPr lang="en-US" altLang="en-US" sz="2000" smtClean="0"/>
              <a:t>raw beans contain anti-nutritive factors which impair protein digestion</a:t>
            </a:r>
            <a:endParaRPr lang="en-CA" altLang="en-US" sz="2000" smtClean="0"/>
          </a:p>
          <a:p>
            <a:r>
              <a:rPr lang="en-US" altLang="en-US" sz="2000" smtClean="0"/>
              <a:t>factors are inactivated by proper heat treatment (steaming, toasting or extruding). </a:t>
            </a:r>
            <a:endParaRPr lang="en-CA" altLang="en-US" sz="2000" smtClean="0"/>
          </a:p>
          <a:p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8196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Supplementary Protein Sources</a:t>
            </a:r>
            <a:endParaRPr lang="en-CA" altLang="en-US" sz="200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 </a:t>
            </a:r>
            <a:endParaRPr lang="en-CA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000" b="1" smtClean="0"/>
          </a:p>
          <a:p>
            <a:r>
              <a:rPr lang="en-US" altLang="en-US" sz="2000" b="1" smtClean="0"/>
              <a:t>Canola (rapeseed)</a:t>
            </a:r>
            <a:endParaRPr lang="en-CA" altLang="en-US" sz="2000" smtClean="0"/>
          </a:p>
          <a:p>
            <a:r>
              <a:rPr lang="en-US" altLang="en-US" sz="2000" smtClean="0"/>
              <a:t>improved type of rapeseed that is suitable for livestock feeding. </a:t>
            </a:r>
          </a:p>
          <a:p>
            <a:r>
              <a:rPr lang="en-US" altLang="en-US" sz="2000" smtClean="0"/>
              <a:t>crop belongs to the mustard family and is not as palatable as soybeans. </a:t>
            </a:r>
          </a:p>
          <a:p>
            <a:r>
              <a:rPr lang="en-US" altLang="en-US" sz="2000" smtClean="0"/>
              <a:t>good alternative oilseed crop to soybeans in regions not suited for growing soybeans. </a:t>
            </a:r>
            <a:endParaRPr lang="en-CA" altLang="en-US" sz="2000" smtClean="0"/>
          </a:p>
          <a:p>
            <a:r>
              <a:rPr lang="en-US" altLang="en-US" sz="2000" smtClean="0"/>
              <a:t>raw seed contains factors which impair digestion</a:t>
            </a:r>
            <a:endParaRPr lang="en-CA" altLang="en-US" sz="2000" smtClean="0"/>
          </a:p>
          <a:p>
            <a:r>
              <a:rPr lang="en-US" altLang="en-US" sz="2000" smtClean="0"/>
              <a:t>factors are inactivated by proper heat treatment (steaming, toasting or extruding) </a:t>
            </a:r>
            <a:endParaRPr lang="en-CA" altLang="en-US" sz="2000" smtClean="0"/>
          </a:p>
          <a:p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Supplementary Protein Sources</a:t>
            </a:r>
            <a:endParaRPr lang="en-CA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smtClean="0"/>
              <a:t>Supplementary Protein Sources</a:t>
            </a:r>
            <a:endParaRPr lang="en-CA" altLang="en-US" sz="2000" smtClean="0"/>
          </a:p>
          <a:p>
            <a:endParaRPr lang="en-CA" altLang="en-US" sz="2000" smtClean="0"/>
          </a:p>
          <a:p>
            <a:r>
              <a:rPr lang="en-US" altLang="en-US" sz="2000" b="1" smtClean="0"/>
              <a:t>Canola meal: </a:t>
            </a:r>
            <a:r>
              <a:rPr lang="en-US" altLang="en-US" sz="2000" smtClean="0"/>
              <a:t>protein and energy contents, also digestibility lower than in soybean meal</a:t>
            </a:r>
          </a:p>
          <a:p>
            <a:endParaRPr lang="en-US" altLang="en-US" sz="2000" b="1" smtClean="0"/>
          </a:p>
          <a:p>
            <a:r>
              <a:rPr lang="en-US" altLang="en-US" sz="2000" b="1" smtClean="0"/>
              <a:t>Full-fat canola (canola seed)</a:t>
            </a:r>
            <a:endParaRPr lang="en-CA" altLang="en-US" sz="2000" smtClean="0"/>
          </a:p>
          <a:p>
            <a:r>
              <a:rPr lang="en-US" altLang="en-US" sz="2000" smtClean="0"/>
              <a:t>can be used to provide supplementary protein and energy</a:t>
            </a:r>
            <a:endParaRPr lang="en-CA" altLang="en-US" sz="2000" smtClean="0"/>
          </a:p>
          <a:p>
            <a:r>
              <a:rPr lang="en-US" altLang="en-US" sz="2000" smtClean="0"/>
              <a:t>maximum utilization only when the product is mechanically disrupted and heat-treated</a:t>
            </a:r>
            <a:endParaRPr lang="en-CA" altLang="en-US" sz="2000" smtClean="0"/>
          </a:p>
          <a:p>
            <a:r>
              <a:rPr lang="en-US" altLang="en-US" sz="2000" smtClean="0"/>
              <a:t>once ground, the oil is highly susceptible to oxidation</a:t>
            </a:r>
            <a:endParaRPr lang="en-CA" altLang="en-US" sz="2000" smtClean="0"/>
          </a:p>
          <a:p>
            <a:endParaRPr lang="en-CA" altLang="en-US" sz="2000" smtClean="0"/>
          </a:p>
          <a:p>
            <a:endParaRPr lang="en-CA" altLang="en-US" sz="2000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CA" altLang="en-US" sz="2400" smtClean="0"/>
              <a:t/>
            </a:r>
            <a:br>
              <a:rPr lang="en-CA" altLang="en-US" sz="2400" smtClean="0"/>
            </a:br>
            <a:r>
              <a:rPr lang="en-US" altLang="en-US" sz="2400" b="1" smtClean="0"/>
              <a:t> </a:t>
            </a:r>
            <a:endParaRPr lang="en-CA" altLang="en-US" sz="2400" smtClean="0"/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547688" y="4127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ORGANIC FEEDSTUFFS </a:t>
            </a:r>
            <a:endParaRPr lang="en-CA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1579</Words>
  <Application>Microsoft Office PowerPoint</Application>
  <PresentationFormat>On-screen Show (4:3)</PresentationFormat>
  <Paragraphs>282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Diseño predeterminado</vt:lpstr>
      <vt:lpstr>UBC Abacus</vt:lpstr>
      <vt:lpstr>UBC Abacus</vt:lpstr>
      <vt:lpstr> UBC Abacus: a computerized system for the  on-farm formulation of organic   feed mixtures for pigs and poultry  </vt:lpstr>
      <vt:lpstr>  </vt:lpstr>
      <vt:lpstr>  </vt:lpstr>
      <vt:lpstr>  </vt:lpstr>
      <vt:lpstr>  </vt:lpstr>
      <vt:lpstr>  </vt:lpstr>
      <vt:lpstr>  </vt:lpstr>
      <vt:lpstr>  </vt:lpstr>
      <vt:lpstr>  </vt:lpstr>
      <vt:lpstr>  </vt:lpstr>
      <vt:lpstr>  </vt:lpstr>
      <vt:lpstr>  </vt:lpstr>
      <vt:lpstr>  </vt:lpstr>
      <vt:lpstr>  </vt:lpstr>
      <vt:lpstr> NUTRIENT REQUIREMENTS</vt:lpstr>
      <vt:lpstr>  NUTRIENT REQUIREMENTS </vt:lpstr>
      <vt:lpstr>  FORMULATING A FEED MIXTURE </vt:lpstr>
      <vt:lpstr>Worksheets based on MS Excel for the formulation of organic feed mixtures for pigs and poultry are shown in the following sections.</vt:lpstr>
      <vt:lpstr>The author: Dr Bob Blair </vt:lpstr>
      <vt:lpstr>RELATED PUBLICATIONS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Tabitha Jay</cp:lastModifiedBy>
  <cp:revision>333</cp:revision>
  <cp:lastPrinted>2016-09-16T15:31:29Z</cp:lastPrinted>
  <dcterms:created xsi:type="dcterms:W3CDTF">2010-05-23T14:28:12Z</dcterms:created>
  <dcterms:modified xsi:type="dcterms:W3CDTF">2018-07-30T10:55:47Z</dcterms:modified>
</cp:coreProperties>
</file>