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65" r:id="rId4"/>
    <p:sldId id="266" r:id="rId5"/>
    <p:sldId id="271" r:id="rId6"/>
    <p:sldId id="274" r:id="rId7"/>
    <p:sldId id="273" r:id="rId8"/>
    <p:sldId id="275" r:id="rId9"/>
    <p:sldId id="272" r:id="rId10"/>
    <p:sldId id="276" r:id="rId11"/>
    <p:sldId id="278" r:id="rId12"/>
    <p:sldId id="277" r:id="rId13"/>
    <p:sldId id="279" r:id="rId14"/>
    <p:sldId id="280" r:id="rId15"/>
    <p:sldId id="283" r:id="rId16"/>
    <p:sldId id="282" r:id="rId17"/>
    <p:sldId id="281" r:id="rId18"/>
    <p:sldId id="27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86" autoAdjust="0"/>
  </p:normalViewPr>
  <p:slideViewPr>
    <p:cSldViewPr snapToGrid="0" snapToObjects="1">
      <p:cViewPr varScale="1">
        <p:scale>
          <a:sx n="88" d="100"/>
          <a:sy n="88" d="100"/>
        </p:scale>
        <p:origin x="-1464" y="-10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095402"/>
          </a:xfrm>
          <a:prstGeom prst="rect">
            <a:avLst/>
          </a:prstGeom>
        </p:spPr>
      </p:pic>
      <p:sp>
        <p:nvSpPr>
          <p:cNvPr id="37" name="Rectangle 36"/>
          <p:cNvSpPr/>
          <p:nvPr userDrawn="1"/>
        </p:nvSpPr>
        <p:spPr>
          <a:xfrm>
            <a:off x="0" y="4152900"/>
            <a:ext cx="9144000" cy="2705100"/>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pic>
        <p:nvPicPr>
          <p:cNvPr id="39" name="Picture 38" descr="CABI_URL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smtClean="0">
                <a:solidFill>
                  <a:srgbClr val="FFFFFF"/>
                </a:solidFill>
                <a:latin typeface="Arial"/>
                <a:cs typeface="Arial"/>
              </a:rPr>
              <a:t>COMPLIMENTARY TEACHING MATERIALS</a:t>
            </a:r>
            <a:endParaRPr lang="en-US" sz="1000" dirty="0">
              <a:solidFill>
                <a:srgbClr val="FFFFFF"/>
              </a:solidFill>
              <a:latin typeface="Arial"/>
              <a:cs typeface="Arial"/>
            </a:endParaRP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095402"/>
          </a:xfrm>
          <a:prstGeom prst="rect">
            <a:avLst/>
          </a:prstGeom>
        </p:spPr>
      </p:pic>
      <p:sp>
        <p:nvSpPr>
          <p:cNvPr id="9" name="Rectangle 8"/>
          <p:cNvSpPr/>
          <p:nvPr userDrawn="1"/>
        </p:nvSpPr>
        <p:spPr>
          <a:xfrm>
            <a:off x="0" y="5768258"/>
            <a:ext cx="9144000" cy="1089742"/>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dirty="0">
              <a:solidFill>
                <a:schemeClr val="tx1"/>
              </a:solidFill>
            </a:endParaRPr>
          </a:p>
        </p:txBody>
      </p:sp>
      <p:pic>
        <p:nvPicPr>
          <p:cNvPr id="10" name="Picture 9" descr="CABI_URL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vl1pPr>
          </a:lstStyle>
          <a:p>
            <a:r>
              <a:rPr lang="en-GB" dirty="0" smtClean="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095402"/>
          </a:xfrm>
          <a:prstGeom prst="rect">
            <a:avLst/>
          </a:prstGeom>
        </p:spPr>
      </p:pic>
      <p:sp>
        <p:nvSpPr>
          <p:cNvPr id="8" name="Rectangle 7"/>
          <p:cNvSpPr/>
          <p:nvPr userDrawn="1"/>
        </p:nvSpPr>
        <p:spPr>
          <a:xfrm>
            <a:off x="0" y="4160520"/>
            <a:ext cx="9144000" cy="2697480"/>
          </a:xfrm>
          <a:prstGeom prst="rect">
            <a:avLst/>
          </a:prstGeom>
          <a:solidFill>
            <a:srgbClr val="607C2F">
              <a:alpha val="7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pic>
        <p:nvPicPr>
          <p:cNvPr id="10" name="Picture 9" descr="CABI_URL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3778"/>
            <a:ext cx="9144000" cy="6095402"/>
          </a:xfrm>
          <a:prstGeom prst="rect">
            <a:avLst/>
          </a:prstGeom>
          <a:blipFill dpi="0" rotWithShape="1">
            <a:blip r:embed="rId3">
              <a:alphaModFix amt="23000"/>
              <a:lum bright="70000" contrast="-70000"/>
            </a:blip>
            <a:srcRect/>
            <a:stretch>
              <a:fillRect/>
            </a:stretch>
          </a:blipFill>
        </p:spPr>
      </p:pic>
      <p:sp>
        <p:nvSpPr>
          <p:cNvPr id="8" name="Rectangle 7"/>
          <p:cNvSpPr/>
          <p:nvPr userDrawn="1"/>
        </p:nvSpPr>
        <p:spPr>
          <a:xfrm>
            <a:off x="0" y="5768258"/>
            <a:ext cx="9144000" cy="1089742"/>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pic>
        <p:nvPicPr>
          <p:cNvPr id="9" name="Picture 8" descr="CABI_URL_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6095403"/>
          </a:xfrm>
          <a:prstGeom prst="rect">
            <a:avLst/>
          </a:prstGeom>
        </p:spPr>
      </p:pic>
      <p:sp>
        <p:nvSpPr>
          <p:cNvPr id="8" name="Rectangle 7"/>
          <p:cNvSpPr/>
          <p:nvPr userDrawn="1"/>
        </p:nvSpPr>
        <p:spPr>
          <a:xfrm>
            <a:off x="0" y="4160520"/>
            <a:ext cx="9144000" cy="2697480"/>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pic>
        <p:nvPicPr>
          <p:cNvPr id="10" name="Picture 9" descr="CABI_URL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3778"/>
            <a:ext cx="9144000" cy="6095402"/>
          </a:xfrm>
          <a:prstGeom prst="rect">
            <a:avLst/>
          </a:prstGeom>
          <a:blipFill dpi="0" rotWithShape="1">
            <a:blip r:embed="rId3">
              <a:alphaModFix amt="23000"/>
              <a:lum bright="70000" contrast="-70000"/>
            </a:blip>
            <a:srcRect/>
            <a:stretch>
              <a:fillRect/>
            </a:stretch>
          </a:blipFill>
        </p:spPr>
      </p:pic>
      <p:sp>
        <p:nvSpPr>
          <p:cNvPr id="8" name="Rectangle 7"/>
          <p:cNvSpPr/>
          <p:nvPr userDrawn="1"/>
        </p:nvSpPr>
        <p:spPr>
          <a:xfrm>
            <a:off x="0" y="5768258"/>
            <a:ext cx="9144000" cy="1089742"/>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pic>
        <p:nvPicPr>
          <p:cNvPr id="9" name="Picture 8" descr="CABI_URL_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3778"/>
            <a:ext cx="9144000" cy="6095402"/>
          </a:xfrm>
          <a:prstGeom prst="rect">
            <a:avLst/>
          </a:prstGeom>
          <a:blipFill dpi="0" rotWithShape="1">
            <a:blip r:embed="rId3">
              <a:alphaModFix amt="23000"/>
              <a:lum bright="70000" contrast="-70000"/>
            </a:blip>
            <a:srcRect/>
            <a:stretch>
              <a:fillRect/>
            </a:stretch>
          </a:blipFill>
        </p:spPr>
      </p:pic>
      <p:sp>
        <p:nvSpPr>
          <p:cNvPr id="8" name="Rectangle 7"/>
          <p:cNvSpPr/>
          <p:nvPr userDrawn="1"/>
        </p:nvSpPr>
        <p:spPr>
          <a:xfrm>
            <a:off x="0" y="5768258"/>
            <a:ext cx="9144000" cy="1089742"/>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dirty="0">
              <a:solidFill>
                <a:schemeClr val="tx1"/>
              </a:solidFill>
            </a:endParaRPr>
          </a:p>
        </p:txBody>
      </p:sp>
      <p:pic>
        <p:nvPicPr>
          <p:cNvPr id="9" name="Picture 8" descr="CABI_URL_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4005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3778"/>
            <a:ext cx="9144000" cy="6095402"/>
          </a:xfrm>
          <a:prstGeom prst="rect">
            <a:avLst/>
          </a:prstGeom>
          <a:blipFill dpi="0" rotWithShape="1">
            <a:blip r:embed="rId3">
              <a:alphaModFix amt="23000"/>
              <a:lum bright="70000" contrast="-70000"/>
            </a:blip>
            <a:srcRect/>
            <a:stretch>
              <a:fillRect/>
            </a:stretch>
          </a:blipFill>
        </p:spPr>
      </p:pic>
      <p:sp>
        <p:nvSpPr>
          <p:cNvPr id="8" name="Rectangle 7"/>
          <p:cNvSpPr/>
          <p:nvPr userDrawn="1"/>
        </p:nvSpPr>
        <p:spPr>
          <a:xfrm>
            <a:off x="0" y="5768258"/>
            <a:ext cx="9144000" cy="1089742"/>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dirty="0">
              <a:solidFill>
                <a:schemeClr val="tx1"/>
              </a:solidFill>
            </a:endParaRPr>
          </a:p>
        </p:txBody>
      </p:sp>
      <p:pic>
        <p:nvPicPr>
          <p:cNvPr id="9" name="Picture 8" descr="CABI_URL_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6955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3778"/>
            <a:ext cx="9144000" cy="6095402"/>
          </a:xfrm>
          <a:prstGeom prst="rect">
            <a:avLst/>
          </a:prstGeom>
          <a:blipFill dpi="0" rotWithShape="1">
            <a:blip r:embed="rId3">
              <a:alphaModFix amt="23000"/>
              <a:lum bright="70000" contrast="-70000"/>
            </a:blip>
            <a:srcRect/>
            <a:stretch>
              <a:fillRect/>
            </a:stretch>
          </a:blipFill>
        </p:spPr>
      </p:pic>
      <p:sp>
        <p:nvSpPr>
          <p:cNvPr id="8" name="Rectangle 7"/>
          <p:cNvSpPr/>
          <p:nvPr userDrawn="1"/>
        </p:nvSpPr>
        <p:spPr>
          <a:xfrm>
            <a:off x="0" y="5768258"/>
            <a:ext cx="9144000" cy="1089742"/>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dirty="0">
              <a:solidFill>
                <a:schemeClr val="tx1"/>
              </a:solidFill>
            </a:endParaRPr>
          </a:p>
        </p:txBody>
      </p:sp>
      <p:pic>
        <p:nvPicPr>
          <p:cNvPr id="9" name="Picture 8" descr="CABI_URL_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smtClean="0"/>
              <a:t>Click to edit Master title style</a:t>
            </a:r>
            <a:endParaRPr lang="en-US" dirty="0"/>
          </a:p>
        </p:txBody>
      </p:sp>
    </p:spTree>
    <p:extLst>
      <p:ext uri="{BB962C8B-B14F-4D97-AF65-F5344CB8AC3E}">
        <p14:creationId xmlns:p14="http://schemas.microsoft.com/office/powerpoint/2010/main" val="88770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3778"/>
            <a:ext cx="9144000" cy="6095402"/>
          </a:xfrm>
          <a:prstGeom prst="rect">
            <a:avLst/>
          </a:prstGeom>
          <a:blipFill dpi="0" rotWithShape="1">
            <a:blip r:embed="rId3">
              <a:alphaModFix amt="23000"/>
              <a:lum bright="70000" contrast="-70000"/>
            </a:blip>
            <a:srcRect/>
            <a:stretch>
              <a:fillRect/>
            </a:stretch>
          </a:blipFill>
        </p:spPr>
      </p:pic>
      <p:sp>
        <p:nvSpPr>
          <p:cNvPr id="8" name="Rectangle 7"/>
          <p:cNvSpPr/>
          <p:nvPr userDrawn="1"/>
        </p:nvSpPr>
        <p:spPr>
          <a:xfrm>
            <a:off x="0" y="5768258"/>
            <a:ext cx="9144000" cy="1089742"/>
          </a:xfrm>
          <a:prstGeom prst="rect">
            <a:avLst/>
          </a:prstGeom>
          <a:solidFill>
            <a:srgbClr val="607C2F"/>
          </a:solidFill>
          <a:ln>
            <a:solidFill>
              <a:srgbClr val="478E0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dirty="0">
              <a:solidFill>
                <a:schemeClr val="tx1"/>
              </a:solidFill>
            </a:endParaRPr>
          </a:p>
        </p:txBody>
      </p:sp>
      <p:pic>
        <p:nvPicPr>
          <p:cNvPr id="9" name="Picture 8" descr="CABI_URL_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6020387"/>
            <a:ext cx="945921" cy="581783"/>
          </a:xfrm>
          <a:prstGeom prst="rect">
            <a:avLst/>
          </a:prstGeom>
        </p:spPr>
      </p:pic>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smtClean="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89091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5/6/2016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dirty="0"/>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 id="2147483652"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Farm Business Management: The Fundamentals of Good Practice</a:t>
            </a:r>
            <a:endParaRPr lang="en-GB" dirty="0"/>
          </a:p>
        </p:txBody>
      </p:sp>
      <p:sp>
        <p:nvSpPr>
          <p:cNvPr id="3" name="Subtitle 2"/>
          <p:cNvSpPr>
            <a:spLocks noGrp="1"/>
          </p:cNvSpPr>
          <p:nvPr>
            <p:ph type="subTitle" idx="1"/>
          </p:nvPr>
        </p:nvSpPr>
        <p:spPr/>
        <p:txBody>
          <a:bodyPr/>
          <a:lstStyle/>
          <a:p>
            <a:r>
              <a:rPr lang="en-US" dirty="0" smtClean="0">
                <a:solidFill>
                  <a:schemeClr val="accent5">
                    <a:lumMod val="60000"/>
                    <a:lumOff val="40000"/>
                  </a:schemeClr>
                </a:solidFill>
                <a:latin typeface="Arial"/>
                <a:cs typeface="Arial"/>
              </a:rPr>
              <a:t>Peter L. Nuthall</a:t>
            </a:r>
            <a:endParaRPr lang="en-US" dirty="0">
              <a:solidFill>
                <a:schemeClr val="accent5">
                  <a:lumMod val="60000"/>
                  <a:lumOff val="40000"/>
                </a:schemeClr>
              </a:solidFill>
              <a:latin typeface="Arial"/>
              <a:cs typeface="Arial"/>
            </a:endParaRPr>
          </a:p>
          <a:p>
            <a:endParaRPr lang="en-GB" dirty="0"/>
          </a:p>
        </p:txBody>
      </p:sp>
    </p:spTree>
    <p:extLst>
      <p:ext uri="{BB962C8B-B14F-4D97-AF65-F5344CB8AC3E}">
        <p14:creationId xmlns:p14="http://schemas.microsoft.com/office/powerpoint/2010/main" val="30754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62500" lnSpcReduction="20000"/>
          </a:bodyPr>
          <a:lstStyle/>
          <a:p>
            <a:pPr fontAlgn="base" hangingPunct="0"/>
            <a:r>
              <a:rPr lang="en-GB" dirty="0"/>
              <a:t>Various formulae are available for assisting in investment analyses.</a:t>
            </a:r>
          </a:p>
          <a:p>
            <a:pPr fontAlgn="base" hangingPunct="0"/>
            <a:r>
              <a:rPr lang="en-GB" dirty="0"/>
              <a:t> </a:t>
            </a:r>
          </a:p>
          <a:p>
            <a:pPr fontAlgn="base" hangingPunct="0"/>
            <a:r>
              <a:rPr lang="en-GB" dirty="0"/>
              <a:t>Present value (</a:t>
            </a:r>
            <a:r>
              <a:rPr lang="en-GB" i="1" dirty="0"/>
              <a:t>P</a:t>
            </a:r>
            <a:r>
              <a:rPr lang="en-GB" dirty="0"/>
              <a:t>) of a value (</a:t>
            </a:r>
            <a:r>
              <a:rPr lang="en-GB" i="1" dirty="0"/>
              <a:t>S</a:t>
            </a:r>
            <a:r>
              <a:rPr lang="en-GB" dirty="0"/>
              <a:t>) in the future where </a:t>
            </a:r>
            <a:r>
              <a:rPr lang="en-GB" i="1" dirty="0" err="1" smtClean="0"/>
              <a:t>i</a:t>
            </a:r>
            <a:r>
              <a:rPr lang="en-GB" dirty="0" smtClean="0"/>
              <a:t> </a:t>
            </a:r>
            <a:r>
              <a:rPr lang="en-GB" dirty="0"/>
              <a:t>is the discount rate and </a:t>
            </a:r>
            <a:r>
              <a:rPr lang="en-GB" i="1" dirty="0"/>
              <a:t>n</a:t>
            </a:r>
            <a:r>
              <a:rPr lang="en-GB" dirty="0"/>
              <a:t> the year of </a:t>
            </a:r>
            <a:r>
              <a:rPr lang="en-GB" i="1" dirty="0"/>
              <a:t>S</a:t>
            </a:r>
            <a:r>
              <a:rPr lang="en-GB" dirty="0"/>
              <a:t>:</a:t>
            </a:r>
          </a:p>
          <a:p>
            <a:endParaRPr lang="en-GB" i="1" cap="all" dirty="0" smtClean="0"/>
          </a:p>
          <a:p>
            <a:endParaRPr lang="en-GB" i="1" cap="all" dirty="0"/>
          </a:p>
          <a:p>
            <a:endParaRPr lang="en-GB" i="1" cap="all" dirty="0" smtClean="0"/>
          </a:p>
          <a:p>
            <a:r>
              <a:rPr lang="en-GB" dirty="0" smtClean="0"/>
              <a:t>The </a:t>
            </a:r>
            <a:r>
              <a:rPr lang="en-GB" dirty="0"/>
              <a:t>factor  </a:t>
            </a:r>
            <a:r>
              <a:rPr lang="en-GB" dirty="0" smtClean="0"/>
              <a:t>		is </a:t>
            </a:r>
            <a:r>
              <a:rPr lang="en-GB" dirty="0"/>
              <a:t>referred to as the discount factor.</a:t>
            </a:r>
          </a:p>
          <a:p>
            <a:r>
              <a:rPr lang="en-GB" i="1" dirty="0"/>
              <a:t> </a:t>
            </a:r>
            <a:endParaRPr lang="en-GB" dirty="0"/>
          </a:p>
          <a:p>
            <a:r>
              <a:rPr lang="en-GB" dirty="0"/>
              <a:t>Tables available for various times and interest rates for quick reference in calculating net present value.</a:t>
            </a:r>
          </a:p>
          <a:p>
            <a:r>
              <a:rPr lang="en-GB" dirty="0"/>
              <a:t> </a:t>
            </a:r>
          </a:p>
          <a:p>
            <a:r>
              <a:rPr lang="en-GB" dirty="0"/>
              <a:t>Spreadsheets usually offer this and other related formulae as built-in functions.</a:t>
            </a:r>
          </a:p>
        </p:txBody>
      </p:sp>
      <p:sp>
        <p:nvSpPr>
          <p:cNvPr id="3" name="Title 2"/>
          <p:cNvSpPr>
            <a:spLocks noGrp="1"/>
          </p:cNvSpPr>
          <p:nvPr>
            <p:ph type="title"/>
          </p:nvPr>
        </p:nvSpPr>
        <p:spPr/>
        <p:txBody>
          <a:bodyPr/>
          <a:lstStyle/>
          <a:p>
            <a:pPr fontAlgn="base" hangingPunct="0"/>
            <a:r>
              <a:rPr lang="en-GB" dirty="0"/>
              <a:t>Investment and Cost–Benefit Formula </a:t>
            </a:r>
            <a:r>
              <a:rPr lang="en-GB" dirty="0" smtClean="0"/>
              <a:t>(1)</a:t>
            </a:r>
            <a:endParaRPr lang="en-GB" dirty="0"/>
          </a:p>
        </p:txBody>
      </p:sp>
      <p:pic>
        <p:nvPicPr>
          <p:cNvPr id="4" name="Picture 3"/>
          <p:cNvPicPr/>
          <p:nvPr/>
        </p:nvPicPr>
        <p:blipFill rotWithShape="1">
          <a:blip r:embed="rId2"/>
          <a:srcRect l="2437" t="36619" r="90697" b="56490"/>
          <a:stretch/>
        </p:blipFill>
        <p:spPr bwMode="auto">
          <a:xfrm>
            <a:off x="1285961" y="2520778"/>
            <a:ext cx="1210104" cy="75985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2"/>
          <a:srcRect l="7531" t="43116" r="88482" b="50584"/>
          <a:stretch/>
        </p:blipFill>
        <p:spPr bwMode="auto">
          <a:xfrm>
            <a:off x="2384856" y="3280633"/>
            <a:ext cx="642550" cy="5829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1463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087395"/>
            <a:ext cx="7196137" cy="4498223"/>
          </a:xfrm>
        </p:spPr>
        <p:txBody>
          <a:bodyPr>
            <a:normAutofit fontScale="47500" lnSpcReduction="20000"/>
          </a:bodyPr>
          <a:lstStyle/>
          <a:p>
            <a:r>
              <a:rPr lang="en-GB" sz="3400" dirty="0"/>
              <a:t>The present value of a uniform series of $ sums where </a:t>
            </a:r>
            <a:r>
              <a:rPr lang="en-GB" sz="3400" i="1" dirty="0"/>
              <a:t>a</a:t>
            </a:r>
            <a:r>
              <a:rPr lang="en-GB" sz="3400" dirty="0"/>
              <a:t> is the annual sum received or paid each year in the </a:t>
            </a:r>
            <a:r>
              <a:rPr lang="en-GB" sz="3400" i="1" dirty="0"/>
              <a:t>n </a:t>
            </a:r>
            <a:r>
              <a:rPr lang="en-GB" sz="3400" dirty="0"/>
              <a:t>year series</a:t>
            </a:r>
            <a:r>
              <a:rPr lang="en-GB" sz="3400" dirty="0" smtClean="0"/>
              <a:t>:</a:t>
            </a:r>
          </a:p>
          <a:p>
            <a:endParaRPr lang="en-GB" sz="3400" b="1" i="1" dirty="0"/>
          </a:p>
          <a:p>
            <a:endParaRPr lang="en-GB" sz="3400" i="1" dirty="0" smtClean="0"/>
          </a:p>
          <a:p>
            <a:r>
              <a:rPr lang="en-GB" sz="3400" dirty="0"/>
              <a:t> </a:t>
            </a:r>
          </a:p>
          <a:p>
            <a:r>
              <a:rPr lang="en-GB" sz="3400" dirty="0"/>
              <a:t>Capitalization factor is where the series of flows continues to infinity, and the formula reduces to: </a:t>
            </a:r>
          </a:p>
          <a:p>
            <a:endParaRPr lang="en-GB" sz="3400" i="1" dirty="0" smtClean="0"/>
          </a:p>
          <a:p>
            <a:endParaRPr lang="en-GB" sz="3400" i="1" dirty="0"/>
          </a:p>
          <a:p>
            <a:r>
              <a:rPr lang="en-GB" sz="3400" dirty="0" smtClean="0"/>
              <a:t>Used </a:t>
            </a:r>
            <a:r>
              <a:rPr lang="en-GB" sz="3400" dirty="0"/>
              <a:t>when a development programme stabilizes to constancy.</a:t>
            </a:r>
          </a:p>
          <a:p>
            <a:r>
              <a:rPr lang="en-GB" sz="3400" dirty="0"/>
              <a:t> </a:t>
            </a:r>
          </a:p>
          <a:p>
            <a:r>
              <a:rPr lang="en-GB" sz="3400" dirty="0"/>
              <a:t>The internal rate of return is (for point input </a:t>
            </a:r>
            <a:r>
              <a:rPr lang="en-GB" sz="3400" i="1" dirty="0"/>
              <a:t>P</a:t>
            </a:r>
            <a:r>
              <a:rPr lang="en-GB" sz="3400" dirty="0"/>
              <a:t> and point output </a:t>
            </a:r>
            <a:r>
              <a:rPr lang="en-GB" sz="3400" i="1" dirty="0"/>
              <a:t>S</a:t>
            </a:r>
            <a:r>
              <a:rPr lang="en-GB" sz="3400" dirty="0"/>
              <a:t>):</a:t>
            </a:r>
          </a:p>
          <a:p>
            <a:endParaRPr lang="en-GB" i="1" dirty="0" smtClean="0"/>
          </a:p>
          <a:p>
            <a:endParaRPr lang="en-GB" i="1" dirty="0" smtClean="0"/>
          </a:p>
          <a:p>
            <a:endParaRPr lang="en-GB" i="1" dirty="0"/>
          </a:p>
          <a:p>
            <a:r>
              <a:rPr lang="en-GB" sz="3400" dirty="0" smtClean="0"/>
              <a:t>This </a:t>
            </a:r>
            <a:r>
              <a:rPr lang="en-GB" sz="3400" dirty="0"/>
              <a:t>is the correct equivalent to the rate of return on an investment.</a:t>
            </a:r>
          </a:p>
          <a:p>
            <a:r>
              <a:rPr lang="en-GB" sz="3400" dirty="0"/>
              <a:t> </a:t>
            </a:r>
          </a:p>
          <a:p>
            <a:r>
              <a:rPr lang="en-GB" sz="3400" dirty="0"/>
              <a:t>Many other useful formulae are available based on these core formulae.</a:t>
            </a:r>
          </a:p>
        </p:txBody>
      </p:sp>
      <p:sp>
        <p:nvSpPr>
          <p:cNvPr id="3" name="Title 2"/>
          <p:cNvSpPr>
            <a:spLocks noGrp="1"/>
          </p:cNvSpPr>
          <p:nvPr>
            <p:ph type="title"/>
          </p:nvPr>
        </p:nvSpPr>
        <p:spPr/>
        <p:txBody>
          <a:bodyPr/>
          <a:lstStyle/>
          <a:p>
            <a:pPr fontAlgn="base" hangingPunct="0"/>
            <a:r>
              <a:rPr lang="en-GB" dirty="0"/>
              <a:t>Investment and Cost–Benefit Formula </a:t>
            </a:r>
            <a:r>
              <a:rPr lang="en-GB" dirty="0" smtClean="0"/>
              <a:t>(2)</a:t>
            </a:r>
            <a:endParaRPr lang="en-GB" dirty="0"/>
          </a:p>
        </p:txBody>
      </p:sp>
      <p:pic>
        <p:nvPicPr>
          <p:cNvPr id="4" name="Picture 3"/>
          <p:cNvPicPr/>
          <p:nvPr/>
        </p:nvPicPr>
        <p:blipFill rotWithShape="1">
          <a:blip r:embed="rId2"/>
          <a:srcRect l="2659" t="68119" r="88150" b="24597"/>
          <a:stretch/>
        </p:blipFill>
        <p:spPr bwMode="auto">
          <a:xfrm>
            <a:off x="1408796" y="1563255"/>
            <a:ext cx="1276779" cy="65499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2"/>
          <a:srcRect l="2326" t="80916" r="93466" b="13769"/>
          <a:stretch/>
        </p:blipFill>
        <p:spPr bwMode="auto">
          <a:xfrm>
            <a:off x="1441706" y="2718487"/>
            <a:ext cx="638389" cy="432486"/>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2423" t="63039" r="90434" b="31292"/>
          <a:stretch/>
        </p:blipFill>
        <p:spPr bwMode="auto">
          <a:xfrm>
            <a:off x="1408797" y="3966520"/>
            <a:ext cx="938987" cy="494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4761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7500" lnSpcReduction="20000"/>
          </a:bodyPr>
          <a:lstStyle/>
          <a:p>
            <a:r>
              <a:rPr lang="en-GB" dirty="0"/>
              <a:t>Analysis must allow for the nature of primary production investments, including:</a:t>
            </a:r>
          </a:p>
          <a:p>
            <a:r>
              <a:rPr lang="en-GB" dirty="0"/>
              <a:t>•	Period over which investment is occurring: usually different each year.</a:t>
            </a:r>
          </a:p>
          <a:p>
            <a:r>
              <a:rPr lang="en-GB" dirty="0"/>
              <a:t>•	Period over which the return from the investments is increasing (but existing profit may initially decline and then return).</a:t>
            </a:r>
          </a:p>
          <a:p>
            <a:r>
              <a:rPr lang="en-GB" dirty="0"/>
              <a:t>•	Period over which the operating costs increase.</a:t>
            </a:r>
          </a:p>
          <a:p>
            <a:endParaRPr lang="en-GB" dirty="0"/>
          </a:p>
          <a:p>
            <a:r>
              <a:rPr lang="en-GB" dirty="0"/>
              <a:t>Finally, the new system stabilizes and the cash flows settle down to constant flows, except for the normal ups and downs of the random variables.</a:t>
            </a:r>
          </a:p>
        </p:txBody>
      </p:sp>
      <p:sp>
        <p:nvSpPr>
          <p:cNvPr id="3" name="Title 2"/>
          <p:cNvSpPr>
            <a:spLocks noGrp="1"/>
          </p:cNvSpPr>
          <p:nvPr>
            <p:ph type="title"/>
          </p:nvPr>
        </p:nvSpPr>
        <p:spPr/>
        <p:txBody>
          <a:bodyPr/>
          <a:lstStyle/>
          <a:p>
            <a:r>
              <a:rPr lang="en-GB" dirty="0"/>
              <a:t>Characteristics of Farm Investments</a:t>
            </a:r>
          </a:p>
        </p:txBody>
      </p:sp>
    </p:spTree>
    <p:extLst>
      <p:ext uri="{BB962C8B-B14F-4D97-AF65-F5344CB8AC3E}">
        <p14:creationId xmlns:p14="http://schemas.microsoft.com/office/powerpoint/2010/main" val="3702115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297458"/>
            <a:ext cx="7196137" cy="4313237"/>
          </a:xfrm>
        </p:spPr>
        <p:txBody>
          <a:bodyPr>
            <a:noAutofit/>
          </a:bodyPr>
          <a:lstStyle/>
          <a:p>
            <a:pPr>
              <a:spcAft>
                <a:spcPts val="600"/>
              </a:spcAft>
            </a:pPr>
            <a:r>
              <a:rPr lang="en-GB" sz="1750" dirty="0"/>
              <a:t>Net present value (or worth) = </a:t>
            </a:r>
            <a:r>
              <a:rPr lang="en-GB" sz="1750" i="1" dirty="0"/>
              <a:t>V – C</a:t>
            </a:r>
            <a:endParaRPr lang="en-GB" sz="1750" dirty="0"/>
          </a:p>
          <a:p>
            <a:pPr>
              <a:spcAft>
                <a:spcPts val="600"/>
              </a:spcAft>
            </a:pPr>
            <a:r>
              <a:rPr lang="en-GB" sz="1750" dirty="0"/>
              <a:t>where </a:t>
            </a:r>
            <a:r>
              <a:rPr lang="en-GB" sz="1750" i="1" dirty="0"/>
              <a:t>V</a:t>
            </a:r>
            <a:r>
              <a:rPr lang="en-GB" sz="1750" dirty="0"/>
              <a:t> is the sum of the discounted stream of returns and </a:t>
            </a:r>
            <a:r>
              <a:rPr lang="en-GB" sz="1750" i="1" dirty="0"/>
              <a:t>C</a:t>
            </a:r>
            <a:r>
              <a:rPr lang="en-GB" sz="1750" dirty="0"/>
              <a:t> is the sum of the discounted stream of costs</a:t>
            </a:r>
            <a:r>
              <a:rPr lang="en-GB" sz="1750" dirty="0" smtClean="0"/>
              <a:t>.</a:t>
            </a:r>
            <a:endParaRPr lang="en-GB" sz="1750" dirty="0"/>
          </a:p>
          <a:p>
            <a:pPr>
              <a:spcAft>
                <a:spcPts val="600"/>
              </a:spcAft>
            </a:pPr>
            <a:r>
              <a:rPr lang="en-GB" sz="1750" dirty="0"/>
              <a:t>Once stability occurs, the stable net return is capitalized and the capital value discounted back to the present</a:t>
            </a:r>
            <a:r>
              <a:rPr lang="en-GB" sz="1750" dirty="0" smtClean="0"/>
              <a:t>.</a:t>
            </a:r>
            <a:endParaRPr lang="en-GB" sz="1750" dirty="0"/>
          </a:p>
          <a:p>
            <a:pPr>
              <a:spcAft>
                <a:spcPts val="600"/>
              </a:spcAft>
            </a:pPr>
            <a:r>
              <a:rPr lang="en-GB" sz="1750" dirty="0"/>
              <a:t>Project is worthwhile if the net present value ≥ 0</a:t>
            </a:r>
            <a:r>
              <a:rPr lang="en-GB" sz="1750" dirty="0" smtClean="0"/>
              <a:t>.</a:t>
            </a:r>
            <a:endParaRPr lang="en-GB" sz="1750" dirty="0"/>
          </a:p>
          <a:p>
            <a:pPr>
              <a:spcAft>
                <a:spcPts val="600"/>
              </a:spcAft>
            </a:pPr>
            <a:r>
              <a:rPr lang="en-GB" sz="1750" dirty="0"/>
              <a:t>Investment ratio = </a:t>
            </a:r>
            <a:r>
              <a:rPr lang="en-GB" sz="1750" i="1" dirty="0"/>
              <a:t>V</a:t>
            </a:r>
            <a:r>
              <a:rPr lang="en-GB" sz="1750" dirty="0"/>
              <a:t> / </a:t>
            </a:r>
            <a:r>
              <a:rPr lang="en-GB" sz="1750" i="1" dirty="0"/>
              <a:t>C</a:t>
            </a:r>
            <a:r>
              <a:rPr lang="en-GB" sz="1750" i="1" dirty="0" smtClean="0"/>
              <a:t>.</a:t>
            </a:r>
            <a:endParaRPr lang="en-GB" sz="1750" dirty="0"/>
          </a:p>
          <a:p>
            <a:pPr>
              <a:spcAft>
                <a:spcPts val="600"/>
              </a:spcAft>
            </a:pPr>
            <a:r>
              <a:rPr lang="en-GB" sz="1750" dirty="0"/>
              <a:t>Project is worthwhile if </a:t>
            </a:r>
            <a:r>
              <a:rPr lang="en-GB" sz="1750" i="1" dirty="0"/>
              <a:t>V</a:t>
            </a:r>
            <a:r>
              <a:rPr lang="en-GB" sz="1750" dirty="0"/>
              <a:t> / </a:t>
            </a:r>
            <a:r>
              <a:rPr lang="en-GB" sz="1750" i="1" dirty="0"/>
              <a:t>C</a:t>
            </a:r>
            <a:r>
              <a:rPr lang="en-GB" sz="1750" dirty="0"/>
              <a:t> ≥ 1</a:t>
            </a:r>
            <a:r>
              <a:rPr lang="en-GB" sz="1750" dirty="0" smtClean="0"/>
              <a:t>.</a:t>
            </a:r>
            <a:endParaRPr lang="en-GB" sz="1750" dirty="0"/>
          </a:p>
          <a:p>
            <a:pPr>
              <a:spcAft>
                <a:spcPts val="600"/>
              </a:spcAft>
            </a:pPr>
            <a:r>
              <a:rPr lang="en-GB" sz="1750" dirty="0"/>
              <a:t>Internal rate of return = the rate of discount that gives </a:t>
            </a:r>
            <a:r>
              <a:rPr lang="en-GB" sz="1750" i="1" dirty="0"/>
              <a:t>V = C</a:t>
            </a:r>
            <a:r>
              <a:rPr lang="en-GB" sz="1750" i="1" dirty="0" smtClean="0"/>
              <a:t>.</a:t>
            </a:r>
            <a:endParaRPr lang="en-GB" sz="1750" dirty="0"/>
          </a:p>
          <a:p>
            <a:pPr>
              <a:spcAft>
                <a:spcPts val="600"/>
              </a:spcAft>
            </a:pPr>
            <a:r>
              <a:rPr lang="en-GB" sz="1750" dirty="0"/>
              <a:t>Project is worthwhile if the internal rate of return is greater than or equal to competing interest rates (e.g. government bonds</a:t>
            </a:r>
            <a:r>
              <a:rPr lang="en-GB" sz="1750" dirty="0" smtClean="0"/>
              <a:t>).</a:t>
            </a:r>
            <a:endParaRPr lang="en-GB" sz="1750" dirty="0"/>
          </a:p>
        </p:txBody>
      </p:sp>
      <p:sp>
        <p:nvSpPr>
          <p:cNvPr id="3" name="Title 2"/>
          <p:cNvSpPr>
            <a:spLocks noGrp="1"/>
          </p:cNvSpPr>
          <p:nvPr>
            <p:ph type="title"/>
          </p:nvPr>
        </p:nvSpPr>
        <p:spPr/>
        <p:txBody>
          <a:bodyPr/>
          <a:lstStyle/>
          <a:p>
            <a:r>
              <a:rPr lang="en-GB" dirty="0"/>
              <a:t>Criteria that Allow for the Changing Costs and Returns up to, and then Including, Stability</a:t>
            </a:r>
          </a:p>
        </p:txBody>
      </p:sp>
    </p:spTree>
    <p:extLst>
      <p:ext uri="{BB962C8B-B14F-4D97-AF65-F5344CB8AC3E}">
        <p14:creationId xmlns:p14="http://schemas.microsoft.com/office/powerpoint/2010/main" val="1723790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sz="1800" dirty="0"/>
              <a:t>Because of the power terms in the equations, an analytical solution is normally not possible. Use trial and error in the </a:t>
            </a:r>
            <a:r>
              <a:rPr lang="en-GB" sz="1800" i="1" dirty="0"/>
              <a:t>V</a:t>
            </a:r>
            <a:r>
              <a:rPr lang="en-GB" sz="1800" dirty="0"/>
              <a:t> and </a:t>
            </a:r>
            <a:r>
              <a:rPr lang="en-GB" sz="1800" i="1" dirty="0"/>
              <a:t>C</a:t>
            </a:r>
            <a:r>
              <a:rPr lang="en-GB" sz="1800" dirty="0"/>
              <a:t> calculations with different discount rates until </a:t>
            </a:r>
            <a:r>
              <a:rPr lang="en-GB" sz="1800" i="1" dirty="0"/>
              <a:t>V = C</a:t>
            </a:r>
            <a:r>
              <a:rPr lang="en-GB" sz="1800" dirty="0"/>
              <a:t>.</a:t>
            </a:r>
          </a:p>
          <a:p>
            <a:r>
              <a:rPr lang="en-GB" sz="1800" dirty="0"/>
              <a:t> </a:t>
            </a:r>
            <a:r>
              <a:rPr lang="en-GB" sz="1800" dirty="0" smtClean="0"/>
              <a:t>Graphically</a:t>
            </a:r>
            <a:r>
              <a:rPr lang="en-GB" sz="1800" dirty="0"/>
              <a:t>:</a:t>
            </a:r>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a:p>
          <a:p>
            <a:r>
              <a:rPr lang="en-GB" sz="1800" dirty="0"/>
              <a:t>Try high rate, then low discount rate, extrapolate to find </a:t>
            </a:r>
            <a:r>
              <a:rPr lang="en-GB" sz="1800" i="1" dirty="0"/>
              <a:t>V − C</a:t>
            </a:r>
            <a:r>
              <a:rPr lang="en-GB" sz="1800" dirty="0"/>
              <a:t> = 0. Continue experimenting until accurate.</a:t>
            </a:r>
          </a:p>
        </p:txBody>
      </p:sp>
      <p:sp>
        <p:nvSpPr>
          <p:cNvPr id="3" name="Title 2"/>
          <p:cNvSpPr>
            <a:spLocks noGrp="1"/>
          </p:cNvSpPr>
          <p:nvPr>
            <p:ph type="title"/>
          </p:nvPr>
        </p:nvSpPr>
        <p:spPr/>
        <p:txBody>
          <a:bodyPr/>
          <a:lstStyle/>
          <a:p>
            <a:r>
              <a:rPr lang="en-GB" dirty="0"/>
              <a:t>Calculating the Internal Rate of Return </a:t>
            </a:r>
          </a:p>
        </p:txBody>
      </p:sp>
      <p:pic>
        <p:nvPicPr>
          <p:cNvPr id="4" name="Picture 3"/>
          <p:cNvPicPr/>
          <p:nvPr/>
        </p:nvPicPr>
        <p:blipFill rotWithShape="1">
          <a:blip r:embed="rId2"/>
          <a:srcRect l="2806" t="32426" r="56505" b="33333"/>
          <a:stretch/>
        </p:blipFill>
        <p:spPr bwMode="auto">
          <a:xfrm>
            <a:off x="3126105" y="2363098"/>
            <a:ext cx="4451561" cy="23216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2514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55000" lnSpcReduction="20000"/>
          </a:bodyPr>
          <a:lstStyle/>
          <a:p>
            <a:r>
              <a:rPr lang="en-GB" dirty="0"/>
              <a:t>Use either net present value (</a:t>
            </a:r>
            <a:r>
              <a:rPr lang="en-GB" i="1" dirty="0"/>
              <a:t>NPV</a:t>
            </a:r>
            <a:r>
              <a:rPr lang="en-GB" dirty="0"/>
              <a:t>) or </a:t>
            </a:r>
            <a:r>
              <a:rPr lang="en-GB" i="1" dirty="0"/>
              <a:t>V </a:t>
            </a:r>
            <a:r>
              <a:rPr lang="en-GB" dirty="0"/>
              <a:t>/ </a:t>
            </a:r>
            <a:r>
              <a:rPr lang="en-GB" i="1" dirty="0"/>
              <a:t>C</a:t>
            </a:r>
            <a:r>
              <a:rPr lang="en-GB" dirty="0"/>
              <a:t>.</a:t>
            </a:r>
          </a:p>
          <a:p>
            <a:r>
              <a:rPr lang="en-GB" dirty="0"/>
              <a:t> </a:t>
            </a:r>
          </a:p>
          <a:p>
            <a:r>
              <a:rPr lang="en-GB" i="1" dirty="0"/>
              <a:t>NPV</a:t>
            </a:r>
            <a:r>
              <a:rPr lang="en-GB" dirty="0"/>
              <a:t> provides absolute return to the investment. If comparing alternatives, select highest provided </a:t>
            </a:r>
            <a:r>
              <a:rPr lang="en-GB" i="1" dirty="0"/>
              <a:t>NPV</a:t>
            </a:r>
            <a:r>
              <a:rPr lang="en-GB" dirty="0"/>
              <a:t> &gt; 0. If testing worthwhileness, also use </a:t>
            </a:r>
            <a:r>
              <a:rPr lang="en-GB" i="1" dirty="0"/>
              <a:t>V</a:t>
            </a:r>
            <a:r>
              <a:rPr lang="en-GB" dirty="0"/>
              <a:t> / </a:t>
            </a:r>
            <a:r>
              <a:rPr lang="en-GB" i="1" dirty="0"/>
              <a:t>C</a:t>
            </a:r>
            <a:r>
              <a:rPr lang="en-GB" dirty="0"/>
              <a:t> to give rate of return.</a:t>
            </a:r>
          </a:p>
          <a:p>
            <a:r>
              <a:rPr lang="en-GB" dirty="0"/>
              <a:t> </a:t>
            </a:r>
          </a:p>
          <a:p>
            <a:r>
              <a:rPr lang="en-GB" i="1" dirty="0"/>
              <a:t>V</a:t>
            </a:r>
            <a:r>
              <a:rPr lang="en-GB" dirty="0"/>
              <a:t> / </a:t>
            </a:r>
            <a:r>
              <a:rPr lang="en-GB" i="1" dirty="0"/>
              <a:t>C</a:t>
            </a:r>
            <a:r>
              <a:rPr lang="en-GB" dirty="0"/>
              <a:t> gives the rate of return. Should be &gt; 1 and the going rate for worthwhileness. If comparing alternatives, should be &gt; 1 and the highest, but also consider </a:t>
            </a:r>
            <a:r>
              <a:rPr lang="en-GB" i="1" dirty="0"/>
              <a:t>NPV</a:t>
            </a:r>
            <a:r>
              <a:rPr lang="en-GB" dirty="0"/>
              <a:t>.</a:t>
            </a:r>
          </a:p>
          <a:p>
            <a:r>
              <a:rPr lang="en-GB" dirty="0"/>
              <a:t> </a:t>
            </a:r>
          </a:p>
          <a:p>
            <a:r>
              <a:rPr lang="en-GB" dirty="0"/>
              <a:t>Internal rate of return (</a:t>
            </a:r>
            <a:r>
              <a:rPr lang="en-GB" i="1" dirty="0"/>
              <a:t>IRR</a:t>
            </a:r>
            <a:r>
              <a:rPr lang="en-GB" dirty="0"/>
              <a:t>) is popular, but it will only give the correct answer (achieves farmers’ goals) if the </a:t>
            </a:r>
            <a:r>
              <a:rPr lang="en-GB" i="1" dirty="0"/>
              <a:t>IRR</a:t>
            </a:r>
            <a:r>
              <a:rPr lang="en-GB" dirty="0"/>
              <a:t> is close to the rate of time preference.</a:t>
            </a:r>
          </a:p>
          <a:p>
            <a:r>
              <a:rPr lang="en-GB" dirty="0"/>
              <a:t> </a:t>
            </a:r>
          </a:p>
          <a:p>
            <a:r>
              <a:rPr lang="en-GB" dirty="0"/>
              <a:t>With high rates of </a:t>
            </a:r>
            <a:r>
              <a:rPr lang="en-GB" i="1" dirty="0"/>
              <a:t>IRR</a:t>
            </a:r>
            <a:r>
              <a:rPr lang="en-GB" dirty="0"/>
              <a:t>, the more distant costs and returns are disadvantaged because calculation is disproportionate and different from the time preference rate. </a:t>
            </a:r>
          </a:p>
        </p:txBody>
      </p:sp>
      <p:sp>
        <p:nvSpPr>
          <p:cNvPr id="3" name="Title 2"/>
          <p:cNvSpPr>
            <a:spLocks noGrp="1"/>
          </p:cNvSpPr>
          <p:nvPr>
            <p:ph type="title"/>
          </p:nvPr>
        </p:nvSpPr>
        <p:spPr/>
        <p:txBody>
          <a:bodyPr/>
          <a:lstStyle/>
          <a:p>
            <a:r>
              <a:rPr lang="en-GB" dirty="0"/>
              <a:t>Choice of Criteria</a:t>
            </a:r>
          </a:p>
        </p:txBody>
      </p:sp>
    </p:spTree>
    <p:extLst>
      <p:ext uri="{BB962C8B-B14F-4D97-AF65-F5344CB8AC3E}">
        <p14:creationId xmlns:p14="http://schemas.microsoft.com/office/powerpoint/2010/main" val="1345199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0000" lnSpcReduction="20000"/>
          </a:bodyPr>
          <a:lstStyle/>
          <a:p>
            <a:r>
              <a:rPr lang="en-GB" dirty="0" smtClean="0"/>
              <a:t>Use </a:t>
            </a:r>
            <a:r>
              <a:rPr lang="en-GB" dirty="0"/>
              <a:t>a range of </a:t>
            </a:r>
            <a:r>
              <a:rPr lang="en-GB" i="1" dirty="0"/>
              <a:t>i</a:t>
            </a:r>
            <a:r>
              <a:rPr lang="en-GB" dirty="0"/>
              <a:t> to explore sensitivity because this may be quite stable and removes the need to select the ‘right’ rate.</a:t>
            </a:r>
          </a:p>
          <a:p>
            <a:r>
              <a:rPr lang="en-GB" dirty="0"/>
              <a:t> </a:t>
            </a:r>
          </a:p>
          <a:p>
            <a:r>
              <a:rPr lang="en-GB" dirty="0"/>
              <a:t>An investment may be made up of units of production such as hectares of forest or numbers of animals.</a:t>
            </a:r>
          </a:p>
          <a:p>
            <a:r>
              <a:rPr lang="en-GB" dirty="0"/>
              <a:t>Each unit has its own cash flow, which can be analysed.</a:t>
            </a:r>
          </a:p>
          <a:p>
            <a:r>
              <a:rPr lang="en-GB" dirty="0"/>
              <a:t> </a:t>
            </a:r>
          </a:p>
          <a:p>
            <a:r>
              <a:rPr lang="en-GB" dirty="0"/>
              <a:t>If a unit is worthwhile (net present value &gt; 0, </a:t>
            </a:r>
            <a:r>
              <a:rPr lang="en-GB" i="1" dirty="0"/>
              <a:t>V</a:t>
            </a:r>
            <a:r>
              <a:rPr lang="en-GB" dirty="0"/>
              <a:t> / </a:t>
            </a:r>
            <a:r>
              <a:rPr lang="en-GB" i="1" dirty="0"/>
              <a:t>C</a:t>
            </a:r>
            <a:r>
              <a:rPr lang="en-GB" dirty="0"/>
              <a:t> &gt; 1), then the more units put on as quickly as possible, the more successful the investment (and vice versa).</a:t>
            </a:r>
          </a:p>
          <a:p>
            <a:r>
              <a:rPr lang="en-GB" dirty="0"/>
              <a:t> </a:t>
            </a:r>
          </a:p>
          <a:p>
            <a:r>
              <a:rPr lang="en-GB" dirty="0"/>
              <a:t>But with quick and greater investment, internal rate of return and </a:t>
            </a:r>
            <a:r>
              <a:rPr lang="en-GB" i="1" dirty="0"/>
              <a:t>V </a:t>
            </a:r>
            <a:r>
              <a:rPr lang="en-GB" dirty="0"/>
              <a:t>/ </a:t>
            </a:r>
            <a:r>
              <a:rPr lang="en-GB" i="1" dirty="0"/>
              <a:t>C</a:t>
            </a:r>
            <a:r>
              <a:rPr lang="en-GB" dirty="0"/>
              <a:t> will not change because they are rates. </a:t>
            </a:r>
          </a:p>
        </p:txBody>
      </p:sp>
      <p:sp>
        <p:nvSpPr>
          <p:cNvPr id="3" name="Title 2"/>
          <p:cNvSpPr>
            <a:spLocks noGrp="1"/>
          </p:cNvSpPr>
          <p:nvPr>
            <p:ph type="title"/>
          </p:nvPr>
        </p:nvSpPr>
        <p:spPr/>
        <p:txBody>
          <a:bodyPr/>
          <a:lstStyle/>
          <a:p>
            <a:r>
              <a:rPr lang="en-GB" dirty="0"/>
              <a:t>Characteristics of Criteria</a:t>
            </a:r>
          </a:p>
        </p:txBody>
      </p:sp>
    </p:spTree>
    <p:extLst>
      <p:ext uri="{BB962C8B-B14F-4D97-AF65-F5344CB8AC3E}">
        <p14:creationId xmlns:p14="http://schemas.microsoft.com/office/powerpoint/2010/main" val="1468826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a:spcAft>
                <a:spcPts val="600"/>
              </a:spcAft>
            </a:pPr>
            <a:r>
              <a:rPr lang="en-GB" sz="1800" dirty="0"/>
              <a:t>Ex post study: take records from a completed investment and analyse them to explore profitability to guide future investment</a:t>
            </a:r>
            <a:r>
              <a:rPr lang="en-GB" sz="1800" dirty="0" smtClean="0"/>
              <a:t>.</a:t>
            </a:r>
            <a:endParaRPr lang="en-GB" sz="1800" dirty="0"/>
          </a:p>
          <a:p>
            <a:pPr>
              <a:spcAft>
                <a:spcPts val="600"/>
              </a:spcAft>
            </a:pPr>
            <a:r>
              <a:rPr lang="en-GB" sz="1800" dirty="0"/>
              <a:t>Ex ante study: budget out expected future costs and returns from a proposed project to decide whether to invest</a:t>
            </a:r>
            <a:r>
              <a:rPr lang="en-GB" sz="1800" dirty="0" smtClean="0"/>
              <a:t>.</a:t>
            </a:r>
            <a:endParaRPr lang="en-GB" sz="1800" dirty="0"/>
          </a:p>
          <a:p>
            <a:pPr>
              <a:spcAft>
                <a:spcPts val="600"/>
              </a:spcAft>
            </a:pPr>
            <a:r>
              <a:rPr lang="en-GB" sz="1800" dirty="0"/>
              <a:t>For investment analysis, use all the cash costs and returns including tax payments, interest on loans and repayment of debt (but not the debt itself, nor the objects purchased from debt). Do not include depreciation because it is not cash</a:t>
            </a:r>
            <a:r>
              <a:rPr lang="en-GB" sz="1800" dirty="0" smtClean="0"/>
              <a:t>.</a:t>
            </a:r>
            <a:endParaRPr lang="en-GB" sz="1800" dirty="0"/>
          </a:p>
          <a:p>
            <a:pPr>
              <a:spcAft>
                <a:spcPts val="600"/>
              </a:spcAft>
            </a:pPr>
            <a:r>
              <a:rPr lang="en-GB" sz="1800" dirty="0"/>
              <a:t>Choice of discount rate is problematic, so carry out sensitivity analyses. Decision maker must decide</a:t>
            </a:r>
            <a:r>
              <a:rPr lang="en-GB" sz="1800" dirty="0" smtClean="0"/>
              <a:t>.</a:t>
            </a:r>
            <a:endParaRPr lang="en-GB" sz="1800" dirty="0"/>
          </a:p>
          <a:p>
            <a:pPr>
              <a:spcAft>
                <a:spcPts val="600"/>
              </a:spcAft>
            </a:pPr>
            <a:r>
              <a:rPr lang="en-GB" sz="1800" dirty="0"/>
              <a:t>Uncertainty inclusion is complex. For high risk increase the discount rate and use conservative prices</a:t>
            </a:r>
            <a:r>
              <a:rPr lang="en-GB" sz="1800" dirty="0" smtClean="0"/>
              <a:t>.</a:t>
            </a:r>
            <a:endParaRPr lang="en-GB" sz="1800" dirty="0"/>
          </a:p>
          <a:p>
            <a:pPr>
              <a:spcAft>
                <a:spcPts val="600"/>
              </a:spcAft>
            </a:pPr>
            <a:r>
              <a:rPr lang="en-GB" sz="1800" dirty="0"/>
              <a:t>Planning horizon: use infinity if not selling, or the expected time of sale. </a:t>
            </a:r>
          </a:p>
        </p:txBody>
      </p:sp>
      <p:sp>
        <p:nvSpPr>
          <p:cNvPr id="3" name="Title 2"/>
          <p:cNvSpPr>
            <a:spLocks noGrp="1"/>
          </p:cNvSpPr>
          <p:nvPr>
            <p:ph type="title"/>
          </p:nvPr>
        </p:nvSpPr>
        <p:spPr/>
        <p:txBody>
          <a:bodyPr/>
          <a:lstStyle/>
          <a:p>
            <a:r>
              <a:rPr lang="en-GB" dirty="0"/>
              <a:t>Analysis Processes</a:t>
            </a:r>
          </a:p>
        </p:txBody>
      </p:sp>
    </p:spTree>
    <p:extLst>
      <p:ext uri="{BB962C8B-B14F-4D97-AF65-F5344CB8AC3E}">
        <p14:creationId xmlns:p14="http://schemas.microsoft.com/office/powerpoint/2010/main" val="1133236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Subtitle 2"/>
          <p:cNvSpPr>
            <a:spLocks noGrp="1"/>
          </p:cNvSpPr>
          <p:nvPr>
            <p:ph type="subTitle" idx="1"/>
          </p:nvPr>
        </p:nvSpPr>
        <p:spPr/>
        <p:txBody>
          <a:bodyPr/>
          <a:lstStyle/>
          <a:p>
            <a:pPr algn="r"/>
            <a:r>
              <a:rPr lang="en-GB" dirty="0" smtClean="0"/>
              <a:t>Name:	 First Surname</a:t>
            </a:r>
          </a:p>
          <a:p>
            <a:pPr algn="r"/>
            <a:r>
              <a:rPr lang="en-GB" dirty="0" smtClean="0"/>
              <a:t>Email: 	email@email.com</a:t>
            </a:r>
            <a:endParaRPr lang="en-GB" dirty="0"/>
          </a:p>
        </p:txBody>
      </p:sp>
    </p:spTree>
    <p:extLst>
      <p:ext uri="{BB962C8B-B14F-4D97-AF65-F5344CB8AC3E}">
        <p14:creationId xmlns:p14="http://schemas.microsoft.com/office/powerpoint/2010/main" val="3878711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0" indent="0">
              <a:buNone/>
            </a:pPr>
            <a:r>
              <a:rPr lang="en-US" dirty="0" smtClean="0">
                <a:solidFill>
                  <a:schemeClr val="bg1"/>
                </a:solidFill>
                <a:latin typeface="Arial"/>
                <a:cs typeface="Arial"/>
              </a:rPr>
              <a:t>Chapter 7</a:t>
            </a:r>
            <a:endParaRPr lang="en-US" dirty="0">
              <a:solidFill>
                <a:schemeClr val="bg1"/>
              </a:solidFill>
              <a:latin typeface="Arial"/>
              <a:cs typeface="Arial"/>
            </a:endParaRPr>
          </a:p>
          <a:p>
            <a:r>
              <a:rPr lang="en-GB" dirty="0"/>
              <a:t>Investment Analysis: Recognizing Input–Output Timing</a:t>
            </a:r>
          </a:p>
        </p:txBody>
      </p:sp>
    </p:spTree>
    <p:extLst>
      <p:ext uri="{BB962C8B-B14F-4D97-AF65-F5344CB8AC3E}">
        <p14:creationId xmlns:p14="http://schemas.microsoft.com/office/powerpoint/2010/main" val="1516765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062312"/>
            <a:ext cx="7196137" cy="4313237"/>
          </a:xfrm>
        </p:spPr>
        <p:txBody>
          <a:bodyPr>
            <a:noAutofit/>
          </a:bodyPr>
          <a:lstStyle/>
          <a:p>
            <a:pPr fontAlgn="base" hangingPunct="0"/>
            <a:r>
              <a:rPr lang="en-GB" sz="1450" dirty="0" smtClean="0"/>
              <a:t>Understand </a:t>
            </a:r>
            <a:r>
              <a:rPr lang="en-GB" sz="1450" dirty="0"/>
              <a:t>the concepts of time and liquidity preference, and their implications for the analysis of investments.</a:t>
            </a:r>
          </a:p>
          <a:p>
            <a:pPr fontAlgn="base" hangingPunct="0"/>
            <a:r>
              <a:rPr lang="en-GB" sz="400" dirty="0"/>
              <a:t> </a:t>
            </a:r>
          </a:p>
          <a:p>
            <a:pPr fontAlgn="base" hangingPunct="0"/>
            <a:r>
              <a:rPr lang="en-GB" sz="1450" dirty="0"/>
              <a:t>Discover the relationship of time preference and the idea of discounting, and its opposite, compounding.</a:t>
            </a:r>
          </a:p>
          <a:p>
            <a:pPr fontAlgn="base" hangingPunct="0"/>
            <a:r>
              <a:rPr lang="en-GB" sz="400" dirty="0"/>
              <a:t> </a:t>
            </a:r>
          </a:p>
          <a:p>
            <a:pPr fontAlgn="base" hangingPunct="0"/>
            <a:r>
              <a:rPr lang="en-GB" sz="1450" dirty="0"/>
              <a:t>Learn about investment analysis relative to cost–benefit analysis, and the reasons for the differences between them.</a:t>
            </a:r>
          </a:p>
          <a:p>
            <a:pPr fontAlgn="base" hangingPunct="0"/>
            <a:r>
              <a:rPr lang="en-GB" sz="400" dirty="0"/>
              <a:t> </a:t>
            </a:r>
          </a:p>
          <a:p>
            <a:pPr fontAlgn="base" hangingPunct="0"/>
            <a:r>
              <a:rPr lang="en-GB" sz="1450" dirty="0"/>
              <a:t>Reflect on the concepts of intangible costs and benefits.</a:t>
            </a:r>
          </a:p>
          <a:p>
            <a:pPr fontAlgn="base" hangingPunct="0"/>
            <a:r>
              <a:rPr lang="en-GB" sz="400" dirty="0"/>
              <a:t> </a:t>
            </a:r>
          </a:p>
          <a:p>
            <a:pPr fontAlgn="base" hangingPunct="0"/>
            <a:r>
              <a:rPr lang="en-GB" sz="1450" dirty="0"/>
              <a:t>Obtain an awareness of the formulae and calculations used in time-dependent investment analysis.</a:t>
            </a:r>
          </a:p>
          <a:p>
            <a:pPr fontAlgn="base" hangingPunct="0"/>
            <a:r>
              <a:rPr lang="en-GB" sz="400" b="1" dirty="0"/>
              <a:t> </a:t>
            </a:r>
            <a:endParaRPr lang="en-GB" sz="400" dirty="0"/>
          </a:p>
          <a:p>
            <a:pPr fontAlgn="base" hangingPunct="0"/>
            <a:r>
              <a:rPr lang="en-GB" sz="1450" dirty="0"/>
              <a:t>Discover the criteria used in choosing between investments, and how to select the most appropriate criteria.</a:t>
            </a:r>
          </a:p>
          <a:p>
            <a:pPr fontAlgn="base" hangingPunct="0"/>
            <a:r>
              <a:rPr lang="en-GB" sz="400" dirty="0"/>
              <a:t> </a:t>
            </a:r>
          </a:p>
          <a:p>
            <a:pPr fontAlgn="base" hangingPunct="0"/>
            <a:r>
              <a:rPr lang="en-GB" sz="1450" dirty="0"/>
              <a:t>Learn about the income and expenditure items that must be included in a farm investment analysis relative to a cost–benefit analysis.</a:t>
            </a:r>
          </a:p>
          <a:p>
            <a:pPr fontAlgn="base" hangingPunct="0"/>
            <a:r>
              <a:rPr lang="en-GB" sz="400" dirty="0"/>
              <a:t> </a:t>
            </a:r>
          </a:p>
          <a:p>
            <a:pPr fontAlgn="base" hangingPunct="0"/>
            <a:r>
              <a:rPr lang="en-GB" sz="1450" dirty="0"/>
              <a:t>Appreciate the nature of costs and benefits in farm investment analysis, and their impacts on analysis methods</a:t>
            </a:r>
            <a:r>
              <a:rPr lang="en-GB" sz="1450" dirty="0" smtClean="0"/>
              <a:t>.</a:t>
            </a:r>
            <a:endParaRPr lang="en-GB" sz="1450" dirty="0"/>
          </a:p>
        </p:txBody>
      </p:sp>
    </p:spTree>
    <p:extLst>
      <p:ext uri="{BB962C8B-B14F-4D97-AF65-F5344CB8AC3E}">
        <p14:creationId xmlns:p14="http://schemas.microsoft.com/office/powerpoint/2010/main" val="402357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55000" lnSpcReduction="20000"/>
          </a:bodyPr>
          <a:lstStyle/>
          <a:p>
            <a:pPr fontAlgn="base" hangingPunct="0"/>
            <a:r>
              <a:rPr lang="en-GB" dirty="0"/>
              <a:t>Time is money and other benefits.</a:t>
            </a:r>
          </a:p>
          <a:p>
            <a:pPr fontAlgn="base" hangingPunct="0"/>
            <a:r>
              <a:rPr lang="en-GB" dirty="0"/>
              <a:t> </a:t>
            </a:r>
          </a:p>
          <a:p>
            <a:pPr fontAlgn="base" hangingPunct="0"/>
            <a:r>
              <a:rPr lang="en-GB" dirty="0"/>
              <a:t>Consumers prefer to obtain benefits earlier rather than later, that is they have a time preference. To give up immediate consumption, compensation is required. </a:t>
            </a:r>
          </a:p>
          <a:p>
            <a:pPr fontAlgn="base" hangingPunct="0"/>
            <a:r>
              <a:rPr lang="en-GB" dirty="0"/>
              <a:t> </a:t>
            </a:r>
          </a:p>
          <a:p>
            <a:pPr fontAlgn="base" hangingPunct="0"/>
            <a:r>
              <a:rPr lang="en-GB" dirty="0"/>
              <a:t>Liquidity preference: some investors have surplus funds and others require cash, creating a supply and demand for cash. Bidding gives rise to an interest rate. </a:t>
            </a:r>
          </a:p>
          <a:p>
            <a:pPr fontAlgn="base" hangingPunct="0"/>
            <a:r>
              <a:rPr lang="en-GB" dirty="0"/>
              <a:t> </a:t>
            </a:r>
          </a:p>
          <a:p>
            <a:pPr fontAlgn="base" hangingPunct="0"/>
            <a:r>
              <a:rPr lang="en-GB" dirty="0"/>
              <a:t>The higher the rate, the more money is supplied. The lower the rate, the more money is demanded. </a:t>
            </a:r>
          </a:p>
          <a:p>
            <a:pPr fontAlgn="base" hangingPunct="0"/>
            <a:r>
              <a:rPr lang="en-GB" dirty="0"/>
              <a:t> </a:t>
            </a:r>
          </a:p>
          <a:p>
            <a:pPr fontAlgn="base" hangingPunct="0"/>
            <a:r>
              <a:rPr lang="en-GB" dirty="0"/>
              <a:t>Overall, unless investors obtain sufficient interest and/or get a good return for delaying consumption (investment), farm development will not occur</a:t>
            </a:r>
            <a:r>
              <a:rPr lang="en-GB" dirty="0" smtClean="0"/>
              <a:t>.</a:t>
            </a:r>
            <a:endParaRPr lang="en-GB" dirty="0"/>
          </a:p>
        </p:txBody>
      </p:sp>
      <p:sp>
        <p:nvSpPr>
          <p:cNvPr id="3" name="Title 2"/>
          <p:cNvSpPr>
            <a:spLocks noGrp="1"/>
          </p:cNvSpPr>
          <p:nvPr>
            <p:ph type="title"/>
          </p:nvPr>
        </p:nvSpPr>
        <p:spPr/>
        <p:txBody>
          <a:bodyPr/>
          <a:lstStyle/>
          <a:p>
            <a:pPr fontAlgn="base" hangingPunct="0"/>
            <a:r>
              <a:rPr lang="en-GB" dirty="0"/>
              <a:t>The Value of Time</a:t>
            </a:r>
          </a:p>
        </p:txBody>
      </p:sp>
    </p:spTree>
    <p:extLst>
      <p:ext uri="{BB962C8B-B14F-4D97-AF65-F5344CB8AC3E}">
        <p14:creationId xmlns:p14="http://schemas.microsoft.com/office/powerpoint/2010/main" val="3875592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fontAlgn="base" hangingPunct="0"/>
            <a:r>
              <a:rPr lang="en-GB" sz="2100" dirty="0"/>
              <a:t>Depends on the rate of time preference relative to the return from investing.</a:t>
            </a:r>
          </a:p>
          <a:p>
            <a:pPr fontAlgn="base" hangingPunct="0"/>
            <a:endParaRPr lang="en-GB" sz="2100" dirty="0" smtClean="0"/>
          </a:p>
          <a:p>
            <a:pPr fontAlgn="base" hangingPunct="0"/>
            <a:endParaRPr lang="en-GB" sz="2100" dirty="0"/>
          </a:p>
          <a:p>
            <a:pPr fontAlgn="base" hangingPunct="0"/>
            <a:endParaRPr lang="en-GB" sz="2100" dirty="0" smtClean="0"/>
          </a:p>
          <a:p>
            <a:pPr fontAlgn="base" hangingPunct="0"/>
            <a:endParaRPr lang="en-GB" sz="2100" dirty="0"/>
          </a:p>
          <a:p>
            <a:pPr fontAlgn="base" hangingPunct="0"/>
            <a:endParaRPr lang="en-GB" sz="2100" dirty="0" smtClean="0"/>
          </a:p>
          <a:p>
            <a:pPr fontAlgn="base" hangingPunct="0"/>
            <a:r>
              <a:rPr lang="en-GB" sz="2100" dirty="0"/>
              <a:t>Reality involves many years and therefore produces a multi-dimensional graph.</a:t>
            </a:r>
          </a:p>
          <a:p>
            <a:pPr fontAlgn="base" hangingPunct="0"/>
            <a:r>
              <a:rPr lang="en-GB" sz="2100" dirty="0"/>
              <a:t> </a:t>
            </a:r>
            <a:r>
              <a:rPr lang="en-GB" sz="2100" dirty="0" smtClean="0"/>
              <a:t>Iso-utility </a:t>
            </a:r>
            <a:r>
              <a:rPr lang="en-GB" sz="2100" dirty="0"/>
              <a:t>curves reflect rate of time preference. Maximum utility is at tangency</a:t>
            </a:r>
            <a:r>
              <a:rPr lang="en-GB" sz="2100" dirty="0" smtClean="0"/>
              <a:t>.</a:t>
            </a:r>
            <a:endParaRPr lang="en-GB" sz="2100" dirty="0"/>
          </a:p>
        </p:txBody>
      </p:sp>
      <p:sp>
        <p:nvSpPr>
          <p:cNvPr id="3" name="Title 2"/>
          <p:cNvSpPr>
            <a:spLocks noGrp="1"/>
          </p:cNvSpPr>
          <p:nvPr>
            <p:ph type="title"/>
          </p:nvPr>
        </p:nvSpPr>
        <p:spPr/>
        <p:txBody>
          <a:bodyPr/>
          <a:lstStyle/>
          <a:p>
            <a:pPr fontAlgn="base" hangingPunct="0"/>
            <a:r>
              <a:rPr lang="en-GB" dirty="0"/>
              <a:t>Deciding How Much Should Be Invested in Different Time Periods</a:t>
            </a:r>
          </a:p>
        </p:txBody>
      </p:sp>
      <p:pic>
        <p:nvPicPr>
          <p:cNvPr id="5" name="Picture 4"/>
          <p:cNvPicPr/>
          <p:nvPr/>
        </p:nvPicPr>
        <p:blipFill rotWithShape="1">
          <a:blip r:embed="rId2"/>
          <a:srcRect l="4097" t="42722" r="53046" b="18100"/>
          <a:stretch/>
        </p:blipFill>
        <p:spPr bwMode="auto">
          <a:xfrm>
            <a:off x="3343274" y="1705232"/>
            <a:ext cx="4268487" cy="22242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8235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62500" lnSpcReduction="20000"/>
          </a:bodyPr>
          <a:lstStyle/>
          <a:p>
            <a:pPr fontAlgn="base" hangingPunct="0"/>
            <a:r>
              <a:rPr lang="en-GB" dirty="0"/>
              <a:t>Investments involve costs and returns flowing over many years.</a:t>
            </a:r>
          </a:p>
          <a:p>
            <a:pPr fontAlgn="base" hangingPunct="0"/>
            <a:r>
              <a:rPr lang="en-GB" dirty="0"/>
              <a:t> </a:t>
            </a:r>
          </a:p>
          <a:p>
            <a:pPr fontAlgn="base" hangingPunct="0"/>
            <a:r>
              <a:rPr lang="en-GB" dirty="0"/>
              <a:t>Time preference means that the yearly net return cannot simply be added up because flows in different years are not comparable.</a:t>
            </a:r>
          </a:p>
          <a:p>
            <a:pPr fontAlgn="base" hangingPunct="0"/>
            <a:r>
              <a:rPr lang="en-GB" dirty="0"/>
              <a:t> </a:t>
            </a:r>
          </a:p>
          <a:p>
            <a:pPr fontAlgn="base" hangingPunct="0"/>
            <a:r>
              <a:rPr lang="en-GB" dirty="0"/>
              <a:t>To provide a single summarizing value, adjust each year’s flows to become comparable.</a:t>
            </a:r>
          </a:p>
          <a:p>
            <a:pPr fontAlgn="base" hangingPunct="0"/>
            <a:r>
              <a:rPr lang="en-GB" dirty="0"/>
              <a:t> </a:t>
            </a:r>
          </a:p>
          <a:p>
            <a:pPr fontAlgn="base" hangingPunct="0"/>
            <a:r>
              <a:rPr lang="en-GB" dirty="0"/>
              <a:t>Adjustment involves discounting each value using the rate of time preference relative to each value’s year of occurrence.</a:t>
            </a:r>
          </a:p>
          <a:p>
            <a:pPr fontAlgn="base" hangingPunct="0"/>
            <a:r>
              <a:rPr lang="en-GB" dirty="0"/>
              <a:t> </a:t>
            </a:r>
          </a:p>
          <a:p>
            <a:pPr fontAlgn="base" hangingPunct="0"/>
            <a:r>
              <a:rPr lang="en-GB" dirty="0"/>
              <a:t>Add discounted values and compare the sum for each alternative investment.</a:t>
            </a:r>
          </a:p>
        </p:txBody>
      </p:sp>
      <p:sp>
        <p:nvSpPr>
          <p:cNvPr id="3" name="Title 2"/>
          <p:cNvSpPr>
            <a:spLocks noGrp="1"/>
          </p:cNvSpPr>
          <p:nvPr>
            <p:ph type="title"/>
          </p:nvPr>
        </p:nvSpPr>
        <p:spPr/>
        <p:txBody>
          <a:bodyPr/>
          <a:lstStyle/>
          <a:p>
            <a:r>
              <a:rPr lang="en-GB" dirty="0"/>
              <a:t>Discounting </a:t>
            </a:r>
          </a:p>
        </p:txBody>
      </p:sp>
    </p:spTree>
    <p:extLst>
      <p:ext uri="{BB962C8B-B14F-4D97-AF65-F5344CB8AC3E}">
        <p14:creationId xmlns:p14="http://schemas.microsoft.com/office/powerpoint/2010/main" val="3967073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62500" lnSpcReduction="20000"/>
          </a:bodyPr>
          <a:lstStyle/>
          <a:p>
            <a:pPr fontAlgn="base" hangingPunct="0"/>
            <a:r>
              <a:rPr lang="en-GB" dirty="0"/>
              <a:t>The discount factor relates to a decision maker’s rate of time preference as exemplified in the slope of time-based iso-utility curves.</a:t>
            </a:r>
          </a:p>
          <a:p>
            <a:pPr fontAlgn="base" hangingPunct="0"/>
            <a:r>
              <a:rPr lang="en-GB" dirty="0" smtClean="0"/>
              <a:t>Thus:</a:t>
            </a:r>
          </a:p>
          <a:p>
            <a:pPr fontAlgn="base" hangingPunct="0"/>
            <a:endParaRPr lang="en-GB" dirty="0" smtClean="0"/>
          </a:p>
          <a:p>
            <a:pPr fontAlgn="base" hangingPunct="0"/>
            <a:endParaRPr lang="en-GB" dirty="0"/>
          </a:p>
          <a:p>
            <a:pPr fontAlgn="base" hangingPunct="0"/>
            <a:endParaRPr lang="en-GB" dirty="0" smtClean="0"/>
          </a:p>
          <a:p>
            <a:pPr fontAlgn="base" hangingPunct="0"/>
            <a:endParaRPr lang="en-GB" dirty="0"/>
          </a:p>
          <a:p>
            <a:pPr fontAlgn="base" hangingPunct="0"/>
            <a:endParaRPr lang="en-GB" dirty="0" smtClean="0"/>
          </a:p>
          <a:p>
            <a:pPr fontAlgn="base" hangingPunct="0"/>
            <a:endParaRPr lang="en-GB" dirty="0" smtClean="0"/>
          </a:p>
          <a:p>
            <a:pPr fontAlgn="base" hangingPunct="0"/>
            <a:r>
              <a:rPr lang="en-GB" dirty="0" smtClean="0"/>
              <a:t>Discount </a:t>
            </a:r>
            <a:r>
              <a:rPr lang="en-GB" dirty="0"/>
              <a:t>factor = </a:t>
            </a:r>
            <a:r>
              <a:rPr lang="en-GB" i="1" dirty="0"/>
              <a:t>r</a:t>
            </a:r>
            <a:r>
              <a:rPr lang="en-GB" dirty="0"/>
              <a:t> / </a:t>
            </a:r>
            <a:r>
              <a:rPr lang="en-GB" i="1" dirty="0"/>
              <a:t>q</a:t>
            </a:r>
            <a:r>
              <a:rPr lang="en-GB" dirty="0"/>
              <a:t> on average: proportion to discount future consumption to be equivalent to current consumption utility.</a:t>
            </a:r>
          </a:p>
          <a:p>
            <a:pPr fontAlgn="base" hangingPunct="0"/>
            <a:r>
              <a:rPr lang="en-GB" dirty="0" smtClean="0"/>
              <a:t>Reality </a:t>
            </a:r>
            <a:r>
              <a:rPr lang="en-GB" dirty="0"/>
              <a:t>is a multi-period surface. Market interest rate reflects the community rate.</a:t>
            </a:r>
          </a:p>
        </p:txBody>
      </p:sp>
      <p:sp>
        <p:nvSpPr>
          <p:cNvPr id="3" name="Title 2"/>
          <p:cNvSpPr>
            <a:spLocks noGrp="1"/>
          </p:cNvSpPr>
          <p:nvPr>
            <p:ph type="title"/>
          </p:nvPr>
        </p:nvSpPr>
        <p:spPr/>
        <p:txBody>
          <a:bodyPr/>
          <a:lstStyle/>
          <a:p>
            <a:pPr fontAlgn="base" hangingPunct="0"/>
            <a:r>
              <a:rPr lang="en-GB" dirty="0"/>
              <a:t>Discount Factor </a:t>
            </a:r>
          </a:p>
        </p:txBody>
      </p:sp>
      <p:pic>
        <p:nvPicPr>
          <p:cNvPr id="4" name="Picture 3"/>
          <p:cNvPicPr/>
          <p:nvPr/>
        </p:nvPicPr>
        <p:blipFill rotWithShape="1">
          <a:blip r:embed="rId2"/>
          <a:srcRect l="2325" t="39966" r="65560" b="25385"/>
          <a:stretch/>
        </p:blipFill>
        <p:spPr bwMode="auto">
          <a:xfrm>
            <a:off x="2699781" y="2063580"/>
            <a:ext cx="3515668" cy="20512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6836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371600"/>
            <a:ext cx="7196137" cy="4214018"/>
          </a:xfrm>
        </p:spPr>
        <p:txBody>
          <a:bodyPr>
            <a:noAutofit/>
          </a:bodyPr>
          <a:lstStyle/>
          <a:p>
            <a:pPr fontAlgn="base" hangingPunct="0"/>
            <a:r>
              <a:rPr lang="en-GB" sz="1600" b="1" dirty="0"/>
              <a:t>Investment analysis</a:t>
            </a:r>
            <a:r>
              <a:rPr lang="en-GB" sz="1600" dirty="0"/>
              <a:t>: an assessment from an individual investor’s point of view.</a:t>
            </a:r>
          </a:p>
          <a:p>
            <a:pPr fontAlgn="base" hangingPunct="0"/>
            <a:r>
              <a:rPr lang="en-GB" sz="1600" dirty="0"/>
              <a:t> </a:t>
            </a:r>
            <a:r>
              <a:rPr lang="en-GB" sz="1600" dirty="0" smtClean="0"/>
              <a:t>	</a:t>
            </a:r>
            <a:r>
              <a:rPr lang="en-GB" sz="1600" dirty="0"/>
              <a:t>Investment analysis involves what are called primary costs and returns (cash flows that impact on the individual’s cash situation).</a:t>
            </a:r>
          </a:p>
          <a:p>
            <a:pPr fontAlgn="base" hangingPunct="0"/>
            <a:endParaRPr lang="en-GB" sz="1000" dirty="0"/>
          </a:p>
          <a:p>
            <a:pPr fontAlgn="base" hangingPunct="0"/>
            <a:r>
              <a:rPr lang="en-GB" sz="1600" b="1" dirty="0"/>
              <a:t>Cost–benefit analysis</a:t>
            </a:r>
            <a:r>
              <a:rPr lang="en-GB" sz="1600" dirty="0"/>
              <a:t>: an assessment from society’s point of view (sometimes called the benefit–cost analysis, but costs come before benefits).</a:t>
            </a:r>
          </a:p>
          <a:p>
            <a:pPr fontAlgn="base" hangingPunct="0"/>
            <a:r>
              <a:rPr lang="en-GB" sz="1600" dirty="0"/>
              <a:t> </a:t>
            </a:r>
            <a:r>
              <a:rPr lang="en-GB" sz="1600" dirty="0" smtClean="0"/>
              <a:t>	Cost–benefit </a:t>
            </a:r>
            <a:r>
              <a:rPr lang="en-GB" sz="1600" dirty="0"/>
              <a:t>analysis involves both primary and secondary costs and returns (impacts indirectly stemming from the investment, e.g. local road damage from an irrigation scheme, leisure benefits from an irrigation dam).</a:t>
            </a:r>
          </a:p>
          <a:p>
            <a:pPr fontAlgn="base" hangingPunct="0"/>
            <a:r>
              <a:rPr lang="en-GB" sz="1000" b="1" dirty="0"/>
              <a:t> </a:t>
            </a:r>
            <a:endParaRPr lang="en-GB" sz="1000" dirty="0"/>
          </a:p>
          <a:p>
            <a:pPr fontAlgn="base" hangingPunct="0"/>
            <a:r>
              <a:rPr lang="en-GB" sz="1600" b="1" dirty="0"/>
              <a:t>Subsidies:</a:t>
            </a:r>
            <a:r>
              <a:rPr lang="en-GB" sz="1600" dirty="0"/>
              <a:t> If society (or public) return is positive, but not private, subsidies might be in order.</a:t>
            </a:r>
          </a:p>
          <a:p>
            <a:pPr fontAlgn="base" hangingPunct="0"/>
            <a:r>
              <a:rPr lang="en-GB" sz="1000" dirty="0"/>
              <a:t> </a:t>
            </a:r>
          </a:p>
          <a:p>
            <a:pPr fontAlgn="base" hangingPunct="0"/>
            <a:r>
              <a:rPr lang="en-GB" sz="1600" b="1" dirty="0"/>
              <a:t>Intangibles</a:t>
            </a:r>
            <a:r>
              <a:rPr lang="en-GB" sz="1600" dirty="0"/>
              <a:t>: Factors other than cash costs and returns (e.g. aesthetics of a dam) may need to be included. Various measuring devices are available (e.g. contingent valuation).</a:t>
            </a:r>
          </a:p>
        </p:txBody>
      </p:sp>
      <p:sp>
        <p:nvSpPr>
          <p:cNvPr id="3" name="Title 2"/>
          <p:cNvSpPr>
            <a:spLocks noGrp="1"/>
          </p:cNvSpPr>
          <p:nvPr>
            <p:ph type="title"/>
          </p:nvPr>
        </p:nvSpPr>
        <p:spPr/>
        <p:txBody>
          <a:bodyPr/>
          <a:lstStyle/>
          <a:p>
            <a:pPr fontAlgn="base" hangingPunct="0"/>
            <a:r>
              <a:rPr lang="en-GB" dirty="0"/>
              <a:t>Investment Analysis Relative to Cost–Benefit Analysis</a:t>
            </a:r>
          </a:p>
        </p:txBody>
      </p:sp>
    </p:spTree>
    <p:extLst>
      <p:ext uri="{BB962C8B-B14F-4D97-AF65-F5344CB8AC3E}">
        <p14:creationId xmlns:p14="http://schemas.microsoft.com/office/powerpoint/2010/main" val="2101112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408670"/>
            <a:ext cx="7196137" cy="4176948"/>
          </a:xfrm>
        </p:spPr>
        <p:txBody>
          <a:bodyPr>
            <a:normAutofit fontScale="70000" lnSpcReduction="20000"/>
          </a:bodyPr>
          <a:lstStyle/>
          <a:p>
            <a:pPr fontAlgn="base" hangingPunct="0"/>
            <a:r>
              <a:rPr lang="en-GB" b="1" dirty="0"/>
              <a:t>Payback period</a:t>
            </a:r>
            <a:r>
              <a:rPr lang="en-GB" dirty="0"/>
              <a:t>: the time before all costs are recovered. Commonly used. Problem with the payback period is that it does not allow for cash beyond the period. </a:t>
            </a:r>
          </a:p>
          <a:p>
            <a:pPr fontAlgn="base" hangingPunct="0"/>
            <a:r>
              <a:rPr lang="en-GB" sz="1600" dirty="0"/>
              <a:t> </a:t>
            </a:r>
          </a:p>
          <a:p>
            <a:pPr fontAlgn="base" hangingPunct="0"/>
            <a:r>
              <a:rPr lang="en-GB" b="1" dirty="0"/>
              <a:t>Average return on investment</a:t>
            </a:r>
            <a:r>
              <a:rPr lang="en-GB" dirty="0"/>
              <a:t>: the sum of net returns as a fraction of the investment. Problem with return on investment is that time is not taken into account.</a:t>
            </a:r>
          </a:p>
          <a:p>
            <a:pPr fontAlgn="base" hangingPunct="0"/>
            <a:r>
              <a:rPr lang="en-GB" sz="1600" dirty="0"/>
              <a:t> </a:t>
            </a:r>
          </a:p>
          <a:p>
            <a:pPr fontAlgn="base" hangingPunct="0"/>
            <a:r>
              <a:rPr lang="en-GB" b="1" dirty="0"/>
              <a:t>Net present value (or worth): </a:t>
            </a:r>
            <a:r>
              <a:rPr lang="en-GB" dirty="0"/>
              <a:t>the sum of discounted costs and returns. No simple problems occur because it allows for all years and for time preference.</a:t>
            </a:r>
          </a:p>
          <a:p>
            <a:pPr fontAlgn="base" hangingPunct="0"/>
            <a:r>
              <a:rPr lang="en-GB" sz="1600" dirty="0"/>
              <a:t> </a:t>
            </a:r>
          </a:p>
          <a:p>
            <a:pPr fontAlgn="base" hangingPunct="0"/>
            <a:r>
              <a:rPr lang="en-GB" b="1" dirty="0"/>
              <a:t>Conclusion</a:t>
            </a:r>
            <a:r>
              <a:rPr lang="en-GB" dirty="0"/>
              <a:t>: to assess alternative investments use the net present value, or variants on the main theme.</a:t>
            </a:r>
          </a:p>
        </p:txBody>
      </p:sp>
      <p:sp>
        <p:nvSpPr>
          <p:cNvPr id="3" name="Title 2"/>
          <p:cNvSpPr>
            <a:spLocks noGrp="1"/>
          </p:cNvSpPr>
          <p:nvPr>
            <p:ph type="title"/>
          </p:nvPr>
        </p:nvSpPr>
        <p:spPr/>
        <p:txBody>
          <a:bodyPr/>
          <a:lstStyle/>
          <a:p>
            <a:pPr fontAlgn="base" hangingPunct="0"/>
            <a:r>
              <a:rPr lang="en-GB" dirty="0"/>
              <a:t>Criteria for Choice Between Alternative Investments</a:t>
            </a:r>
          </a:p>
        </p:txBody>
      </p:sp>
    </p:spTree>
    <p:extLst>
      <p:ext uri="{BB962C8B-B14F-4D97-AF65-F5344CB8AC3E}">
        <p14:creationId xmlns:p14="http://schemas.microsoft.com/office/powerpoint/2010/main" val="2799872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TotalTime>
  <Words>653</Words>
  <Application>Microsoft Office PowerPoint</Application>
  <PresentationFormat>On-screen Show (4:3)</PresentationFormat>
  <Paragraphs>162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Farm Business Management: The Fundamentals of Good Practice</vt:lpstr>
      <vt:lpstr>PowerPoint Presentation</vt:lpstr>
      <vt:lpstr>PowerPoint Presentation</vt:lpstr>
      <vt:lpstr>The Value of Time</vt:lpstr>
      <vt:lpstr>Deciding How Much Should Be Invested in Different Time Periods</vt:lpstr>
      <vt:lpstr>Discounting </vt:lpstr>
      <vt:lpstr>Discount Factor </vt:lpstr>
      <vt:lpstr>Investment Analysis Relative to Cost–Benefit Analysis</vt:lpstr>
      <vt:lpstr>Criteria for Choice Between Alternative Investments</vt:lpstr>
      <vt:lpstr>Investment and Cost–Benefit Formula (1)</vt:lpstr>
      <vt:lpstr>Investment and Cost–Benefit Formula (2)</vt:lpstr>
      <vt:lpstr>Characteristics of Farm Investments</vt:lpstr>
      <vt:lpstr>Criteria that Allow for the Changing Costs and Returns up to, and then Including, Stability</vt:lpstr>
      <vt:lpstr>Calculating the Internal Rate of Return </vt:lpstr>
      <vt:lpstr>Choice of Criteria</vt:lpstr>
      <vt:lpstr>Characteristics of Criteria</vt:lpstr>
      <vt:lpstr>Analysis Processes</vt:lpstr>
      <vt:lpstr>Thank You</vt:lpstr>
    </vt:vector>
  </TitlesOfParts>
  <Company>CABI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Sarah Lowe</cp:lastModifiedBy>
  <cp:revision>32</cp:revision>
  <dcterms:created xsi:type="dcterms:W3CDTF">2014-12-08T12:01:41Z</dcterms:created>
  <dcterms:modified xsi:type="dcterms:W3CDTF">2016-05-06T13:52:28Z</dcterms:modified>
</cp:coreProperties>
</file>