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5" r:id="rId4"/>
    <p:sldId id="266" r:id="rId5"/>
    <p:sldId id="271" r:id="rId6"/>
    <p:sldId id="274" r:id="rId7"/>
    <p:sldId id="280" r:id="rId8"/>
    <p:sldId id="273" r:id="rId9"/>
    <p:sldId id="281" r:id="rId10"/>
    <p:sldId id="277" r:id="rId11"/>
    <p:sldId id="279" r:id="rId12"/>
    <p:sldId id="275" r:id="rId13"/>
    <p:sldId id="278" r:id="rId14"/>
    <p:sldId id="272" r:id="rId15"/>
    <p:sldId id="27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6" autoAdjust="0"/>
  </p:normalViewPr>
  <p:slideViewPr>
    <p:cSldViewPr snapToGrid="0" snapToObjects="1"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402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" name="Picture 38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93CDD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4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40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607C2F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09540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Farm </a:t>
            </a:r>
            <a:r>
              <a:rPr lang="en-US" smtClean="0">
                <a:latin typeface="Arial"/>
                <a:cs typeface="Arial"/>
              </a:rPr>
              <a:t>Business Management: </a:t>
            </a:r>
            <a:r>
              <a:rPr lang="en-US" dirty="0" smtClean="0">
                <a:latin typeface="Arial"/>
                <a:cs typeface="Arial"/>
              </a:rPr>
              <a:t>The Fundamentals of Good Practice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Peter L. Nuthall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244596"/>
            <a:ext cx="7196137" cy="4247885"/>
          </a:xfrm>
        </p:spPr>
        <p:txBody>
          <a:bodyPr>
            <a:noAutofit/>
          </a:bodyPr>
          <a:lstStyle/>
          <a:p>
            <a:r>
              <a:rPr lang="en-GB" sz="1700" dirty="0"/>
              <a:t>Solved by finding the point where slope of the </a:t>
            </a:r>
            <a:r>
              <a:rPr lang="en-GB" sz="1700" dirty="0" err="1"/>
              <a:t>iso</a:t>
            </a:r>
            <a:r>
              <a:rPr lang="en-GB" sz="1700" dirty="0"/>
              <a:t>-product line equals the inverse input cost ratio.</a:t>
            </a:r>
          </a:p>
          <a:p>
            <a:r>
              <a:rPr lang="en-GB" sz="300" dirty="0"/>
              <a:t> </a:t>
            </a:r>
          </a:p>
          <a:p>
            <a:r>
              <a:rPr lang="en-GB" sz="1700" dirty="0"/>
              <a:t>Using the production function where two inputs (factors) are varied, graphs showing combinations of inputs giving the same output can be determined (</a:t>
            </a:r>
            <a:r>
              <a:rPr lang="en-GB" sz="1700" dirty="0" err="1"/>
              <a:t>iso</a:t>
            </a:r>
            <a:r>
              <a:rPr lang="en-GB" sz="1700" dirty="0"/>
              <a:t>-quants).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700" dirty="0"/>
              <a:t>Multi-input cases lead to a multi-dimensional graph. The same principles apply</a:t>
            </a:r>
            <a:r>
              <a:rPr lang="en-GB" sz="1700" dirty="0" smtClean="0"/>
              <a:t>.</a:t>
            </a:r>
            <a:r>
              <a:rPr lang="en-GB" sz="17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Factor/Factor Problem (1)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36" t="45675" r="55814" b="27944"/>
          <a:stretch/>
        </p:blipFill>
        <p:spPr bwMode="auto">
          <a:xfrm>
            <a:off x="1370126" y="2792629"/>
            <a:ext cx="5191311" cy="2363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2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244596"/>
            <a:ext cx="7196137" cy="4247885"/>
          </a:xfrm>
        </p:spPr>
        <p:txBody>
          <a:bodyPr>
            <a:noAutofit/>
          </a:bodyPr>
          <a:lstStyle/>
          <a:p>
            <a:r>
              <a:rPr lang="en-GB" sz="400" dirty="0"/>
              <a:t> </a:t>
            </a:r>
          </a:p>
          <a:p>
            <a:pPr>
              <a:spcAft>
                <a:spcPts val="600"/>
              </a:spcAft>
            </a:pPr>
            <a:r>
              <a:rPr lang="en-GB" sz="1700" dirty="0"/>
              <a:t>Each </a:t>
            </a:r>
            <a:r>
              <a:rPr lang="en-GB" sz="1700" dirty="0" err="1"/>
              <a:t>iso</a:t>
            </a:r>
            <a:r>
              <a:rPr lang="en-GB" sz="1700" dirty="0"/>
              <a:t>-quant has a least cost point, i.e. the optimal least cost production combination of inputs for that level of output.</a:t>
            </a:r>
          </a:p>
          <a:p>
            <a:pPr>
              <a:spcAft>
                <a:spcPts val="600"/>
              </a:spcAft>
            </a:pPr>
            <a:r>
              <a:rPr lang="en-GB" sz="1700" dirty="0"/>
              <a:t> </a:t>
            </a:r>
            <a:r>
              <a:rPr lang="en-GB" sz="1700" dirty="0" smtClean="0"/>
              <a:t>The </a:t>
            </a:r>
            <a:r>
              <a:rPr lang="en-GB" sz="1700" dirty="0"/>
              <a:t>optimal level of output comes from the factor/product problem, but production is not unlimited, so it might not be possible to reach this point in constrained optimization.</a:t>
            </a:r>
          </a:p>
          <a:p>
            <a:pPr>
              <a:spcAft>
                <a:spcPts val="600"/>
              </a:spcAft>
            </a:pPr>
            <a:r>
              <a:rPr lang="en-GB" sz="1700" dirty="0"/>
              <a:t> </a:t>
            </a:r>
            <a:r>
              <a:rPr lang="en-GB" sz="1700" dirty="0" smtClean="0"/>
              <a:t>The </a:t>
            </a:r>
            <a:r>
              <a:rPr lang="en-GB" sz="1700" dirty="0"/>
              <a:t>optimal least cost production point on each isoquant is where the line representing the ratio of the input costs is at a tangent to the isoquant: this is where the slopes are equal.</a:t>
            </a:r>
          </a:p>
          <a:p>
            <a:pPr>
              <a:spcAft>
                <a:spcPts val="600"/>
              </a:spcAft>
            </a:pPr>
            <a:r>
              <a:rPr lang="en-GB" sz="1700" dirty="0"/>
              <a:t> </a:t>
            </a:r>
            <a:r>
              <a:rPr lang="en-GB" sz="1700" dirty="0" smtClean="0"/>
              <a:t>The </a:t>
            </a:r>
            <a:r>
              <a:rPr lang="en-GB" sz="1700" dirty="0"/>
              <a:t>slope of the isoquant is what is called the marginal rate of substitution (</a:t>
            </a:r>
            <a:r>
              <a:rPr lang="en-GB" sz="1700" i="1" dirty="0"/>
              <a:t>MRS</a:t>
            </a:r>
            <a:r>
              <a:rPr lang="en-GB" sz="1700" dirty="0"/>
              <a:t>). </a:t>
            </a:r>
          </a:p>
          <a:p>
            <a:pPr>
              <a:spcAft>
                <a:spcPts val="600"/>
              </a:spcAft>
            </a:pPr>
            <a:r>
              <a:rPr lang="en-GB" sz="1700" dirty="0"/>
              <a:t> </a:t>
            </a:r>
            <a:r>
              <a:rPr lang="en-GB" sz="1700" dirty="0" smtClean="0"/>
              <a:t>The </a:t>
            </a:r>
            <a:r>
              <a:rPr lang="en-GB" sz="1700" dirty="0"/>
              <a:t>optimal point is therefore where the </a:t>
            </a:r>
            <a:r>
              <a:rPr lang="en-GB" sz="1700" i="1" dirty="0"/>
              <a:t>MRS</a:t>
            </a:r>
            <a:r>
              <a:rPr lang="en-GB" sz="1700" dirty="0"/>
              <a:t> = </a:t>
            </a:r>
            <a:r>
              <a:rPr lang="en-GB" sz="1700" i="1" dirty="0"/>
              <a:t>P</a:t>
            </a:r>
            <a:r>
              <a:rPr lang="en-GB" sz="1700" i="1" baseline="-25000" dirty="0"/>
              <a:t>x</a:t>
            </a:r>
            <a:r>
              <a:rPr lang="en-GB" sz="1700" baseline="-25000" dirty="0"/>
              <a:t>2 </a:t>
            </a:r>
            <a:r>
              <a:rPr lang="en-GB" sz="1700" dirty="0"/>
              <a:t>/ </a:t>
            </a:r>
            <a:r>
              <a:rPr lang="en-GB" sz="1700" i="1" dirty="0"/>
              <a:t>P</a:t>
            </a:r>
            <a:r>
              <a:rPr lang="en-GB" sz="1700" i="1" baseline="-25000" dirty="0"/>
              <a:t>x</a:t>
            </a:r>
            <a:r>
              <a:rPr lang="en-GB" sz="1700" baseline="-25000" dirty="0"/>
              <a:t>1  </a:t>
            </a:r>
            <a:endParaRPr lang="en-GB" sz="1700" dirty="0"/>
          </a:p>
          <a:p>
            <a:pPr>
              <a:spcAft>
                <a:spcPts val="600"/>
              </a:spcAft>
            </a:pPr>
            <a:r>
              <a:rPr lang="en-GB" sz="1700" dirty="0"/>
              <a:t>where </a:t>
            </a:r>
            <a:r>
              <a:rPr lang="en-GB" sz="1700" i="1" dirty="0"/>
              <a:t>P</a:t>
            </a:r>
            <a:r>
              <a:rPr lang="en-GB" sz="1700" dirty="0"/>
              <a:t> = price (or cost</a:t>
            </a:r>
            <a:r>
              <a:rPr lang="en-GB" sz="1700" dirty="0" smtClean="0"/>
              <a:t>).</a:t>
            </a:r>
            <a:endParaRPr lang="en-GB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Factor/Factor Problem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1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GB" sz="2700" dirty="0"/>
              <a:t>Solved by finding the point where the marginal profit from each product is equated</a:t>
            </a:r>
            <a:r>
              <a:rPr lang="en-GB" sz="27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GB" sz="2700" dirty="0" smtClean="0"/>
              <a:t>Using </a:t>
            </a:r>
            <a:r>
              <a:rPr lang="en-GB" sz="2700" dirty="0"/>
              <a:t>the production function of each product, it is possible to graph out the relationship between the products</a:t>
            </a:r>
            <a:r>
              <a:rPr lang="en-GB" sz="2700" dirty="0" smtClean="0"/>
              <a:t>. Thus </a:t>
            </a:r>
            <a:r>
              <a:rPr lang="en-GB" sz="2700" dirty="0"/>
              <a:t>(for the two-product </a:t>
            </a:r>
            <a:r>
              <a:rPr lang="en-GB" sz="2700" dirty="0" smtClean="0"/>
              <a:t>case): </a:t>
            </a:r>
          </a:p>
          <a:p>
            <a:pPr>
              <a:spcAft>
                <a:spcPts val="600"/>
              </a:spcAft>
            </a:pPr>
            <a:endParaRPr lang="en-GB" sz="2700" dirty="0"/>
          </a:p>
          <a:p>
            <a:pPr>
              <a:spcAft>
                <a:spcPts val="600"/>
              </a:spcAft>
            </a:pPr>
            <a:endParaRPr lang="en-GB" sz="2700" dirty="0" smtClean="0"/>
          </a:p>
          <a:p>
            <a:pPr>
              <a:spcAft>
                <a:spcPts val="600"/>
              </a:spcAft>
            </a:pPr>
            <a:endParaRPr lang="en-GB" sz="2700" dirty="0"/>
          </a:p>
          <a:p>
            <a:pPr>
              <a:spcAft>
                <a:spcPts val="600"/>
              </a:spcAft>
            </a:pPr>
            <a:endParaRPr lang="en-GB" sz="2700" dirty="0" smtClean="0"/>
          </a:p>
          <a:p>
            <a:pPr>
              <a:spcAft>
                <a:spcPts val="600"/>
              </a:spcAft>
            </a:pPr>
            <a:endParaRPr lang="en-GB" sz="2700" dirty="0" smtClean="0"/>
          </a:p>
          <a:p>
            <a:pPr>
              <a:spcAft>
                <a:spcPts val="600"/>
              </a:spcAft>
            </a:pPr>
            <a:endParaRPr lang="en-GB" sz="2700" dirty="0"/>
          </a:p>
          <a:p>
            <a:pPr>
              <a:spcAft>
                <a:spcPts val="600"/>
              </a:spcAft>
            </a:pPr>
            <a:r>
              <a:rPr lang="en-GB" sz="2700" dirty="0" smtClean="0"/>
              <a:t>For </a:t>
            </a:r>
            <a:r>
              <a:rPr lang="en-GB" sz="2700" dirty="0"/>
              <a:t>given resources, the production possibility curve maps out the maximum possible production.</a:t>
            </a:r>
          </a:p>
          <a:p>
            <a:pPr>
              <a:spcAft>
                <a:spcPts val="600"/>
              </a:spcAft>
            </a:pPr>
            <a:r>
              <a:rPr lang="en-GB" sz="2700" dirty="0" smtClean="0"/>
              <a:t>For </a:t>
            </a:r>
            <a:r>
              <a:rPr lang="en-GB" sz="2700" dirty="0"/>
              <a:t>multiple products, the possibility curve becomes a multi-dimensional production surface</a:t>
            </a:r>
            <a:r>
              <a:rPr lang="en-GB" sz="2700" dirty="0" smtClean="0"/>
              <a:t>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Product/Product </a:t>
            </a:r>
            <a:r>
              <a:rPr lang="en-GB" dirty="0" smtClean="0"/>
              <a:t>Problem (1)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762" t="50203" r="61019" b="22037"/>
          <a:stretch/>
        </p:blipFill>
        <p:spPr bwMode="auto">
          <a:xfrm>
            <a:off x="1329637" y="2335427"/>
            <a:ext cx="3959054" cy="1966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11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087395"/>
            <a:ext cx="7196137" cy="449822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dirty="0" smtClean="0"/>
              <a:t>The </a:t>
            </a:r>
            <a:r>
              <a:rPr lang="en-GB" sz="1600" dirty="0" err="1"/>
              <a:t>iso</a:t>
            </a:r>
            <a:r>
              <a:rPr lang="en-GB" sz="1600" dirty="0"/>
              <a:t>-profit lines map out the combinations of production giving the same profit</a:t>
            </a:r>
            <a:r>
              <a:rPr lang="en-GB" sz="1600" dirty="0" smtClean="0"/>
              <a:t>. The </a:t>
            </a:r>
            <a:r>
              <a:rPr lang="en-GB" sz="1600" dirty="0"/>
              <a:t>further from the origin, the higher the profit represented by the line</a:t>
            </a:r>
            <a:r>
              <a:rPr lang="en-GB" sz="1600" dirty="0" smtClean="0"/>
              <a:t>.</a:t>
            </a:r>
            <a:endParaRPr lang="en-GB" sz="1600" dirty="0"/>
          </a:p>
          <a:p>
            <a:pPr>
              <a:spcAft>
                <a:spcPts val="600"/>
              </a:spcAft>
            </a:pPr>
            <a:r>
              <a:rPr lang="en-GB" sz="1600" dirty="0"/>
              <a:t>Objective: Move to the highest profit line possible and still touch the production possibility curve</a:t>
            </a:r>
            <a:r>
              <a:rPr lang="en-GB" sz="1600" dirty="0" smtClean="0"/>
              <a:t>.</a:t>
            </a:r>
            <a:endParaRPr lang="en-GB" sz="1600" dirty="0"/>
          </a:p>
          <a:p>
            <a:pPr>
              <a:spcAft>
                <a:spcPts val="600"/>
              </a:spcAft>
            </a:pPr>
            <a:r>
              <a:rPr lang="en-GB" sz="1600" dirty="0"/>
              <a:t>Slope of the production curve gives what is known as the marginal rate of substitution (</a:t>
            </a:r>
            <a:r>
              <a:rPr lang="en-GB" sz="1600" i="1" dirty="0"/>
              <a:t>MRS</a:t>
            </a:r>
            <a:r>
              <a:rPr lang="en-GB" sz="1600" dirty="0" smtClean="0"/>
              <a:t>). Thus</a:t>
            </a:r>
            <a:r>
              <a:rPr lang="en-GB" sz="1600" dirty="0"/>
              <a:t>, </a:t>
            </a:r>
            <a:r>
              <a:rPr lang="en-GB" sz="1600" i="1" dirty="0"/>
              <a:t>MRS</a:t>
            </a:r>
            <a:r>
              <a:rPr lang="en-GB" sz="1600" dirty="0"/>
              <a:t> is the change of </a:t>
            </a:r>
            <a:r>
              <a:rPr lang="en-GB" sz="1600" i="1" dirty="0"/>
              <a:t>Y</a:t>
            </a:r>
            <a:r>
              <a:rPr lang="en-GB" sz="1600" baseline="-25000" dirty="0"/>
              <a:t>1</a:t>
            </a:r>
            <a:r>
              <a:rPr lang="en-GB" sz="1600" dirty="0"/>
              <a:t> divided by the resultant change in </a:t>
            </a:r>
            <a:r>
              <a:rPr lang="en-GB" sz="1600" i="1" dirty="0"/>
              <a:t>Y</a:t>
            </a:r>
            <a:r>
              <a:rPr lang="en-GB" sz="1600" baseline="-25000" dirty="0"/>
              <a:t>2</a:t>
            </a:r>
            <a:r>
              <a:rPr lang="en-GB" sz="1600" dirty="0" smtClean="0"/>
              <a:t>.</a:t>
            </a:r>
            <a:endParaRPr lang="en-GB" sz="1600" dirty="0"/>
          </a:p>
          <a:p>
            <a:pPr>
              <a:spcAft>
                <a:spcPts val="600"/>
              </a:spcAft>
            </a:pPr>
            <a:r>
              <a:rPr lang="en-GB" sz="1600" dirty="0"/>
              <a:t>The optimal point is where the </a:t>
            </a:r>
            <a:r>
              <a:rPr lang="en-GB" sz="1600" i="1" dirty="0"/>
              <a:t>MRS</a:t>
            </a:r>
            <a:r>
              <a:rPr lang="en-GB" sz="1600" dirty="0"/>
              <a:t> = </a:t>
            </a:r>
            <a:r>
              <a:rPr lang="en-GB" sz="1600" i="1" dirty="0"/>
              <a:t>P</a:t>
            </a:r>
            <a:r>
              <a:rPr lang="en-GB" sz="1600" i="1" baseline="-25000" dirty="0"/>
              <a:t>y</a:t>
            </a:r>
            <a:r>
              <a:rPr lang="en-GB" sz="1600" baseline="-25000" dirty="0"/>
              <a:t>1 </a:t>
            </a:r>
            <a:r>
              <a:rPr lang="en-GB" sz="1600" dirty="0"/>
              <a:t>/ </a:t>
            </a:r>
            <a:r>
              <a:rPr lang="en-GB" sz="1600" i="1" dirty="0"/>
              <a:t>P</a:t>
            </a:r>
            <a:r>
              <a:rPr lang="en-GB" sz="1600" i="1" baseline="-25000" dirty="0"/>
              <a:t>y</a:t>
            </a:r>
            <a:r>
              <a:rPr lang="en-GB" sz="1600" baseline="-25000" dirty="0"/>
              <a:t>2 </a:t>
            </a:r>
            <a:r>
              <a:rPr lang="en-GB" sz="1600" dirty="0"/>
              <a:t>(the price ratio that gives the slope of the </a:t>
            </a:r>
            <a:r>
              <a:rPr lang="en-GB" sz="1600" dirty="0" err="1"/>
              <a:t>iso</a:t>
            </a:r>
            <a:r>
              <a:rPr lang="en-GB" sz="1600" dirty="0"/>
              <a:t>-profit line</a:t>
            </a:r>
            <a:r>
              <a:rPr lang="en-GB" sz="1600" dirty="0" smtClean="0"/>
              <a:t>). 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Reiterating</a:t>
            </a:r>
            <a:r>
              <a:rPr lang="en-GB" sz="1600" dirty="0"/>
              <a:t>, the optimal point is where change in </a:t>
            </a:r>
            <a:r>
              <a:rPr lang="en-GB" sz="1600" i="1" dirty="0"/>
              <a:t>Y</a:t>
            </a:r>
            <a:r>
              <a:rPr lang="en-GB" sz="1600" baseline="-25000" dirty="0"/>
              <a:t>1 </a:t>
            </a:r>
            <a:r>
              <a:rPr lang="en-GB" sz="1600" dirty="0"/>
              <a:t>/ change in </a:t>
            </a:r>
            <a:r>
              <a:rPr lang="en-GB" sz="1600" i="1" dirty="0"/>
              <a:t>Y</a:t>
            </a:r>
            <a:r>
              <a:rPr lang="en-GB" sz="1600" baseline="-25000" dirty="0"/>
              <a:t>2</a:t>
            </a:r>
            <a:r>
              <a:rPr lang="en-GB" sz="1600" dirty="0"/>
              <a:t> = </a:t>
            </a:r>
            <a:r>
              <a:rPr lang="en-GB" sz="1600" i="1" dirty="0"/>
              <a:t>P</a:t>
            </a:r>
            <a:r>
              <a:rPr lang="en-GB" sz="1600" i="1" baseline="-25000" dirty="0"/>
              <a:t>y</a:t>
            </a:r>
            <a:r>
              <a:rPr lang="en-GB" sz="1600" baseline="-25000" dirty="0"/>
              <a:t>2 </a:t>
            </a:r>
            <a:r>
              <a:rPr lang="en-GB" sz="1600" dirty="0"/>
              <a:t>/ </a:t>
            </a:r>
            <a:r>
              <a:rPr lang="en-GB" sz="1600" i="1" dirty="0"/>
              <a:t>P</a:t>
            </a:r>
            <a:r>
              <a:rPr lang="en-GB" sz="1600" i="1" baseline="-25000" dirty="0"/>
              <a:t>y</a:t>
            </a:r>
            <a:r>
              <a:rPr lang="en-GB" sz="1600" baseline="-25000" dirty="0"/>
              <a:t>1</a:t>
            </a:r>
            <a:r>
              <a:rPr lang="en-GB" sz="16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Cross-multiplying</a:t>
            </a:r>
            <a:r>
              <a:rPr lang="en-GB" sz="1600" dirty="0"/>
              <a:t>, the optimal point is where change in </a:t>
            </a:r>
            <a:r>
              <a:rPr lang="en-GB" sz="1600" i="1" dirty="0"/>
              <a:t>Y</a:t>
            </a:r>
            <a:r>
              <a:rPr lang="en-GB" sz="1600" baseline="-25000" dirty="0"/>
              <a:t>1</a:t>
            </a:r>
            <a:r>
              <a:rPr lang="en-GB" sz="1600" dirty="0"/>
              <a:t> × </a:t>
            </a:r>
            <a:r>
              <a:rPr lang="en-GB" sz="1600" i="1" dirty="0"/>
              <a:t>P</a:t>
            </a:r>
            <a:r>
              <a:rPr lang="en-GB" sz="1600" i="1" baseline="-25000" dirty="0"/>
              <a:t>y</a:t>
            </a:r>
            <a:r>
              <a:rPr lang="en-GB" sz="1600" baseline="-25000" dirty="0"/>
              <a:t>1 </a:t>
            </a:r>
            <a:r>
              <a:rPr lang="en-GB" sz="1600" dirty="0"/>
              <a:t>= change in </a:t>
            </a:r>
            <a:r>
              <a:rPr lang="en-GB" sz="1600" i="1" dirty="0"/>
              <a:t>Y</a:t>
            </a:r>
            <a:r>
              <a:rPr lang="en-GB" sz="1600" baseline="-25000" dirty="0"/>
              <a:t>2</a:t>
            </a:r>
            <a:r>
              <a:rPr lang="en-GB" sz="1600" dirty="0"/>
              <a:t> × </a:t>
            </a:r>
            <a:r>
              <a:rPr lang="en-GB" sz="1600" i="1" dirty="0"/>
              <a:t>P</a:t>
            </a:r>
            <a:r>
              <a:rPr lang="en-GB" sz="1600" i="1" baseline="-25000" dirty="0"/>
              <a:t>y</a:t>
            </a:r>
            <a:r>
              <a:rPr lang="en-GB" sz="1600" baseline="-25000" dirty="0"/>
              <a:t>2</a:t>
            </a:r>
            <a:r>
              <a:rPr lang="en-GB" sz="1600" dirty="0" smtClean="0"/>
              <a:t>.</a:t>
            </a:r>
            <a:endParaRPr lang="en-GB" sz="1600" dirty="0"/>
          </a:p>
          <a:p>
            <a:pPr>
              <a:spcAft>
                <a:spcPts val="600"/>
              </a:spcAft>
            </a:pPr>
            <a:r>
              <a:rPr lang="en-GB" sz="1600" dirty="0"/>
              <a:t>Change in product level multiplied by its price is called the marginal value product (</a:t>
            </a:r>
            <a:r>
              <a:rPr lang="en-GB" sz="1600" i="1" dirty="0"/>
              <a:t>MVP</a:t>
            </a:r>
            <a:r>
              <a:rPr lang="en-GB" sz="1600" dirty="0" smtClean="0"/>
              <a:t>). 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Thus</a:t>
            </a:r>
            <a:r>
              <a:rPr lang="en-GB" sz="1600" dirty="0"/>
              <a:t>, the optimal point is where </a:t>
            </a:r>
            <a:r>
              <a:rPr lang="en-GB" sz="1600" i="1" dirty="0"/>
              <a:t>MVP</a:t>
            </a:r>
            <a:r>
              <a:rPr lang="en-GB" sz="1600" baseline="-25000" dirty="0"/>
              <a:t>1 </a:t>
            </a:r>
            <a:r>
              <a:rPr lang="en-GB" sz="1600" dirty="0"/>
              <a:t>= </a:t>
            </a:r>
            <a:r>
              <a:rPr lang="en-GB" sz="1600" i="1" dirty="0"/>
              <a:t>MVP</a:t>
            </a:r>
            <a:r>
              <a:rPr lang="en-GB" sz="1600" baseline="-25000" dirty="0"/>
              <a:t>2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Product/Product </a:t>
            </a:r>
            <a:r>
              <a:rPr lang="en-GB" dirty="0" smtClean="0"/>
              <a:t>Problem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4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The optimal point is where:</a:t>
            </a:r>
          </a:p>
          <a:p>
            <a:r>
              <a:rPr lang="en-GB" dirty="0"/>
              <a:t>Marginal cost = marginal return for all inputs for each product.</a:t>
            </a:r>
          </a:p>
          <a:p>
            <a:r>
              <a:rPr lang="en-GB" dirty="0"/>
              <a:t>Marginal rate of substitution for each input = cost ratios.</a:t>
            </a:r>
          </a:p>
          <a:p>
            <a:r>
              <a:rPr lang="en-GB" dirty="0"/>
              <a:t>Marginal value product for each product is equated.</a:t>
            </a:r>
          </a:p>
          <a:p>
            <a:endParaRPr lang="en-GB" dirty="0"/>
          </a:p>
          <a:p>
            <a:r>
              <a:rPr lang="en-GB" dirty="0"/>
              <a:t>Analytical problems exist once resource constraints are introduced.</a:t>
            </a:r>
          </a:p>
          <a:p>
            <a:endParaRPr lang="en-GB" dirty="0"/>
          </a:p>
          <a:p>
            <a:r>
              <a:rPr lang="en-GB" dirty="0"/>
              <a:t>Similarly where this is combined with multiple outputs and multiple inputs.</a:t>
            </a:r>
          </a:p>
          <a:p>
            <a:endParaRPr lang="en-GB" dirty="0"/>
          </a:p>
          <a:p>
            <a:r>
              <a:rPr lang="en-GB" dirty="0"/>
              <a:t>Generally, other practical analytical methods are needed.</a:t>
            </a:r>
          </a:p>
          <a:p>
            <a:endParaRPr lang="en-GB" dirty="0"/>
          </a:p>
          <a:p>
            <a:r>
              <a:rPr lang="en-GB" dirty="0"/>
              <a:t>However, the principles apply for intuitive decision making. They guide all decision making, including the analytical techniques used.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Rules</a:t>
            </a:r>
          </a:p>
        </p:txBody>
      </p:sp>
    </p:spTree>
    <p:extLst>
      <p:ext uri="{BB962C8B-B14F-4D97-AF65-F5344CB8AC3E}">
        <p14:creationId xmlns:p14="http://schemas.microsoft.com/office/powerpoint/2010/main" val="27998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Experimental plot information is the main source.</a:t>
            </a:r>
          </a:p>
          <a:p>
            <a:endParaRPr lang="en-GB" dirty="0"/>
          </a:p>
          <a:p>
            <a:r>
              <a:rPr lang="en-GB" dirty="0"/>
              <a:t>Also farm survey data can be used where sufficient records are available.</a:t>
            </a:r>
          </a:p>
          <a:p>
            <a:endParaRPr lang="en-GB" dirty="0"/>
          </a:p>
          <a:p>
            <a:r>
              <a:rPr lang="en-GB" dirty="0"/>
              <a:t>The raw data are analysed through statistical techniques such as regression analysis to estimate the equation giving the production functions.</a:t>
            </a:r>
          </a:p>
          <a:p>
            <a:endParaRPr lang="en-GB" dirty="0"/>
          </a:p>
          <a:p>
            <a:r>
              <a:rPr lang="en-GB" dirty="0"/>
              <a:t>Many different production functions are used to fit the data, e.g. linear, quadratic, Cobb-Douglas, </a:t>
            </a:r>
            <a:r>
              <a:rPr lang="en-GB" dirty="0" err="1"/>
              <a:t>Spillman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While seldom used in production economics analyses, they provide the data for the practical analytical techniques.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Obtaining the Data to Define Production Functions</a:t>
            </a:r>
          </a:p>
        </p:txBody>
      </p:sp>
    </p:spTree>
    <p:extLst>
      <p:ext uri="{BB962C8B-B14F-4D97-AF65-F5344CB8AC3E}">
        <p14:creationId xmlns:p14="http://schemas.microsoft.com/office/powerpoint/2010/main" val="16119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/>
              <a:t>Name:	 First Surname</a:t>
            </a:r>
          </a:p>
          <a:p>
            <a:pPr algn="r"/>
            <a:r>
              <a:rPr lang="en-GB" dirty="0" smtClean="0"/>
              <a:t>Email: 	email@email.com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Chapter 2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dirty="0"/>
              <a:t>A Synopsis of Production Economics </a:t>
            </a:r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Discover the theory behind optimal farm decision making.</a:t>
            </a:r>
          </a:p>
          <a:p>
            <a:endParaRPr lang="en-GB" dirty="0"/>
          </a:p>
          <a:p>
            <a:r>
              <a:rPr lang="en-GB" dirty="0"/>
              <a:t>Learn about the basic questions that farmers must answer in operating their farms. </a:t>
            </a:r>
          </a:p>
          <a:p>
            <a:endParaRPr lang="en-GB" dirty="0"/>
          </a:p>
          <a:p>
            <a:r>
              <a:rPr lang="en-GB" dirty="0"/>
              <a:t>Explore the nature of a production function and its critical importance to farm decision making.</a:t>
            </a:r>
          </a:p>
          <a:p>
            <a:endParaRPr lang="en-GB" dirty="0"/>
          </a:p>
          <a:p>
            <a:r>
              <a:rPr lang="en-GB" dirty="0"/>
              <a:t>Based on the logic of production economics, learn about the decision rules that should be followed to ensure efficient and optimal production. </a:t>
            </a:r>
          </a:p>
          <a:p>
            <a:endParaRPr lang="en-GB" dirty="0"/>
          </a:p>
          <a:p>
            <a:r>
              <a:rPr lang="en-GB" dirty="0"/>
              <a:t>Appreciate the one-to-one relationship between an equation and a graph. </a:t>
            </a:r>
          </a:p>
          <a:p>
            <a:endParaRPr lang="en-GB" dirty="0"/>
          </a:p>
          <a:p>
            <a:r>
              <a:rPr lang="en-GB" dirty="0"/>
              <a:t>Understand that production economics theory cannot be used on its own to solve practical farm decision problems. </a:t>
            </a:r>
          </a:p>
        </p:txBody>
      </p:sp>
    </p:spTree>
    <p:extLst>
      <p:ext uri="{BB962C8B-B14F-4D97-AF65-F5344CB8AC3E}">
        <p14:creationId xmlns:p14="http://schemas.microsoft.com/office/powerpoint/2010/main" val="4023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Production economics provides the core rules for optimization.</a:t>
            </a:r>
          </a:p>
          <a:p>
            <a:endParaRPr lang="en-GB" dirty="0"/>
          </a:p>
          <a:p>
            <a:r>
              <a:rPr lang="en-GB" dirty="0"/>
              <a:t>Usual objective is profit, but it can be anything provided it can be measured.</a:t>
            </a:r>
          </a:p>
          <a:p>
            <a:endParaRPr lang="en-GB" dirty="0"/>
          </a:p>
          <a:p>
            <a:r>
              <a:rPr lang="en-GB" dirty="0"/>
              <a:t>Production economics provides decision principles and rules.</a:t>
            </a:r>
          </a:p>
          <a:p>
            <a:endParaRPr lang="en-GB" dirty="0"/>
          </a:p>
          <a:p>
            <a:r>
              <a:rPr lang="en-GB" dirty="0"/>
              <a:t>It does not provide practical analytical methods for determining the best decisions, except in relatively simple decision problems. </a:t>
            </a:r>
          </a:p>
          <a:p>
            <a:endParaRPr lang="en-GB" dirty="0"/>
          </a:p>
          <a:p>
            <a:r>
              <a:rPr lang="en-GB" dirty="0"/>
              <a:t>A simple problem would be when there is only one product produced with little risk and uncertainty.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Studying Production Economics</a:t>
            </a:r>
          </a:p>
        </p:txBody>
      </p:sp>
    </p:spTree>
    <p:extLst>
      <p:ext uri="{BB962C8B-B14F-4D97-AF65-F5344CB8AC3E}">
        <p14:creationId xmlns:p14="http://schemas.microsoft.com/office/powerpoint/2010/main" val="38755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three basic decision problems are:</a:t>
            </a:r>
          </a:p>
          <a:p>
            <a:r>
              <a:rPr lang="en-GB" dirty="0"/>
              <a:t>•	What combination of products should be produced?</a:t>
            </a:r>
          </a:p>
          <a:p>
            <a:r>
              <a:rPr lang="en-GB" dirty="0"/>
              <a:t>•	At what level of output should each be produced?</a:t>
            </a:r>
          </a:p>
          <a:p>
            <a:r>
              <a:rPr lang="en-GB" dirty="0"/>
              <a:t>•	What combination of inputs should be used to produce each product?</a:t>
            </a:r>
          </a:p>
          <a:p>
            <a:endParaRPr lang="en-GB" dirty="0"/>
          </a:p>
          <a:p>
            <a:r>
              <a:rPr lang="en-GB" dirty="0"/>
              <a:t>The objective is to maximize profit within the restrictions of available resources.</a:t>
            </a:r>
          </a:p>
          <a:p>
            <a:endParaRPr lang="en-GB" dirty="0"/>
          </a:p>
          <a:p>
            <a:r>
              <a:rPr lang="en-GB" dirty="0"/>
              <a:t>Where resources are limited, solving each problem must relate to the other problems. Each problem is not independent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Decision Problems</a:t>
            </a:r>
          </a:p>
        </p:txBody>
      </p:sp>
    </p:spTree>
    <p:extLst>
      <p:ext uri="{BB962C8B-B14F-4D97-AF65-F5344CB8AC3E}">
        <p14:creationId xmlns:p14="http://schemas.microsoft.com/office/powerpoint/2010/main" val="31482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058333"/>
            <a:ext cx="7196137" cy="4673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Virtually </a:t>
            </a:r>
            <a:r>
              <a:rPr lang="en-GB" sz="2400" dirty="0"/>
              <a:t>all production follows a sigmoid curve relationship. This is referred to as a production function: it relates input to output</a:t>
            </a:r>
            <a:r>
              <a:rPr lang="en-GB" sz="2400" dirty="0" smtClean="0"/>
              <a:t>. </a:t>
            </a: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/>
              <a:t>Production economics is largely based on this sigmoid production curve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/>
              <a:t>Its form is</a:t>
            </a:r>
            <a:r>
              <a:rPr lang="en-GB" sz="2400" dirty="0" smtClean="0"/>
              <a:t>:</a:t>
            </a:r>
          </a:p>
          <a:p>
            <a:pPr>
              <a:spcAft>
                <a:spcPts val="600"/>
              </a:spcAft>
            </a:pPr>
            <a:endParaRPr lang="en-GB" sz="4600" dirty="0"/>
          </a:p>
          <a:p>
            <a:pPr>
              <a:spcAft>
                <a:spcPts val="600"/>
              </a:spcAft>
            </a:pPr>
            <a:endParaRPr lang="en-GB" sz="4600" dirty="0" smtClean="0"/>
          </a:p>
          <a:p>
            <a:pPr>
              <a:spcAft>
                <a:spcPts val="600"/>
              </a:spcAft>
            </a:pPr>
            <a:endParaRPr lang="en-GB" sz="4600" dirty="0"/>
          </a:p>
          <a:p>
            <a:pPr>
              <a:spcAft>
                <a:spcPts val="600"/>
              </a:spcAft>
            </a:pPr>
            <a:endParaRPr lang="en-GB" sz="4600" dirty="0" smtClean="0"/>
          </a:p>
          <a:p>
            <a:pPr>
              <a:spcAft>
                <a:spcPts val="600"/>
              </a:spcAft>
            </a:pPr>
            <a:endParaRPr lang="en-GB" sz="4600" dirty="0" smtClean="0"/>
          </a:p>
          <a:p>
            <a:endParaRPr lang="en-GB" sz="3400" dirty="0"/>
          </a:p>
          <a:p>
            <a:endParaRPr lang="en-GB" sz="3400" dirty="0" smtClean="0"/>
          </a:p>
          <a:p>
            <a:endParaRPr lang="en-GB" sz="3400" dirty="0"/>
          </a:p>
          <a:p>
            <a:endParaRPr lang="en-GB" sz="3400" dirty="0" smtClean="0"/>
          </a:p>
          <a:p>
            <a:endParaRPr lang="en-GB" sz="3400" dirty="0"/>
          </a:p>
          <a:p>
            <a:endParaRPr lang="en-GB" sz="3400" dirty="0"/>
          </a:p>
          <a:p>
            <a:endParaRPr lang="en-GB" sz="3400" dirty="0"/>
          </a:p>
          <a:p>
            <a:endParaRPr lang="en-GB" sz="4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Production </a:t>
            </a:r>
            <a:r>
              <a:rPr lang="en-GB" dirty="0" smtClean="0"/>
              <a:t>Function (1)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990" t="46403" r="57024" b="28475"/>
          <a:stretch/>
        </p:blipFill>
        <p:spPr bwMode="auto">
          <a:xfrm>
            <a:off x="1292918" y="3707027"/>
            <a:ext cx="4205837" cy="1777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70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246065"/>
            <a:ext cx="7196137" cy="46736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300"/>
              </a:spcAft>
            </a:pPr>
            <a:r>
              <a:rPr lang="en-GB" sz="4600" dirty="0" smtClean="0"/>
              <a:t>This </a:t>
            </a:r>
            <a:r>
              <a:rPr lang="en-GB" sz="4600" dirty="0"/>
              <a:t>is a two-dimensional graph that shows one input only</a:t>
            </a:r>
            <a:r>
              <a:rPr lang="en-GB" sz="4600" dirty="0" smtClean="0"/>
              <a:t>.</a:t>
            </a:r>
            <a:endParaRPr lang="en-GB" sz="4600" dirty="0"/>
          </a:p>
          <a:p>
            <a:pPr>
              <a:spcAft>
                <a:spcPts val="300"/>
              </a:spcAft>
            </a:pPr>
            <a:r>
              <a:rPr lang="en-GB" sz="4600" dirty="0"/>
              <a:t>Reality is a multi-dimensional situation with many inputs</a:t>
            </a:r>
            <a:r>
              <a:rPr lang="en-GB" sz="4600" dirty="0" smtClean="0"/>
              <a:t>.</a:t>
            </a:r>
            <a:endParaRPr lang="en-GB" sz="4600" dirty="0"/>
          </a:p>
          <a:p>
            <a:pPr>
              <a:spcAft>
                <a:spcPts val="300"/>
              </a:spcAft>
            </a:pPr>
            <a:r>
              <a:rPr lang="en-GB" sz="4600" dirty="0"/>
              <a:t>The graph can be considered a multi-input system in which all but one input is held constant</a:t>
            </a:r>
            <a:r>
              <a:rPr lang="en-GB" sz="4600" dirty="0" smtClean="0"/>
              <a:t>.</a:t>
            </a:r>
            <a:endParaRPr lang="en-GB" sz="4600" dirty="0"/>
          </a:p>
          <a:p>
            <a:pPr>
              <a:spcAft>
                <a:spcPts val="300"/>
              </a:spcAft>
            </a:pPr>
            <a:r>
              <a:rPr lang="en-GB" sz="4600" dirty="0"/>
              <a:t>Algebraically, there is a one-to-one correspondence between a graph and an equation. </a:t>
            </a:r>
          </a:p>
          <a:p>
            <a:pPr>
              <a:spcAft>
                <a:spcPts val="300"/>
              </a:spcAft>
            </a:pPr>
            <a:r>
              <a:rPr lang="en-GB" sz="4600" dirty="0"/>
              <a:t>Thus, the production function is: </a:t>
            </a:r>
          </a:p>
          <a:p>
            <a:pPr>
              <a:spcAft>
                <a:spcPts val="300"/>
              </a:spcAft>
            </a:pPr>
            <a:r>
              <a:rPr lang="en-GB" sz="4600" dirty="0"/>
              <a:t>Y = f(X1, X2, X3, … </a:t>
            </a:r>
            <a:r>
              <a:rPr lang="en-GB" sz="4600" dirty="0" err="1"/>
              <a:t>Xn</a:t>
            </a:r>
            <a:r>
              <a:rPr lang="en-GB" sz="4600" dirty="0"/>
              <a:t> / </a:t>
            </a:r>
            <a:r>
              <a:rPr lang="en-GB" sz="4600" dirty="0" err="1"/>
              <a:t>Xn</a:t>
            </a:r>
            <a:r>
              <a:rPr lang="en-GB" sz="4600" dirty="0"/>
              <a:t> + 1, </a:t>
            </a:r>
            <a:r>
              <a:rPr lang="en-GB" sz="4600" dirty="0" err="1"/>
              <a:t>Xn</a:t>
            </a:r>
            <a:r>
              <a:rPr lang="en-GB" sz="4600" dirty="0"/>
              <a:t> + 2 …) </a:t>
            </a:r>
          </a:p>
          <a:p>
            <a:pPr>
              <a:spcAft>
                <a:spcPts val="300"/>
              </a:spcAft>
            </a:pPr>
            <a:r>
              <a:rPr lang="en-GB" sz="4600" dirty="0"/>
              <a:t>where Y = output, X = inputs</a:t>
            </a:r>
            <a:r>
              <a:rPr lang="en-GB" sz="43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Production </a:t>
            </a:r>
            <a:r>
              <a:rPr lang="en-GB" dirty="0" smtClean="0"/>
              <a:t>Function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358880"/>
            <a:ext cx="7196137" cy="4313237"/>
          </a:xfrm>
        </p:spPr>
        <p:txBody>
          <a:bodyPr>
            <a:noAutofit/>
          </a:bodyPr>
          <a:lstStyle/>
          <a:p>
            <a:r>
              <a:rPr lang="en-GB" sz="1800" dirty="0"/>
              <a:t>Solved through finding the point where the cost of an increase of input just equals the increase in return</a:t>
            </a:r>
            <a:r>
              <a:rPr lang="en-GB" sz="1800" dirty="0" smtClean="0"/>
              <a:t>. Thus:           </a:t>
            </a:r>
            <a:endParaRPr lang="en-GB" sz="1800" dirty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 smtClean="0"/>
              <a:t>Multiple </a:t>
            </a:r>
            <a:r>
              <a:rPr lang="en-GB" sz="1800" dirty="0"/>
              <a:t>inputs give rise to a multi-dimensional production surface. The same principles apply.</a:t>
            </a:r>
          </a:p>
          <a:p>
            <a:r>
              <a:rPr lang="en-GB" sz="18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Factor/Product Decision Problem (What Level of Output?)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639" t="38518" r="66667" b="39753"/>
          <a:stretch/>
        </p:blipFill>
        <p:spPr bwMode="auto">
          <a:xfrm>
            <a:off x="1320980" y="2162432"/>
            <a:ext cx="4103636" cy="2001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68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1800" dirty="0" err="1" smtClean="0"/>
              <a:t>Iso</a:t>
            </a:r>
            <a:r>
              <a:rPr lang="en-GB" sz="1800" dirty="0" smtClean="0"/>
              <a:t>-profit </a:t>
            </a:r>
            <a:r>
              <a:rPr lang="en-GB" sz="1800" dirty="0"/>
              <a:t>lines relate to the ratio of output price to input price.</a:t>
            </a:r>
          </a:p>
          <a:p>
            <a:r>
              <a:rPr lang="en-GB" sz="1800" dirty="0"/>
              <a:t> </a:t>
            </a:r>
          </a:p>
          <a:p>
            <a:r>
              <a:rPr lang="en-GB" sz="1800" dirty="0"/>
              <a:t>Optimal point is where the production graph is just tangent to the highest </a:t>
            </a:r>
            <a:r>
              <a:rPr lang="en-GB" sz="1800" dirty="0" err="1"/>
              <a:t>iso</a:t>
            </a:r>
            <a:r>
              <a:rPr lang="en-GB" sz="1800" dirty="0"/>
              <a:t>-profit line possible.</a:t>
            </a:r>
          </a:p>
          <a:p>
            <a:r>
              <a:rPr lang="en-GB" sz="1800" dirty="0"/>
              <a:t> </a:t>
            </a:r>
          </a:p>
          <a:p>
            <a:r>
              <a:rPr lang="en-GB" sz="1800" dirty="0"/>
              <a:t>Marginal product (</a:t>
            </a:r>
            <a:r>
              <a:rPr lang="en-GB" sz="1800" i="1" dirty="0"/>
              <a:t>MP</a:t>
            </a:r>
            <a:r>
              <a:rPr lang="en-GB" sz="1800" dirty="0"/>
              <a:t>) is defined as the slope of a tangent to the production curve. That is, increase in output for a unit increase in input.</a:t>
            </a:r>
          </a:p>
          <a:p>
            <a:r>
              <a:rPr lang="en-GB" sz="1800" dirty="0"/>
              <a:t> </a:t>
            </a:r>
          </a:p>
          <a:p>
            <a:r>
              <a:rPr lang="en-GB" sz="1800" dirty="0"/>
              <a:t>Optimal point is therefore where:</a:t>
            </a:r>
          </a:p>
          <a:p>
            <a:r>
              <a:rPr lang="en-GB" sz="1800" i="1" dirty="0"/>
              <a:t>MP</a:t>
            </a:r>
            <a:r>
              <a:rPr lang="en-GB" sz="1800" dirty="0"/>
              <a:t> = </a:t>
            </a:r>
            <a:r>
              <a:rPr lang="en-GB" sz="1800" i="1" dirty="0" err="1"/>
              <a:t>P</a:t>
            </a:r>
            <a:r>
              <a:rPr lang="en-GB" sz="1800" i="1" baseline="-25000" dirty="0" err="1"/>
              <a:t>x</a:t>
            </a:r>
            <a:r>
              <a:rPr lang="en-GB" sz="1800" baseline="-25000" dirty="0"/>
              <a:t> </a:t>
            </a:r>
            <a:r>
              <a:rPr lang="en-GB" sz="1800" i="1" dirty="0"/>
              <a:t>/ </a:t>
            </a:r>
            <a:r>
              <a:rPr lang="en-GB" sz="1800" i="1" dirty="0" err="1"/>
              <a:t>P</a:t>
            </a:r>
            <a:r>
              <a:rPr lang="en-GB" sz="1800" i="1" baseline="-25000" dirty="0" err="1"/>
              <a:t>y</a:t>
            </a:r>
            <a:r>
              <a:rPr lang="en-GB" sz="1800" dirty="0"/>
              <a:t> </a:t>
            </a:r>
          </a:p>
          <a:p>
            <a:r>
              <a:rPr lang="en-GB" sz="1800" dirty="0"/>
              <a:t>where </a:t>
            </a:r>
            <a:r>
              <a:rPr lang="en-GB" sz="1800" i="1" dirty="0" err="1"/>
              <a:t>P</a:t>
            </a:r>
            <a:r>
              <a:rPr lang="en-GB" sz="1800" i="1" baseline="-25000" dirty="0" err="1"/>
              <a:t>x</a:t>
            </a:r>
            <a:r>
              <a:rPr lang="en-GB" sz="1800" dirty="0"/>
              <a:t> and </a:t>
            </a:r>
            <a:r>
              <a:rPr lang="en-GB" sz="1800" i="1" dirty="0" err="1"/>
              <a:t>P</a:t>
            </a:r>
            <a:r>
              <a:rPr lang="en-GB" sz="1800" i="1" baseline="-25000" dirty="0" err="1"/>
              <a:t>y</a:t>
            </a:r>
            <a:r>
              <a:rPr lang="en-GB" sz="1800" baseline="-25000" dirty="0"/>
              <a:t> </a:t>
            </a:r>
            <a:r>
              <a:rPr lang="en-GB" sz="1800" dirty="0"/>
              <a:t>are the prices of the input and output, respectively.</a:t>
            </a:r>
          </a:p>
          <a:p>
            <a:r>
              <a:rPr lang="en-GB" sz="1800" dirty="0"/>
              <a:t> </a:t>
            </a:r>
          </a:p>
          <a:p>
            <a:r>
              <a:rPr lang="en-GB" sz="1800" dirty="0"/>
              <a:t>This is the point where the </a:t>
            </a:r>
            <a:r>
              <a:rPr lang="en-GB" sz="1800" i="1" dirty="0"/>
              <a:t>marginal return</a:t>
            </a:r>
            <a:r>
              <a:rPr lang="en-GB" sz="1800" dirty="0"/>
              <a:t> equals the </a:t>
            </a:r>
            <a:r>
              <a:rPr lang="en-GB" sz="1800" i="1" dirty="0"/>
              <a:t>marginal cost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Factor/Product </a:t>
            </a:r>
            <a:r>
              <a:rPr lang="en-GB" dirty="0" smtClean="0"/>
              <a:t>Problem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8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867</Words>
  <Application>Microsoft Office PowerPoint</Application>
  <PresentationFormat>On-screen Show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Farm Business Management: The Fundamentals of Good Practice</vt:lpstr>
      <vt:lpstr>PowerPoint Presentation</vt:lpstr>
      <vt:lpstr>PowerPoint Presentation</vt:lpstr>
      <vt:lpstr>Studying Production Economics</vt:lpstr>
      <vt:lpstr>Core Decision Problems</vt:lpstr>
      <vt:lpstr>The Production Function (1)</vt:lpstr>
      <vt:lpstr>The Production Function (2)</vt:lpstr>
      <vt:lpstr>The Factor/Product Decision Problem (What Level of Output?)</vt:lpstr>
      <vt:lpstr>The Factor/Product Problem (2)</vt:lpstr>
      <vt:lpstr>The Factor/Factor Problem (1)</vt:lpstr>
      <vt:lpstr>The Factor/Factor Problem (2)</vt:lpstr>
      <vt:lpstr>The Product/Product Problem (1)</vt:lpstr>
      <vt:lpstr>The Product/Product Problem (2)</vt:lpstr>
      <vt:lpstr>Decision Rules</vt:lpstr>
      <vt:lpstr>Obtaining the Data to Define Production Functions</vt:lpstr>
      <vt:lpstr>Thank You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30</cp:revision>
  <dcterms:created xsi:type="dcterms:W3CDTF">2014-12-08T12:01:41Z</dcterms:created>
  <dcterms:modified xsi:type="dcterms:W3CDTF">2016-05-06T13:50:51Z</dcterms:modified>
</cp:coreProperties>
</file>