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65" r:id="rId4"/>
    <p:sldId id="266" r:id="rId5"/>
    <p:sldId id="271" r:id="rId6"/>
    <p:sldId id="274" r:id="rId7"/>
    <p:sldId id="273" r:id="rId8"/>
    <p:sldId id="275" r:id="rId9"/>
    <p:sldId id="272" r:id="rId10"/>
    <p:sldId id="276" r:id="rId11"/>
    <p:sldId id="277" r:id="rId12"/>
    <p:sldId id="278" r:id="rId13"/>
    <p:sldId id="279" r:id="rId14"/>
    <p:sldId id="280" r:id="rId15"/>
    <p:sldId id="281" r:id="rId16"/>
    <p:sldId id="282" r:id="rId17"/>
    <p:sldId id="283" r:id="rId18"/>
    <p:sldId id="285"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576" autoAdjust="0"/>
  </p:normalViewPr>
  <p:slideViewPr>
    <p:cSldViewPr snapToGrid="0" snapToObjects="1">
      <p:cViewPr varScale="1">
        <p:scale>
          <a:sx n="94" d="100"/>
          <a:sy n="94" d="100"/>
        </p:scale>
        <p:origin x="-2034"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95402"/>
          </a:xfrm>
          <a:prstGeom prst="rect">
            <a:avLst/>
          </a:prstGeom>
        </p:spPr>
      </p:pic>
      <p:sp>
        <p:nvSpPr>
          <p:cNvPr id="37" name="Rectangle 36"/>
          <p:cNvSpPr/>
          <p:nvPr userDrawn="1"/>
        </p:nvSpPr>
        <p:spPr>
          <a:xfrm>
            <a:off x="0" y="4152900"/>
            <a:ext cx="9144000" cy="2705100"/>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pic>
        <p:nvPicPr>
          <p:cNvPr id="39" name="Picture 38"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FFFFFF"/>
                </a:solidFill>
                <a:latin typeface="Arial"/>
                <a:cs typeface="Arial"/>
              </a:rPr>
              <a:t>COMPLIMENTARY TEACHING MATERIALS</a:t>
            </a:r>
            <a:endParaRPr lang="en-US" sz="1000" dirty="0">
              <a:solidFill>
                <a:srgbClr val="FFFFFF"/>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95402"/>
          </a:xfrm>
          <a:prstGeom prst="rect">
            <a:avLst/>
          </a:prstGeom>
        </p:spPr>
      </p:pic>
      <p:sp>
        <p:nvSpPr>
          <p:cNvPr id="9" name="Rectangle 8"/>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solidFill>
                <a:schemeClr val="tx1"/>
              </a:solidFill>
            </a:endParaRPr>
          </a:p>
        </p:txBody>
      </p:sp>
      <p:pic>
        <p:nvPicPr>
          <p:cNvPr id="10" name="Picture 9"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95402"/>
          </a:xfrm>
          <a:prstGeom prst="rect">
            <a:avLst/>
          </a:prstGeom>
        </p:spPr>
      </p:pic>
      <p:sp>
        <p:nvSpPr>
          <p:cNvPr id="8" name="Rectangle 7"/>
          <p:cNvSpPr/>
          <p:nvPr userDrawn="1"/>
        </p:nvSpPr>
        <p:spPr>
          <a:xfrm>
            <a:off x="0" y="4160520"/>
            <a:ext cx="9144000" cy="2697480"/>
          </a:xfrm>
          <a:prstGeom prst="rect">
            <a:avLst/>
          </a:prstGeom>
          <a:solidFill>
            <a:srgbClr val="607C2F">
              <a:alpha val="7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pic>
        <p:nvPicPr>
          <p:cNvPr id="10" name="Picture 9"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6095403"/>
          </a:xfrm>
          <a:prstGeom prst="rect">
            <a:avLst/>
          </a:prstGeom>
        </p:spPr>
      </p:pic>
      <p:sp>
        <p:nvSpPr>
          <p:cNvPr id="8" name="Rectangle 7"/>
          <p:cNvSpPr/>
          <p:nvPr userDrawn="1"/>
        </p:nvSpPr>
        <p:spPr>
          <a:xfrm>
            <a:off x="0" y="4160520"/>
            <a:ext cx="9144000" cy="2697480"/>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pic>
        <p:nvPicPr>
          <p:cNvPr id="10" name="Picture 9"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5/6/2016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dirty="0"/>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Farm Business Management: The Fundamentals of Good Practice</a:t>
            </a:r>
            <a:endParaRPr lang="en-GB" dirty="0"/>
          </a:p>
        </p:txBody>
      </p:sp>
      <p:sp>
        <p:nvSpPr>
          <p:cNvPr id="3" name="Subtitle 2"/>
          <p:cNvSpPr>
            <a:spLocks noGrp="1"/>
          </p:cNvSpPr>
          <p:nvPr>
            <p:ph type="subTitle" idx="1"/>
          </p:nvPr>
        </p:nvSpPr>
        <p:spPr/>
        <p:txBody>
          <a:bodyPr/>
          <a:lstStyle/>
          <a:p>
            <a:r>
              <a:rPr lang="en-US" dirty="0" smtClean="0">
                <a:solidFill>
                  <a:schemeClr val="accent5">
                    <a:lumMod val="60000"/>
                    <a:lumOff val="40000"/>
                  </a:schemeClr>
                </a:solidFill>
                <a:latin typeface="Arial"/>
                <a:cs typeface="Arial"/>
              </a:rPr>
              <a:t>Peter L. Nuthall</a:t>
            </a:r>
            <a:endParaRPr lang="en-US" dirty="0">
              <a:solidFill>
                <a:schemeClr val="accent5">
                  <a:lumMod val="60000"/>
                  <a:lumOff val="40000"/>
                </a:schemeClr>
              </a:solidFill>
              <a:latin typeface="Arial"/>
              <a:cs typeface="Arial"/>
            </a:endParaRPr>
          </a:p>
          <a:p>
            <a:endParaRPr lang="en-GB" dirty="0"/>
          </a:p>
        </p:txBody>
      </p:sp>
    </p:spTree>
    <p:extLst>
      <p:ext uri="{BB962C8B-B14F-4D97-AF65-F5344CB8AC3E}">
        <p14:creationId xmlns:p14="http://schemas.microsoft.com/office/powerpoint/2010/main" val="30754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148813"/>
            <a:ext cx="7196137" cy="4313237"/>
          </a:xfrm>
        </p:spPr>
        <p:txBody>
          <a:bodyPr>
            <a:noAutofit/>
          </a:bodyPr>
          <a:lstStyle/>
          <a:p>
            <a:r>
              <a:rPr lang="en-GB" sz="1700" dirty="0"/>
              <a:t>Divides planning into distinct time periods that can vary in length </a:t>
            </a:r>
            <a:r>
              <a:rPr lang="en-GB" sz="1700" dirty="0" smtClean="0"/>
              <a:t>(e.g. monthly).</a:t>
            </a:r>
            <a:endParaRPr lang="en-GB" sz="1700" dirty="0"/>
          </a:p>
          <a:p>
            <a:r>
              <a:rPr lang="en-GB" sz="800" dirty="0"/>
              <a:t> </a:t>
            </a:r>
          </a:p>
          <a:p>
            <a:r>
              <a:rPr lang="en-GB" sz="1700" dirty="0"/>
              <a:t>For given states of all farm resources at each time period, system works out optimal decisions.</a:t>
            </a:r>
          </a:p>
          <a:p>
            <a:r>
              <a:rPr lang="en-GB" sz="800" dirty="0"/>
              <a:t> </a:t>
            </a:r>
          </a:p>
          <a:p>
            <a:r>
              <a:rPr lang="en-GB" sz="1700" dirty="0"/>
              <a:t>Solving occurs for each period in a step-by-step system, assuming knowledge exists about the value of each possible farm state (value for each state variable, e.g. working capital on </a:t>
            </a:r>
            <a:r>
              <a:rPr lang="en-GB" sz="1700" dirty="0" smtClean="0"/>
              <a:t>hand) </a:t>
            </a:r>
            <a:r>
              <a:rPr lang="en-GB" sz="1700" dirty="0"/>
              <a:t>at period end (sometimes period beginning).</a:t>
            </a:r>
          </a:p>
          <a:p>
            <a:r>
              <a:rPr lang="en-GB" sz="800" dirty="0"/>
              <a:t> </a:t>
            </a:r>
          </a:p>
          <a:p>
            <a:r>
              <a:rPr lang="en-GB" sz="1700" dirty="0"/>
              <a:t>Solve for each possible state the farm can be in for each period.</a:t>
            </a:r>
          </a:p>
          <a:p>
            <a:r>
              <a:rPr lang="en-GB" sz="800" dirty="0"/>
              <a:t> </a:t>
            </a:r>
          </a:p>
          <a:p>
            <a:r>
              <a:rPr lang="en-GB" sz="1700" dirty="0"/>
              <a:t>Decisions relate to which state to move to from the existing state.</a:t>
            </a:r>
          </a:p>
          <a:p>
            <a:r>
              <a:rPr lang="en-GB" sz="800" dirty="0"/>
              <a:t> </a:t>
            </a:r>
          </a:p>
          <a:p>
            <a:r>
              <a:rPr lang="en-GB" sz="1700" dirty="0"/>
              <a:t>Usually start at the last time period and work backwards.</a:t>
            </a:r>
          </a:p>
          <a:p>
            <a:r>
              <a:rPr lang="en-GB" sz="800" dirty="0"/>
              <a:t> </a:t>
            </a:r>
          </a:p>
          <a:p>
            <a:r>
              <a:rPr lang="en-GB" sz="1700" dirty="0"/>
              <a:t>As proceed, know optimal decision for each state the farm might find itself in (uncertainty prevails).</a:t>
            </a:r>
          </a:p>
        </p:txBody>
      </p:sp>
      <p:sp>
        <p:nvSpPr>
          <p:cNvPr id="3" name="Title 2"/>
          <p:cNvSpPr>
            <a:spLocks noGrp="1"/>
          </p:cNvSpPr>
          <p:nvPr>
            <p:ph type="title"/>
          </p:nvPr>
        </p:nvSpPr>
        <p:spPr/>
        <p:txBody>
          <a:bodyPr/>
          <a:lstStyle/>
          <a:p>
            <a:r>
              <a:rPr lang="en-GB" dirty="0"/>
              <a:t>Dynamic Programming: The Basics</a:t>
            </a:r>
          </a:p>
        </p:txBody>
      </p:sp>
    </p:spTree>
    <p:extLst>
      <p:ext uri="{BB962C8B-B14F-4D97-AF65-F5344CB8AC3E}">
        <p14:creationId xmlns:p14="http://schemas.microsoft.com/office/powerpoint/2010/main" val="1537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507524"/>
            <a:ext cx="7196137" cy="4078094"/>
          </a:xfrm>
        </p:spPr>
        <p:txBody>
          <a:bodyPr>
            <a:normAutofit/>
          </a:bodyPr>
          <a:lstStyle/>
          <a:p>
            <a:pPr hangingPunct="0"/>
            <a:r>
              <a:rPr lang="en-GB" sz="2000" dirty="0"/>
              <a:t>Given </a:t>
            </a:r>
            <a:r>
              <a:rPr lang="en-GB" sz="2000" i="1" dirty="0"/>
              <a:t>S</a:t>
            </a:r>
            <a:r>
              <a:rPr lang="en-GB" sz="2000" i="1" baseline="-25000" dirty="0"/>
              <a:t>j</a:t>
            </a:r>
            <a:r>
              <a:rPr lang="en-GB" sz="2000" dirty="0"/>
              <a:t> represents the state of the farm in period </a:t>
            </a:r>
            <a:r>
              <a:rPr lang="en-GB" sz="2000" i="1" dirty="0"/>
              <a:t>j</a:t>
            </a:r>
            <a:r>
              <a:rPr lang="en-GB" sz="2000" dirty="0"/>
              <a:t>, the state of the system is a function of the state in the previous period and the decisions taken (</a:t>
            </a:r>
            <a:r>
              <a:rPr lang="en-GB" sz="2000" i="1" dirty="0"/>
              <a:t>x</a:t>
            </a:r>
            <a:r>
              <a:rPr lang="en-GB" sz="2000" i="1" baseline="-25000" dirty="0"/>
              <a:t>j</a:t>
            </a:r>
            <a:r>
              <a:rPr lang="en-GB" sz="2000" dirty="0"/>
              <a:t>), thus</a:t>
            </a:r>
          </a:p>
          <a:p>
            <a:pPr>
              <a:lnSpc>
                <a:spcPct val="150000"/>
              </a:lnSpc>
              <a:spcBef>
                <a:spcPts val="0"/>
              </a:spcBef>
            </a:pPr>
            <a:r>
              <a:rPr lang="en-GB" sz="2000" i="1" dirty="0" smtClean="0"/>
              <a:t>	</a:t>
            </a:r>
            <a:r>
              <a:rPr lang="en-GB" sz="2000" i="1" dirty="0" err="1" smtClean="0"/>
              <a:t>S</a:t>
            </a:r>
            <a:r>
              <a:rPr lang="en-GB" sz="2000" i="1" baseline="-25000" dirty="0" err="1" smtClean="0"/>
              <a:t>j</a:t>
            </a:r>
            <a:r>
              <a:rPr lang="en-GB" sz="2000" baseline="-25000" dirty="0" smtClean="0"/>
              <a:t> </a:t>
            </a:r>
            <a:r>
              <a:rPr lang="en-GB" sz="2000" baseline="-25000" dirty="0"/>
              <a:t>+ 1</a:t>
            </a:r>
            <a:r>
              <a:rPr lang="en-GB" sz="2000" dirty="0"/>
              <a:t> = </a:t>
            </a:r>
            <a:r>
              <a:rPr lang="en-GB" sz="2000" i="1" dirty="0"/>
              <a:t>f</a:t>
            </a:r>
            <a:r>
              <a:rPr lang="en-GB" sz="2000" dirty="0"/>
              <a:t>(</a:t>
            </a:r>
            <a:r>
              <a:rPr lang="en-GB" sz="2000" i="1" dirty="0"/>
              <a:t>S</a:t>
            </a:r>
            <a:r>
              <a:rPr lang="en-GB" sz="2000" i="1" baseline="-25000" dirty="0"/>
              <a:t>j</a:t>
            </a:r>
            <a:r>
              <a:rPr lang="en-GB" sz="2000" dirty="0"/>
              <a:t>,</a:t>
            </a:r>
            <a:r>
              <a:rPr lang="en-GB" sz="2000" i="1" dirty="0"/>
              <a:t>x</a:t>
            </a:r>
            <a:r>
              <a:rPr lang="en-GB" sz="2000" i="1" baseline="-25000" dirty="0"/>
              <a:t>j</a:t>
            </a:r>
            <a:r>
              <a:rPr lang="en-GB" sz="2000" dirty="0"/>
              <a:t>)</a:t>
            </a:r>
          </a:p>
          <a:p>
            <a:pPr>
              <a:lnSpc>
                <a:spcPct val="150000"/>
              </a:lnSpc>
              <a:spcBef>
                <a:spcPts val="0"/>
              </a:spcBef>
            </a:pPr>
            <a:r>
              <a:rPr lang="en-GB" sz="2000" dirty="0" smtClean="0"/>
              <a:t>	and</a:t>
            </a:r>
            <a:endParaRPr lang="en-GB" sz="2000" dirty="0"/>
          </a:p>
          <a:p>
            <a:pPr>
              <a:lnSpc>
                <a:spcPct val="150000"/>
              </a:lnSpc>
              <a:spcBef>
                <a:spcPts val="0"/>
              </a:spcBef>
            </a:pPr>
            <a:r>
              <a:rPr lang="en-GB" sz="2000" i="1" dirty="0" smtClean="0"/>
              <a:t>	</a:t>
            </a:r>
            <a:r>
              <a:rPr lang="en-GB" sz="2000" i="1" dirty="0" err="1" smtClean="0"/>
              <a:t>R</a:t>
            </a:r>
            <a:r>
              <a:rPr lang="en-GB" sz="2000" i="1" baseline="-25000" dirty="0" err="1" smtClean="0"/>
              <a:t>j</a:t>
            </a:r>
            <a:r>
              <a:rPr lang="en-GB" sz="2000" dirty="0" smtClean="0"/>
              <a:t> </a:t>
            </a:r>
            <a:r>
              <a:rPr lang="en-GB" sz="2000" dirty="0"/>
              <a:t>= </a:t>
            </a:r>
            <a:r>
              <a:rPr lang="en-GB" sz="2000" i="1" dirty="0"/>
              <a:t>f</a:t>
            </a:r>
            <a:r>
              <a:rPr lang="en-GB" sz="2000" dirty="0"/>
              <a:t>(</a:t>
            </a:r>
            <a:r>
              <a:rPr lang="en-GB" sz="2000" i="1" dirty="0"/>
              <a:t>S</a:t>
            </a:r>
            <a:r>
              <a:rPr lang="en-GB" sz="2000" i="1" baseline="-25000" dirty="0"/>
              <a:t>j</a:t>
            </a:r>
            <a:r>
              <a:rPr lang="en-GB" sz="2000" dirty="0"/>
              <a:t>,</a:t>
            </a:r>
            <a:r>
              <a:rPr lang="en-GB" sz="2000" i="1" dirty="0"/>
              <a:t>x</a:t>
            </a:r>
            <a:r>
              <a:rPr lang="en-GB" sz="2000" i="1" baseline="-25000" dirty="0"/>
              <a:t>j</a:t>
            </a:r>
            <a:r>
              <a:rPr lang="en-GB" sz="2000" dirty="0"/>
              <a:t>)  </a:t>
            </a:r>
          </a:p>
          <a:p>
            <a:pPr>
              <a:lnSpc>
                <a:spcPct val="150000"/>
              </a:lnSpc>
              <a:spcBef>
                <a:spcPts val="0"/>
              </a:spcBef>
            </a:pPr>
            <a:r>
              <a:rPr lang="en-GB" sz="2000" dirty="0" smtClean="0"/>
              <a:t>	where </a:t>
            </a:r>
            <a:r>
              <a:rPr lang="en-GB" sz="2000" i="1" dirty="0"/>
              <a:t>R</a:t>
            </a:r>
            <a:r>
              <a:rPr lang="en-GB" sz="2000" i="1" baseline="-25000" dirty="0"/>
              <a:t>j</a:t>
            </a:r>
            <a:r>
              <a:rPr lang="en-GB" sz="2000" dirty="0"/>
              <a:t> is the return in period </a:t>
            </a:r>
            <a:r>
              <a:rPr lang="en-GB" sz="2000" i="1" dirty="0"/>
              <a:t>j.</a:t>
            </a:r>
            <a:endParaRPr lang="en-GB" sz="2000" dirty="0"/>
          </a:p>
        </p:txBody>
      </p:sp>
      <p:sp>
        <p:nvSpPr>
          <p:cNvPr id="3" name="Title 2"/>
          <p:cNvSpPr>
            <a:spLocks noGrp="1"/>
          </p:cNvSpPr>
          <p:nvPr>
            <p:ph type="title"/>
          </p:nvPr>
        </p:nvSpPr>
        <p:spPr/>
        <p:txBody>
          <a:bodyPr/>
          <a:lstStyle/>
          <a:p>
            <a:pPr hangingPunct="0"/>
            <a:r>
              <a:rPr lang="en-GB" dirty="0"/>
              <a:t>Dynamic Programming: The Algebra of </a:t>
            </a:r>
            <a:r>
              <a:rPr lang="en-GB" dirty="0" smtClean="0"/>
              <a:t>Solutions (1)</a:t>
            </a:r>
            <a:endParaRPr lang="en-GB" dirty="0"/>
          </a:p>
        </p:txBody>
      </p:sp>
    </p:spTree>
    <p:extLst>
      <p:ext uri="{BB962C8B-B14F-4D97-AF65-F5344CB8AC3E}">
        <p14:creationId xmlns:p14="http://schemas.microsoft.com/office/powerpoint/2010/main" val="1927884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Autofit/>
              </a:bodyPr>
              <a:lstStyle/>
              <a:p>
                <a:r>
                  <a:rPr lang="en-GB" sz="1600" dirty="0" smtClean="0"/>
                  <a:t>Solving the period-by-period problem involves recognizing: </a:t>
                </a:r>
              </a:p>
              <a:p>
                <a:pPr hangingPunct="0"/>
                <a:r>
                  <a:rPr lang="en-GB" sz="700" dirty="0"/>
                  <a:t> </a:t>
                </a:r>
              </a:p>
              <a:p>
                <a:pPr lvl="0" hangingPunct="0"/>
                <a14:m>
                  <m:oMath xmlns:m="http://schemas.openxmlformats.org/officeDocument/2006/math">
                    <m:sSub>
                      <m:sSubPr>
                        <m:ctrlPr>
                          <a:rPr lang="en-GB" sz="1600" b="0" i="1" smtClean="0">
                            <a:latin typeface="Cambria Math"/>
                          </a:rPr>
                        </m:ctrlPr>
                      </m:sSubPr>
                      <m:e>
                        <m:r>
                          <a:rPr lang="en-GB" sz="1600" b="0" i="1" smtClean="0">
                            <a:latin typeface="Cambria Math"/>
                          </a:rPr>
                          <m:t>𝑓</m:t>
                        </m:r>
                      </m:e>
                      <m:sub>
                        <m:r>
                          <a:rPr lang="en-GB" sz="1600" b="0" i="1" smtClean="0">
                            <a:latin typeface="Cambria Math"/>
                          </a:rPr>
                          <m:t>𝑗</m:t>
                        </m:r>
                      </m:sub>
                    </m:sSub>
                  </m:oMath>
                </a14:m>
                <a:r>
                  <a:rPr lang="en-GB" sz="1600" i="1" dirty="0" smtClean="0"/>
                  <a:t>(S</a:t>
                </a:r>
                <a14:m>
                  <m:oMath xmlns:m="http://schemas.openxmlformats.org/officeDocument/2006/math">
                    <m:f>
                      <m:fPr>
                        <m:ctrlPr>
                          <a:rPr lang="en-GB" sz="1600" i="1" dirty="0" smtClean="0">
                            <a:latin typeface="Cambria Math"/>
                          </a:rPr>
                        </m:ctrlPr>
                      </m:fPr>
                      <m:num>
                        <m:r>
                          <a:rPr lang="en-GB" sz="1600" b="0" i="1" dirty="0" smtClean="0">
                            <a:latin typeface="Cambria Math"/>
                          </a:rPr>
                          <m:t>𝑖</m:t>
                        </m:r>
                      </m:num>
                      <m:den>
                        <m:r>
                          <a:rPr lang="en-GB" sz="1600" b="0" i="1" dirty="0" smtClean="0">
                            <a:latin typeface="Cambria Math"/>
                          </a:rPr>
                          <m:t>𝑗</m:t>
                        </m:r>
                      </m:den>
                    </m:f>
                  </m:oMath>
                </a14:m>
                <a:r>
                  <a:rPr lang="en-GB" sz="1600" i="1" dirty="0" smtClean="0"/>
                  <a:t> ) </a:t>
                </a:r>
                <a:r>
                  <a:rPr lang="en-GB" sz="1600" dirty="0" smtClean="0"/>
                  <a:t>= </a:t>
                </a:r>
                <a:r>
                  <a:rPr lang="en-GB" sz="1600" dirty="0"/>
                  <a:t>the </a:t>
                </a:r>
                <a:r>
                  <a:rPr lang="en-GB" sz="1600" i="1" dirty="0"/>
                  <a:t>$ return</a:t>
                </a:r>
                <a:r>
                  <a:rPr lang="en-GB" sz="1600" dirty="0"/>
                  <a:t> if an </a:t>
                </a:r>
                <a:r>
                  <a:rPr lang="en-GB" sz="1600" i="1" dirty="0"/>
                  <a:t>optimal policy</a:t>
                </a:r>
                <a:r>
                  <a:rPr lang="en-GB" sz="1600" dirty="0"/>
                  <a:t> (optimal decisions are made) </a:t>
                </a:r>
                <a:r>
                  <a:rPr lang="en-GB" sz="1600" dirty="0" smtClean="0"/>
                  <a:t>is followed</a:t>
                </a:r>
              </a:p>
              <a:p>
                <a:pPr lvl="0" hangingPunct="0"/>
                <a:r>
                  <a:rPr lang="en-GB" sz="1600" dirty="0"/>
                  <a:t>	 </a:t>
                </a:r>
                <a:r>
                  <a:rPr lang="en-GB" sz="1600" dirty="0" smtClean="0"/>
                  <a:t>      from </a:t>
                </a:r>
                <a:r>
                  <a:rPr lang="en-GB" sz="1600" dirty="0"/>
                  <a:t>stage </a:t>
                </a:r>
                <a:r>
                  <a:rPr lang="en-GB" sz="1600" i="1" dirty="0"/>
                  <a:t>j </a:t>
                </a:r>
                <a:r>
                  <a:rPr lang="en-GB" sz="1600" dirty="0"/>
                  <a:t>to the end of the process, assuming </a:t>
                </a:r>
                <a:r>
                  <a:rPr lang="en-GB" sz="1600" dirty="0" smtClean="0"/>
                  <a:t>the  process </a:t>
                </a:r>
                <a:r>
                  <a:rPr lang="en-GB" sz="1600" dirty="0"/>
                  <a:t>is in state </a:t>
                </a:r>
                <a:r>
                  <a:rPr lang="en-GB" sz="1600" i="1" dirty="0"/>
                  <a:t>i</a:t>
                </a:r>
                <a:r>
                  <a:rPr lang="en-GB" sz="1600" dirty="0"/>
                  <a:t> </a:t>
                </a:r>
                <a:r>
                  <a:rPr lang="en-GB" sz="1600" dirty="0" smtClean="0"/>
                  <a:t>at</a:t>
                </a:r>
              </a:p>
              <a:p>
                <a:pPr lvl="0" hangingPunct="0"/>
                <a:r>
                  <a:rPr lang="en-GB" sz="1600" dirty="0"/>
                  <a:t>	 </a:t>
                </a:r>
                <a:r>
                  <a:rPr lang="en-GB" sz="1600" dirty="0" smtClean="0"/>
                  <a:t>      the </a:t>
                </a:r>
                <a:r>
                  <a:rPr lang="en-GB" sz="1600" dirty="0"/>
                  <a:t>beginning of stage </a:t>
                </a:r>
                <a:r>
                  <a:rPr lang="en-GB" sz="1600" i="1" dirty="0"/>
                  <a:t>j</a:t>
                </a:r>
                <a:r>
                  <a:rPr lang="en-GB" sz="1600" dirty="0"/>
                  <a:t>.</a:t>
                </a:r>
              </a:p>
              <a:p>
                <a:pPr lvl="0" hangingPunct="0"/>
                <a:r>
                  <a:rPr lang="en-GB" sz="1600" dirty="0" smtClean="0"/>
                  <a:t>r</a:t>
                </a:r>
                <a14:m>
                  <m:oMath xmlns:m="http://schemas.openxmlformats.org/officeDocument/2006/math">
                    <m:f>
                      <m:fPr>
                        <m:ctrlPr>
                          <a:rPr lang="en-GB" sz="1600" i="1" smtClean="0">
                            <a:latin typeface="Cambria Math"/>
                          </a:rPr>
                        </m:ctrlPr>
                      </m:fPr>
                      <m:num>
                        <m:r>
                          <a:rPr lang="en-GB" sz="1600" b="0" i="1" smtClean="0">
                            <a:latin typeface="Cambria Math"/>
                          </a:rPr>
                          <m:t>𝑖</m:t>
                        </m:r>
                      </m:num>
                      <m:den>
                        <m:r>
                          <a:rPr lang="en-GB" sz="1600" b="0" i="1" smtClean="0">
                            <a:latin typeface="Cambria Math"/>
                          </a:rPr>
                          <m:t>𝑗</m:t>
                        </m:r>
                      </m:den>
                    </m:f>
                    <m:r>
                      <a:rPr lang="en-GB" sz="1600" i="1" smtClean="0">
                        <a:latin typeface="Cambria Math"/>
                      </a:rPr>
                      <m:t> </m:t>
                    </m:r>
                  </m:oMath>
                </a14:m>
                <a:r>
                  <a:rPr lang="en-GB" sz="1600" i="1" dirty="0"/>
                  <a:t>(S</a:t>
                </a:r>
                <a14:m>
                  <m:oMath xmlns:m="http://schemas.openxmlformats.org/officeDocument/2006/math">
                    <m:f>
                      <m:fPr>
                        <m:ctrlPr>
                          <a:rPr lang="en-GB" sz="1600" i="1" dirty="0">
                            <a:latin typeface="Cambria Math"/>
                          </a:rPr>
                        </m:ctrlPr>
                      </m:fPr>
                      <m:num>
                        <m:r>
                          <a:rPr lang="en-GB" sz="1600" i="1" dirty="0">
                            <a:latin typeface="Cambria Math"/>
                          </a:rPr>
                          <m:t>𝑖</m:t>
                        </m:r>
                      </m:num>
                      <m:den>
                        <m:r>
                          <a:rPr lang="en-GB" sz="1600" i="1" dirty="0">
                            <a:latin typeface="Cambria Math"/>
                          </a:rPr>
                          <m:t>𝑗</m:t>
                        </m:r>
                        <m:r>
                          <a:rPr lang="en-GB" sz="1600" b="0" i="1" dirty="0" smtClean="0">
                            <a:latin typeface="Cambria Math"/>
                          </a:rPr>
                          <m:t>+1</m:t>
                        </m:r>
                      </m:den>
                    </m:f>
                  </m:oMath>
                </a14:m>
                <a:r>
                  <a:rPr lang="en-GB" sz="1600" i="1" dirty="0"/>
                  <a:t> ) </a:t>
                </a:r>
                <a:r>
                  <a:rPr lang="en-GB" sz="1600" dirty="0" smtClean="0"/>
                  <a:t>= </a:t>
                </a:r>
                <a:r>
                  <a:rPr lang="en-GB" sz="1600" dirty="0"/>
                  <a:t>the return associated with moving from state </a:t>
                </a:r>
                <a:r>
                  <a:rPr lang="en-GB" sz="1600" i="1" dirty="0"/>
                  <a:t>i</a:t>
                </a:r>
                <a:r>
                  <a:rPr lang="en-GB" sz="1600" dirty="0"/>
                  <a:t> (</a:t>
                </a:r>
                <a:r>
                  <a:rPr lang="en-GB" sz="1600" dirty="0" smtClean="0"/>
                  <a:t>the  superscript </a:t>
                </a:r>
                <a:r>
                  <a:rPr lang="en-GB" sz="1600" dirty="0"/>
                  <a:t>on </a:t>
                </a:r>
                <a:r>
                  <a:rPr lang="en-GB" sz="1600" i="1" dirty="0" smtClean="0"/>
                  <a:t>r</a:t>
                </a:r>
                <a:r>
                  <a:rPr lang="en-GB" sz="1600" dirty="0" smtClean="0"/>
                  <a:t>)</a:t>
                </a:r>
              </a:p>
              <a:p>
                <a:pPr lvl="0" hangingPunct="0"/>
                <a:r>
                  <a:rPr lang="en-GB" sz="1600" dirty="0"/>
                  <a:t>	</a:t>
                </a:r>
                <a:r>
                  <a:rPr lang="en-GB" sz="1600" dirty="0" smtClean="0"/>
                  <a:t>	       at </a:t>
                </a:r>
                <a:r>
                  <a:rPr lang="en-GB" sz="1600" dirty="0"/>
                  <a:t>the beginning of stage </a:t>
                </a:r>
                <a:r>
                  <a:rPr lang="en-GB" sz="1600" i="1" dirty="0"/>
                  <a:t>j</a:t>
                </a:r>
                <a:r>
                  <a:rPr lang="en-GB" sz="1600" dirty="0"/>
                  <a:t> to state </a:t>
                </a:r>
                <a:r>
                  <a:rPr lang="en-GB" sz="1600" i="1" dirty="0"/>
                  <a:t>i</a:t>
                </a:r>
                <a:r>
                  <a:rPr lang="en-GB" sz="1600" dirty="0"/>
                  <a:t> (</a:t>
                </a:r>
                <a:r>
                  <a:rPr lang="en-GB" sz="1600" dirty="0" smtClean="0"/>
                  <a:t>the  superscript </a:t>
                </a:r>
                <a:r>
                  <a:rPr lang="en-GB" sz="1600" dirty="0"/>
                  <a:t>on </a:t>
                </a:r>
                <a:r>
                  <a:rPr lang="en-GB" sz="1600" i="1" dirty="0"/>
                  <a:t>S</a:t>
                </a:r>
                <a:r>
                  <a:rPr lang="en-GB" sz="1600" dirty="0"/>
                  <a:t>) at </a:t>
                </a:r>
                <a:r>
                  <a:rPr lang="en-GB" sz="1600" dirty="0" smtClean="0"/>
                  <a:t>the</a:t>
                </a:r>
              </a:p>
              <a:p>
                <a:pPr lvl="0" hangingPunct="0"/>
                <a:r>
                  <a:rPr lang="en-GB" sz="1600" dirty="0"/>
                  <a:t>		</a:t>
                </a:r>
                <a:r>
                  <a:rPr lang="en-GB" sz="1600" dirty="0" smtClean="0"/>
                  <a:t>       beginning </a:t>
                </a:r>
                <a:r>
                  <a:rPr lang="en-GB" sz="1600" dirty="0"/>
                  <a:t>of stage </a:t>
                </a:r>
                <a:r>
                  <a:rPr lang="en-GB" sz="1600" i="1" dirty="0"/>
                  <a:t>j </a:t>
                </a:r>
                <a:r>
                  <a:rPr lang="en-GB" sz="1600" dirty="0"/>
                  <a:t>+ 1 (or </a:t>
                </a:r>
                <a:r>
                  <a:rPr lang="en-GB" sz="1600" i="1" dirty="0"/>
                  <a:t>end</a:t>
                </a:r>
                <a:r>
                  <a:rPr lang="en-GB" sz="1600" dirty="0"/>
                  <a:t> </a:t>
                </a:r>
                <a:r>
                  <a:rPr lang="en-GB" sz="1600" dirty="0" smtClean="0"/>
                  <a:t>of stage </a:t>
                </a:r>
                <a:r>
                  <a:rPr lang="en-GB" sz="1600" i="1" dirty="0"/>
                  <a:t>j</a:t>
                </a:r>
                <a:r>
                  <a:rPr lang="en-GB" sz="1600" dirty="0"/>
                  <a:t>) (the return depends on </a:t>
                </a:r>
                <a:r>
                  <a:rPr lang="en-GB" sz="1600" dirty="0" smtClean="0"/>
                  <a:t>the</a:t>
                </a:r>
              </a:p>
              <a:p>
                <a:pPr lvl="0" hangingPunct="0"/>
                <a:r>
                  <a:rPr lang="en-GB" sz="1600" dirty="0"/>
                  <a:t>	</a:t>
                </a:r>
                <a:r>
                  <a:rPr lang="en-GB" sz="1600" dirty="0" smtClean="0"/>
                  <a:t>	       values </a:t>
                </a:r>
                <a:r>
                  <a:rPr lang="en-GB" sz="1600" dirty="0"/>
                  <a:t>of the </a:t>
                </a:r>
                <a:r>
                  <a:rPr lang="en-GB" sz="1600" dirty="0" smtClean="0"/>
                  <a:t>decision variables </a:t>
                </a:r>
                <a:r>
                  <a:rPr lang="en-GB" sz="1600" dirty="0"/>
                  <a:t>necessary to give </a:t>
                </a:r>
                <a:r>
                  <a:rPr lang="en-GB" sz="1600" i="1" dirty="0"/>
                  <a:t>(S</a:t>
                </a:r>
                <a14:m>
                  <m:oMath xmlns:m="http://schemas.openxmlformats.org/officeDocument/2006/math">
                    <m:f>
                      <m:fPr>
                        <m:ctrlPr>
                          <a:rPr lang="en-GB" sz="1600" i="1" dirty="0">
                            <a:latin typeface="Cambria Math"/>
                          </a:rPr>
                        </m:ctrlPr>
                      </m:fPr>
                      <m:num>
                        <m:r>
                          <a:rPr lang="en-GB" sz="1600" i="1" dirty="0">
                            <a:latin typeface="Cambria Math"/>
                          </a:rPr>
                          <m:t>𝑖</m:t>
                        </m:r>
                      </m:num>
                      <m:den>
                        <m:r>
                          <a:rPr lang="en-GB" sz="1600" i="1" dirty="0">
                            <a:latin typeface="Cambria Math"/>
                          </a:rPr>
                          <m:t>𝑗</m:t>
                        </m:r>
                        <m:r>
                          <a:rPr lang="en-GB" sz="1600" i="1" dirty="0">
                            <a:latin typeface="Cambria Math"/>
                          </a:rPr>
                          <m:t>+1</m:t>
                        </m:r>
                      </m:den>
                    </m:f>
                  </m:oMath>
                </a14:m>
                <a:r>
                  <a:rPr lang="en-GB" sz="1600" i="1" dirty="0"/>
                  <a:t> )</a:t>
                </a:r>
                <a:r>
                  <a:rPr lang="en-GB" sz="1600" dirty="0"/>
                  <a:t> ).</a:t>
                </a:r>
              </a:p>
              <a:p>
                <a:r>
                  <a:rPr lang="en-GB" sz="1600" dirty="0"/>
                  <a:t> </a:t>
                </a:r>
                <a:r>
                  <a:rPr lang="en-GB" sz="1600" dirty="0" smtClean="0"/>
                  <a:t>Thus</a:t>
                </a:r>
                <a:r>
                  <a:rPr lang="en-GB" sz="1600" dirty="0"/>
                  <a:t>, </a:t>
                </a:r>
                <a14:m>
                  <m:oMath xmlns:m="http://schemas.openxmlformats.org/officeDocument/2006/math">
                    <m:sSub>
                      <m:sSubPr>
                        <m:ctrlPr>
                          <a:rPr lang="en-GB" sz="1600" i="1">
                            <a:latin typeface="Cambria Math"/>
                          </a:rPr>
                        </m:ctrlPr>
                      </m:sSubPr>
                      <m:e>
                        <m:r>
                          <a:rPr lang="en-GB" sz="1600" i="1">
                            <a:latin typeface="Cambria Math"/>
                          </a:rPr>
                          <m:t>𝑓</m:t>
                        </m:r>
                      </m:e>
                      <m:sub>
                        <m:r>
                          <a:rPr lang="en-GB" sz="1600" i="1">
                            <a:latin typeface="Cambria Math"/>
                          </a:rPr>
                          <m:t>𝑗</m:t>
                        </m:r>
                      </m:sub>
                    </m:sSub>
                  </m:oMath>
                </a14:m>
                <a:r>
                  <a:rPr lang="en-GB" sz="1600" i="1" dirty="0"/>
                  <a:t>(S</a:t>
                </a:r>
                <a14:m>
                  <m:oMath xmlns:m="http://schemas.openxmlformats.org/officeDocument/2006/math">
                    <m:f>
                      <m:fPr>
                        <m:ctrlPr>
                          <a:rPr lang="en-GB" sz="1600" i="1" dirty="0">
                            <a:latin typeface="Cambria Math"/>
                          </a:rPr>
                        </m:ctrlPr>
                      </m:fPr>
                      <m:num>
                        <m:r>
                          <a:rPr lang="en-GB" sz="1600" i="1" dirty="0">
                            <a:latin typeface="Cambria Math"/>
                          </a:rPr>
                          <m:t>𝑖</m:t>
                        </m:r>
                      </m:num>
                      <m:den>
                        <m:r>
                          <a:rPr lang="en-GB" sz="1600" i="1" dirty="0">
                            <a:latin typeface="Cambria Math"/>
                          </a:rPr>
                          <m:t>𝑗</m:t>
                        </m:r>
                      </m:den>
                    </m:f>
                  </m:oMath>
                </a14:m>
                <a:r>
                  <a:rPr lang="en-GB" sz="1600" i="1" dirty="0"/>
                  <a:t> ) </a:t>
                </a:r>
                <a:r>
                  <a:rPr lang="en-GB" sz="1600" dirty="0"/>
                  <a:t>= max (r</a:t>
                </a:r>
                <a14:m>
                  <m:oMath xmlns:m="http://schemas.openxmlformats.org/officeDocument/2006/math">
                    <m:f>
                      <m:fPr>
                        <m:ctrlPr>
                          <a:rPr lang="en-GB" sz="1600" i="1">
                            <a:latin typeface="Cambria Math"/>
                          </a:rPr>
                        </m:ctrlPr>
                      </m:fPr>
                      <m:num>
                        <m:r>
                          <a:rPr lang="en-GB" sz="1600" i="1">
                            <a:latin typeface="Cambria Math"/>
                          </a:rPr>
                          <m:t>𝑖</m:t>
                        </m:r>
                      </m:num>
                      <m:den>
                        <m:r>
                          <a:rPr lang="en-GB" sz="1600" i="1">
                            <a:latin typeface="Cambria Math"/>
                          </a:rPr>
                          <m:t>𝑗</m:t>
                        </m:r>
                      </m:den>
                    </m:f>
                    <m:r>
                      <a:rPr lang="en-GB" sz="1600" i="1">
                        <a:latin typeface="Cambria Math"/>
                      </a:rPr>
                      <m:t> </m:t>
                    </m:r>
                  </m:oMath>
                </a14:m>
                <a:r>
                  <a:rPr lang="en-GB" sz="1600" i="1" dirty="0" smtClean="0"/>
                  <a:t>(</a:t>
                </a:r>
                <a:r>
                  <a:rPr lang="en-GB" sz="1600" i="1" dirty="0"/>
                  <a:t>S</a:t>
                </a:r>
                <a14:m>
                  <m:oMath xmlns:m="http://schemas.openxmlformats.org/officeDocument/2006/math">
                    <m:f>
                      <m:fPr>
                        <m:ctrlPr>
                          <a:rPr lang="en-GB" sz="1600" i="1" dirty="0">
                            <a:latin typeface="Cambria Math"/>
                          </a:rPr>
                        </m:ctrlPr>
                      </m:fPr>
                      <m:num>
                        <m:r>
                          <a:rPr lang="en-GB" sz="1600" i="1" dirty="0">
                            <a:latin typeface="Cambria Math"/>
                          </a:rPr>
                          <m:t>𝑖</m:t>
                        </m:r>
                      </m:num>
                      <m:den>
                        <m:r>
                          <a:rPr lang="en-GB" sz="1600" i="1" dirty="0">
                            <a:latin typeface="Cambria Math"/>
                          </a:rPr>
                          <m:t>𝑗</m:t>
                        </m:r>
                        <m:r>
                          <a:rPr lang="en-GB" sz="1600" b="0" i="1" dirty="0" smtClean="0">
                            <a:latin typeface="Cambria Math"/>
                          </a:rPr>
                          <m:t>+1</m:t>
                        </m:r>
                      </m:den>
                    </m:f>
                  </m:oMath>
                </a14:m>
                <a:r>
                  <a:rPr lang="en-GB" sz="1600" i="1" dirty="0"/>
                  <a:t> ) </a:t>
                </a:r>
                <a:r>
                  <a:rPr lang="en-GB" sz="1600" dirty="0"/>
                  <a:t>+ </a:t>
                </a:r>
                <a:r>
                  <a:rPr lang="en-GB" sz="1600" i="1" dirty="0"/>
                  <a:t>f</a:t>
                </a:r>
                <a:r>
                  <a:rPr lang="en-GB" sz="1600" i="1" baseline="-25000" dirty="0"/>
                  <a:t>j </a:t>
                </a:r>
                <a:r>
                  <a:rPr lang="en-GB" sz="1600" baseline="-25000" dirty="0"/>
                  <a:t>+ 1</a:t>
                </a:r>
                <a:r>
                  <a:rPr lang="en-GB" sz="1600" dirty="0"/>
                  <a:t> (</a:t>
                </a:r>
                <a:r>
                  <a:rPr lang="en-GB" sz="1600" i="1" dirty="0"/>
                  <a:t>S</a:t>
                </a:r>
                <a:r>
                  <a:rPr lang="en-GB" sz="1600" dirty="0"/>
                  <a:t> </a:t>
                </a:r>
                <a14:m>
                  <m:oMath xmlns:m="http://schemas.openxmlformats.org/officeDocument/2006/math">
                    <m:f>
                      <m:fPr>
                        <m:ctrlPr>
                          <a:rPr lang="en-GB" sz="1600" i="1" dirty="0">
                            <a:latin typeface="Cambria Math"/>
                          </a:rPr>
                        </m:ctrlPr>
                      </m:fPr>
                      <m:num>
                        <m:r>
                          <a:rPr lang="en-GB" sz="1600" i="1" dirty="0">
                            <a:latin typeface="Cambria Math"/>
                          </a:rPr>
                          <m:t>𝑖</m:t>
                        </m:r>
                      </m:num>
                      <m:den>
                        <m:r>
                          <a:rPr lang="en-GB" sz="1600" i="1" dirty="0">
                            <a:latin typeface="Cambria Math"/>
                          </a:rPr>
                          <m:t>𝑗</m:t>
                        </m:r>
                        <m:r>
                          <a:rPr lang="en-GB" sz="1600" i="1" dirty="0">
                            <a:latin typeface="Cambria Math"/>
                          </a:rPr>
                          <m:t>+1</m:t>
                        </m:r>
                      </m:den>
                    </m:f>
                  </m:oMath>
                </a14:m>
                <a:r>
                  <a:rPr lang="en-GB" sz="1600" dirty="0" smtClean="0"/>
                  <a:t>)  </a:t>
                </a:r>
                <a:endParaRPr lang="en-GB" sz="1600" dirty="0"/>
              </a:p>
              <a:p>
                <a:r>
                  <a:rPr lang="en-GB" sz="1600" dirty="0"/>
                  <a:t>		</a:t>
                </a:r>
                <a:r>
                  <a:rPr lang="en-GB" sz="1600" dirty="0" smtClean="0"/>
                  <a:t>	</a:t>
                </a:r>
                <a:r>
                  <a:rPr lang="en-GB" sz="1600" i="1" dirty="0" smtClean="0"/>
                  <a:t>i</a:t>
                </a:r>
                <a:r>
                  <a:rPr lang="en-GB" sz="1600" dirty="0" smtClean="0"/>
                  <a:t> </a:t>
                </a:r>
                <a:r>
                  <a:rPr lang="en-GB" sz="1600" dirty="0"/>
                  <a:t>on </a:t>
                </a:r>
                <a:r>
                  <a:rPr lang="en-GB" sz="1600" i="1" dirty="0" smtClean="0"/>
                  <a:t>S</a:t>
                </a:r>
                <a:r>
                  <a:rPr lang="en-GB" sz="1600" dirty="0" smtClean="0"/>
                  <a:t> </a:t>
                </a:r>
                <a:r>
                  <a:rPr lang="en-US" sz="1600" dirty="0" smtClean="0"/>
                  <a:t>i/j+1</a:t>
                </a:r>
                <a:endParaRPr lang="en-GB" sz="1600" dirty="0"/>
              </a:p>
              <a:p>
                <a:r>
                  <a:rPr lang="en-GB" sz="1600" dirty="0"/>
                  <a:t>(This is referred to as a </a:t>
                </a:r>
                <a:r>
                  <a:rPr lang="en-GB" sz="1600" i="1" dirty="0"/>
                  <a:t>recurrence relationship</a:t>
                </a:r>
                <a:r>
                  <a:rPr lang="en-GB" sz="1600" dirty="0"/>
                  <a:t>.)</a:t>
                </a:r>
              </a:p>
              <a:p>
                <a:endParaRPr lang="en-GB" sz="700" dirty="0"/>
              </a:p>
              <a:p>
                <a:r>
                  <a:rPr lang="en-GB" sz="1600" dirty="0"/>
                  <a:t>Thus, select the </a:t>
                </a:r>
                <a:r>
                  <a:rPr lang="en-GB" sz="1600" i="1" dirty="0"/>
                  <a:t>x</a:t>
                </a:r>
                <a:r>
                  <a:rPr lang="en-GB" sz="1600" i="1" baseline="-25000" dirty="0"/>
                  <a:t>j</a:t>
                </a:r>
                <a:r>
                  <a:rPr lang="en-GB" sz="1600" dirty="0"/>
                  <a:t> (decisions) that maximize this period-by-period return in total</a:t>
                </a:r>
                <a:r>
                  <a:rPr lang="en-GB" sz="1600" dirty="0" smtClean="0"/>
                  <a:t>.</a:t>
                </a:r>
                <a:endParaRPr lang="en-GB" sz="16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rotWithShape="1">
                <a:blip r:embed="rId2"/>
                <a:stretch>
                  <a:fillRect l="-423" t="-424" b="-5658"/>
                </a:stretch>
              </a:blipFill>
            </p:spPr>
            <p:txBody>
              <a:bodyPr/>
              <a:lstStyle/>
              <a:p>
                <a:r>
                  <a:rPr lang="en-GB">
                    <a:noFill/>
                  </a:rPr>
                  <a:t> </a:t>
                </a:r>
              </a:p>
            </p:txBody>
          </p:sp>
        </mc:Fallback>
      </mc:AlternateContent>
      <p:sp>
        <p:nvSpPr>
          <p:cNvPr id="3" name="Title 2"/>
          <p:cNvSpPr>
            <a:spLocks noGrp="1"/>
          </p:cNvSpPr>
          <p:nvPr>
            <p:ph type="title"/>
          </p:nvPr>
        </p:nvSpPr>
        <p:spPr/>
        <p:txBody>
          <a:bodyPr/>
          <a:lstStyle/>
          <a:p>
            <a:pPr hangingPunct="0"/>
            <a:r>
              <a:rPr lang="en-GB" dirty="0"/>
              <a:t>Dynamic Programming: The Algebra of </a:t>
            </a:r>
            <a:r>
              <a:rPr lang="en-GB" dirty="0" smtClean="0"/>
              <a:t>Solutions (2)</a:t>
            </a:r>
            <a:endParaRPr lang="en-GB" dirty="0"/>
          </a:p>
        </p:txBody>
      </p:sp>
    </p:spTree>
    <p:extLst>
      <p:ext uri="{BB962C8B-B14F-4D97-AF65-F5344CB8AC3E}">
        <p14:creationId xmlns:p14="http://schemas.microsoft.com/office/powerpoint/2010/main" val="1589906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383956"/>
            <a:ext cx="7196137" cy="4285324"/>
          </a:xfrm>
        </p:spPr>
        <p:txBody>
          <a:bodyPr>
            <a:noAutofit/>
          </a:bodyPr>
          <a:lstStyle/>
          <a:p>
            <a:r>
              <a:rPr lang="en-GB" sz="1750" dirty="0"/>
              <a:t>Describable states exist using a quantification system with values for each resource and restriction impacting on the system.</a:t>
            </a:r>
          </a:p>
          <a:p>
            <a:r>
              <a:rPr lang="en-GB" sz="800" dirty="0"/>
              <a:t> </a:t>
            </a:r>
          </a:p>
          <a:p>
            <a:r>
              <a:rPr lang="en-GB" sz="1750" dirty="0"/>
              <a:t>Connections between the period-by-period states result from the decisions made each period, and the relationships are definable through functions.</a:t>
            </a:r>
          </a:p>
          <a:p>
            <a:r>
              <a:rPr lang="en-GB" sz="800" dirty="0"/>
              <a:t> </a:t>
            </a:r>
          </a:p>
          <a:p>
            <a:r>
              <a:rPr lang="en-GB" sz="1750" dirty="0"/>
              <a:t>Costs and returns relate to state movements and decisions, and are definable.</a:t>
            </a:r>
          </a:p>
          <a:p>
            <a:r>
              <a:rPr lang="en-GB" sz="800" dirty="0"/>
              <a:t> </a:t>
            </a:r>
          </a:p>
          <a:p>
            <a:r>
              <a:rPr lang="en-GB" sz="1750" dirty="0"/>
              <a:t>There </a:t>
            </a:r>
            <a:r>
              <a:rPr lang="en-GB" sz="1750" dirty="0" smtClean="0"/>
              <a:t>are no </a:t>
            </a:r>
            <a:r>
              <a:rPr lang="en-GB" sz="1750" dirty="0"/>
              <a:t>restrictions on the forms and types of the relationships impacting on state </a:t>
            </a:r>
            <a:r>
              <a:rPr lang="en-GB" sz="1750" dirty="0" smtClean="0"/>
              <a:t>movements; </a:t>
            </a:r>
            <a:r>
              <a:rPr lang="en-GB" sz="1750" dirty="0"/>
              <a:t>assumptions are minimal.</a:t>
            </a:r>
          </a:p>
          <a:p>
            <a:r>
              <a:rPr lang="en-GB" sz="800" dirty="0"/>
              <a:t> </a:t>
            </a:r>
          </a:p>
          <a:p>
            <a:r>
              <a:rPr lang="en-GB" sz="1750" dirty="0"/>
              <a:t>A defined standard solving algorithm does not </a:t>
            </a:r>
            <a:r>
              <a:rPr lang="en-GB" sz="1750" dirty="0" smtClean="0"/>
              <a:t>exist; </a:t>
            </a:r>
            <a:r>
              <a:rPr lang="en-GB" sz="1750" dirty="0"/>
              <a:t>they are particular to each problem.</a:t>
            </a:r>
          </a:p>
          <a:p>
            <a:r>
              <a:rPr lang="en-GB" sz="800" dirty="0"/>
              <a:t> </a:t>
            </a:r>
          </a:p>
          <a:p>
            <a:r>
              <a:rPr lang="en-GB" sz="1750" dirty="0"/>
              <a:t>With many state variables, the solving dimensionality can be overpowering, so restrict to small number of state variables and the values they can take on.</a:t>
            </a:r>
          </a:p>
        </p:txBody>
      </p:sp>
      <p:sp>
        <p:nvSpPr>
          <p:cNvPr id="3" name="Title 2"/>
          <p:cNvSpPr>
            <a:spLocks noGrp="1"/>
          </p:cNvSpPr>
          <p:nvPr>
            <p:ph type="title"/>
          </p:nvPr>
        </p:nvSpPr>
        <p:spPr/>
        <p:txBody>
          <a:bodyPr/>
          <a:lstStyle/>
          <a:p>
            <a:r>
              <a:rPr lang="en-GB" dirty="0"/>
              <a:t>Dynamic Programming Assumptions and Problems</a:t>
            </a:r>
          </a:p>
        </p:txBody>
      </p:sp>
    </p:spTree>
    <p:extLst>
      <p:ext uri="{BB962C8B-B14F-4D97-AF65-F5344CB8AC3E}">
        <p14:creationId xmlns:p14="http://schemas.microsoft.com/office/powerpoint/2010/main" val="2803845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421027"/>
            <a:ext cx="7196137" cy="4164591"/>
          </a:xfrm>
        </p:spPr>
        <p:txBody>
          <a:bodyPr>
            <a:noAutofit/>
          </a:bodyPr>
          <a:lstStyle/>
          <a:p>
            <a:r>
              <a:rPr lang="en-GB" sz="1900" dirty="0"/>
              <a:t>Problems are all multi-stage in reality.</a:t>
            </a:r>
          </a:p>
          <a:p>
            <a:r>
              <a:rPr lang="en-GB" sz="800" dirty="0"/>
              <a:t> </a:t>
            </a:r>
          </a:p>
          <a:p>
            <a:r>
              <a:rPr lang="en-GB" sz="1900" dirty="0"/>
              <a:t>Uncertainty brings about a non-certain ending state (which is allowed for in DP).</a:t>
            </a:r>
          </a:p>
          <a:p>
            <a:r>
              <a:rPr lang="en-GB" sz="800" dirty="0"/>
              <a:t> </a:t>
            </a:r>
          </a:p>
          <a:p>
            <a:r>
              <a:rPr lang="en-GB" sz="1900" dirty="0"/>
              <a:t>The solution (optimal decisions) to a DP problem provides the answer no matter which state the farm ends up in at the end of each period.</a:t>
            </a:r>
          </a:p>
          <a:p>
            <a:r>
              <a:rPr lang="en-GB" sz="800" dirty="0"/>
              <a:t> </a:t>
            </a:r>
          </a:p>
          <a:p>
            <a:r>
              <a:rPr lang="en-GB" sz="1900" dirty="0"/>
              <a:t>The value of each resource (states) comes from the profit benefits.</a:t>
            </a:r>
          </a:p>
          <a:p>
            <a:r>
              <a:rPr lang="en-GB" sz="800" dirty="0"/>
              <a:t> </a:t>
            </a:r>
          </a:p>
          <a:p>
            <a:r>
              <a:rPr lang="en-GB" sz="1900" dirty="0"/>
              <a:t>Decision problem solving only needs to look ahead a specific number of periods called the planning horizon. </a:t>
            </a:r>
          </a:p>
          <a:p>
            <a:r>
              <a:rPr lang="en-GB" sz="800" dirty="0"/>
              <a:t> </a:t>
            </a:r>
          </a:p>
          <a:p>
            <a:r>
              <a:rPr lang="en-GB" sz="1900" dirty="0"/>
              <a:t>The horizon depends on how many periods to include so the first period solution is stable. Then re-solve each new period.</a:t>
            </a:r>
          </a:p>
        </p:txBody>
      </p:sp>
      <p:sp>
        <p:nvSpPr>
          <p:cNvPr id="3" name="Title 2"/>
          <p:cNvSpPr>
            <a:spLocks noGrp="1"/>
          </p:cNvSpPr>
          <p:nvPr>
            <p:ph type="title"/>
          </p:nvPr>
        </p:nvSpPr>
        <p:spPr/>
        <p:txBody>
          <a:bodyPr/>
          <a:lstStyle/>
          <a:p>
            <a:r>
              <a:rPr lang="en-GB" dirty="0"/>
              <a:t>Dynamic Programming Lessons for Decision Making in General</a:t>
            </a:r>
          </a:p>
        </p:txBody>
      </p:sp>
    </p:spTree>
    <p:extLst>
      <p:ext uri="{BB962C8B-B14F-4D97-AF65-F5344CB8AC3E}">
        <p14:creationId xmlns:p14="http://schemas.microsoft.com/office/powerpoint/2010/main" val="3314865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GB" sz="1900" dirty="0"/>
              <a:t>Involves developing an algebraic model for each specific decision problem.</a:t>
            </a:r>
          </a:p>
          <a:p>
            <a:r>
              <a:rPr lang="en-GB" sz="800" dirty="0"/>
              <a:t> </a:t>
            </a:r>
          </a:p>
          <a:p>
            <a:r>
              <a:rPr lang="en-GB" sz="1900" dirty="0"/>
              <a:t>Structure is not limited to specific assumptions, but needs to be quantifiable.</a:t>
            </a:r>
          </a:p>
          <a:p>
            <a:r>
              <a:rPr lang="en-GB" sz="800" dirty="0"/>
              <a:t> </a:t>
            </a:r>
          </a:p>
          <a:p>
            <a:r>
              <a:rPr lang="en-GB" sz="1900" dirty="0"/>
              <a:t>Solutions are obtained through repeated trials of the model.</a:t>
            </a:r>
          </a:p>
          <a:p>
            <a:r>
              <a:rPr lang="en-GB" sz="800" dirty="0"/>
              <a:t> </a:t>
            </a:r>
          </a:p>
          <a:p>
            <a:r>
              <a:rPr lang="en-GB" sz="1900" dirty="0"/>
              <a:t>The complexity of the equations and relationship, and the need for repeated trials means SS is computer based.</a:t>
            </a:r>
          </a:p>
          <a:p>
            <a:r>
              <a:rPr lang="en-GB" sz="800" dirty="0"/>
              <a:t> </a:t>
            </a:r>
          </a:p>
          <a:p>
            <a:r>
              <a:rPr lang="en-GB" sz="1900" dirty="0"/>
              <a:t>Budgeting is a very simple form of SS. In reality, all paper-based calculations are SS, including LP and DP. But only use the term SS for these free-form computer models.</a:t>
            </a:r>
          </a:p>
          <a:p>
            <a:r>
              <a:rPr lang="en-GB" sz="800" dirty="0"/>
              <a:t> </a:t>
            </a:r>
          </a:p>
          <a:p>
            <a:r>
              <a:rPr lang="en-GB" sz="1900" dirty="0"/>
              <a:t>SS is expensive because each problem is set up specifically.</a:t>
            </a:r>
          </a:p>
        </p:txBody>
      </p:sp>
      <p:sp>
        <p:nvSpPr>
          <p:cNvPr id="3" name="Title 2"/>
          <p:cNvSpPr>
            <a:spLocks noGrp="1"/>
          </p:cNvSpPr>
          <p:nvPr>
            <p:ph type="title"/>
          </p:nvPr>
        </p:nvSpPr>
        <p:spPr/>
        <p:txBody>
          <a:bodyPr/>
          <a:lstStyle/>
          <a:p>
            <a:r>
              <a:rPr lang="en-GB" dirty="0"/>
              <a:t>Systems Simulation: The Basics</a:t>
            </a:r>
          </a:p>
        </p:txBody>
      </p:sp>
    </p:spTree>
    <p:extLst>
      <p:ext uri="{BB962C8B-B14F-4D97-AF65-F5344CB8AC3E}">
        <p14:creationId xmlns:p14="http://schemas.microsoft.com/office/powerpoint/2010/main" val="3296718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pPr hangingPunct="0"/>
            <a:r>
              <a:rPr lang="en-GB" dirty="0"/>
              <a:t>Steps involve:</a:t>
            </a:r>
          </a:p>
          <a:p>
            <a:pPr marL="457200" lvl="0" indent="-457200" hangingPunct="0">
              <a:buFont typeface="Arial" panose="020B0604020202020204" pitchFamily="34" charset="0"/>
              <a:buChar char="•"/>
            </a:pPr>
            <a:r>
              <a:rPr lang="en-GB" dirty="0"/>
              <a:t>define problem;</a:t>
            </a:r>
          </a:p>
          <a:p>
            <a:pPr marL="457200" lvl="0" indent="-457200" hangingPunct="0">
              <a:buFont typeface="Arial" panose="020B0604020202020204" pitchFamily="34" charset="0"/>
              <a:buChar char="•"/>
            </a:pPr>
            <a:r>
              <a:rPr lang="en-GB" dirty="0"/>
              <a:t>collect input/output data: relationship equations (e.g. animal maintenance feed requirements, soil moisture relationships, plant growth with water);</a:t>
            </a:r>
          </a:p>
          <a:p>
            <a:pPr marL="457200" lvl="0" indent="-457200" hangingPunct="0">
              <a:buFont typeface="Arial" panose="020B0604020202020204" pitchFamily="34" charset="0"/>
              <a:buChar char="•"/>
            </a:pPr>
            <a:r>
              <a:rPr lang="en-GB" dirty="0"/>
              <a:t>develop the structure of the problem (perhaps use a flow diagram);</a:t>
            </a:r>
          </a:p>
          <a:p>
            <a:pPr marL="457200" lvl="0" indent="-457200" hangingPunct="0">
              <a:buFont typeface="Arial" panose="020B0604020202020204" pitchFamily="34" charset="0"/>
              <a:buChar char="•"/>
            </a:pPr>
            <a:r>
              <a:rPr lang="en-GB" dirty="0"/>
              <a:t>prepare the computer programs that </a:t>
            </a:r>
            <a:r>
              <a:rPr lang="en-GB" dirty="0" smtClean="0"/>
              <a:t>represent </a:t>
            </a:r>
            <a:r>
              <a:rPr lang="en-GB" dirty="0"/>
              <a:t>the problem and its structure;</a:t>
            </a:r>
          </a:p>
          <a:p>
            <a:pPr marL="457200" lvl="0" indent="-457200" hangingPunct="0">
              <a:buFont typeface="Arial" panose="020B0604020202020204" pitchFamily="34" charset="0"/>
              <a:buChar char="•"/>
            </a:pPr>
            <a:r>
              <a:rPr lang="en-GB" dirty="0"/>
              <a:t>run experiments for the problem; vary the decision variable;</a:t>
            </a:r>
          </a:p>
          <a:p>
            <a:pPr marL="457200" lvl="0" indent="-457200" hangingPunct="0">
              <a:buFont typeface="Arial" panose="020B0604020202020204" pitchFamily="34" charset="0"/>
              <a:buChar char="•"/>
            </a:pPr>
            <a:r>
              <a:rPr lang="en-GB" dirty="0"/>
              <a:t>analyse the results to obtain a conclusion on optimal systems.</a:t>
            </a:r>
          </a:p>
        </p:txBody>
      </p:sp>
      <p:sp>
        <p:nvSpPr>
          <p:cNvPr id="3" name="Title 2"/>
          <p:cNvSpPr>
            <a:spLocks noGrp="1"/>
          </p:cNvSpPr>
          <p:nvPr>
            <p:ph type="title"/>
          </p:nvPr>
        </p:nvSpPr>
        <p:spPr/>
        <p:txBody>
          <a:bodyPr/>
          <a:lstStyle/>
          <a:p>
            <a:r>
              <a:rPr lang="en-GB" dirty="0"/>
              <a:t>Systems Simulation: Operations</a:t>
            </a:r>
          </a:p>
        </p:txBody>
      </p:sp>
    </p:spTree>
    <p:extLst>
      <p:ext uri="{BB962C8B-B14F-4D97-AF65-F5344CB8AC3E}">
        <p14:creationId xmlns:p14="http://schemas.microsoft.com/office/powerpoint/2010/main" val="4076664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173527"/>
            <a:ext cx="7196137" cy="4313237"/>
          </a:xfrm>
        </p:spPr>
        <p:txBody>
          <a:bodyPr>
            <a:noAutofit/>
          </a:bodyPr>
          <a:lstStyle/>
          <a:p>
            <a:pPr hangingPunct="0"/>
            <a:r>
              <a:rPr lang="en-GB" sz="2250" dirty="0"/>
              <a:t>Allow for non-certainty by </a:t>
            </a:r>
            <a:r>
              <a:rPr lang="en-GB" sz="2250" dirty="0" smtClean="0"/>
              <a:t>either:</a:t>
            </a:r>
            <a:endParaRPr lang="en-GB" sz="2250" dirty="0"/>
          </a:p>
          <a:p>
            <a:pPr marL="457200" lvl="0" indent="-457200" hangingPunct="0">
              <a:buFont typeface="Arial" panose="020B0604020202020204" pitchFamily="34" charset="0"/>
              <a:buChar char="•"/>
            </a:pPr>
            <a:r>
              <a:rPr lang="en-GB" sz="2250" dirty="0"/>
              <a:t>using a series of historic values for all the parameters, or</a:t>
            </a:r>
          </a:p>
          <a:p>
            <a:pPr marL="457200" lvl="0" indent="-457200" hangingPunct="0">
              <a:buFont typeface="Arial" panose="020B0604020202020204" pitchFamily="34" charset="0"/>
              <a:buChar char="•"/>
            </a:pPr>
            <a:r>
              <a:rPr lang="en-GB" sz="2250" dirty="0"/>
              <a:t>simulating a series of parameter values based on probabilities: draw many samples with the variable value selection based on their probabilities and correlations.</a:t>
            </a:r>
          </a:p>
          <a:p>
            <a:pPr hangingPunct="0"/>
            <a:r>
              <a:rPr lang="en-GB" sz="1000" dirty="0"/>
              <a:t> </a:t>
            </a:r>
          </a:p>
          <a:p>
            <a:pPr hangingPunct="0"/>
            <a:r>
              <a:rPr lang="en-GB" sz="2250" dirty="0"/>
              <a:t>Profit estimates: use the results of the physical simulations to calculate monetary outcomes.</a:t>
            </a:r>
          </a:p>
          <a:p>
            <a:pPr hangingPunct="0"/>
            <a:r>
              <a:rPr lang="en-GB" sz="1000" dirty="0"/>
              <a:t> </a:t>
            </a:r>
          </a:p>
          <a:p>
            <a:pPr hangingPunct="0"/>
            <a:r>
              <a:rPr lang="en-GB" sz="2250" dirty="0"/>
              <a:t>Optimal systems concluded through comparing profit estimates and/or calculating regression equations of profit using results.</a:t>
            </a:r>
          </a:p>
        </p:txBody>
      </p:sp>
      <p:sp>
        <p:nvSpPr>
          <p:cNvPr id="3" name="Title 2"/>
          <p:cNvSpPr>
            <a:spLocks noGrp="1"/>
          </p:cNvSpPr>
          <p:nvPr>
            <p:ph type="title"/>
          </p:nvPr>
        </p:nvSpPr>
        <p:spPr/>
        <p:txBody>
          <a:bodyPr/>
          <a:lstStyle/>
          <a:p>
            <a:pPr hangingPunct="0"/>
            <a:r>
              <a:rPr lang="en-GB" dirty="0"/>
              <a:t>Systems Simulation: Monte Carlo Simulation</a:t>
            </a:r>
          </a:p>
        </p:txBody>
      </p:sp>
    </p:spTree>
    <p:extLst>
      <p:ext uri="{BB962C8B-B14F-4D97-AF65-F5344CB8AC3E}">
        <p14:creationId xmlns:p14="http://schemas.microsoft.com/office/powerpoint/2010/main" val="1220001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hangingPunct="0"/>
            <a:r>
              <a:rPr lang="en-GB" sz="2000" dirty="0"/>
              <a:t>All models (LP, DP, </a:t>
            </a:r>
            <a:r>
              <a:rPr lang="en-GB" sz="2000" dirty="0" smtClean="0"/>
              <a:t>SS, </a:t>
            </a:r>
            <a:r>
              <a:rPr lang="en-GB" sz="2000" dirty="0"/>
              <a:t>etc.) need verification and validation: do they sufficiently represent reality to provide useful conclusions?</a:t>
            </a:r>
          </a:p>
          <a:p>
            <a:pPr hangingPunct="0"/>
            <a:r>
              <a:rPr lang="en-GB" sz="2000" dirty="0"/>
              <a:t> </a:t>
            </a:r>
          </a:p>
          <a:p>
            <a:pPr hangingPunct="0"/>
            <a:r>
              <a:rPr lang="en-GB" sz="2000" dirty="0"/>
              <a:t>Methods include: </a:t>
            </a:r>
          </a:p>
          <a:p>
            <a:pPr marL="457200" lvl="0" indent="-457200" hangingPunct="0">
              <a:buFont typeface="Arial" panose="020B0604020202020204" pitchFamily="34" charset="0"/>
              <a:buChar char="•"/>
            </a:pPr>
            <a:r>
              <a:rPr lang="en-GB" sz="2000" dirty="0"/>
              <a:t>comparing outputs with real farm outputs </a:t>
            </a:r>
            <a:r>
              <a:rPr lang="en-GB" sz="2000" dirty="0" smtClean="0"/>
              <a:t>using the </a:t>
            </a:r>
            <a:r>
              <a:rPr lang="en-GB" sz="2000" dirty="0"/>
              <a:t>same input levels;</a:t>
            </a:r>
          </a:p>
          <a:p>
            <a:pPr marL="457200" lvl="0" indent="-457200" hangingPunct="0">
              <a:buFont typeface="Arial" panose="020B0604020202020204" pitchFamily="34" charset="0"/>
              <a:buChar char="•"/>
            </a:pPr>
            <a:r>
              <a:rPr lang="en-GB" sz="2000" dirty="0"/>
              <a:t>comparisons with plot, experimental and other trials and data;</a:t>
            </a:r>
          </a:p>
          <a:p>
            <a:pPr marL="457200" lvl="0" indent="-457200" hangingPunct="0">
              <a:buFont typeface="Arial" panose="020B0604020202020204" pitchFamily="34" charset="0"/>
              <a:buChar char="•"/>
            </a:pPr>
            <a:r>
              <a:rPr lang="en-GB" sz="2000" dirty="0"/>
              <a:t>seeking experts’ opinions of outputs for ranges of input levels;</a:t>
            </a:r>
          </a:p>
          <a:p>
            <a:pPr marL="457200" lvl="0" indent="-457200" hangingPunct="0">
              <a:buFont typeface="Arial" panose="020B0604020202020204" pitchFamily="34" charset="0"/>
              <a:buChar char="•"/>
            </a:pPr>
            <a:r>
              <a:rPr lang="en-GB" sz="2000" dirty="0"/>
              <a:t>using only well-proven relationships on the assumption that taken together they must be realistic.</a:t>
            </a:r>
          </a:p>
          <a:p>
            <a:pPr hangingPunct="0"/>
            <a:r>
              <a:rPr lang="en-GB" sz="2000" dirty="0"/>
              <a:t> </a:t>
            </a:r>
          </a:p>
          <a:p>
            <a:pPr hangingPunct="0"/>
            <a:r>
              <a:rPr lang="en-GB" sz="2000" dirty="0"/>
              <a:t>Models are seldom ever perfect and can be constantly improved.</a:t>
            </a:r>
          </a:p>
        </p:txBody>
      </p:sp>
      <p:sp>
        <p:nvSpPr>
          <p:cNvPr id="3" name="Title 2"/>
          <p:cNvSpPr>
            <a:spLocks noGrp="1"/>
          </p:cNvSpPr>
          <p:nvPr>
            <p:ph type="title"/>
          </p:nvPr>
        </p:nvSpPr>
        <p:spPr/>
        <p:txBody>
          <a:bodyPr/>
          <a:lstStyle/>
          <a:p>
            <a:pPr hangingPunct="0"/>
            <a:r>
              <a:rPr lang="en-GB" dirty="0"/>
              <a:t>Validation</a:t>
            </a:r>
          </a:p>
        </p:txBody>
      </p:sp>
    </p:spTree>
    <p:extLst>
      <p:ext uri="{BB962C8B-B14F-4D97-AF65-F5344CB8AC3E}">
        <p14:creationId xmlns:p14="http://schemas.microsoft.com/office/powerpoint/2010/main" val="4186801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Subtitle 2"/>
          <p:cNvSpPr>
            <a:spLocks noGrp="1"/>
          </p:cNvSpPr>
          <p:nvPr>
            <p:ph type="subTitle" idx="1"/>
          </p:nvPr>
        </p:nvSpPr>
        <p:spPr/>
        <p:txBody>
          <a:bodyPr/>
          <a:lstStyle/>
          <a:p>
            <a:pPr algn="r"/>
            <a:r>
              <a:rPr lang="en-GB" dirty="0" smtClean="0"/>
              <a:t>Name:	 First Surname</a:t>
            </a:r>
          </a:p>
          <a:p>
            <a:pPr algn="r"/>
            <a:r>
              <a:rPr lang="en-GB" dirty="0" smtClean="0"/>
              <a:t>Email: 	email@email.com</a:t>
            </a:r>
            <a:endParaRPr lang="en-GB" dirty="0"/>
          </a:p>
        </p:txBody>
      </p:sp>
    </p:spTree>
    <p:extLst>
      <p:ext uri="{BB962C8B-B14F-4D97-AF65-F5344CB8AC3E}">
        <p14:creationId xmlns:p14="http://schemas.microsoft.com/office/powerpoint/2010/main" val="3878711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dirty="0" smtClean="0">
                <a:solidFill>
                  <a:schemeClr val="bg1"/>
                </a:solidFill>
                <a:latin typeface="Arial"/>
                <a:cs typeface="Arial"/>
              </a:rPr>
              <a:t>Chapter 15</a:t>
            </a:r>
            <a:endParaRPr lang="en-US" dirty="0">
              <a:solidFill>
                <a:schemeClr val="bg1"/>
              </a:solidFill>
              <a:latin typeface="Arial"/>
              <a:cs typeface="Arial"/>
            </a:endParaRPr>
          </a:p>
          <a:p>
            <a:r>
              <a:rPr lang="en-GB" dirty="0"/>
              <a:t> Introducing Further Methods of Farm Systems Analysis</a:t>
            </a:r>
          </a:p>
        </p:txBody>
      </p:sp>
    </p:spTree>
    <p:extLst>
      <p:ext uri="{BB962C8B-B14F-4D97-AF65-F5344CB8AC3E}">
        <p14:creationId xmlns:p14="http://schemas.microsoft.com/office/powerpoint/2010/main" val="1516765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124100"/>
            <a:ext cx="7196137" cy="4313237"/>
          </a:xfrm>
        </p:spPr>
        <p:txBody>
          <a:bodyPr>
            <a:noAutofit/>
          </a:bodyPr>
          <a:lstStyle/>
          <a:p>
            <a:pPr fontAlgn="base"/>
            <a:r>
              <a:rPr lang="en-GB" sz="1900" dirty="0"/>
              <a:t>Discover the form of the powerful analytical technique known as linear programming (LP).</a:t>
            </a:r>
          </a:p>
          <a:p>
            <a:pPr fontAlgn="base"/>
            <a:r>
              <a:rPr lang="en-GB" sz="700" dirty="0"/>
              <a:t> </a:t>
            </a:r>
          </a:p>
          <a:p>
            <a:pPr fontAlgn="base"/>
            <a:r>
              <a:rPr lang="en-GB" sz="1900" dirty="0"/>
              <a:t>Learn how to relate LP to production economics.</a:t>
            </a:r>
          </a:p>
          <a:p>
            <a:pPr fontAlgn="base"/>
            <a:r>
              <a:rPr lang="en-GB" sz="700" dirty="0"/>
              <a:t> </a:t>
            </a:r>
          </a:p>
          <a:p>
            <a:pPr fontAlgn="base"/>
            <a:r>
              <a:rPr lang="en-GB" sz="1900" dirty="0"/>
              <a:t>Become familiar with the assumptions embodied in the LP model of a farm.</a:t>
            </a:r>
          </a:p>
          <a:p>
            <a:pPr fontAlgn="base"/>
            <a:r>
              <a:rPr lang="en-GB" sz="700" dirty="0"/>
              <a:t> </a:t>
            </a:r>
          </a:p>
          <a:p>
            <a:pPr fontAlgn="base"/>
            <a:r>
              <a:rPr lang="en-GB" sz="1900" dirty="0"/>
              <a:t>Understand Bellman’s dynamic programming (DP) and its representation of dynamic (time-dependent), non-certainty full decision problems.</a:t>
            </a:r>
          </a:p>
          <a:p>
            <a:pPr fontAlgn="base"/>
            <a:r>
              <a:rPr lang="en-GB" sz="700" dirty="0"/>
              <a:t> </a:t>
            </a:r>
          </a:p>
          <a:p>
            <a:pPr fontAlgn="base"/>
            <a:r>
              <a:rPr lang="en-GB" sz="1900" dirty="0"/>
              <a:t>Consider the assumptions in the DP model, and understand the solving difficulties due to the extensive nature of DP model sizes.</a:t>
            </a:r>
          </a:p>
          <a:p>
            <a:pPr fontAlgn="base"/>
            <a:r>
              <a:rPr lang="en-GB" sz="700" dirty="0"/>
              <a:t> </a:t>
            </a:r>
          </a:p>
          <a:p>
            <a:pPr fontAlgn="base"/>
            <a:r>
              <a:rPr lang="en-GB" sz="1900" dirty="0"/>
              <a:t>Learn about systems simulation and the process of creating, and using, these ‘free form’ models</a:t>
            </a:r>
            <a:r>
              <a:rPr lang="en-GB" sz="1900" dirty="0" smtClean="0"/>
              <a:t>.</a:t>
            </a:r>
            <a:endParaRPr lang="en-GB" sz="1900" dirty="0"/>
          </a:p>
        </p:txBody>
      </p:sp>
    </p:spTree>
    <p:extLst>
      <p:ext uri="{BB962C8B-B14F-4D97-AF65-F5344CB8AC3E}">
        <p14:creationId xmlns:p14="http://schemas.microsoft.com/office/powerpoint/2010/main" val="402357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383957"/>
            <a:ext cx="7196137" cy="4201661"/>
          </a:xfrm>
        </p:spPr>
        <p:txBody>
          <a:bodyPr>
            <a:noAutofit/>
          </a:bodyPr>
          <a:lstStyle/>
          <a:p>
            <a:pPr fontAlgn="base"/>
            <a:r>
              <a:rPr lang="en-GB" sz="1700" dirty="0"/>
              <a:t>Farmers mainly improve their farming system by making small marginal changes from time to time.</a:t>
            </a:r>
          </a:p>
          <a:p>
            <a:r>
              <a:rPr lang="en-GB" sz="950" dirty="0"/>
              <a:t> </a:t>
            </a:r>
          </a:p>
          <a:p>
            <a:r>
              <a:rPr lang="en-GB" sz="1700" dirty="0"/>
              <a:t>Consultants, similarly, mainly recommend marginal changes be made from an existing system.</a:t>
            </a:r>
          </a:p>
          <a:p>
            <a:r>
              <a:rPr lang="en-GB" sz="950" dirty="0"/>
              <a:t> </a:t>
            </a:r>
          </a:p>
          <a:p>
            <a:r>
              <a:rPr lang="en-GB" sz="1700" dirty="0"/>
              <a:t>Marginal changes are made through time as improvements are recognized and conditions change.</a:t>
            </a:r>
          </a:p>
          <a:p>
            <a:r>
              <a:rPr lang="en-GB" sz="950" dirty="0"/>
              <a:t> </a:t>
            </a:r>
          </a:p>
          <a:p>
            <a:r>
              <a:rPr lang="en-GB" sz="1700" dirty="0"/>
              <a:t>Techniques used are mainly budgeting, benchmarking, survey results.</a:t>
            </a:r>
          </a:p>
          <a:p>
            <a:r>
              <a:rPr lang="en-GB" sz="950" dirty="0"/>
              <a:t> </a:t>
            </a:r>
          </a:p>
          <a:p>
            <a:r>
              <a:rPr lang="en-GB" sz="1700" dirty="0"/>
              <a:t>Optimal systems: to consider possible marginal changes it is useful to have information on likely optimal systems.</a:t>
            </a:r>
          </a:p>
          <a:p>
            <a:r>
              <a:rPr lang="en-GB" sz="950" dirty="0"/>
              <a:t> </a:t>
            </a:r>
          </a:p>
          <a:p>
            <a:r>
              <a:rPr lang="en-GB" sz="1700" dirty="0"/>
              <a:t>To determine optimal systems, without regard to change limitations, analytical systems to consider are linear programming, dynamic programming and systems simulation</a:t>
            </a:r>
            <a:r>
              <a:rPr lang="en-GB" sz="1700" dirty="0" smtClean="0"/>
              <a:t>.</a:t>
            </a:r>
            <a:endParaRPr lang="en-GB" sz="1700" dirty="0"/>
          </a:p>
        </p:txBody>
      </p:sp>
      <p:sp>
        <p:nvSpPr>
          <p:cNvPr id="3" name="Title 2"/>
          <p:cNvSpPr>
            <a:spLocks noGrp="1"/>
          </p:cNvSpPr>
          <p:nvPr>
            <p:ph type="title"/>
          </p:nvPr>
        </p:nvSpPr>
        <p:spPr/>
        <p:txBody>
          <a:bodyPr/>
          <a:lstStyle/>
          <a:p>
            <a:pPr fontAlgn="base"/>
            <a:r>
              <a:rPr lang="en-GB" dirty="0"/>
              <a:t>Use of Sophisticated Techniques for Analysing Farming Systems</a:t>
            </a:r>
          </a:p>
        </p:txBody>
      </p:sp>
    </p:spTree>
    <p:extLst>
      <p:ext uri="{BB962C8B-B14F-4D97-AF65-F5344CB8AC3E}">
        <p14:creationId xmlns:p14="http://schemas.microsoft.com/office/powerpoint/2010/main" val="3875592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GB" sz="1700" dirty="0"/>
              <a:t>To find a farm system that maximizes the objectives subject to the limitations imposed by the resources available.</a:t>
            </a:r>
          </a:p>
          <a:p>
            <a:r>
              <a:rPr lang="en-GB" sz="700" dirty="0"/>
              <a:t> </a:t>
            </a:r>
          </a:p>
          <a:p>
            <a:r>
              <a:rPr lang="en-GB" sz="1700" dirty="0"/>
              <a:t>That is, find </a:t>
            </a:r>
            <a:r>
              <a:rPr lang="en-GB" sz="1700" i="1" dirty="0"/>
              <a:t>x</a:t>
            </a:r>
            <a:r>
              <a:rPr lang="en-GB" sz="1700" i="1" baseline="-25000" dirty="0"/>
              <a:t>j</a:t>
            </a:r>
            <a:r>
              <a:rPr lang="en-GB" sz="1700" dirty="0"/>
              <a:t> values that maximize </a:t>
            </a:r>
            <a:r>
              <a:rPr lang="en-GB" sz="1700" i="1" dirty="0"/>
              <a:t>Z</a:t>
            </a:r>
            <a:r>
              <a:rPr lang="en-GB" sz="1700" dirty="0"/>
              <a:t>.</a:t>
            </a:r>
          </a:p>
          <a:p>
            <a:r>
              <a:rPr lang="en-GB" sz="700" dirty="0"/>
              <a:t> </a:t>
            </a:r>
          </a:p>
          <a:p>
            <a:r>
              <a:rPr lang="en-GB" sz="1700" dirty="0"/>
              <a:t>Objective </a:t>
            </a:r>
            <a:r>
              <a:rPr lang="en-GB" sz="1700" i="1" dirty="0"/>
              <a:t>Z</a:t>
            </a:r>
            <a:r>
              <a:rPr lang="en-GB" sz="1700" dirty="0"/>
              <a:t> = </a:t>
            </a:r>
            <a:r>
              <a:rPr lang="en-GB" sz="1700" i="1" dirty="0"/>
              <a:t>C</a:t>
            </a:r>
            <a:r>
              <a:rPr lang="en-GB" sz="1700" baseline="-25000" dirty="0"/>
              <a:t>1</a:t>
            </a:r>
            <a:r>
              <a:rPr lang="en-GB" sz="1700" i="1" dirty="0"/>
              <a:t>x</a:t>
            </a:r>
            <a:r>
              <a:rPr lang="en-GB" sz="1700" baseline="-25000" dirty="0"/>
              <a:t>1</a:t>
            </a:r>
            <a:r>
              <a:rPr lang="en-GB" sz="1700" dirty="0"/>
              <a:t> + </a:t>
            </a:r>
            <a:r>
              <a:rPr lang="en-GB" sz="1700" i="1" dirty="0"/>
              <a:t>C</a:t>
            </a:r>
            <a:r>
              <a:rPr lang="en-GB" sz="1700" baseline="-25000" dirty="0"/>
              <a:t>2</a:t>
            </a:r>
            <a:r>
              <a:rPr lang="en-GB" sz="1700" i="1" dirty="0"/>
              <a:t>x</a:t>
            </a:r>
            <a:r>
              <a:rPr lang="en-GB" sz="1700" baseline="-25000" dirty="0"/>
              <a:t>2</a:t>
            </a:r>
            <a:r>
              <a:rPr lang="en-GB" sz="1700" dirty="0"/>
              <a:t> + … + </a:t>
            </a:r>
            <a:r>
              <a:rPr lang="en-GB" sz="1700" i="1" dirty="0"/>
              <a:t>C</a:t>
            </a:r>
            <a:r>
              <a:rPr lang="en-GB" sz="1700" i="1" baseline="-25000" dirty="0"/>
              <a:t>n</a:t>
            </a:r>
            <a:r>
              <a:rPr lang="en-GB" sz="1700" i="1" dirty="0"/>
              <a:t>x</a:t>
            </a:r>
            <a:r>
              <a:rPr lang="en-GB" sz="1700" i="1" baseline="-25000" dirty="0"/>
              <a:t>n</a:t>
            </a:r>
            <a:endParaRPr lang="en-GB" sz="1700" dirty="0"/>
          </a:p>
          <a:p>
            <a:r>
              <a:rPr lang="en-GB" sz="1700" dirty="0"/>
              <a:t>where </a:t>
            </a:r>
            <a:r>
              <a:rPr lang="en-GB" sz="1700" i="1" dirty="0"/>
              <a:t>C</a:t>
            </a:r>
            <a:r>
              <a:rPr lang="en-GB" sz="1700" i="1" baseline="-25000" dirty="0"/>
              <a:t>j</a:t>
            </a:r>
            <a:r>
              <a:rPr lang="en-GB" sz="1700" dirty="0"/>
              <a:t> = net revenue per unit of the </a:t>
            </a:r>
            <a:r>
              <a:rPr lang="en-GB" sz="1700" i="1" dirty="0"/>
              <a:t>j</a:t>
            </a:r>
            <a:r>
              <a:rPr lang="en-GB" sz="1700" dirty="0"/>
              <a:t>th production activity</a:t>
            </a:r>
          </a:p>
          <a:p>
            <a:r>
              <a:rPr lang="en-GB" sz="1700" i="1" dirty="0" smtClean="0"/>
              <a:t>	   </a:t>
            </a:r>
            <a:r>
              <a:rPr lang="en-GB" sz="1700" i="1" dirty="0" err="1" smtClean="0"/>
              <a:t>x</a:t>
            </a:r>
            <a:r>
              <a:rPr lang="en-GB" sz="1700" i="1" baseline="-25000" dirty="0" err="1" smtClean="0"/>
              <a:t>j</a:t>
            </a:r>
            <a:r>
              <a:rPr lang="en-GB" sz="1700" baseline="-25000" dirty="0" smtClean="0"/>
              <a:t> </a:t>
            </a:r>
            <a:r>
              <a:rPr lang="en-GB" sz="1700" dirty="0"/>
              <a:t>=</a:t>
            </a:r>
            <a:r>
              <a:rPr lang="en-GB" sz="1700" baseline="-25000" dirty="0"/>
              <a:t> </a:t>
            </a:r>
            <a:r>
              <a:rPr lang="en-GB" sz="1700" dirty="0"/>
              <a:t>level of production of the </a:t>
            </a:r>
            <a:r>
              <a:rPr lang="en-GB" sz="1700" i="1" dirty="0"/>
              <a:t>j</a:t>
            </a:r>
            <a:r>
              <a:rPr lang="en-GB" sz="1700" dirty="0"/>
              <a:t>th production activity</a:t>
            </a:r>
          </a:p>
          <a:p>
            <a:r>
              <a:rPr lang="en-GB" sz="1700" i="1" dirty="0" smtClean="0"/>
              <a:t>	   n </a:t>
            </a:r>
            <a:r>
              <a:rPr lang="en-GB" sz="1700" dirty="0"/>
              <a:t>= the maximum number of production activities</a:t>
            </a:r>
          </a:p>
          <a:p>
            <a:r>
              <a:rPr lang="en-GB" sz="700" dirty="0"/>
              <a:t> </a:t>
            </a:r>
          </a:p>
          <a:p>
            <a:r>
              <a:rPr lang="en-GB" sz="1700" dirty="0"/>
              <a:t>Subject to </a:t>
            </a:r>
            <a:r>
              <a:rPr lang="en-GB" sz="1700" i="1" dirty="0"/>
              <a:t>b</a:t>
            </a:r>
            <a:r>
              <a:rPr lang="en-GB" sz="1700" baseline="-25000" dirty="0"/>
              <a:t>1</a:t>
            </a:r>
            <a:r>
              <a:rPr lang="en-GB" sz="1700" dirty="0"/>
              <a:t> ≥ </a:t>
            </a:r>
            <a:r>
              <a:rPr lang="en-GB" sz="1700" i="1" dirty="0"/>
              <a:t>r</a:t>
            </a:r>
            <a:r>
              <a:rPr lang="en-GB" sz="1700" baseline="-25000" dirty="0"/>
              <a:t>1,1</a:t>
            </a:r>
            <a:r>
              <a:rPr lang="en-GB" sz="1700" i="1" dirty="0"/>
              <a:t>x</a:t>
            </a:r>
            <a:r>
              <a:rPr lang="en-GB" sz="1700" baseline="-25000" dirty="0"/>
              <a:t>1</a:t>
            </a:r>
            <a:r>
              <a:rPr lang="en-GB" sz="1700" dirty="0"/>
              <a:t> + </a:t>
            </a:r>
            <a:r>
              <a:rPr lang="en-GB" sz="1700" i="1" dirty="0"/>
              <a:t>r</a:t>
            </a:r>
            <a:r>
              <a:rPr lang="en-GB" sz="1700" baseline="-25000" dirty="0"/>
              <a:t>1,2</a:t>
            </a:r>
            <a:r>
              <a:rPr lang="en-GB" sz="1700" i="1" dirty="0"/>
              <a:t>x</a:t>
            </a:r>
            <a:r>
              <a:rPr lang="en-GB" sz="1700" baseline="-25000" dirty="0"/>
              <a:t>2</a:t>
            </a:r>
            <a:r>
              <a:rPr lang="en-GB" sz="1700" dirty="0"/>
              <a:t> + … + </a:t>
            </a:r>
            <a:r>
              <a:rPr lang="en-GB" sz="1700" i="1" dirty="0"/>
              <a:t>r</a:t>
            </a:r>
            <a:r>
              <a:rPr lang="en-GB" sz="1700" baseline="-25000" dirty="0"/>
              <a:t>1,</a:t>
            </a:r>
            <a:r>
              <a:rPr lang="en-GB" sz="1700" i="1" baseline="-25000" dirty="0"/>
              <a:t>n</a:t>
            </a:r>
            <a:r>
              <a:rPr lang="en-GB" sz="1700" i="1" dirty="0"/>
              <a:t>x</a:t>
            </a:r>
            <a:r>
              <a:rPr lang="en-GB" sz="1700" i="1" baseline="-25000" dirty="0"/>
              <a:t>n</a:t>
            </a:r>
            <a:r>
              <a:rPr lang="en-GB" sz="1700" dirty="0"/>
              <a:t>,</a:t>
            </a:r>
            <a:r>
              <a:rPr lang="en-GB" sz="1700" baseline="-25000" dirty="0"/>
              <a:t> </a:t>
            </a:r>
            <a:r>
              <a:rPr lang="en-GB" sz="1700" dirty="0"/>
              <a:t>…</a:t>
            </a:r>
            <a:r>
              <a:rPr lang="en-GB" sz="1700" baseline="-25000" dirty="0"/>
              <a:t> </a:t>
            </a:r>
            <a:r>
              <a:rPr lang="en-GB" sz="1700" dirty="0"/>
              <a:t>through to </a:t>
            </a:r>
            <a:endParaRPr lang="en-GB" sz="1700" dirty="0" smtClean="0"/>
          </a:p>
          <a:p>
            <a:r>
              <a:rPr lang="en-GB" sz="1700" i="1" dirty="0"/>
              <a:t>	</a:t>
            </a:r>
            <a:r>
              <a:rPr lang="en-GB" sz="1700" i="1" dirty="0" smtClean="0"/>
              <a:t>	</a:t>
            </a:r>
            <a:r>
              <a:rPr lang="en-GB" sz="1700" i="1" dirty="0" err="1" smtClean="0"/>
              <a:t>b</a:t>
            </a:r>
            <a:r>
              <a:rPr lang="en-GB" sz="1700" i="1" baseline="-25000" dirty="0" err="1" smtClean="0"/>
              <a:t>m</a:t>
            </a:r>
            <a:r>
              <a:rPr lang="en-GB" sz="1700" dirty="0" smtClean="0"/>
              <a:t> </a:t>
            </a:r>
            <a:r>
              <a:rPr lang="en-GB" sz="1700" dirty="0"/>
              <a:t>≥ </a:t>
            </a:r>
            <a:r>
              <a:rPr lang="en-GB" sz="1700" i="1" dirty="0"/>
              <a:t>r</a:t>
            </a:r>
            <a:r>
              <a:rPr lang="en-GB" sz="1700" i="1" baseline="-25000" dirty="0"/>
              <a:t>m</a:t>
            </a:r>
            <a:r>
              <a:rPr lang="en-GB" sz="1700" baseline="-25000" dirty="0"/>
              <a:t>,1</a:t>
            </a:r>
            <a:r>
              <a:rPr lang="en-GB" sz="1700" i="1" dirty="0"/>
              <a:t>x</a:t>
            </a:r>
            <a:r>
              <a:rPr lang="en-GB" sz="1700" baseline="-25000" dirty="0"/>
              <a:t>1</a:t>
            </a:r>
            <a:r>
              <a:rPr lang="en-GB" sz="1700" dirty="0"/>
              <a:t> + </a:t>
            </a:r>
            <a:r>
              <a:rPr lang="en-GB" sz="1700" i="1" dirty="0"/>
              <a:t>r</a:t>
            </a:r>
            <a:r>
              <a:rPr lang="en-GB" sz="1700" i="1" baseline="-25000" dirty="0"/>
              <a:t>m</a:t>
            </a:r>
            <a:r>
              <a:rPr lang="en-GB" sz="1700" baseline="-25000" dirty="0"/>
              <a:t>,2</a:t>
            </a:r>
            <a:r>
              <a:rPr lang="en-GB" sz="1700" i="1" dirty="0"/>
              <a:t>x</a:t>
            </a:r>
            <a:r>
              <a:rPr lang="en-GB" sz="1700" baseline="-25000" dirty="0"/>
              <a:t>2</a:t>
            </a:r>
            <a:r>
              <a:rPr lang="en-GB" sz="1700" dirty="0"/>
              <a:t> + … + </a:t>
            </a:r>
            <a:r>
              <a:rPr lang="en-GB" sz="1700" i="1" dirty="0"/>
              <a:t>r</a:t>
            </a:r>
            <a:r>
              <a:rPr lang="en-GB" sz="1700" i="1" baseline="-25000" dirty="0"/>
              <a:t>m</a:t>
            </a:r>
            <a:r>
              <a:rPr lang="en-GB" sz="1700" baseline="-25000" dirty="0"/>
              <a:t>,</a:t>
            </a:r>
            <a:r>
              <a:rPr lang="en-GB" sz="1700" i="1" baseline="-25000" dirty="0"/>
              <a:t>n</a:t>
            </a:r>
            <a:r>
              <a:rPr lang="en-GB" sz="1700" i="1" dirty="0"/>
              <a:t>x</a:t>
            </a:r>
            <a:r>
              <a:rPr lang="en-GB" sz="1700" i="1" baseline="-25000" dirty="0"/>
              <a:t>n</a:t>
            </a:r>
            <a:endParaRPr lang="en-GB" sz="1700" dirty="0"/>
          </a:p>
          <a:p>
            <a:r>
              <a:rPr lang="en-GB" sz="1700" dirty="0"/>
              <a:t>where </a:t>
            </a:r>
            <a:r>
              <a:rPr lang="en-GB" sz="1700" i="1" dirty="0"/>
              <a:t>b</a:t>
            </a:r>
            <a:r>
              <a:rPr lang="en-GB" sz="1700" baseline="-25000" dirty="0"/>
              <a:t>1</a:t>
            </a:r>
            <a:r>
              <a:rPr lang="en-GB" sz="1700" dirty="0"/>
              <a:t>= quantity of the first resource restricting production;</a:t>
            </a:r>
          </a:p>
          <a:p>
            <a:r>
              <a:rPr lang="en-GB" sz="1700" dirty="0" smtClean="0"/>
              <a:t>		 there </a:t>
            </a:r>
            <a:r>
              <a:rPr lang="en-GB" sz="1700" dirty="0"/>
              <a:t>are </a:t>
            </a:r>
            <a:r>
              <a:rPr lang="en-GB" sz="1700" i="1" dirty="0"/>
              <a:t>m</a:t>
            </a:r>
            <a:r>
              <a:rPr lang="en-GB" sz="1700" dirty="0"/>
              <a:t> restricting resources;</a:t>
            </a:r>
          </a:p>
          <a:p>
            <a:r>
              <a:rPr lang="en-GB" sz="1700" i="1" dirty="0" smtClean="0"/>
              <a:t>	   </a:t>
            </a:r>
            <a:r>
              <a:rPr lang="en-GB" sz="1700" i="1" dirty="0" err="1" smtClean="0"/>
              <a:t>r</a:t>
            </a:r>
            <a:r>
              <a:rPr lang="en-GB" sz="1700" i="1" baseline="-25000" dirty="0" err="1" smtClean="0"/>
              <a:t>i</a:t>
            </a:r>
            <a:r>
              <a:rPr lang="en-GB" sz="1700" baseline="-25000" dirty="0" err="1" smtClean="0"/>
              <a:t>,</a:t>
            </a:r>
            <a:r>
              <a:rPr lang="en-GB" sz="1700" i="1" baseline="-25000" dirty="0" err="1" smtClean="0"/>
              <a:t>j</a:t>
            </a:r>
            <a:r>
              <a:rPr lang="en-GB" sz="1700" dirty="0" smtClean="0"/>
              <a:t> </a:t>
            </a:r>
            <a:r>
              <a:rPr lang="en-GB" sz="1700" dirty="0"/>
              <a:t>= the per unit requirement of the </a:t>
            </a:r>
            <a:r>
              <a:rPr lang="en-GB" sz="1700" i="1" dirty="0"/>
              <a:t>x</a:t>
            </a:r>
            <a:r>
              <a:rPr lang="en-GB" sz="1700" i="1" baseline="-25000" dirty="0"/>
              <a:t>j</a:t>
            </a:r>
            <a:r>
              <a:rPr lang="en-GB" sz="1700" dirty="0"/>
              <a:t> activity for the </a:t>
            </a:r>
            <a:r>
              <a:rPr lang="en-GB" sz="1700" i="1" dirty="0"/>
              <a:t>m</a:t>
            </a:r>
            <a:r>
              <a:rPr lang="en-GB" sz="1700" dirty="0"/>
              <a:t>th resource;</a:t>
            </a:r>
          </a:p>
          <a:p>
            <a:r>
              <a:rPr lang="en-GB" sz="1700" i="1" dirty="0" smtClean="0"/>
              <a:t>	   </a:t>
            </a:r>
            <a:r>
              <a:rPr lang="en-GB" sz="1700" i="1" dirty="0" err="1" smtClean="0"/>
              <a:t>x</a:t>
            </a:r>
            <a:r>
              <a:rPr lang="en-GB" sz="1700" i="1" baseline="-25000" dirty="0" err="1" smtClean="0"/>
              <a:t>j</a:t>
            </a:r>
            <a:r>
              <a:rPr lang="en-GB" sz="1700" dirty="0" smtClean="0"/>
              <a:t>  ≥ </a:t>
            </a:r>
            <a:r>
              <a:rPr lang="en-GB" sz="1700" dirty="0"/>
              <a:t>0 all </a:t>
            </a:r>
            <a:r>
              <a:rPr lang="en-GB" sz="1700" i="1" dirty="0"/>
              <a:t>j.</a:t>
            </a:r>
            <a:endParaRPr lang="en-GB" sz="1700" dirty="0"/>
          </a:p>
        </p:txBody>
      </p:sp>
      <p:sp>
        <p:nvSpPr>
          <p:cNvPr id="3" name="Title 2"/>
          <p:cNvSpPr>
            <a:spLocks noGrp="1"/>
          </p:cNvSpPr>
          <p:nvPr>
            <p:ph type="title"/>
          </p:nvPr>
        </p:nvSpPr>
        <p:spPr/>
        <p:txBody>
          <a:bodyPr/>
          <a:lstStyle/>
          <a:p>
            <a:r>
              <a:rPr lang="en-GB" dirty="0"/>
              <a:t>Linear Programming: The Farm Decision Problem</a:t>
            </a:r>
          </a:p>
        </p:txBody>
      </p:sp>
    </p:spTree>
    <p:extLst>
      <p:ext uri="{BB962C8B-B14F-4D97-AF65-F5344CB8AC3E}">
        <p14:creationId xmlns:p14="http://schemas.microsoft.com/office/powerpoint/2010/main" val="3148235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433384"/>
            <a:ext cx="7196137" cy="4152234"/>
          </a:xfrm>
        </p:spPr>
        <p:txBody>
          <a:bodyPr>
            <a:normAutofit fontScale="70000" lnSpcReduction="20000"/>
          </a:bodyPr>
          <a:lstStyle/>
          <a:p>
            <a:r>
              <a:rPr lang="en-GB" dirty="0"/>
              <a:t>The feasible area (2 variable </a:t>
            </a:r>
            <a:r>
              <a:rPr lang="en-GB" dirty="0" smtClean="0"/>
              <a:t>case </a:t>
            </a:r>
            <a:r>
              <a:rPr lang="en-GB" dirty="0"/>
              <a:t>and 2 constraints</a:t>
            </a:r>
            <a:r>
              <a:rPr lang="en-GB" dirty="0" smtClean="0"/>
              <a:t>):</a:t>
            </a:r>
          </a:p>
          <a:p>
            <a:endParaRPr lang="en-GB" dirty="0"/>
          </a:p>
          <a:p>
            <a:endParaRPr lang="en-GB" dirty="0" smtClean="0"/>
          </a:p>
          <a:p>
            <a:endParaRPr lang="en-GB" dirty="0" smtClean="0"/>
          </a:p>
          <a:p>
            <a:endParaRPr lang="en-GB" dirty="0"/>
          </a:p>
          <a:p>
            <a:endParaRPr lang="en-GB" dirty="0" smtClean="0"/>
          </a:p>
          <a:p>
            <a:endParaRPr lang="en-GB" dirty="0"/>
          </a:p>
          <a:p>
            <a:r>
              <a:rPr lang="en-GB" dirty="0"/>
              <a:t>Shaded area: combination of variables that are feasible with respect to resources.</a:t>
            </a:r>
          </a:p>
          <a:p>
            <a:r>
              <a:rPr lang="en-GB" sz="1400" dirty="0"/>
              <a:t> </a:t>
            </a:r>
          </a:p>
          <a:p>
            <a:r>
              <a:rPr lang="en-GB" dirty="0"/>
              <a:t>Reality is multi-dimensional, but follows the same principles</a:t>
            </a:r>
            <a:r>
              <a:rPr lang="en-GB" dirty="0" smtClean="0"/>
              <a:t>.</a:t>
            </a:r>
            <a:endParaRPr lang="en-GB" dirty="0"/>
          </a:p>
        </p:txBody>
      </p:sp>
      <p:sp>
        <p:nvSpPr>
          <p:cNvPr id="3" name="Title 2"/>
          <p:cNvSpPr>
            <a:spLocks noGrp="1"/>
          </p:cNvSpPr>
          <p:nvPr>
            <p:ph type="title"/>
          </p:nvPr>
        </p:nvSpPr>
        <p:spPr/>
        <p:txBody>
          <a:bodyPr>
            <a:normAutofit/>
          </a:bodyPr>
          <a:lstStyle/>
          <a:p>
            <a:r>
              <a:rPr lang="en-GB" dirty="0"/>
              <a:t>Linear Programming: Graphical Representation </a:t>
            </a:r>
            <a:r>
              <a:rPr lang="en-GB" dirty="0" smtClean="0"/>
              <a:t>1</a:t>
            </a:r>
            <a:endParaRPr lang="en-GB" dirty="0"/>
          </a:p>
        </p:txBody>
      </p:sp>
      <p:pic>
        <p:nvPicPr>
          <p:cNvPr id="4" name="Picture 3"/>
          <p:cNvPicPr/>
          <p:nvPr/>
        </p:nvPicPr>
        <p:blipFill rotWithShape="1">
          <a:blip r:embed="rId2"/>
          <a:srcRect l="55428" t="41962" r="16741" b="27558"/>
          <a:stretch/>
        </p:blipFill>
        <p:spPr bwMode="auto">
          <a:xfrm>
            <a:off x="3160844" y="1890584"/>
            <a:ext cx="2992821" cy="18436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7073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401235"/>
            <a:ext cx="7196137" cy="4313237"/>
          </a:xfrm>
        </p:spPr>
        <p:txBody>
          <a:bodyPr>
            <a:normAutofit fontScale="70000" lnSpcReduction="20000"/>
          </a:bodyPr>
          <a:lstStyle/>
          <a:p>
            <a:r>
              <a:rPr lang="en-GB" dirty="0"/>
              <a:t>Optimal point must be on the feasible boundary if production is to be profitable.</a:t>
            </a:r>
          </a:p>
          <a:p>
            <a:endParaRPr lang="en-GB" dirty="0" smtClean="0"/>
          </a:p>
          <a:p>
            <a:endParaRPr lang="en-GB" dirty="0"/>
          </a:p>
          <a:p>
            <a:endParaRPr lang="en-GB" dirty="0" smtClean="0"/>
          </a:p>
          <a:p>
            <a:endParaRPr lang="en-GB" dirty="0"/>
          </a:p>
          <a:p>
            <a:endParaRPr lang="en-GB" dirty="0"/>
          </a:p>
          <a:p>
            <a:r>
              <a:rPr lang="en-GB" dirty="0"/>
              <a:t>Solution on boundary because no other higher feasible point(s):</a:t>
            </a:r>
          </a:p>
          <a:p>
            <a:pPr marL="457200" lvl="0" indent="-457200">
              <a:buFont typeface="Arial" panose="020B0604020202020204" pitchFamily="34" charset="0"/>
              <a:buChar char="•"/>
            </a:pPr>
            <a:r>
              <a:rPr lang="en-GB" dirty="0"/>
              <a:t>shows stability;</a:t>
            </a:r>
          </a:p>
          <a:p>
            <a:pPr marL="457200" lvl="0" indent="-457200">
              <a:buFont typeface="Arial" panose="020B0604020202020204" pitchFamily="34" charset="0"/>
              <a:buChar char="•"/>
            </a:pPr>
            <a:r>
              <a:rPr lang="en-GB" dirty="0"/>
              <a:t>method: matrix algebra (simplex method);</a:t>
            </a:r>
          </a:p>
          <a:p>
            <a:pPr marL="457200" lvl="0" indent="-457200">
              <a:buFont typeface="Arial" panose="020B0604020202020204" pitchFamily="34" charset="0"/>
              <a:buChar char="•"/>
            </a:pPr>
            <a:r>
              <a:rPr lang="en-GB" dirty="0"/>
              <a:t>iterative: start at origin and move on boundary.</a:t>
            </a:r>
          </a:p>
        </p:txBody>
      </p:sp>
      <p:sp>
        <p:nvSpPr>
          <p:cNvPr id="3" name="Title 2"/>
          <p:cNvSpPr>
            <a:spLocks noGrp="1"/>
          </p:cNvSpPr>
          <p:nvPr>
            <p:ph type="title"/>
          </p:nvPr>
        </p:nvSpPr>
        <p:spPr/>
        <p:txBody>
          <a:bodyPr/>
          <a:lstStyle/>
          <a:p>
            <a:r>
              <a:rPr lang="en-GB" dirty="0"/>
              <a:t>Linear Programming: Finding the Optimal Solution Using a Graph</a:t>
            </a:r>
          </a:p>
        </p:txBody>
      </p:sp>
      <p:pic>
        <p:nvPicPr>
          <p:cNvPr id="4" name="Picture 3"/>
          <p:cNvPicPr/>
          <p:nvPr/>
        </p:nvPicPr>
        <p:blipFill rotWithShape="1">
          <a:blip r:embed="rId2"/>
          <a:srcRect l="55663" t="31315" r="4880" b="33820"/>
          <a:stretch/>
        </p:blipFill>
        <p:spPr bwMode="auto">
          <a:xfrm>
            <a:off x="3010166" y="1989438"/>
            <a:ext cx="3279424" cy="16796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6836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136456"/>
            <a:ext cx="7196137" cy="4313237"/>
          </a:xfrm>
        </p:spPr>
        <p:txBody>
          <a:bodyPr>
            <a:noAutofit/>
          </a:bodyPr>
          <a:lstStyle/>
          <a:p>
            <a:r>
              <a:rPr lang="en-GB" sz="2100" b="1" dirty="0"/>
              <a:t>Objective</a:t>
            </a:r>
            <a:r>
              <a:rPr lang="en-GB" sz="2100" dirty="0"/>
              <a:t>: can be expressed using a linear function with no interactions (though linear segmentation allows decreasing returns).</a:t>
            </a:r>
          </a:p>
          <a:p>
            <a:r>
              <a:rPr lang="en-GB" sz="900" dirty="0"/>
              <a:t> </a:t>
            </a:r>
          </a:p>
          <a:p>
            <a:r>
              <a:rPr lang="en-GB" sz="2100" b="1" dirty="0"/>
              <a:t>Input/output coefficients</a:t>
            </a:r>
            <a:r>
              <a:rPr lang="en-GB" sz="2100" dirty="0"/>
              <a:t>: are fixed (but can have segmented increases) and enter linearly.</a:t>
            </a:r>
          </a:p>
          <a:p>
            <a:r>
              <a:rPr lang="en-GB" sz="900" dirty="0"/>
              <a:t> </a:t>
            </a:r>
          </a:p>
          <a:p>
            <a:r>
              <a:rPr lang="en-GB" sz="2100" b="1" dirty="0"/>
              <a:t>Divisibility</a:t>
            </a:r>
            <a:r>
              <a:rPr lang="en-GB" sz="2100" dirty="0"/>
              <a:t>: variables are infinitely divisible (but can have integer systems imposed on some, e.g. tractor purchase).  </a:t>
            </a:r>
          </a:p>
          <a:p>
            <a:r>
              <a:rPr lang="en-GB" sz="900" dirty="0"/>
              <a:t> </a:t>
            </a:r>
          </a:p>
          <a:p>
            <a:r>
              <a:rPr lang="en-GB" sz="2100" b="1" dirty="0"/>
              <a:t>Certainty</a:t>
            </a:r>
            <a:r>
              <a:rPr lang="en-GB" sz="2100" dirty="0"/>
              <a:t>: variables and coefficients are known with certainty (but special modifications are possible that allow for probabilities).</a:t>
            </a:r>
          </a:p>
          <a:p>
            <a:r>
              <a:rPr lang="en-GB" sz="900" dirty="0"/>
              <a:t> </a:t>
            </a:r>
          </a:p>
          <a:p>
            <a:r>
              <a:rPr lang="en-GB" sz="2100" b="1" dirty="0"/>
              <a:t>Finiteness</a:t>
            </a:r>
            <a:r>
              <a:rPr lang="en-GB" sz="2100" dirty="0"/>
              <a:t>: a finite limit to variable and resource numbers exists.</a:t>
            </a:r>
          </a:p>
        </p:txBody>
      </p:sp>
      <p:sp>
        <p:nvSpPr>
          <p:cNvPr id="3" name="Title 2"/>
          <p:cNvSpPr>
            <a:spLocks noGrp="1"/>
          </p:cNvSpPr>
          <p:nvPr>
            <p:ph type="title"/>
          </p:nvPr>
        </p:nvSpPr>
        <p:spPr/>
        <p:txBody>
          <a:bodyPr/>
          <a:lstStyle/>
          <a:p>
            <a:r>
              <a:rPr lang="en-GB" dirty="0"/>
              <a:t>Linear Programming: Assumptions</a:t>
            </a:r>
          </a:p>
        </p:txBody>
      </p:sp>
    </p:spTree>
    <p:extLst>
      <p:ext uri="{BB962C8B-B14F-4D97-AF65-F5344CB8AC3E}">
        <p14:creationId xmlns:p14="http://schemas.microsoft.com/office/powerpoint/2010/main" val="2101112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r>
              <a:rPr lang="en-GB" dirty="0" smtClean="0"/>
              <a:t>The </a:t>
            </a:r>
            <a:r>
              <a:rPr lang="en-GB" dirty="0"/>
              <a:t>solution provides more than just the optimal solution. Provides</a:t>
            </a:r>
            <a:r>
              <a:rPr lang="en-GB" dirty="0" smtClean="0"/>
              <a:t>:</a:t>
            </a:r>
          </a:p>
          <a:p>
            <a:endParaRPr lang="en-GB" sz="1000" dirty="0"/>
          </a:p>
          <a:p>
            <a:pPr marL="457200" lvl="0" indent="-457200">
              <a:buFont typeface="Arial" panose="020B0604020202020204" pitchFamily="34" charset="0"/>
              <a:buChar char="•"/>
            </a:pPr>
            <a:r>
              <a:rPr lang="en-GB" dirty="0"/>
              <a:t>alternative near optimal solutions (farm systems);</a:t>
            </a:r>
          </a:p>
          <a:p>
            <a:pPr marL="457200" lvl="0" indent="-457200">
              <a:buFont typeface="Arial" panose="020B0604020202020204" pitchFamily="34" charset="0"/>
              <a:buChar char="•"/>
            </a:pPr>
            <a:r>
              <a:rPr lang="en-GB" dirty="0"/>
              <a:t>values of all limiting resources, and the ranges over which they hold;</a:t>
            </a:r>
          </a:p>
          <a:p>
            <a:pPr marL="457200" lvl="0" indent="-457200">
              <a:buFont typeface="Arial" panose="020B0604020202020204" pitchFamily="34" charset="0"/>
              <a:buChar char="•"/>
            </a:pPr>
            <a:r>
              <a:rPr lang="en-GB" dirty="0"/>
              <a:t>price ranges over which the solution is optimal for variables in the solution, and for variables not in the solution (how much does their net revenue need to change before they become profitable?);</a:t>
            </a:r>
          </a:p>
          <a:p>
            <a:pPr marL="457200" lvl="0" indent="-457200">
              <a:buFont typeface="Arial" panose="020B0604020202020204" pitchFamily="34" charset="0"/>
              <a:buChar char="•"/>
            </a:pPr>
            <a:r>
              <a:rPr lang="en-GB" dirty="0"/>
              <a:t>ranges over which input/output ratios can vary without sub-optimality.</a:t>
            </a:r>
          </a:p>
        </p:txBody>
      </p:sp>
      <p:sp>
        <p:nvSpPr>
          <p:cNvPr id="3" name="Title 2"/>
          <p:cNvSpPr>
            <a:spLocks noGrp="1"/>
          </p:cNvSpPr>
          <p:nvPr>
            <p:ph type="title"/>
          </p:nvPr>
        </p:nvSpPr>
        <p:spPr/>
        <p:txBody>
          <a:bodyPr/>
          <a:lstStyle/>
          <a:p>
            <a:r>
              <a:rPr lang="en-GB" dirty="0"/>
              <a:t>Linear Programming: The Solution</a:t>
            </a:r>
          </a:p>
        </p:txBody>
      </p:sp>
    </p:spTree>
    <p:extLst>
      <p:ext uri="{BB962C8B-B14F-4D97-AF65-F5344CB8AC3E}">
        <p14:creationId xmlns:p14="http://schemas.microsoft.com/office/powerpoint/2010/main" val="2799872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336</TotalTime>
  <Words>580</Words>
  <Application>Microsoft Office PowerPoint</Application>
  <PresentationFormat>On-screen Show (4:3)</PresentationFormat>
  <Paragraphs>181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Farm Business Management: The Fundamentals of Good Practice</vt:lpstr>
      <vt:lpstr>PowerPoint Presentation</vt:lpstr>
      <vt:lpstr>PowerPoint Presentation</vt:lpstr>
      <vt:lpstr>Use of Sophisticated Techniques for Analysing Farming Systems</vt:lpstr>
      <vt:lpstr>Linear Programming: The Farm Decision Problem</vt:lpstr>
      <vt:lpstr>Linear Programming: Graphical Representation 1</vt:lpstr>
      <vt:lpstr>Linear Programming: Finding the Optimal Solution Using a Graph</vt:lpstr>
      <vt:lpstr>Linear Programming: Assumptions</vt:lpstr>
      <vt:lpstr>Linear Programming: The Solution</vt:lpstr>
      <vt:lpstr>Dynamic Programming: The Basics</vt:lpstr>
      <vt:lpstr>Dynamic Programming: The Algebra of Solutions (1)</vt:lpstr>
      <vt:lpstr>Dynamic Programming: The Algebra of Solutions (2)</vt:lpstr>
      <vt:lpstr>Dynamic Programming Assumptions and Problems</vt:lpstr>
      <vt:lpstr>Dynamic Programming Lessons for Decision Making in General</vt:lpstr>
      <vt:lpstr>Systems Simulation: The Basics</vt:lpstr>
      <vt:lpstr>Systems Simulation: Operations</vt:lpstr>
      <vt:lpstr>Systems Simulation: Monte Carlo Simulation</vt:lpstr>
      <vt:lpstr>Validation</vt:lpstr>
      <vt:lpstr>PowerPoint Presentation</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Sarah Lowe</cp:lastModifiedBy>
  <cp:revision>34</cp:revision>
  <dcterms:created xsi:type="dcterms:W3CDTF">2014-12-08T12:01:41Z</dcterms:created>
  <dcterms:modified xsi:type="dcterms:W3CDTF">2016-05-06T13:54:40Z</dcterms:modified>
</cp:coreProperties>
</file>