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5" r:id="rId4"/>
    <p:sldId id="266" r:id="rId5"/>
    <p:sldId id="271" r:id="rId6"/>
    <p:sldId id="274" r:id="rId7"/>
    <p:sldId id="273" r:id="rId8"/>
    <p:sldId id="275" r:id="rId9"/>
    <p:sldId id="272" r:id="rId10"/>
    <p:sldId id="276" r:id="rId11"/>
    <p:sldId id="277" r:id="rId12"/>
    <p:sldId id="27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93CDD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40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607C2F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40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BI_URL_whit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78"/>
            <a:ext cx="9144000" cy="6095402"/>
          </a:xfrm>
          <a:prstGeom prst="rect">
            <a:avLst/>
          </a:prstGeom>
          <a:blipFill dpi="0" rotWithShape="1">
            <a:blip r:embed="rId3">
              <a:alphaModFix amt="23000"/>
              <a:lum bright="70000" contrast="-70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607C2F"/>
          </a:solidFill>
          <a:ln>
            <a:solidFill>
              <a:srgbClr val="478E0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CABI_URL_white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20387"/>
            <a:ext cx="945921" cy="58178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5/6/2016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Farm </a:t>
            </a:r>
            <a:r>
              <a:rPr lang="en-US" smtClean="0">
                <a:latin typeface="Arial"/>
                <a:cs typeface="Arial"/>
              </a:rPr>
              <a:t>Business Management: </a:t>
            </a:r>
            <a:r>
              <a:rPr lang="en-US" dirty="0" smtClean="0">
                <a:latin typeface="Arial"/>
                <a:cs typeface="Arial"/>
              </a:rPr>
              <a:t>The Fundamentals of Good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Peter L. Nuthall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hangingPunct="0"/>
            <a:r>
              <a:rPr lang="en-GB" sz="1900" dirty="0" smtClean="0"/>
              <a:t>Farmers </a:t>
            </a:r>
            <a:r>
              <a:rPr lang="en-GB" sz="1900" dirty="0"/>
              <a:t>have varying beliefs in the factors they can control and manage.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The term locus of control is used to define this belief. Measured as a %.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Tests are used to measure the locus of control (see Appendix A3, this volume).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Answers to tests enable classifying types, e.g. careful and determined planner, beyond control approach.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Types summarized into ‘internals’ (strong control) and ‘externals’ (little control).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Internals tend to make greater profit and are more adventurous.</a:t>
            </a:r>
          </a:p>
          <a:p>
            <a:pPr hangingPunct="0"/>
            <a:r>
              <a:rPr lang="en-GB" sz="600" dirty="0"/>
              <a:t> </a:t>
            </a:r>
          </a:p>
          <a:p>
            <a:pPr hangingPunct="0"/>
            <a:r>
              <a:rPr lang="en-GB" sz="1900" dirty="0"/>
              <a:t>But locus of control tends to be correlated with personality measures.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Locus of Control</a:t>
            </a:r>
          </a:p>
        </p:txBody>
      </p:sp>
    </p:spTree>
    <p:extLst>
      <p:ext uri="{BB962C8B-B14F-4D97-AF65-F5344CB8AC3E}">
        <p14:creationId xmlns:p14="http://schemas.microsoft.com/office/powerpoint/2010/main" val="10725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Modelling the Origins of Managerial Ability: Find Values for Arrows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7533" t="31248" r="60266" b="20696"/>
          <a:stretch/>
        </p:blipFill>
        <p:spPr bwMode="auto">
          <a:xfrm>
            <a:off x="2218057" y="1383957"/>
            <a:ext cx="5138099" cy="4200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7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346522"/>
            <a:ext cx="7196137" cy="4201661"/>
          </a:xfrm>
        </p:spPr>
        <p:txBody>
          <a:bodyPr>
            <a:noAutofit/>
          </a:bodyPr>
          <a:lstStyle/>
          <a:p>
            <a:r>
              <a:rPr lang="en-GB" sz="1850" dirty="0"/>
              <a:t>Can ask farmers to answer questions to define each box in the diagram. Includes tests for management style, intelligence, education, experience and objectives.</a:t>
            </a:r>
          </a:p>
          <a:p>
            <a:endParaRPr lang="en-GB" sz="500" dirty="0"/>
          </a:p>
          <a:p>
            <a:r>
              <a:rPr lang="en-GB" sz="1850" dirty="0"/>
              <a:t>Objectives do not define management ability per se, but impact on measuring success. Output levels relative to objectives determine ability, equations relate factors to output via ability.</a:t>
            </a:r>
          </a:p>
          <a:p>
            <a:endParaRPr lang="en-GB" sz="500" dirty="0"/>
          </a:p>
          <a:p>
            <a:r>
              <a:rPr lang="en-GB" sz="1850" dirty="0"/>
              <a:t>Results show managerial ability is explained by: </a:t>
            </a:r>
            <a:endParaRPr lang="en-GB" sz="185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50" dirty="0" smtClean="0"/>
              <a:t>74</a:t>
            </a:r>
            <a:r>
              <a:rPr lang="en-GB" sz="1850" dirty="0"/>
              <a:t>% experience; </a:t>
            </a:r>
            <a:endParaRPr lang="en-GB" sz="185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50" dirty="0" smtClean="0"/>
              <a:t>18</a:t>
            </a:r>
            <a:r>
              <a:rPr lang="en-GB" sz="1850" dirty="0"/>
              <a:t>% management style; </a:t>
            </a:r>
            <a:endParaRPr lang="en-GB" sz="185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50" dirty="0" smtClean="0"/>
              <a:t>8</a:t>
            </a:r>
            <a:r>
              <a:rPr lang="en-GB" sz="1850" dirty="0"/>
              <a:t>% intelligence. </a:t>
            </a:r>
          </a:p>
          <a:p>
            <a:endParaRPr lang="en-GB" sz="500" dirty="0"/>
          </a:p>
          <a:p>
            <a:r>
              <a:rPr lang="en-GB" sz="1850" dirty="0"/>
              <a:t>Farmers with poorer ability exhibit a high level of anxiety, low conscientiousness, low community spirit, low levels of consultation with colleagues, and a benign outlook, as well as many other characteristics.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Research Results on the Origins of Managerial Ability</a:t>
            </a:r>
          </a:p>
        </p:txBody>
      </p:sp>
    </p:spTree>
    <p:extLst>
      <p:ext uri="{BB962C8B-B14F-4D97-AF65-F5344CB8AC3E}">
        <p14:creationId xmlns:p14="http://schemas.microsoft.com/office/powerpoint/2010/main" val="3493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/>
              <a:t>Name:	 First Surname</a:t>
            </a:r>
          </a:p>
          <a:p>
            <a:pPr algn="r"/>
            <a:r>
              <a:rPr lang="en-GB" dirty="0" smtClean="0"/>
              <a:t>Email: 	email@email.com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Chapter 12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GB" dirty="0"/>
              <a:t>Understanding the Human Factor in Management</a:t>
            </a:r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161171"/>
            <a:ext cx="7196137" cy="4313237"/>
          </a:xfrm>
        </p:spPr>
        <p:txBody>
          <a:bodyPr>
            <a:noAutofit/>
          </a:bodyPr>
          <a:lstStyle/>
          <a:p>
            <a:pPr>
              <a:spcAft>
                <a:spcPts val="400"/>
              </a:spcAft>
            </a:pPr>
            <a:r>
              <a:rPr lang="en-GB" sz="1700" dirty="0"/>
              <a:t>Learn about the attributes exhibited by experts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Better understand the process known as ‘pattern matching</a:t>
            </a:r>
            <a:r>
              <a:rPr lang="en-GB" sz="1700" dirty="0" smtClean="0"/>
              <a:t>’.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Discover the importance of ‘informed intuition’ and the concept of ‘decision constructs</a:t>
            </a:r>
            <a:r>
              <a:rPr lang="en-GB" sz="1700" dirty="0" smtClean="0"/>
              <a:t>’.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Appreciate the critical aspects of a manager’s psyche that determine their abilities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Understand the concept of a farmer’s locus of control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Realize people have distinct and definable approaches to learning ideas, concepts and information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Appreciate the structure and components of a farmer’s personality and intelligence, and how they relate to management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Consider the question of motivation</a:t>
            </a:r>
            <a:r>
              <a:rPr lang="en-GB" sz="1700" dirty="0" smtClean="0"/>
              <a:t>.</a:t>
            </a:r>
            <a:endParaRPr lang="en-GB" sz="1700" dirty="0"/>
          </a:p>
          <a:p>
            <a:pPr>
              <a:spcAft>
                <a:spcPts val="400"/>
              </a:spcAft>
            </a:pPr>
            <a:r>
              <a:rPr lang="en-GB" sz="1700" dirty="0"/>
              <a:t>Become aware of the relationships leading to managerial skill, and the importance of each relationship</a:t>
            </a:r>
            <a:r>
              <a:rPr lang="en-GB" sz="1700" dirty="0" smtClean="0"/>
              <a:t>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23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421027"/>
            <a:ext cx="7196137" cy="416459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Management ability is critical for success: it is the fourth factor of production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Manager must be good at the core skills (Chapter 9), but also planning and implementation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But managers are human and don’t respond like machines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Managers must aspire to being an expert. Characteristics include: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excellence </a:t>
            </a:r>
            <a:r>
              <a:rPr lang="en-GB" dirty="0"/>
              <a:t>in defining problems, </a:t>
            </a:r>
            <a:r>
              <a:rPr lang="en-GB" dirty="0" smtClean="0"/>
              <a:t>observation </a:t>
            </a:r>
            <a:r>
              <a:rPr lang="en-GB" dirty="0"/>
              <a:t>of cues;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perceiving </a:t>
            </a:r>
            <a:r>
              <a:rPr lang="en-GB" dirty="0"/>
              <a:t>patterns, </a:t>
            </a:r>
            <a:r>
              <a:rPr lang="en-GB" dirty="0" smtClean="0"/>
              <a:t>solutions</a:t>
            </a:r>
            <a:r>
              <a:rPr lang="en-GB" dirty="0"/>
              <a:t>, superior memories;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quickly </a:t>
            </a:r>
            <a:r>
              <a:rPr lang="en-GB" dirty="0"/>
              <a:t>solving with pattern matching, or sorting with analysis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Importance and Significance of Management</a:t>
            </a:r>
          </a:p>
        </p:txBody>
      </p:sp>
    </p:spTree>
    <p:extLst>
      <p:ext uri="{BB962C8B-B14F-4D97-AF65-F5344CB8AC3E}">
        <p14:creationId xmlns:p14="http://schemas.microsoft.com/office/powerpoint/2010/main" val="38755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hangingPunct="0"/>
            <a:r>
              <a:rPr lang="en-GB" dirty="0"/>
              <a:t>Ability comes from genes (parents) and practice (the environment).</a:t>
            </a:r>
          </a:p>
          <a:p>
            <a:pPr hangingPunct="0"/>
            <a:r>
              <a:rPr lang="en-GB" dirty="0"/>
              <a:t> </a:t>
            </a:r>
          </a:p>
          <a:p>
            <a:pPr hangingPunct="0"/>
            <a:r>
              <a:rPr lang="en-GB" dirty="0"/>
              <a:t>People are defined by their personality and intelligence, and possibly their motivation.</a:t>
            </a:r>
          </a:p>
          <a:p>
            <a:pPr hangingPunct="0"/>
            <a:r>
              <a:rPr lang="en-GB" dirty="0"/>
              <a:t> </a:t>
            </a:r>
          </a:p>
          <a:p>
            <a:pPr hangingPunct="0"/>
            <a:r>
              <a:rPr lang="en-GB" dirty="0"/>
              <a:t>Improvement comes from personality change and training, and learning from experience.</a:t>
            </a:r>
          </a:p>
          <a:p>
            <a:pPr hangingPunct="0"/>
            <a:r>
              <a:rPr lang="en-GB" dirty="0"/>
              <a:t> </a:t>
            </a:r>
          </a:p>
          <a:p>
            <a:pPr hangingPunct="0"/>
            <a:r>
              <a:rPr lang="en-GB" dirty="0"/>
              <a:t>If not a perfect manager, the manager will have biases. A bias exists when something is not perfect with the decision process and implementation. Emotions and humanity are prominent. Identify and improve.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Structure of Managers</a:t>
            </a:r>
          </a:p>
        </p:txBody>
      </p:sp>
    </p:spTree>
    <p:extLst>
      <p:ext uri="{BB962C8B-B14F-4D97-AF65-F5344CB8AC3E}">
        <p14:creationId xmlns:p14="http://schemas.microsoft.com/office/powerpoint/2010/main" val="31482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148449"/>
            <a:ext cx="7196137" cy="4313237"/>
          </a:xfrm>
        </p:spPr>
        <p:txBody>
          <a:bodyPr>
            <a:noAutofit/>
          </a:bodyPr>
          <a:lstStyle/>
          <a:p>
            <a:pPr hangingPunct="0">
              <a:spcAft>
                <a:spcPts val="400"/>
              </a:spcAft>
            </a:pPr>
            <a:r>
              <a:rPr lang="en-GB" sz="1950" dirty="0" smtClean="0"/>
              <a:t>Management involves very many skills and much knowledge: primary production is mainly a practical occupation.</a:t>
            </a:r>
          </a:p>
          <a:p>
            <a:pPr hangingPunct="0">
              <a:spcAft>
                <a:spcPts val="400"/>
              </a:spcAft>
            </a:pPr>
            <a:r>
              <a:rPr lang="en-GB" sz="1950" dirty="0" smtClean="0"/>
              <a:t>Personality research shows there are five factors (besides intelligence) defining a person. These are openness, conscientiousness, extroversion, agreeableness and neuroticism (really anxiety): OCEAN.</a:t>
            </a:r>
          </a:p>
          <a:p>
            <a:pPr hangingPunct="0">
              <a:spcAft>
                <a:spcPts val="400"/>
              </a:spcAft>
            </a:pPr>
            <a:r>
              <a:rPr lang="en-GB" sz="1950" dirty="0" smtClean="0"/>
              <a:t>Management style: personality expressed in terms of management factors (six factors that encompass OCEAN).</a:t>
            </a:r>
          </a:p>
          <a:p>
            <a:pPr hangingPunct="0">
              <a:spcAft>
                <a:spcPts val="400"/>
              </a:spcAft>
            </a:pPr>
            <a:r>
              <a:rPr lang="en-GB" sz="1950" dirty="0" smtClean="0"/>
              <a:t>Tests to determine a farmer’s management style are available (see Appendix A1, this volume).</a:t>
            </a:r>
          </a:p>
          <a:p>
            <a:pPr hangingPunct="0">
              <a:spcAft>
                <a:spcPts val="400"/>
              </a:spcAft>
            </a:pPr>
            <a:r>
              <a:rPr lang="en-GB" sz="1950" dirty="0" smtClean="0"/>
              <a:t>Other personality theories exist, but not as much evidence.</a:t>
            </a:r>
          </a:p>
          <a:p>
            <a:pPr hangingPunct="0">
              <a:spcAft>
                <a:spcPts val="400"/>
              </a:spcAft>
            </a:pPr>
            <a:r>
              <a:rPr lang="en-GB" sz="1950" dirty="0" smtClean="0"/>
              <a:t>Risk attitude may relate to personality. Tests exist to assess a farmer’s attitude to risk (see Appendix A5, this volume).</a:t>
            </a:r>
          </a:p>
          <a:p>
            <a:pPr hangingPunct="0"/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Defining Management Skill </a:t>
            </a:r>
            <a:r>
              <a:rPr lang="en-GB" dirty="0" smtClean="0"/>
              <a:t>(1)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0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189356" y="1075038"/>
            <a:ext cx="7196137" cy="4325227"/>
          </a:xfrm>
        </p:spPr>
        <p:txBody>
          <a:bodyPr>
            <a:noAutofit/>
          </a:bodyPr>
          <a:lstStyle/>
          <a:p>
            <a:pPr hangingPunct="0">
              <a:spcAft>
                <a:spcPts val="300"/>
              </a:spcAft>
            </a:pPr>
            <a:r>
              <a:rPr lang="en-GB" sz="2000" dirty="0" smtClean="0"/>
              <a:t>Intelligence </a:t>
            </a:r>
            <a:r>
              <a:rPr lang="en-GB" sz="2000" dirty="0"/>
              <a:t>is also important to a certain extent and has many aspects (e.g. logical, visual</a:t>
            </a:r>
            <a:r>
              <a:rPr lang="en-GB" sz="2000" dirty="0" smtClean="0"/>
              <a:t>).</a:t>
            </a:r>
            <a:endParaRPr lang="en-GB" sz="700" dirty="0"/>
          </a:p>
          <a:p>
            <a:pPr hangingPunct="0">
              <a:spcAft>
                <a:spcPts val="300"/>
              </a:spcAft>
            </a:pPr>
            <a:r>
              <a:rPr lang="en-GB" sz="2000" dirty="0"/>
              <a:t>Intelligence is broadly classed into </a:t>
            </a:r>
            <a:r>
              <a:rPr lang="en-GB" sz="2000" b="1" dirty="0"/>
              <a:t>fluid</a:t>
            </a:r>
            <a:r>
              <a:rPr lang="en-GB" sz="2000" dirty="0"/>
              <a:t> (broad reasoning) and </a:t>
            </a:r>
            <a:r>
              <a:rPr lang="en-GB" sz="2000" b="1" dirty="0"/>
              <a:t>crystallized</a:t>
            </a:r>
            <a:r>
              <a:rPr lang="en-GB" sz="2000" dirty="0"/>
              <a:t>. Fluid intelligence is expressed in a particular culture</a:t>
            </a:r>
            <a:r>
              <a:rPr lang="en-GB" sz="2000" dirty="0" smtClean="0"/>
              <a:t>.</a:t>
            </a:r>
            <a:endParaRPr lang="en-GB" sz="700" dirty="0"/>
          </a:p>
          <a:p>
            <a:pPr hangingPunct="0"/>
            <a:r>
              <a:rPr lang="en-GB" sz="2000" dirty="0"/>
              <a:t>Intelligence impacts </a:t>
            </a:r>
            <a:r>
              <a:rPr lang="en-GB" sz="2000" dirty="0" smtClean="0"/>
              <a:t>on:</a:t>
            </a:r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memory</a:t>
            </a:r>
            <a:r>
              <a:rPr lang="en-GB" sz="2000" dirty="0"/>
              <a:t>, </a:t>
            </a:r>
            <a:endParaRPr lang="en-GB" sz="2000" dirty="0" smtClean="0"/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observation</a:t>
            </a:r>
            <a:r>
              <a:rPr lang="en-GB" sz="2000" dirty="0"/>
              <a:t>, </a:t>
            </a:r>
            <a:endParaRPr lang="en-GB" sz="2000" dirty="0" smtClean="0"/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anticipation</a:t>
            </a:r>
            <a:r>
              <a:rPr lang="en-GB" sz="2000" dirty="0"/>
              <a:t>, </a:t>
            </a:r>
            <a:endParaRPr lang="en-GB" sz="2000" dirty="0" smtClean="0"/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imagination</a:t>
            </a:r>
            <a:r>
              <a:rPr lang="en-GB" sz="2000" dirty="0"/>
              <a:t>, </a:t>
            </a:r>
            <a:endParaRPr lang="en-GB" sz="2000" dirty="0" smtClean="0"/>
          </a:p>
          <a:p>
            <a:pPr marL="342900" indent="-34290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creativity</a:t>
            </a:r>
            <a:r>
              <a:rPr lang="en-GB" sz="2000" dirty="0"/>
              <a:t>, and </a:t>
            </a:r>
            <a:endParaRPr lang="en-GB" sz="2000" dirty="0" smtClean="0"/>
          </a:p>
          <a:p>
            <a:pPr marL="342900" indent="-342900" hangingPunct="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dirty="0"/>
              <a:t>farmer’s ‘constructs’ and intuition (constructs = decision rules of thumb</a:t>
            </a:r>
            <a:r>
              <a:rPr lang="en-GB" sz="2000" dirty="0" smtClean="0"/>
              <a:t>).</a:t>
            </a:r>
            <a:endParaRPr lang="en-GB" sz="700" dirty="0"/>
          </a:p>
          <a:p>
            <a:pPr hangingPunct="0"/>
            <a:r>
              <a:rPr lang="en-GB" sz="2000" dirty="0" smtClean="0"/>
              <a:t>Intelligence is </a:t>
            </a:r>
            <a:r>
              <a:rPr lang="en-GB" sz="2000" dirty="0"/>
              <a:t>assessed by tests in many cases, but debate exists over the tests’ efficacy.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Defining Management Skill </a:t>
            </a:r>
            <a:r>
              <a:rPr lang="en-GB" dirty="0" smtClean="0"/>
              <a:t>(2)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hangingPunct="0"/>
            <a:r>
              <a:rPr lang="en-GB" dirty="0"/>
              <a:t>Many theories on motivation exist: is it the drive to achieve in project management and control? </a:t>
            </a:r>
          </a:p>
          <a:p>
            <a:pPr hangingPunct="0"/>
            <a:r>
              <a:rPr lang="en-GB" sz="2600" dirty="0"/>
              <a:t> </a:t>
            </a:r>
          </a:p>
          <a:p>
            <a:pPr hangingPunct="0"/>
            <a:r>
              <a:rPr lang="en-GB" dirty="0"/>
              <a:t>What are the drivers: the farmer’s and family’s needs; the level of self-control; emotional impacts?</a:t>
            </a:r>
          </a:p>
          <a:p>
            <a:pPr hangingPunct="0"/>
            <a:r>
              <a:rPr lang="en-GB" sz="2600" dirty="0"/>
              <a:t> </a:t>
            </a:r>
          </a:p>
          <a:p>
            <a:pPr hangingPunct="0"/>
            <a:r>
              <a:rPr lang="en-GB" dirty="0"/>
              <a:t>Tests: not many successful tests exist, so use observation.</a:t>
            </a:r>
          </a:p>
          <a:p>
            <a:pPr hangingPunct="0"/>
            <a:r>
              <a:rPr lang="en-GB" sz="2600" dirty="0"/>
              <a:t> </a:t>
            </a:r>
          </a:p>
          <a:p>
            <a:pPr hangingPunct="0"/>
            <a:r>
              <a:rPr lang="en-GB" dirty="0"/>
              <a:t>Many believe ‘motivation’ is an expression of personality and is highly correlated with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Motivation Relative to Managerial Ability</a:t>
            </a:r>
          </a:p>
        </p:txBody>
      </p:sp>
    </p:spTree>
    <p:extLst>
      <p:ext uri="{BB962C8B-B14F-4D97-AF65-F5344CB8AC3E}">
        <p14:creationId xmlns:p14="http://schemas.microsoft.com/office/powerpoint/2010/main" val="21011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hangingPunct="0">
              <a:spcAft>
                <a:spcPts val="400"/>
              </a:spcAft>
            </a:pPr>
            <a:r>
              <a:rPr lang="en-GB" sz="1900" dirty="0"/>
              <a:t>Learning influences managerial ability, so appropriate learning is important</a:t>
            </a:r>
            <a:r>
              <a:rPr lang="en-GB" sz="1900" dirty="0" smtClean="0"/>
              <a:t>.</a:t>
            </a:r>
            <a:endParaRPr lang="en-GB" sz="1900" dirty="0"/>
          </a:p>
          <a:p>
            <a:pPr hangingPunct="0">
              <a:spcAft>
                <a:spcPts val="400"/>
              </a:spcAft>
            </a:pPr>
            <a:r>
              <a:rPr lang="en-GB" sz="1900" dirty="0"/>
              <a:t>We all learn in different ways: some by seeing, some by hearing, some by doing, and some by reading. </a:t>
            </a:r>
          </a:p>
          <a:p>
            <a:pPr hangingPunct="0">
              <a:spcAft>
                <a:spcPts val="400"/>
              </a:spcAft>
            </a:pPr>
            <a:r>
              <a:rPr lang="en-GB" sz="1900" dirty="0"/>
              <a:t>Most people learn by a mixture, with the dominant aspects varying between individuals</a:t>
            </a:r>
            <a:r>
              <a:rPr lang="en-GB" sz="1900" dirty="0" smtClean="0"/>
              <a:t>.</a:t>
            </a:r>
            <a:endParaRPr lang="en-GB" sz="1900" dirty="0"/>
          </a:p>
          <a:p>
            <a:pPr hangingPunct="0">
              <a:spcAft>
                <a:spcPts val="400"/>
              </a:spcAft>
            </a:pPr>
            <a:r>
              <a:rPr lang="en-GB" sz="1900" dirty="0"/>
              <a:t>Learning process: experience something; </a:t>
            </a:r>
            <a:endParaRPr lang="en-GB" sz="1900" dirty="0" smtClean="0"/>
          </a:p>
          <a:p>
            <a:pPr hangingPunct="0">
              <a:spcAft>
                <a:spcPts val="400"/>
              </a:spcAft>
            </a:pPr>
            <a:r>
              <a:rPr lang="en-GB" sz="1900" dirty="0"/>
              <a:t>	</a:t>
            </a:r>
            <a:r>
              <a:rPr lang="en-GB" sz="1900" dirty="0" smtClean="0"/>
              <a:t>			observe </a:t>
            </a:r>
            <a:r>
              <a:rPr lang="en-GB" sz="1900" dirty="0"/>
              <a:t>and reflect; </a:t>
            </a:r>
            <a:endParaRPr lang="en-GB" sz="1900" dirty="0" smtClean="0"/>
          </a:p>
          <a:p>
            <a:pPr hangingPunct="0">
              <a:spcAft>
                <a:spcPts val="400"/>
              </a:spcAft>
            </a:pPr>
            <a:r>
              <a:rPr lang="en-GB" sz="1900" dirty="0"/>
              <a:t>	</a:t>
            </a:r>
            <a:r>
              <a:rPr lang="en-GB" sz="1900" dirty="0" smtClean="0"/>
              <a:t>			relevant </a:t>
            </a:r>
            <a:r>
              <a:rPr lang="en-GB" sz="1900" dirty="0"/>
              <a:t>abstract concepts acquired</a:t>
            </a:r>
            <a:r>
              <a:rPr lang="en-GB" sz="1900" dirty="0" smtClean="0"/>
              <a:t>.</a:t>
            </a:r>
            <a:endParaRPr lang="en-GB" sz="1900" dirty="0"/>
          </a:p>
          <a:p>
            <a:pPr hangingPunct="0">
              <a:spcAft>
                <a:spcPts val="400"/>
              </a:spcAft>
            </a:pPr>
            <a:r>
              <a:rPr lang="en-GB" sz="1900" dirty="0" smtClean="0"/>
              <a:t>Repetition </a:t>
            </a:r>
            <a:r>
              <a:rPr lang="en-GB" sz="1900" dirty="0"/>
              <a:t>is needed by many people</a:t>
            </a:r>
            <a:r>
              <a:rPr lang="en-GB" sz="1900" dirty="0" smtClean="0"/>
              <a:t>.</a:t>
            </a:r>
            <a:endParaRPr lang="en-GB" sz="1900" dirty="0"/>
          </a:p>
          <a:p>
            <a:pPr hangingPunct="0">
              <a:spcAft>
                <a:spcPts val="400"/>
              </a:spcAft>
            </a:pPr>
            <a:r>
              <a:rPr lang="en-GB" sz="1900" dirty="0"/>
              <a:t>Tests available for working out an individual’s learning style: farmers are often ‘concrete’ in style.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en-GB" dirty="0"/>
              <a:t>Learning Style</a:t>
            </a:r>
          </a:p>
        </p:txBody>
      </p:sp>
    </p:spTree>
    <p:extLst>
      <p:ext uri="{BB962C8B-B14F-4D97-AF65-F5344CB8AC3E}">
        <p14:creationId xmlns:p14="http://schemas.microsoft.com/office/powerpoint/2010/main" val="27998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696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Farm Business Management: The Fundamentals of Good Practice</vt:lpstr>
      <vt:lpstr>PowerPoint Presentation</vt:lpstr>
      <vt:lpstr>PowerPoint Presentation</vt:lpstr>
      <vt:lpstr>The Importance and Significance of Management</vt:lpstr>
      <vt:lpstr>The Structure of Managers</vt:lpstr>
      <vt:lpstr>Defining Management Skill (1)</vt:lpstr>
      <vt:lpstr>Defining Management Skill (2)</vt:lpstr>
      <vt:lpstr>Motivation Relative to Managerial Ability</vt:lpstr>
      <vt:lpstr>Learning Style</vt:lpstr>
      <vt:lpstr>Locus of Control</vt:lpstr>
      <vt:lpstr>Modelling the Origins of Managerial Ability: Find Values for Arrows</vt:lpstr>
      <vt:lpstr>Research Results on the Origins of Managerial Ability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30</cp:revision>
  <dcterms:created xsi:type="dcterms:W3CDTF">2014-12-08T12:01:41Z</dcterms:created>
  <dcterms:modified xsi:type="dcterms:W3CDTF">2016-05-06T13:53:42Z</dcterms:modified>
</cp:coreProperties>
</file>