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71" r:id="rId4"/>
    <p:sldId id="272" r:id="rId5"/>
    <p:sldId id="274" r:id="rId6"/>
    <p:sldId id="275" r:id="rId7"/>
    <p:sldId id="276" r:id="rId8"/>
    <p:sldId id="279" r:id="rId9"/>
    <p:sldId id="277" r:id="rId10"/>
    <p:sldId id="278"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AAC"/>
    <a:srgbClr val="BCBECE"/>
    <a:srgbClr val="9AA7C0"/>
    <a:srgbClr val="98A7BE"/>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104" d="100"/>
          <a:sy n="104" d="100"/>
        </p:scale>
        <p:origin x="1824" y="114"/>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66C13-AAE5-964F-BA48-0AEFEB21B47E}" type="doc">
      <dgm:prSet loTypeId="urn:microsoft.com/office/officeart/2005/8/layout/process1" loCatId="" qsTypeId="urn:microsoft.com/office/officeart/2005/8/quickstyle/simple4" qsCatId="simple" csTypeId="urn:microsoft.com/office/officeart/2005/8/colors/accent1_2" csCatId="accent1" phldr="1"/>
      <dgm:spPr/>
    </dgm:pt>
    <dgm:pt modelId="{ADC30B13-B489-B94F-A25A-8DD45C3F01D7}">
      <dgm:prSet phldrT="[Text]"/>
      <dgm:spPr>
        <a:xfrm>
          <a:off x="6320" y="38345"/>
          <a:ext cx="1889048" cy="1770982"/>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dirty="0">
              <a:solidFill>
                <a:sysClr val="window" lastClr="FFFFFF"/>
              </a:solidFill>
              <a:latin typeface="Calibri" panose="020F0502020204030204"/>
              <a:ea typeface="+mn-ea"/>
              <a:cs typeface="+mn-cs"/>
            </a:rPr>
            <a:t>Professional differences </a:t>
          </a:r>
        </a:p>
        <a:p>
          <a:pPr>
            <a:buNone/>
          </a:pPr>
          <a:r>
            <a:rPr lang="en-US" dirty="0">
              <a:solidFill>
                <a:sysClr val="window" lastClr="FFFFFF"/>
              </a:solidFill>
              <a:latin typeface="Calibri" panose="020F0502020204030204"/>
              <a:ea typeface="+mn-ea"/>
              <a:cs typeface="+mn-cs"/>
            </a:rPr>
            <a:t>Workplace and organizational culture</a:t>
          </a:r>
        </a:p>
        <a:p>
          <a:pPr>
            <a:buNone/>
          </a:pPr>
          <a:r>
            <a:rPr lang="en-US" dirty="0">
              <a:solidFill>
                <a:sysClr val="window" lastClr="FFFFFF"/>
              </a:solidFill>
              <a:latin typeface="Calibri" panose="020F0502020204030204"/>
              <a:ea typeface="+mn-ea"/>
              <a:cs typeface="+mn-cs"/>
            </a:rPr>
            <a:t>Knowledge, confidence  in working collaboratively</a:t>
          </a:r>
        </a:p>
      </dgm:t>
    </dgm:pt>
    <dgm:pt modelId="{82D47218-31A1-634C-BC0B-1C5E3C61BA07}" type="parTrans" cxnId="{34F372C8-DD3C-B94C-9B81-6B4B90CB62A9}">
      <dgm:prSet/>
      <dgm:spPr/>
      <dgm:t>
        <a:bodyPr/>
        <a:lstStyle/>
        <a:p>
          <a:endParaRPr lang="en-US"/>
        </a:p>
      </dgm:t>
    </dgm:pt>
    <dgm:pt modelId="{D42489F5-240A-C14A-A2FD-1A879A3A9B5E}" type="sibTrans" cxnId="{34F372C8-DD3C-B94C-9B81-6B4B90CB62A9}">
      <dgm:prSet/>
      <dgm:spPr>
        <a:xfrm>
          <a:off x="2084273" y="689594"/>
          <a:ext cx="400478" cy="468483"/>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BC083791-2030-0545-A03F-03A5369A7B89}">
      <dgm:prSet phldrT="[Text]"/>
      <dgm:spPr>
        <a:xfrm>
          <a:off x="2650987" y="38345"/>
          <a:ext cx="1889048" cy="1770982"/>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dirty="0">
              <a:solidFill>
                <a:sysClr val="window" lastClr="FFFFFF"/>
              </a:solidFill>
              <a:latin typeface="Calibri" panose="020F0502020204030204"/>
              <a:ea typeface="+mn-ea"/>
              <a:cs typeface="+mn-cs"/>
            </a:rPr>
            <a:t>May reduce job satisfaction, engagement, confidence.</a:t>
          </a:r>
        </a:p>
        <a:p>
          <a:pPr>
            <a:buNone/>
          </a:pPr>
          <a:r>
            <a:rPr lang="en-US" dirty="0">
              <a:solidFill>
                <a:sysClr val="window" lastClr="FFFFFF"/>
              </a:solidFill>
              <a:latin typeface="Calibri" panose="020F0502020204030204"/>
              <a:ea typeface="+mn-ea"/>
              <a:cs typeface="+mn-cs"/>
            </a:rPr>
            <a:t>May promote avoidance, workarounds </a:t>
          </a:r>
        </a:p>
      </dgm:t>
    </dgm:pt>
    <dgm:pt modelId="{1DDED0DD-E7A5-444D-9BAF-9239DCF8C3E9}" type="parTrans" cxnId="{0575BBC5-4EB7-CF49-961B-F7E3A102D563}">
      <dgm:prSet/>
      <dgm:spPr/>
      <dgm:t>
        <a:bodyPr/>
        <a:lstStyle/>
        <a:p>
          <a:endParaRPr lang="en-US"/>
        </a:p>
      </dgm:t>
    </dgm:pt>
    <dgm:pt modelId="{448BA6A4-C19C-054B-A6B1-FDDDB0BDA97A}" type="sibTrans" cxnId="{0575BBC5-4EB7-CF49-961B-F7E3A102D563}">
      <dgm:prSet/>
      <dgm:spPr>
        <a:xfrm>
          <a:off x="4728940" y="689594"/>
          <a:ext cx="400478" cy="468483"/>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F9C9799A-88A8-D048-B997-3E68AB7C6F6C}">
      <dgm:prSet phldrT="[Text]" custT="1"/>
      <dgm:spPr>
        <a:xfrm>
          <a:off x="5295654" y="38345"/>
          <a:ext cx="1889048" cy="1770982"/>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lnSpc>
              <a:spcPct val="100000"/>
            </a:lnSpc>
            <a:spcAft>
              <a:spcPts val="0"/>
            </a:spcAft>
            <a:buNone/>
          </a:pPr>
          <a:r>
            <a:rPr lang="en-US" sz="1800" dirty="0">
              <a:solidFill>
                <a:sysClr val="window" lastClr="FFFFFF"/>
              </a:solidFill>
              <a:latin typeface="Calibri" panose="020F0502020204030204"/>
              <a:ea typeface="+mn-ea"/>
              <a:cs typeface="+mn-cs"/>
            </a:rPr>
            <a:t>Opportunity </a:t>
          </a:r>
        </a:p>
        <a:p>
          <a:pPr>
            <a:lnSpc>
              <a:spcPct val="100000"/>
            </a:lnSpc>
            <a:spcAft>
              <a:spcPts val="0"/>
            </a:spcAft>
            <a:buNone/>
          </a:pPr>
          <a:r>
            <a:rPr lang="en-US" sz="1800" dirty="0">
              <a:solidFill>
                <a:sysClr val="window" lastClr="FFFFFF"/>
              </a:solidFill>
              <a:latin typeface="Calibri" panose="020F0502020204030204"/>
              <a:ea typeface="+mn-ea"/>
              <a:cs typeface="+mn-cs"/>
            </a:rPr>
            <a:t>and </a:t>
          </a:r>
        </a:p>
        <a:p>
          <a:pPr>
            <a:lnSpc>
              <a:spcPct val="100000"/>
            </a:lnSpc>
            <a:spcAft>
              <a:spcPts val="0"/>
            </a:spcAft>
            <a:buNone/>
          </a:pPr>
          <a:r>
            <a:rPr lang="en-US" sz="1800" dirty="0">
              <a:solidFill>
                <a:sysClr val="window" lastClr="FFFFFF"/>
              </a:solidFill>
              <a:latin typeface="Calibri" panose="020F0502020204030204"/>
              <a:ea typeface="+mn-ea"/>
              <a:cs typeface="+mn-cs"/>
            </a:rPr>
            <a:t>capacity </a:t>
          </a:r>
        </a:p>
        <a:p>
          <a:pPr>
            <a:lnSpc>
              <a:spcPct val="100000"/>
            </a:lnSpc>
            <a:spcAft>
              <a:spcPts val="0"/>
            </a:spcAft>
            <a:buNone/>
          </a:pPr>
          <a:r>
            <a:rPr lang="en-US" sz="1800" dirty="0">
              <a:solidFill>
                <a:sysClr val="window" lastClr="FFFFFF"/>
              </a:solidFill>
              <a:latin typeface="Calibri" panose="020F0502020204030204"/>
              <a:ea typeface="+mn-ea"/>
              <a:cs typeface="+mn-cs"/>
            </a:rPr>
            <a:t>for collaboration is reduced </a:t>
          </a:r>
        </a:p>
      </dgm:t>
    </dgm:pt>
    <dgm:pt modelId="{13A215FD-B10B-ED4C-9366-E229100803C4}" type="parTrans" cxnId="{FA400D50-5AB3-7C4A-BF93-B43F00212C65}">
      <dgm:prSet/>
      <dgm:spPr/>
      <dgm:t>
        <a:bodyPr/>
        <a:lstStyle/>
        <a:p>
          <a:endParaRPr lang="en-US"/>
        </a:p>
      </dgm:t>
    </dgm:pt>
    <dgm:pt modelId="{15F11FFF-86B4-824D-8603-DF028C50213D}" type="sibTrans" cxnId="{FA400D50-5AB3-7C4A-BF93-B43F00212C65}">
      <dgm:prSet/>
      <dgm:spPr/>
      <dgm:t>
        <a:bodyPr/>
        <a:lstStyle/>
        <a:p>
          <a:endParaRPr lang="en-US"/>
        </a:p>
      </dgm:t>
    </dgm:pt>
    <dgm:pt modelId="{2CDF01D6-42C2-C749-89A9-6C274D6EFDCA}" type="pres">
      <dgm:prSet presAssocID="{C8066C13-AAE5-964F-BA48-0AEFEB21B47E}" presName="Name0" presStyleCnt="0">
        <dgm:presLayoutVars>
          <dgm:dir/>
          <dgm:resizeHandles val="exact"/>
        </dgm:presLayoutVars>
      </dgm:prSet>
      <dgm:spPr/>
    </dgm:pt>
    <dgm:pt modelId="{0F18997A-1FB2-2D46-A551-0710882EDB3C}" type="pres">
      <dgm:prSet presAssocID="{ADC30B13-B489-B94F-A25A-8DD45C3F01D7}" presName="node" presStyleLbl="node1" presStyleIdx="0" presStyleCnt="3">
        <dgm:presLayoutVars>
          <dgm:bulletEnabled val="1"/>
        </dgm:presLayoutVars>
      </dgm:prSet>
      <dgm:spPr/>
    </dgm:pt>
    <dgm:pt modelId="{1A7622F1-FA28-2047-B046-D421C1F7A857}" type="pres">
      <dgm:prSet presAssocID="{D42489F5-240A-C14A-A2FD-1A879A3A9B5E}" presName="sibTrans" presStyleLbl="sibTrans2D1" presStyleIdx="0" presStyleCnt="2"/>
      <dgm:spPr/>
    </dgm:pt>
    <dgm:pt modelId="{08A8DCD5-4800-EB48-B802-DB39251EB7BD}" type="pres">
      <dgm:prSet presAssocID="{D42489F5-240A-C14A-A2FD-1A879A3A9B5E}" presName="connectorText" presStyleLbl="sibTrans2D1" presStyleIdx="0" presStyleCnt="2"/>
      <dgm:spPr/>
    </dgm:pt>
    <dgm:pt modelId="{B885F8CB-83A4-A340-9DCC-FD4DD50CA9BD}" type="pres">
      <dgm:prSet presAssocID="{BC083791-2030-0545-A03F-03A5369A7B89}" presName="node" presStyleLbl="node1" presStyleIdx="1" presStyleCnt="3">
        <dgm:presLayoutVars>
          <dgm:bulletEnabled val="1"/>
        </dgm:presLayoutVars>
      </dgm:prSet>
      <dgm:spPr/>
    </dgm:pt>
    <dgm:pt modelId="{12AB489F-7933-2247-91E8-894326E7B0DC}" type="pres">
      <dgm:prSet presAssocID="{448BA6A4-C19C-054B-A6B1-FDDDB0BDA97A}" presName="sibTrans" presStyleLbl="sibTrans2D1" presStyleIdx="1" presStyleCnt="2"/>
      <dgm:spPr/>
    </dgm:pt>
    <dgm:pt modelId="{399D846D-03F4-5A49-959E-7FB7DB649B95}" type="pres">
      <dgm:prSet presAssocID="{448BA6A4-C19C-054B-A6B1-FDDDB0BDA97A}" presName="connectorText" presStyleLbl="sibTrans2D1" presStyleIdx="1" presStyleCnt="2"/>
      <dgm:spPr/>
    </dgm:pt>
    <dgm:pt modelId="{62CF1968-0952-A248-860D-9AB8A64A2547}" type="pres">
      <dgm:prSet presAssocID="{F9C9799A-88A8-D048-B997-3E68AB7C6F6C}" presName="node" presStyleLbl="node1" presStyleIdx="2" presStyleCnt="3">
        <dgm:presLayoutVars>
          <dgm:bulletEnabled val="1"/>
        </dgm:presLayoutVars>
      </dgm:prSet>
      <dgm:spPr/>
    </dgm:pt>
  </dgm:ptLst>
  <dgm:cxnLst>
    <dgm:cxn modelId="{FA400D50-5AB3-7C4A-BF93-B43F00212C65}" srcId="{C8066C13-AAE5-964F-BA48-0AEFEB21B47E}" destId="{F9C9799A-88A8-D048-B997-3E68AB7C6F6C}" srcOrd="2" destOrd="0" parTransId="{13A215FD-B10B-ED4C-9366-E229100803C4}" sibTransId="{15F11FFF-86B4-824D-8603-DF028C50213D}"/>
    <dgm:cxn modelId="{3D8B6D54-5EB6-A34E-B24F-D8E2F2F912A3}" type="presOf" srcId="{448BA6A4-C19C-054B-A6B1-FDDDB0BDA97A}" destId="{399D846D-03F4-5A49-959E-7FB7DB649B95}" srcOrd="1" destOrd="0" presId="urn:microsoft.com/office/officeart/2005/8/layout/process1"/>
    <dgm:cxn modelId="{0D6B4676-BEF8-B640-AD26-212711EECAB6}" type="presOf" srcId="{448BA6A4-C19C-054B-A6B1-FDDDB0BDA97A}" destId="{12AB489F-7933-2247-91E8-894326E7B0DC}" srcOrd="0" destOrd="0" presId="urn:microsoft.com/office/officeart/2005/8/layout/process1"/>
    <dgm:cxn modelId="{E680AB5A-3B12-3040-BB4D-8F1B14CDF4B8}" type="presOf" srcId="{ADC30B13-B489-B94F-A25A-8DD45C3F01D7}" destId="{0F18997A-1FB2-2D46-A551-0710882EDB3C}" srcOrd="0" destOrd="0" presId="urn:microsoft.com/office/officeart/2005/8/layout/process1"/>
    <dgm:cxn modelId="{1AD9EC8F-294E-E044-84D3-AE6FB99923CE}" type="presOf" srcId="{D42489F5-240A-C14A-A2FD-1A879A3A9B5E}" destId="{08A8DCD5-4800-EB48-B802-DB39251EB7BD}" srcOrd="1" destOrd="0" presId="urn:microsoft.com/office/officeart/2005/8/layout/process1"/>
    <dgm:cxn modelId="{01AB6796-1CA8-5143-8E40-FFE89F8AFE46}" type="presOf" srcId="{C8066C13-AAE5-964F-BA48-0AEFEB21B47E}" destId="{2CDF01D6-42C2-C749-89A9-6C274D6EFDCA}" srcOrd="0" destOrd="0" presId="urn:microsoft.com/office/officeart/2005/8/layout/process1"/>
    <dgm:cxn modelId="{9571D998-EE20-7041-9DF9-94FA244BEA5F}" type="presOf" srcId="{BC083791-2030-0545-A03F-03A5369A7B89}" destId="{B885F8CB-83A4-A340-9DCC-FD4DD50CA9BD}" srcOrd="0" destOrd="0" presId="urn:microsoft.com/office/officeart/2005/8/layout/process1"/>
    <dgm:cxn modelId="{1FAFC3A8-EA85-1A47-A354-D77BF209CCD6}" type="presOf" srcId="{F9C9799A-88A8-D048-B997-3E68AB7C6F6C}" destId="{62CF1968-0952-A248-860D-9AB8A64A2547}" srcOrd="0" destOrd="0" presId="urn:microsoft.com/office/officeart/2005/8/layout/process1"/>
    <dgm:cxn modelId="{F3814CBA-29F4-DD46-8FB1-B4EEDC732221}" type="presOf" srcId="{D42489F5-240A-C14A-A2FD-1A879A3A9B5E}" destId="{1A7622F1-FA28-2047-B046-D421C1F7A857}" srcOrd="0" destOrd="0" presId="urn:microsoft.com/office/officeart/2005/8/layout/process1"/>
    <dgm:cxn modelId="{0575BBC5-4EB7-CF49-961B-F7E3A102D563}" srcId="{C8066C13-AAE5-964F-BA48-0AEFEB21B47E}" destId="{BC083791-2030-0545-A03F-03A5369A7B89}" srcOrd="1" destOrd="0" parTransId="{1DDED0DD-E7A5-444D-9BAF-9239DCF8C3E9}" sibTransId="{448BA6A4-C19C-054B-A6B1-FDDDB0BDA97A}"/>
    <dgm:cxn modelId="{34F372C8-DD3C-B94C-9B81-6B4B90CB62A9}" srcId="{C8066C13-AAE5-964F-BA48-0AEFEB21B47E}" destId="{ADC30B13-B489-B94F-A25A-8DD45C3F01D7}" srcOrd="0" destOrd="0" parTransId="{82D47218-31A1-634C-BC0B-1C5E3C61BA07}" sibTransId="{D42489F5-240A-C14A-A2FD-1A879A3A9B5E}"/>
    <dgm:cxn modelId="{8EA11A0E-2717-0A44-9282-444DF6335A2A}" type="presParOf" srcId="{2CDF01D6-42C2-C749-89A9-6C274D6EFDCA}" destId="{0F18997A-1FB2-2D46-A551-0710882EDB3C}" srcOrd="0" destOrd="0" presId="urn:microsoft.com/office/officeart/2005/8/layout/process1"/>
    <dgm:cxn modelId="{8352DC6B-CF23-8E4A-8892-9EEB3C17A594}" type="presParOf" srcId="{2CDF01D6-42C2-C749-89A9-6C274D6EFDCA}" destId="{1A7622F1-FA28-2047-B046-D421C1F7A857}" srcOrd="1" destOrd="0" presId="urn:microsoft.com/office/officeart/2005/8/layout/process1"/>
    <dgm:cxn modelId="{572DA52F-A031-0D4E-BFD8-5EC154220369}" type="presParOf" srcId="{1A7622F1-FA28-2047-B046-D421C1F7A857}" destId="{08A8DCD5-4800-EB48-B802-DB39251EB7BD}" srcOrd="0" destOrd="0" presId="urn:microsoft.com/office/officeart/2005/8/layout/process1"/>
    <dgm:cxn modelId="{1F52B62F-E8E9-C745-AD16-811416F7C2AD}" type="presParOf" srcId="{2CDF01D6-42C2-C749-89A9-6C274D6EFDCA}" destId="{B885F8CB-83A4-A340-9DCC-FD4DD50CA9BD}" srcOrd="2" destOrd="0" presId="urn:microsoft.com/office/officeart/2005/8/layout/process1"/>
    <dgm:cxn modelId="{188854F7-BB6D-2642-9B7E-638A296E06EC}" type="presParOf" srcId="{2CDF01D6-42C2-C749-89A9-6C274D6EFDCA}" destId="{12AB489F-7933-2247-91E8-894326E7B0DC}" srcOrd="3" destOrd="0" presId="urn:microsoft.com/office/officeart/2005/8/layout/process1"/>
    <dgm:cxn modelId="{D2ABFC19-1B1A-7E4B-BF88-613193AD23AD}" type="presParOf" srcId="{12AB489F-7933-2247-91E8-894326E7B0DC}" destId="{399D846D-03F4-5A49-959E-7FB7DB649B95}" srcOrd="0" destOrd="0" presId="urn:microsoft.com/office/officeart/2005/8/layout/process1"/>
    <dgm:cxn modelId="{160F27FF-45CA-2043-A937-AE983EC5476F}" type="presParOf" srcId="{2CDF01D6-42C2-C749-89A9-6C274D6EFDCA}" destId="{62CF1968-0952-A248-860D-9AB8A64A25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8997A-1FB2-2D46-A551-0710882EDB3C}">
      <dsp:nvSpPr>
        <dsp:cNvPr id="0" name=""/>
        <dsp:cNvSpPr/>
      </dsp:nvSpPr>
      <dsp:spPr>
        <a:xfrm>
          <a:off x="9534" y="0"/>
          <a:ext cx="1831338" cy="1385376"/>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Professional differences </a:t>
          </a:r>
        </a:p>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Workplace and organizational culture</a:t>
          </a:r>
        </a:p>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Knowledge, confidence  in working collaboratively</a:t>
          </a:r>
        </a:p>
      </dsp:txBody>
      <dsp:txXfrm>
        <a:off x="50110" y="40576"/>
        <a:ext cx="1750186" cy="1304224"/>
      </dsp:txXfrm>
    </dsp:sp>
    <dsp:sp modelId="{1A7622F1-FA28-2047-B046-D421C1F7A857}">
      <dsp:nvSpPr>
        <dsp:cNvPr id="0" name=""/>
        <dsp:cNvSpPr/>
      </dsp:nvSpPr>
      <dsp:spPr>
        <a:xfrm>
          <a:off x="2024006" y="465602"/>
          <a:ext cx="388243" cy="45417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panose="020F0502020204030204"/>
            <a:ea typeface="+mn-ea"/>
            <a:cs typeface="+mn-cs"/>
          </a:endParaRPr>
        </a:p>
      </dsp:txBody>
      <dsp:txXfrm>
        <a:off x="2024006" y="556436"/>
        <a:ext cx="271770" cy="272503"/>
      </dsp:txXfrm>
    </dsp:sp>
    <dsp:sp modelId="{B885F8CB-83A4-A340-9DCC-FD4DD50CA9BD}">
      <dsp:nvSpPr>
        <dsp:cNvPr id="0" name=""/>
        <dsp:cNvSpPr/>
      </dsp:nvSpPr>
      <dsp:spPr>
        <a:xfrm>
          <a:off x="2573408" y="0"/>
          <a:ext cx="1831338" cy="1385376"/>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May reduce job satisfaction, engagement, confidence.</a:t>
          </a:r>
        </a:p>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May promote avoidance, workarounds </a:t>
          </a:r>
        </a:p>
      </dsp:txBody>
      <dsp:txXfrm>
        <a:off x="2613984" y="40576"/>
        <a:ext cx="1750186" cy="1304224"/>
      </dsp:txXfrm>
    </dsp:sp>
    <dsp:sp modelId="{12AB489F-7933-2247-91E8-894326E7B0DC}">
      <dsp:nvSpPr>
        <dsp:cNvPr id="0" name=""/>
        <dsp:cNvSpPr/>
      </dsp:nvSpPr>
      <dsp:spPr>
        <a:xfrm>
          <a:off x="4587880" y="465602"/>
          <a:ext cx="388243" cy="45417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panose="020F0502020204030204"/>
            <a:ea typeface="+mn-ea"/>
            <a:cs typeface="+mn-cs"/>
          </a:endParaRPr>
        </a:p>
      </dsp:txBody>
      <dsp:txXfrm>
        <a:off x="4587880" y="556436"/>
        <a:ext cx="271770" cy="272503"/>
      </dsp:txXfrm>
    </dsp:sp>
    <dsp:sp modelId="{62CF1968-0952-A248-860D-9AB8A64A2547}">
      <dsp:nvSpPr>
        <dsp:cNvPr id="0" name=""/>
        <dsp:cNvSpPr/>
      </dsp:nvSpPr>
      <dsp:spPr>
        <a:xfrm>
          <a:off x="5137282" y="0"/>
          <a:ext cx="1831338" cy="1385376"/>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solidFill>
                <a:sysClr val="window" lastClr="FFFFFF"/>
              </a:solidFill>
              <a:latin typeface="Calibri" panose="020F0502020204030204"/>
              <a:ea typeface="+mn-ea"/>
              <a:cs typeface="+mn-cs"/>
            </a:rPr>
            <a:t>Opportunity </a:t>
          </a:r>
        </a:p>
        <a:p>
          <a:pPr marL="0" lvl="0" indent="0" algn="ctr" defTabSz="800100">
            <a:lnSpc>
              <a:spcPct val="100000"/>
            </a:lnSpc>
            <a:spcBef>
              <a:spcPct val="0"/>
            </a:spcBef>
            <a:spcAft>
              <a:spcPts val="0"/>
            </a:spcAft>
            <a:buNone/>
          </a:pPr>
          <a:r>
            <a:rPr lang="en-US" sz="1800" kern="1200" dirty="0">
              <a:solidFill>
                <a:sysClr val="window" lastClr="FFFFFF"/>
              </a:solidFill>
              <a:latin typeface="Calibri" panose="020F0502020204030204"/>
              <a:ea typeface="+mn-ea"/>
              <a:cs typeface="+mn-cs"/>
            </a:rPr>
            <a:t>and </a:t>
          </a:r>
        </a:p>
        <a:p>
          <a:pPr marL="0" lvl="0" indent="0" algn="ctr" defTabSz="800100">
            <a:lnSpc>
              <a:spcPct val="100000"/>
            </a:lnSpc>
            <a:spcBef>
              <a:spcPct val="0"/>
            </a:spcBef>
            <a:spcAft>
              <a:spcPts val="0"/>
            </a:spcAft>
            <a:buNone/>
          </a:pPr>
          <a:r>
            <a:rPr lang="en-US" sz="1800" kern="1200" dirty="0">
              <a:solidFill>
                <a:sysClr val="window" lastClr="FFFFFF"/>
              </a:solidFill>
              <a:latin typeface="Calibri" panose="020F0502020204030204"/>
              <a:ea typeface="+mn-ea"/>
              <a:cs typeface="+mn-cs"/>
            </a:rPr>
            <a:t>capacity </a:t>
          </a:r>
        </a:p>
        <a:p>
          <a:pPr marL="0" lvl="0" indent="0" algn="ctr" defTabSz="800100">
            <a:lnSpc>
              <a:spcPct val="100000"/>
            </a:lnSpc>
            <a:spcBef>
              <a:spcPct val="0"/>
            </a:spcBef>
            <a:spcAft>
              <a:spcPts val="0"/>
            </a:spcAft>
            <a:buNone/>
          </a:pPr>
          <a:r>
            <a:rPr lang="en-US" sz="1800" kern="1200" dirty="0">
              <a:solidFill>
                <a:sysClr val="window" lastClr="FFFFFF"/>
              </a:solidFill>
              <a:latin typeface="Calibri" panose="020F0502020204030204"/>
              <a:ea typeface="+mn-ea"/>
              <a:cs typeface="+mn-cs"/>
            </a:rPr>
            <a:t>for collaboration is reduced </a:t>
          </a:r>
        </a:p>
      </dsp:txBody>
      <dsp:txXfrm>
        <a:off x="5177858" y="40576"/>
        <a:ext cx="1750186" cy="13042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3" name="Picture 2"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153BA2-CD86-2B41-A269-F97D825D936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2" name="Rectangle 1"/>
          <p:cNvSpPr/>
          <p:nvPr userDrawn="1"/>
        </p:nvSpPr>
        <p:spPr>
          <a:xfrm>
            <a:off x="0" y="0"/>
            <a:ext cx="9144000" cy="5768258"/>
          </a:xfrm>
          <a:prstGeom prst="rect">
            <a:avLst/>
          </a:prstGeom>
          <a:gradFill flip="none" rotWithShape="1">
            <a:gsLst>
              <a:gs pos="0">
                <a:schemeClr val="tx1">
                  <a:alpha val="76000"/>
                </a:schemeClr>
              </a:gs>
              <a:gs pos="100000">
                <a:schemeClr val="bg1">
                  <a:alpha val="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8" name="Rectangle 7"/>
          <p:cNvSpPr/>
          <p:nvPr userDrawn="1"/>
        </p:nvSpPr>
        <p:spPr>
          <a:xfrm>
            <a:off x="0" y="4160520"/>
            <a:ext cx="9144000" cy="1607738"/>
          </a:xfrm>
          <a:prstGeom prst="rect">
            <a:avLst/>
          </a:prstGeom>
          <a:solidFill>
            <a:srgbClr val="516AAC">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359"/>
          <a:stretch/>
        </p:blipFill>
        <p:spPr>
          <a:xfrm>
            <a:off x="-32776" y="0"/>
            <a:ext cx="9176775"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4160520"/>
            <a:ext cx="9144000" cy="2697480"/>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4152900"/>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C418CB-F75B-0046-8E55-24A861D9AEA6}"/>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7F1BAD-8F79-504E-917B-CBFD89D871EF}"/>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B1DB86-A3A0-F940-BE8F-58587DB60FB6}"/>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E608C2-64B8-8140-8850-21B90EA666D5}"/>
              </a:ext>
            </a:extLst>
          </p:cNvPr>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r="-1"/>
          <a:stretch/>
        </p:blipFill>
        <p:spPr>
          <a:xfrm>
            <a:off x="0" y="-3702"/>
            <a:ext cx="9143999" cy="5768258"/>
          </a:xfrm>
          <a:prstGeom prst="rect">
            <a:avLst/>
          </a:prstGeom>
        </p:spPr>
      </p:pic>
      <p:sp>
        <p:nvSpPr>
          <p:cNvPr id="8" name="Rectangle 7"/>
          <p:cNvSpPr/>
          <p:nvPr userDrawn="1"/>
        </p:nvSpPr>
        <p:spPr>
          <a:xfrm>
            <a:off x="0" y="5768258"/>
            <a:ext cx="9144000" cy="1089742"/>
          </a:xfrm>
          <a:prstGeom prst="rect">
            <a:avLst/>
          </a:prstGeom>
          <a:solidFill>
            <a:srgbClr val="516A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1/31/2020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hrh/resources/framework_action/en/"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Antimicrobial Stewardship </a:t>
            </a:r>
            <a:br>
              <a:rPr lang="en-GB" dirty="0"/>
            </a:br>
            <a:r>
              <a:rPr lang="en-GB" dirty="0"/>
              <a:t>for Nursing Practice</a:t>
            </a:r>
          </a:p>
        </p:txBody>
      </p:sp>
      <p:sp>
        <p:nvSpPr>
          <p:cNvPr id="3" name="Subtitle 2"/>
          <p:cNvSpPr>
            <a:spLocks noGrp="1"/>
          </p:cNvSpPr>
          <p:nvPr>
            <p:ph type="subTitle" idx="1"/>
          </p:nvPr>
        </p:nvSpPr>
        <p:spPr/>
        <p:txBody>
          <a:bodyPr/>
          <a:lstStyle/>
          <a:p>
            <a:r>
              <a:rPr lang="en-GB" dirty="0"/>
              <a:t>Edited by Molly Courtenay and Enrique Castro-Sánchez</a:t>
            </a:r>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760C3-E8A3-4EF1-A352-E3EF6C7ADC15}"/>
              </a:ext>
            </a:extLst>
          </p:cNvPr>
          <p:cNvSpPr>
            <a:spLocks noGrp="1"/>
          </p:cNvSpPr>
          <p:nvPr>
            <p:ph sz="quarter" idx="13"/>
          </p:nvPr>
        </p:nvSpPr>
        <p:spPr/>
        <p:txBody>
          <a:bodyPr>
            <a:normAutofit lnSpcReduction="10000"/>
          </a:bodyPr>
          <a:lstStyle/>
          <a:p>
            <a:pPr marL="457200" lvl="0" indent="-457200" defTabSz="914400">
              <a:lnSpc>
                <a:spcPct val="90000"/>
              </a:lnSpc>
              <a:spcBef>
                <a:spcPts val="1000"/>
              </a:spcBef>
              <a:buFont typeface="+mj-lt"/>
              <a:buAutoNum type="arabicPeriod"/>
            </a:pPr>
            <a:r>
              <a:rPr lang="en-GB" sz="1600" dirty="0">
                <a:solidFill>
                  <a:prstClr val="black"/>
                </a:solidFill>
                <a:latin typeface="Calibri" panose="020F0502020204030204"/>
                <a:cs typeface="+mn-cs"/>
              </a:rPr>
              <a:t>Castro, S.E.M., Gilchrist, M., McEwen, J., Smith, M., Kennedy, H. &amp; Holmes, A. (2017) Antimicrobial stewardship: widening the collaborative approach. </a:t>
            </a:r>
            <a:r>
              <a:rPr lang="en-GB" sz="1600" i="1" dirty="0">
                <a:solidFill>
                  <a:prstClr val="black"/>
                </a:solidFill>
                <a:latin typeface="Calibri" panose="020F0502020204030204"/>
                <a:cs typeface="+mn-cs"/>
              </a:rPr>
              <a:t>Journal of Antimicrobial Stewardship</a:t>
            </a:r>
            <a:r>
              <a:rPr lang="en-GB" sz="1600" dirty="0">
                <a:solidFill>
                  <a:prstClr val="black"/>
                </a:solidFill>
                <a:latin typeface="Calibri" panose="020F0502020204030204"/>
                <a:cs typeface="+mn-cs"/>
              </a:rPr>
              <a:t>.</a:t>
            </a:r>
          </a:p>
          <a:p>
            <a:pPr marL="457200" lvl="0" indent="-457200" defTabSz="914400">
              <a:lnSpc>
                <a:spcPct val="90000"/>
              </a:lnSpc>
              <a:spcBef>
                <a:spcPts val="1000"/>
              </a:spcBef>
              <a:buFont typeface="+mj-lt"/>
              <a:buAutoNum type="arabicPeriod"/>
            </a:pPr>
            <a:r>
              <a:rPr lang="en-GB" sz="1600" dirty="0" err="1">
                <a:solidFill>
                  <a:prstClr val="black"/>
                </a:solidFill>
                <a:latin typeface="Calibri" panose="020F0502020204030204"/>
                <a:cs typeface="+mn-cs"/>
              </a:rPr>
              <a:t>Charani</a:t>
            </a:r>
            <a:r>
              <a:rPr lang="en-GB" sz="1600" dirty="0">
                <a:solidFill>
                  <a:prstClr val="black"/>
                </a:solidFill>
                <a:latin typeface="Calibri" panose="020F0502020204030204"/>
                <a:cs typeface="+mn-cs"/>
              </a:rPr>
              <a:t>, E., Castro-S</a:t>
            </a:r>
            <a:r>
              <a:rPr lang="en-GB" sz="1600" dirty="0">
                <a:latin typeface="+mj-lt"/>
              </a:rPr>
              <a:t>á</a:t>
            </a:r>
            <a:r>
              <a:rPr lang="en-GB" sz="1600" dirty="0">
                <a:solidFill>
                  <a:prstClr val="black"/>
                </a:solidFill>
                <a:latin typeface="Calibri" panose="020F0502020204030204"/>
                <a:cs typeface="+mn-cs"/>
              </a:rPr>
              <a:t>nchez, E., </a:t>
            </a:r>
            <a:r>
              <a:rPr lang="en-GB" sz="1600" dirty="0" err="1">
                <a:solidFill>
                  <a:prstClr val="black"/>
                </a:solidFill>
                <a:latin typeface="Calibri" panose="020F0502020204030204"/>
                <a:cs typeface="+mn-cs"/>
              </a:rPr>
              <a:t>Sevdalis</a:t>
            </a:r>
            <a:r>
              <a:rPr lang="en-GB" sz="1600" dirty="0">
                <a:solidFill>
                  <a:prstClr val="black"/>
                </a:solidFill>
                <a:latin typeface="Calibri" panose="020F0502020204030204"/>
                <a:cs typeface="+mn-cs"/>
              </a:rPr>
              <a:t>, N., </a:t>
            </a:r>
            <a:r>
              <a:rPr lang="en-GB" sz="1600" dirty="0" err="1">
                <a:solidFill>
                  <a:prstClr val="black"/>
                </a:solidFill>
                <a:latin typeface="Calibri" panose="020F0502020204030204"/>
                <a:cs typeface="+mn-cs"/>
              </a:rPr>
              <a:t>Kyratsis</a:t>
            </a:r>
            <a:r>
              <a:rPr lang="en-GB" sz="1600" dirty="0">
                <a:solidFill>
                  <a:prstClr val="black"/>
                </a:solidFill>
                <a:latin typeface="Calibri" panose="020F0502020204030204"/>
                <a:cs typeface="+mn-cs"/>
              </a:rPr>
              <a:t>, Y., Drumright, L., Shah, N. and Holmes, A. (2013) Understanding the determinants of antimicrobial prescribing within hospitals: the role of ‘prescribing etiquette’. </a:t>
            </a:r>
            <a:r>
              <a:rPr lang="en-GB" sz="1600" i="1" dirty="0">
                <a:solidFill>
                  <a:prstClr val="black"/>
                </a:solidFill>
                <a:latin typeface="Calibri" panose="020F0502020204030204"/>
                <a:cs typeface="+mn-cs"/>
              </a:rPr>
              <a:t>Clinical Infectious Diseases</a:t>
            </a:r>
            <a:r>
              <a:rPr lang="en-GB" sz="1600" dirty="0">
                <a:solidFill>
                  <a:prstClr val="black"/>
                </a:solidFill>
                <a:latin typeface="Calibri" panose="020F0502020204030204"/>
                <a:cs typeface="+mn-cs"/>
              </a:rPr>
              <a:t>, 57, 188-96.</a:t>
            </a:r>
          </a:p>
          <a:p>
            <a:pPr marL="457200" lvl="0" indent="-457200" defTabSz="914400">
              <a:lnSpc>
                <a:spcPct val="90000"/>
              </a:lnSpc>
              <a:spcBef>
                <a:spcPts val="1000"/>
              </a:spcBef>
              <a:buFont typeface="+mj-lt"/>
              <a:buAutoNum type="arabicPeriod"/>
            </a:pPr>
            <a:r>
              <a:rPr lang="en-GB" sz="1600" dirty="0">
                <a:solidFill>
                  <a:prstClr val="black"/>
                </a:solidFill>
                <a:latin typeface="Calibri" panose="020F0502020204030204"/>
                <a:cs typeface="+mn-cs"/>
              </a:rPr>
              <a:t>Ewers, T., Knobloch, M.J. and Safdar, N. (2017) Antimicrobial Stewardship: The Role of the Patient. </a:t>
            </a:r>
            <a:r>
              <a:rPr lang="en-GB" sz="1600" i="1" dirty="0">
                <a:solidFill>
                  <a:prstClr val="black"/>
                </a:solidFill>
                <a:latin typeface="Calibri" panose="020F0502020204030204"/>
                <a:cs typeface="+mn-cs"/>
              </a:rPr>
              <a:t>Current Treatment Options Infectious Diseases</a:t>
            </a:r>
            <a:r>
              <a:rPr lang="en-GB" sz="1600" dirty="0">
                <a:solidFill>
                  <a:prstClr val="black"/>
                </a:solidFill>
                <a:latin typeface="Calibri" panose="020F0502020204030204"/>
                <a:cs typeface="+mn-cs"/>
              </a:rPr>
              <a:t> 9, 92-103</a:t>
            </a:r>
          </a:p>
          <a:p>
            <a:pPr marL="457200" lvl="0" indent="-457200" defTabSz="914400">
              <a:lnSpc>
                <a:spcPct val="90000"/>
              </a:lnSpc>
              <a:spcBef>
                <a:spcPts val="1000"/>
              </a:spcBef>
              <a:buFont typeface="+mj-lt"/>
              <a:buAutoNum type="arabicPeriod"/>
            </a:pPr>
            <a:r>
              <a:rPr lang="en-GB" sz="1600" dirty="0">
                <a:solidFill>
                  <a:prstClr val="black"/>
                </a:solidFill>
                <a:latin typeface="Calibri" panose="020F0502020204030204"/>
                <a:cs typeface="+mn-cs"/>
              </a:rPr>
              <a:t>Petri, L. (2010) Concept Analysis of Interdisciplinary Collaboration. Nursing Forum, 45, 73-82.</a:t>
            </a:r>
          </a:p>
          <a:p>
            <a:pPr marL="457200" lvl="0" indent="-457200" defTabSz="914400">
              <a:lnSpc>
                <a:spcPct val="90000"/>
              </a:lnSpc>
              <a:spcBef>
                <a:spcPts val="1000"/>
              </a:spcBef>
              <a:buFont typeface="+mj-lt"/>
              <a:buAutoNum type="arabicPeriod"/>
            </a:pPr>
            <a:r>
              <a:rPr lang="en-GB" sz="1600" dirty="0">
                <a:solidFill>
                  <a:prstClr val="black"/>
                </a:solidFill>
                <a:latin typeface="Calibri" panose="020F0502020204030204"/>
                <a:cs typeface="+mn-cs"/>
              </a:rPr>
              <a:t>Stein-</a:t>
            </a:r>
            <a:r>
              <a:rPr lang="en-GB" sz="1600" dirty="0" err="1">
                <a:solidFill>
                  <a:prstClr val="black"/>
                </a:solidFill>
                <a:latin typeface="Calibri" panose="020F0502020204030204"/>
                <a:cs typeface="+mn-cs"/>
              </a:rPr>
              <a:t>Parbury</a:t>
            </a:r>
            <a:r>
              <a:rPr lang="en-GB" sz="1600" dirty="0">
                <a:solidFill>
                  <a:prstClr val="black"/>
                </a:solidFill>
                <a:latin typeface="Calibri" panose="020F0502020204030204"/>
                <a:cs typeface="+mn-cs"/>
              </a:rPr>
              <a:t>, J. (2018) Patient &amp; Person Interpersonal Skills in Nursing. Elsevier.</a:t>
            </a:r>
          </a:p>
          <a:p>
            <a:pPr marL="457200" lvl="0" indent="-457200" defTabSz="914400">
              <a:lnSpc>
                <a:spcPct val="90000"/>
              </a:lnSpc>
              <a:spcBef>
                <a:spcPts val="1000"/>
              </a:spcBef>
              <a:buFont typeface="+mj-lt"/>
              <a:buAutoNum type="arabicPeriod"/>
            </a:pPr>
            <a:r>
              <a:rPr lang="en-GB" sz="1600" dirty="0">
                <a:solidFill>
                  <a:prstClr val="black"/>
                </a:solidFill>
                <a:latin typeface="Calibri" panose="020F0502020204030204"/>
                <a:cs typeface="+mn-cs"/>
              </a:rPr>
              <a:t>Wilson, A.J., Palmer, L., </a:t>
            </a:r>
            <a:r>
              <a:rPr lang="en-GB" sz="1600" dirty="0" err="1">
                <a:solidFill>
                  <a:prstClr val="black"/>
                </a:solidFill>
                <a:latin typeface="Calibri" panose="020F0502020204030204"/>
                <a:cs typeface="+mn-cs"/>
              </a:rPr>
              <a:t>Levett</a:t>
            </a:r>
            <a:r>
              <a:rPr lang="en-GB" sz="1600" dirty="0">
                <a:solidFill>
                  <a:prstClr val="black"/>
                </a:solidFill>
                <a:latin typeface="Calibri" panose="020F0502020204030204"/>
                <a:cs typeface="+mn-cs"/>
              </a:rPr>
              <a:t>-Jones, T., Gilligan, C. and Outram, S. (2016) Interprofessional collaborative practice for medication safety: Nursing, pharmacy, and medical graduates’ experiences and perspectives. </a:t>
            </a:r>
            <a:r>
              <a:rPr lang="en-GB" sz="1600" i="1" dirty="0">
                <a:solidFill>
                  <a:prstClr val="black"/>
                </a:solidFill>
                <a:latin typeface="Calibri" panose="020F0502020204030204"/>
                <a:cs typeface="+mn-cs"/>
              </a:rPr>
              <a:t>Journal of Interprofessional Care</a:t>
            </a:r>
            <a:r>
              <a:rPr lang="en-GB" sz="1600" dirty="0">
                <a:solidFill>
                  <a:prstClr val="black"/>
                </a:solidFill>
                <a:latin typeface="Calibri" panose="020F0502020204030204"/>
                <a:cs typeface="+mn-cs"/>
              </a:rPr>
              <a:t>, 30, 649-654 </a:t>
            </a:r>
          </a:p>
          <a:p>
            <a:endParaRPr lang="en-GB" dirty="0"/>
          </a:p>
        </p:txBody>
      </p:sp>
      <p:sp>
        <p:nvSpPr>
          <p:cNvPr id="3" name="Title 2">
            <a:extLst>
              <a:ext uri="{FF2B5EF4-FFF2-40B4-BE49-F238E27FC236}">
                <a16:creationId xmlns:a16="http://schemas.microsoft.com/office/drawing/2014/main" id="{9C4E3D50-DA61-4AF5-8D7F-D7E58AC173BD}"/>
              </a:ext>
            </a:extLst>
          </p:cNvPr>
          <p:cNvSpPr>
            <a:spLocks noGrp="1"/>
          </p:cNvSpPr>
          <p:nvPr>
            <p:ph type="title"/>
          </p:nvPr>
        </p:nvSpPr>
        <p:spPr/>
        <p:txBody>
          <a:bodyPr/>
          <a:lstStyle/>
          <a:p>
            <a:r>
              <a:rPr lang="en-US" sz="4400" b="0" dirty="0">
                <a:solidFill>
                  <a:prstClr val="black"/>
                </a:solidFill>
                <a:latin typeface="Calibri Light" panose="020F0302020204030204"/>
                <a:cs typeface="+mj-cs"/>
              </a:rPr>
              <a:t>Recommended further reading </a:t>
            </a:r>
            <a:endParaRPr lang="en-GB" dirty="0"/>
          </a:p>
        </p:txBody>
      </p:sp>
    </p:spTree>
    <p:extLst>
      <p:ext uri="{BB962C8B-B14F-4D97-AF65-F5344CB8AC3E}">
        <p14:creationId xmlns:p14="http://schemas.microsoft.com/office/powerpoint/2010/main" val="317596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a:solidFill>
                  <a:schemeClr val="bg1"/>
                </a:solidFill>
                <a:latin typeface="Arial"/>
                <a:cs typeface="Arial"/>
              </a:rPr>
              <a:t>Chapter 7</a:t>
            </a:r>
          </a:p>
          <a:p>
            <a:pPr marL="0" indent="0">
              <a:buNone/>
            </a:pPr>
            <a:r>
              <a:rPr lang="en-US" dirty="0">
                <a:solidFill>
                  <a:schemeClr val="bg1"/>
                </a:solidFill>
                <a:latin typeface="Arial"/>
                <a:cs typeface="Arial"/>
              </a:rPr>
              <a:t>Interprofessional Collaborative Practice  Fiona Gotterson and Elizabeth Manias</a:t>
            </a:r>
          </a:p>
          <a:p>
            <a:pPr marL="0" indent="0">
              <a:buNone/>
            </a:pPr>
            <a:endParaRPr lang="en-GB" dirty="0"/>
          </a:p>
        </p:txBody>
      </p:sp>
    </p:spTree>
    <p:extLst>
      <p:ext uri="{BB962C8B-B14F-4D97-AF65-F5344CB8AC3E}">
        <p14:creationId xmlns:p14="http://schemas.microsoft.com/office/powerpoint/2010/main" val="151676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0893E-B99B-45ED-A665-CB92477FE58A}"/>
              </a:ext>
            </a:extLst>
          </p:cNvPr>
          <p:cNvSpPr>
            <a:spLocks noGrp="1"/>
          </p:cNvSpPr>
          <p:nvPr>
            <p:ph sz="quarter" idx="13"/>
          </p:nvPr>
        </p:nvSpPr>
        <p:spPr>
          <a:xfrm>
            <a:off x="834250" y="1414424"/>
            <a:ext cx="7196137" cy="3228598"/>
          </a:xfrm>
        </p:spPr>
        <p:txBody>
          <a:bodyPr>
            <a:normAutofit fontScale="85000" lnSpcReduction="10000"/>
          </a:bodyPr>
          <a:lstStyle/>
          <a:p>
            <a:pPr lvl="0" defTabSz="914400">
              <a:lnSpc>
                <a:spcPct val="90000"/>
              </a:lnSpc>
              <a:spcBef>
                <a:spcPts val="1000"/>
              </a:spcBef>
            </a:pPr>
            <a:r>
              <a:rPr lang="en-GB" sz="2000" dirty="0">
                <a:solidFill>
                  <a:prstClr val="black"/>
                </a:solidFill>
                <a:latin typeface="Calibri" panose="020F0502020204030204"/>
                <a:cs typeface="+mn-cs"/>
              </a:rPr>
              <a:t>An interpersonal process characterized by health professionals from multiple disciplines, with shared objectives, decision-making, responsibility, and power working together to solve patient care problems (adapted from Petri, 2010).</a:t>
            </a:r>
            <a:r>
              <a:rPr lang="en-GB" sz="2000" baseline="30000" dirty="0">
                <a:solidFill>
                  <a:prstClr val="black"/>
                </a:solidFill>
                <a:latin typeface="Calibri" panose="020F0502020204030204"/>
                <a:cs typeface="+mn-cs"/>
              </a:rPr>
              <a:t>1</a:t>
            </a:r>
            <a:r>
              <a:rPr lang="en-GB" sz="2000" dirty="0">
                <a:solidFill>
                  <a:prstClr val="black"/>
                </a:solidFill>
                <a:latin typeface="Calibri" panose="020F0502020204030204"/>
                <a:cs typeface="+mn-cs"/>
              </a:rPr>
              <a:t> </a:t>
            </a:r>
          </a:p>
          <a:p>
            <a:pPr marL="228600" lvl="0" indent="-228600" defTabSz="914400">
              <a:lnSpc>
                <a:spcPct val="90000"/>
              </a:lnSpc>
              <a:spcBef>
                <a:spcPts val="1000"/>
              </a:spcBef>
              <a:buFont typeface="Arial"/>
              <a:buChar char="•"/>
            </a:pPr>
            <a:endParaRPr lang="en-GB" sz="1600" i="1" dirty="0">
              <a:solidFill>
                <a:prstClr val="black"/>
              </a:solidFill>
              <a:latin typeface="Calibri" panose="020F0502020204030204"/>
              <a:cs typeface="+mn-cs"/>
            </a:endParaRPr>
          </a:p>
          <a:p>
            <a:pPr lvl="0" defTabSz="914400">
              <a:lnSpc>
                <a:spcPct val="90000"/>
              </a:lnSpc>
              <a:spcBef>
                <a:spcPts val="1000"/>
              </a:spcBef>
            </a:pPr>
            <a:r>
              <a:rPr lang="en-GB" sz="1600" b="1" dirty="0">
                <a:solidFill>
                  <a:prstClr val="black"/>
                </a:solidFill>
                <a:latin typeface="Calibri" panose="020F0502020204030204"/>
                <a:cs typeface="+mn-cs"/>
              </a:rPr>
              <a:t>Key attribute is </a:t>
            </a:r>
            <a:r>
              <a:rPr lang="en-GB" sz="1600" b="1" i="1" dirty="0">
                <a:solidFill>
                  <a:prstClr val="black"/>
                </a:solidFill>
                <a:latin typeface="Calibri" panose="020F0502020204030204"/>
                <a:cs typeface="+mn-cs"/>
              </a:rPr>
              <a:t>sharing</a:t>
            </a:r>
            <a:r>
              <a:rPr lang="en-GB" sz="1600" b="1" dirty="0">
                <a:solidFill>
                  <a:prstClr val="black"/>
                </a:solidFill>
                <a:latin typeface="Calibri" panose="020F0502020204030204"/>
                <a:cs typeface="+mn-cs"/>
              </a:rPr>
              <a:t>: </a:t>
            </a:r>
          </a:p>
          <a:p>
            <a:pPr marL="228600" lvl="0" indent="-228600" defTabSz="914400">
              <a:lnSpc>
                <a:spcPct val="90000"/>
              </a:lnSpc>
              <a:spcBef>
                <a:spcPts val="1000"/>
              </a:spcBef>
              <a:buFont typeface="Arial"/>
              <a:buChar char="•"/>
            </a:pPr>
            <a:r>
              <a:rPr lang="en-GB" sz="1600" dirty="0">
                <a:solidFill>
                  <a:prstClr val="black"/>
                </a:solidFill>
                <a:latin typeface="Calibri" panose="020F0502020204030204"/>
                <a:cs typeface="+mn-cs"/>
              </a:rPr>
              <a:t>shared decision-making, responsibility, power</a:t>
            </a:r>
          </a:p>
          <a:p>
            <a:pPr marL="228600" lvl="0" indent="-228600" defTabSz="914400">
              <a:lnSpc>
                <a:spcPct val="90000"/>
              </a:lnSpc>
              <a:spcBef>
                <a:spcPts val="1000"/>
              </a:spcBef>
              <a:buFont typeface="Arial"/>
              <a:buChar char="•"/>
            </a:pPr>
            <a:r>
              <a:rPr lang="en-GB" sz="1600" dirty="0">
                <a:solidFill>
                  <a:prstClr val="black"/>
                </a:solidFill>
                <a:latin typeface="Calibri" panose="020F0502020204030204"/>
                <a:cs typeface="+mn-cs"/>
              </a:rPr>
              <a:t>shared focus on patient-centred care, and optimal outcomes</a:t>
            </a:r>
          </a:p>
          <a:p>
            <a:pPr marL="228600" lvl="0" indent="-228600" defTabSz="914400">
              <a:lnSpc>
                <a:spcPct val="90000"/>
              </a:lnSpc>
              <a:spcBef>
                <a:spcPts val="1000"/>
              </a:spcBef>
              <a:buFont typeface="Arial"/>
              <a:buChar char="•"/>
            </a:pPr>
            <a:endParaRPr lang="en-GB" sz="1600" dirty="0">
              <a:solidFill>
                <a:prstClr val="black"/>
              </a:solidFill>
              <a:latin typeface="Calibri" panose="020F0502020204030204"/>
              <a:cs typeface="+mn-cs"/>
            </a:endParaRPr>
          </a:p>
          <a:p>
            <a:pPr lvl="0" defTabSz="914400" eaLnBrk="0" fontAlgn="base" hangingPunct="0">
              <a:spcBef>
                <a:spcPct val="0"/>
              </a:spcBef>
              <a:spcAft>
                <a:spcPct val="0"/>
              </a:spcAft>
            </a:pPr>
            <a:r>
              <a:rPr lang="en-US" altLang="x-none" sz="1600" b="1" dirty="0">
                <a:solidFill>
                  <a:prstClr val="black"/>
                </a:solidFill>
                <a:latin typeface="Calibri" charset="0"/>
                <a:ea typeface="Calibri" charset="0"/>
                <a:cs typeface="Calibri" charset="0"/>
              </a:rPr>
              <a:t>Interprofessional collaborative practice is associated with:</a:t>
            </a:r>
          </a:p>
          <a:p>
            <a:pPr marL="228600" lvl="0" indent="-228600" defTabSz="914400" eaLnBrk="0" fontAlgn="base" hangingPunct="0">
              <a:spcBef>
                <a:spcPct val="0"/>
              </a:spcBef>
              <a:spcAft>
                <a:spcPct val="0"/>
              </a:spcAft>
              <a:buFont typeface="Arial"/>
              <a:buChar char="•"/>
            </a:pPr>
            <a:r>
              <a:rPr lang="x-none" altLang="x-none" sz="1600" dirty="0">
                <a:solidFill>
                  <a:prstClr val="black"/>
                </a:solidFill>
                <a:latin typeface="Calibri" charset="0"/>
                <a:ea typeface="Calibri" charset="0"/>
                <a:cs typeface="Calibri" charset="0"/>
              </a:rPr>
              <a:t>enhanced patient satisfaction, less fragmented care</a:t>
            </a:r>
            <a:r>
              <a:rPr lang="en-US" altLang="x-none" sz="1600" baseline="30000" dirty="0">
                <a:solidFill>
                  <a:prstClr val="black"/>
                </a:solidFill>
                <a:latin typeface="Calibri" charset="0"/>
                <a:ea typeface="Calibri" charset="0"/>
                <a:cs typeface="Calibri" charset="0"/>
              </a:rPr>
              <a:t>1,2,3</a:t>
            </a:r>
            <a:r>
              <a:rPr lang="x-none" altLang="x-none" sz="1600" dirty="0">
                <a:solidFill>
                  <a:prstClr val="black"/>
                </a:solidFill>
                <a:latin typeface="Calibri" charset="0"/>
                <a:ea typeface="Calibri" charset="0"/>
                <a:cs typeface="Calibri" charset="0"/>
              </a:rPr>
              <a:t> </a:t>
            </a:r>
            <a:endParaRPr lang="en-US" altLang="x-none" sz="1600" dirty="0">
              <a:solidFill>
                <a:prstClr val="black"/>
              </a:solidFill>
              <a:latin typeface="Calibri" charset="0"/>
              <a:ea typeface="Calibri" charset="0"/>
              <a:cs typeface="Calibri" charset="0"/>
            </a:endParaRPr>
          </a:p>
          <a:p>
            <a:pPr marL="228600" lvl="0" indent="-228600" defTabSz="914400" eaLnBrk="0" fontAlgn="base" hangingPunct="0">
              <a:spcBef>
                <a:spcPct val="0"/>
              </a:spcBef>
              <a:spcAft>
                <a:spcPct val="0"/>
              </a:spcAft>
              <a:buFont typeface="Arial"/>
              <a:buChar char="•"/>
            </a:pPr>
            <a:r>
              <a:rPr lang="x-none" altLang="x-none" sz="1600" dirty="0">
                <a:solidFill>
                  <a:prstClr val="black"/>
                </a:solidFill>
                <a:latin typeface="Calibri" charset="0"/>
                <a:ea typeface="Calibri" charset="0"/>
                <a:cs typeface="Calibri" charset="0"/>
              </a:rPr>
              <a:t>reduce</a:t>
            </a:r>
            <a:r>
              <a:rPr lang="en-US" altLang="x-none" sz="1600" dirty="0">
                <a:solidFill>
                  <a:prstClr val="black"/>
                </a:solidFill>
                <a:latin typeface="Calibri" charset="0"/>
                <a:ea typeface="Calibri" charset="0"/>
                <a:cs typeface="Calibri" charset="0"/>
              </a:rPr>
              <a:t>d</a:t>
            </a:r>
            <a:r>
              <a:rPr lang="x-none" altLang="x-none" sz="1600" dirty="0">
                <a:solidFill>
                  <a:prstClr val="black"/>
                </a:solidFill>
                <a:latin typeface="Calibri" charset="0"/>
                <a:ea typeface="Calibri" charset="0"/>
                <a:cs typeface="Calibri" charset="0"/>
              </a:rPr>
              <a:t> length of stay,</a:t>
            </a:r>
            <a:r>
              <a:rPr lang="en-US" altLang="x-none" sz="1600" dirty="0">
                <a:solidFill>
                  <a:prstClr val="black"/>
                </a:solidFill>
                <a:latin typeface="Calibri" charset="0"/>
                <a:ea typeface="Calibri" charset="0"/>
                <a:cs typeface="Calibri" charset="0"/>
              </a:rPr>
              <a:t> </a:t>
            </a:r>
            <a:r>
              <a:rPr lang="x-none" altLang="x-none" sz="1600" dirty="0">
                <a:solidFill>
                  <a:prstClr val="black"/>
                </a:solidFill>
                <a:latin typeface="Calibri" charset="0"/>
                <a:ea typeface="Calibri" charset="0"/>
                <a:cs typeface="Calibri" charset="0"/>
              </a:rPr>
              <a:t>clinical error, and improve</a:t>
            </a:r>
            <a:r>
              <a:rPr lang="en-US" altLang="x-none" sz="1600" dirty="0">
                <a:solidFill>
                  <a:prstClr val="black"/>
                </a:solidFill>
                <a:latin typeface="Calibri" charset="0"/>
                <a:ea typeface="Calibri" charset="0"/>
                <a:cs typeface="Calibri" charset="0"/>
              </a:rPr>
              <a:t>d </a:t>
            </a:r>
            <a:r>
              <a:rPr lang="x-none" altLang="x-none" sz="1600" dirty="0">
                <a:solidFill>
                  <a:prstClr val="black"/>
                </a:solidFill>
                <a:latin typeface="Calibri" charset="0"/>
                <a:ea typeface="Calibri" charset="0"/>
                <a:cs typeface="Calibri" charset="0"/>
              </a:rPr>
              <a:t>health outcomes</a:t>
            </a:r>
            <a:r>
              <a:rPr lang="en-US" altLang="x-none" sz="1600" baseline="30000" dirty="0">
                <a:solidFill>
                  <a:prstClr val="black"/>
                </a:solidFill>
                <a:latin typeface="Calibri" charset="0"/>
                <a:ea typeface="Calibri" charset="0"/>
                <a:cs typeface="Calibri" charset="0"/>
              </a:rPr>
              <a:t>4</a:t>
            </a:r>
            <a:r>
              <a:rPr lang="x-none" altLang="x-none" sz="1600" dirty="0">
                <a:solidFill>
                  <a:prstClr val="black"/>
                </a:solidFill>
                <a:latin typeface="Calibri" charset="0"/>
                <a:ea typeface="Calibri" charset="0"/>
                <a:cs typeface="Calibri" charset="0"/>
              </a:rPr>
              <a:t> </a:t>
            </a:r>
            <a:endParaRPr lang="en-US" altLang="x-none" sz="1600" dirty="0">
              <a:solidFill>
                <a:prstClr val="black"/>
              </a:solidFill>
              <a:latin typeface="Calibri" charset="0"/>
              <a:ea typeface="Calibri" charset="0"/>
              <a:cs typeface="Calibri" charset="0"/>
            </a:endParaRPr>
          </a:p>
          <a:p>
            <a:pPr marL="228600" lvl="0" indent="-228600" defTabSz="914400" eaLnBrk="0" fontAlgn="base" hangingPunct="0">
              <a:spcBef>
                <a:spcPct val="0"/>
              </a:spcBef>
              <a:spcAft>
                <a:spcPct val="0"/>
              </a:spcAft>
              <a:buFont typeface="Arial"/>
              <a:buChar char="•"/>
            </a:pPr>
            <a:r>
              <a:rPr lang="en-US" altLang="x-none" sz="1600" dirty="0">
                <a:solidFill>
                  <a:prstClr val="black"/>
                </a:solidFill>
                <a:latin typeface="Calibri" charset="0"/>
                <a:ea typeface="Calibri" charset="0"/>
                <a:cs typeface="Calibri" charset="0"/>
              </a:rPr>
              <a:t>better </a:t>
            </a:r>
            <a:r>
              <a:rPr lang="x-none" altLang="x-none" sz="1600" dirty="0">
                <a:solidFill>
                  <a:prstClr val="black"/>
                </a:solidFill>
                <a:latin typeface="Calibri" charset="0"/>
                <a:ea typeface="Calibri" charset="0"/>
                <a:cs typeface="Calibri" charset="0"/>
              </a:rPr>
              <a:t>use of health resources</a:t>
            </a:r>
            <a:r>
              <a:rPr lang="en-US" altLang="x-none" sz="1600" baseline="30000" dirty="0">
                <a:solidFill>
                  <a:prstClr val="black"/>
                </a:solidFill>
                <a:latin typeface="Calibri" charset="0"/>
                <a:ea typeface="Calibri" charset="0"/>
                <a:cs typeface="Calibri" charset="0"/>
              </a:rPr>
              <a:t>1,3</a:t>
            </a:r>
            <a:r>
              <a:rPr lang="x-none" altLang="x-none" sz="1600" dirty="0">
                <a:solidFill>
                  <a:prstClr val="black"/>
                </a:solidFill>
                <a:latin typeface="Calibri" charset="0"/>
                <a:ea typeface="Calibri" charset="0"/>
                <a:cs typeface="Calibri" charset="0"/>
              </a:rPr>
              <a:t> </a:t>
            </a:r>
            <a:endParaRPr lang="en-US" altLang="x-none" sz="1600" dirty="0">
              <a:solidFill>
                <a:prstClr val="black"/>
              </a:solidFill>
              <a:latin typeface="Arial" charset="0"/>
              <a:cs typeface="+mn-cs"/>
            </a:endParaRPr>
          </a:p>
          <a:p>
            <a:pPr marL="228600" lvl="0" indent="-228600" defTabSz="914400" eaLnBrk="0" fontAlgn="base" hangingPunct="0">
              <a:spcBef>
                <a:spcPct val="0"/>
              </a:spcBef>
              <a:spcAft>
                <a:spcPct val="0"/>
              </a:spcAft>
              <a:buFont typeface="Arial"/>
              <a:buChar char="•"/>
            </a:pPr>
            <a:r>
              <a:rPr lang="x-none" altLang="x-none" sz="1600" dirty="0">
                <a:solidFill>
                  <a:prstClr val="black"/>
                </a:solidFill>
                <a:latin typeface="Calibri" charset="0"/>
                <a:ea typeface="Calibri" charset="0"/>
                <a:cs typeface="Calibri" charset="0"/>
              </a:rPr>
              <a:t>enhanced job satisfaction</a:t>
            </a:r>
            <a:r>
              <a:rPr lang="en-US" altLang="x-none" sz="1600" baseline="30000" dirty="0">
                <a:solidFill>
                  <a:prstClr val="black"/>
                </a:solidFill>
                <a:latin typeface="Calibri" charset="0"/>
                <a:ea typeface="Calibri" charset="0"/>
                <a:cs typeface="Calibri" charset="0"/>
              </a:rPr>
              <a:t>1</a:t>
            </a:r>
            <a:endParaRPr lang="en-US" altLang="x-none" sz="1600" dirty="0">
              <a:solidFill>
                <a:prstClr val="black"/>
              </a:solidFill>
              <a:latin typeface="Calibri" charset="0"/>
              <a:ea typeface="Calibri" charset="0"/>
              <a:cs typeface="Calibri" charset="0"/>
            </a:endParaRPr>
          </a:p>
          <a:p>
            <a:endParaRPr lang="en-GB" dirty="0"/>
          </a:p>
        </p:txBody>
      </p:sp>
      <p:sp>
        <p:nvSpPr>
          <p:cNvPr id="3" name="Title 2">
            <a:extLst>
              <a:ext uri="{FF2B5EF4-FFF2-40B4-BE49-F238E27FC236}">
                <a16:creationId xmlns:a16="http://schemas.microsoft.com/office/drawing/2014/main" id="{68955CB1-2D2C-4D48-9CEC-BBB229D36797}"/>
              </a:ext>
            </a:extLst>
          </p:cNvPr>
          <p:cNvSpPr>
            <a:spLocks noGrp="1"/>
          </p:cNvSpPr>
          <p:nvPr>
            <p:ph type="title"/>
          </p:nvPr>
        </p:nvSpPr>
        <p:spPr/>
        <p:txBody>
          <a:bodyPr>
            <a:normAutofit fontScale="90000"/>
          </a:bodyPr>
          <a:lstStyle/>
          <a:p>
            <a:r>
              <a:rPr lang="en-US" sz="4400" b="0" dirty="0">
                <a:solidFill>
                  <a:prstClr val="black"/>
                </a:solidFill>
                <a:latin typeface="Calibri Light" panose="020F0302020204030204"/>
                <a:cs typeface="+mj-cs"/>
              </a:rPr>
              <a:t>What is interprofessional collaborative practice? </a:t>
            </a:r>
            <a:endParaRPr lang="en-GB" dirty="0"/>
          </a:p>
        </p:txBody>
      </p:sp>
      <p:pic>
        <p:nvPicPr>
          <p:cNvPr id="4" name="Picture 3">
            <a:extLst>
              <a:ext uri="{FF2B5EF4-FFF2-40B4-BE49-F238E27FC236}">
                <a16:creationId xmlns:a16="http://schemas.microsoft.com/office/drawing/2014/main" id="{1C47402B-CAF2-45B1-9501-9FEC14DF9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174" y="2188129"/>
            <a:ext cx="3293285" cy="919055"/>
          </a:xfrm>
          <a:prstGeom prst="rect">
            <a:avLst/>
          </a:prstGeom>
        </p:spPr>
      </p:pic>
      <p:sp>
        <p:nvSpPr>
          <p:cNvPr id="5" name="TextBox 4">
            <a:extLst>
              <a:ext uri="{FF2B5EF4-FFF2-40B4-BE49-F238E27FC236}">
                <a16:creationId xmlns:a16="http://schemas.microsoft.com/office/drawing/2014/main" id="{D0A37EAC-BE6B-44A5-970F-F4A7ABC87B7C}"/>
              </a:ext>
            </a:extLst>
          </p:cNvPr>
          <p:cNvSpPr txBox="1"/>
          <p:nvPr/>
        </p:nvSpPr>
        <p:spPr>
          <a:xfrm>
            <a:off x="7021136" y="3126116"/>
            <a:ext cx="201850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Image source: WHO 2010, page 12 </a:t>
            </a:r>
          </a:p>
        </p:txBody>
      </p:sp>
      <p:sp>
        <p:nvSpPr>
          <p:cNvPr id="6" name="TextBox 5">
            <a:extLst>
              <a:ext uri="{FF2B5EF4-FFF2-40B4-BE49-F238E27FC236}">
                <a16:creationId xmlns:a16="http://schemas.microsoft.com/office/drawing/2014/main" id="{0A741B85-206D-4BCE-8533-22691D070448}"/>
              </a:ext>
            </a:extLst>
          </p:cNvPr>
          <p:cNvSpPr txBox="1"/>
          <p:nvPr/>
        </p:nvSpPr>
        <p:spPr>
          <a:xfrm>
            <a:off x="21178" y="4643022"/>
            <a:ext cx="9018459" cy="1169551"/>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0" cap="none" spc="0" normalizeH="0" baseline="0" noProof="0" dirty="0">
                <a:ln>
                  <a:noFill/>
                </a:ln>
                <a:solidFill>
                  <a:prstClr val="black"/>
                </a:solidFill>
                <a:effectLst/>
                <a:uLnTx/>
                <a:uFillTx/>
              </a:rPr>
              <a:t>Petri, L. (2010) Concept Analysis of Interdisciplinary Collaboration. </a:t>
            </a:r>
            <a:r>
              <a:rPr kumimoji="0" lang="en-GB" sz="1000" b="0" i="1" u="none" strike="noStrike" kern="0" cap="none" spc="0" normalizeH="0" baseline="0" noProof="0" dirty="0">
                <a:ln>
                  <a:noFill/>
                </a:ln>
                <a:solidFill>
                  <a:prstClr val="black"/>
                </a:solidFill>
                <a:effectLst/>
                <a:uLnTx/>
                <a:uFillTx/>
              </a:rPr>
              <a:t>Nursing Forum</a:t>
            </a:r>
            <a:r>
              <a:rPr kumimoji="0" lang="en-GB" sz="1000" b="0" i="0" u="none" strike="noStrike" kern="0" cap="none" spc="0" normalizeH="0" baseline="0" noProof="0" dirty="0">
                <a:ln>
                  <a:noFill/>
                </a:ln>
                <a:solidFill>
                  <a:prstClr val="black"/>
                </a:solidFill>
                <a:effectLst/>
                <a:uLnTx/>
                <a:uFillTx/>
              </a:rPr>
              <a:t>, 45, 73-82.</a:t>
            </a:r>
            <a:endParaRPr kumimoji="0" lang="en-US" altLang="x-none" sz="1000" b="0" i="0" u="none" strike="noStrike" kern="0" cap="none" spc="0" normalizeH="0" baseline="0" noProof="0" dirty="0">
              <a:ln>
                <a:noFill/>
              </a:ln>
              <a:solidFill>
                <a:prstClr val="black"/>
              </a:solidFill>
              <a:effectLst/>
              <a:uLnTx/>
              <a:uFillTx/>
              <a:ea typeface="Calibri" charset="0"/>
              <a:cs typeface="Calibri" charset="0"/>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0" cap="none" spc="0" normalizeH="0" baseline="0" noProof="0" dirty="0" err="1">
                <a:ln>
                  <a:noFill/>
                </a:ln>
                <a:solidFill>
                  <a:prstClr val="black"/>
                </a:solidFill>
                <a:effectLst/>
                <a:uLnTx/>
                <a:uFillTx/>
              </a:rPr>
              <a:t>D’Amour</a:t>
            </a:r>
            <a:r>
              <a:rPr kumimoji="0" lang="en-GB" sz="1000" b="0" i="0" u="none" strike="noStrike" kern="0" cap="none" spc="0" normalizeH="0" baseline="0" noProof="0" dirty="0">
                <a:ln>
                  <a:noFill/>
                </a:ln>
                <a:solidFill>
                  <a:prstClr val="black"/>
                </a:solidFill>
                <a:effectLst/>
                <a:uLnTx/>
                <a:uFillTx/>
              </a:rPr>
              <a:t>, D., </a:t>
            </a:r>
            <a:r>
              <a:rPr kumimoji="0" lang="en-GB" sz="1000" b="0" i="0" u="none" strike="noStrike" kern="0" cap="none" spc="0" normalizeH="0" baseline="0" noProof="0" dirty="0" err="1">
                <a:ln>
                  <a:noFill/>
                </a:ln>
                <a:solidFill>
                  <a:prstClr val="black"/>
                </a:solidFill>
                <a:effectLst/>
                <a:uLnTx/>
                <a:uFillTx/>
              </a:rPr>
              <a:t>Ferrada-videla</a:t>
            </a:r>
            <a:r>
              <a:rPr kumimoji="0" lang="en-GB" sz="1000" b="0" i="0" u="none" strike="noStrike" kern="0" cap="none" spc="0" normalizeH="0" baseline="0" noProof="0" dirty="0">
                <a:ln>
                  <a:noFill/>
                </a:ln>
                <a:solidFill>
                  <a:prstClr val="black"/>
                </a:solidFill>
                <a:effectLst/>
                <a:uLnTx/>
                <a:uFillTx/>
              </a:rPr>
              <a:t>, M., San Martin Rodriguez, L. &amp; Beaulieu, M.-D. (2005) The conceptual basis for interprofessional collaboration: Core concepts and theoretical frameworks. </a:t>
            </a:r>
            <a:r>
              <a:rPr kumimoji="0" lang="en-GB" sz="1000" b="0" i="1" u="none" strike="noStrike" kern="0" cap="none" spc="0" normalizeH="0" baseline="0" noProof="0" dirty="0">
                <a:ln>
                  <a:noFill/>
                </a:ln>
                <a:solidFill>
                  <a:prstClr val="black"/>
                </a:solidFill>
                <a:effectLst/>
                <a:uLnTx/>
                <a:uFillTx/>
              </a:rPr>
              <a:t>Journal of </a:t>
            </a:r>
            <a:r>
              <a:rPr kumimoji="0" lang="en-GB" sz="1000" b="0" i="1" u="none" strike="noStrike" kern="0" cap="none" spc="0" normalizeH="0" baseline="0" noProof="0" dirty="0" err="1">
                <a:ln>
                  <a:noFill/>
                </a:ln>
                <a:solidFill>
                  <a:prstClr val="black"/>
                </a:solidFill>
                <a:effectLst/>
                <a:uLnTx/>
                <a:uFillTx/>
              </a:rPr>
              <a:t>Interprofessional</a:t>
            </a:r>
            <a:r>
              <a:rPr kumimoji="0" lang="en-GB" sz="1000" b="0" i="1" u="none" strike="noStrike" kern="0" cap="none" spc="0" normalizeH="0" baseline="0" noProof="0" dirty="0">
                <a:ln>
                  <a:noFill/>
                </a:ln>
                <a:solidFill>
                  <a:prstClr val="black"/>
                </a:solidFill>
                <a:effectLst/>
                <a:uLnTx/>
                <a:uFillTx/>
              </a:rPr>
              <a:t> Care,</a:t>
            </a:r>
            <a:r>
              <a:rPr kumimoji="0" lang="en-GB" sz="1000" b="0" i="0" u="none" strike="noStrike" kern="0" cap="none" spc="0" normalizeH="0" baseline="0" noProof="0" dirty="0">
                <a:ln>
                  <a:noFill/>
                </a:ln>
                <a:solidFill>
                  <a:prstClr val="black"/>
                </a:solidFill>
                <a:effectLst/>
                <a:uLnTx/>
                <a:uFillTx/>
              </a:rPr>
              <a:t> 19</a:t>
            </a:r>
            <a:r>
              <a:rPr kumimoji="0" lang="en-GB" sz="1000" b="1" i="0" u="none" strike="noStrike" kern="0" cap="none" spc="0" normalizeH="0" baseline="0" noProof="0" dirty="0">
                <a:ln>
                  <a:noFill/>
                </a:ln>
                <a:solidFill>
                  <a:prstClr val="black"/>
                </a:solidFill>
                <a:effectLst/>
                <a:uLnTx/>
                <a:uFillTx/>
              </a:rPr>
              <a:t>,</a:t>
            </a:r>
            <a:r>
              <a:rPr kumimoji="0" lang="en-GB" sz="1000" b="0" i="0" u="none" strike="noStrike" kern="0" cap="none" spc="0" normalizeH="0" baseline="0" noProof="0" dirty="0">
                <a:ln>
                  <a:noFill/>
                </a:ln>
                <a:solidFill>
                  <a:prstClr val="black"/>
                </a:solidFill>
                <a:effectLst/>
                <a:uLnTx/>
                <a:uFillTx/>
              </a:rPr>
              <a:t> 116-131. </a:t>
            </a:r>
            <a:endParaRPr kumimoji="0" lang="en-US" altLang="x-none" sz="1000" b="0" i="0" u="none" strike="noStrike" kern="0" cap="none" spc="0" normalizeH="0" baseline="0" noProof="0" dirty="0">
              <a:ln>
                <a:noFill/>
              </a:ln>
              <a:solidFill>
                <a:prstClr val="black"/>
              </a:solidFill>
              <a:effectLst/>
              <a:uLnTx/>
              <a:uFillTx/>
              <a:ea typeface="Calibri" charset="0"/>
              <a:cs typeface="Calibri" charset="0"/>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0" cap="none" spc="0" normalizeH="0" baseline="0" noProof="0" dirty="0">
                <a:ln>
                  <a:noFill/>
                </a:ln>
                <a:solidFill>
                  <a:prstClr val="black"/>
                </a:solidFill>
                <a:effectLst/>
                <a:uLnTx/>
                <a:uFillTx/>
              </a:rPr>
              <a:t>Reeves, S., </a:t>
            </a:r>
            <a:r>
              <a:rPr kumimoji="0" lang="en-US" sz="1000" b="0" i="0" u="none" strike="noStrike" kern="0" cap="none" spc="0" normalizeH="0" baseline="0" noProof="0" dirty="0" err="1">
                <a:ln>
                  <a:noFill/>
                </a:ln>
                <a:solidFill>
                  <a:prstClr val="black"/>
                </a:solidFill>
                <a:effectLst/>
                <a:uLnTx/>
                <a:uFillTx/>
              </a:rPr>
              <a:t>Pelone</a:t>
            </a:r>
            <a:r>
              <a:rPr kumimoji="0" lang="en-US" sz="1000" b="0" i="0" u="none" strike="noStrike" kern="0" cap="none" spc="0" normalizeH="0" baseline="0" noProof="0" dirty="0">
                <a:ln>
                  <a:noFill/>
                </a:ln>
                <a:solidFill>
                  <a:prstClr val="black"/>
                </a:solidFill>
                <a:effectLst/>
                <a:uLnTx/>
                <a:uFillTx/>
              </a:rPr>
              <a:t>, F., Harrison, R., Goldman J. &amp; </a:t>
            </a:r>
            <a:r>
              <a:rPr kumimoji="0" lang="en-US" sz="1000" b="0" i="0" u="none" strike="noStrike" kern="0" cap="none" spc="0" normalizeH="0" baseline="0" noProof="0" dirty="0" err="1">
                <a:ln>
                  <a:noFill/>
                </a:ln>
                <a:solidFill>
                  <a:prstClr val="black"/>
                </a:solidFill>
                <a:effectLst/>
                <a:uLnTx/>
                <a:uFillTx/>
              </a:rPr>
              <a:t>Zwarenstein</a:t>
            </a:r>
            <a:r>
              <a:rPr kumimoji="0" lang="en-US" sz="1000" b="0" i="0" u="none" strike="noStrike" kern="0" cap="none" spc="0" normalizeH="0" baseline="0" noProof="0" dirty="0">
                <a:ln>
                  <a:noFill/>
                </a:ln>
                <a:solidFill>
                  <a:prstClr val="black"/>
                </a:solidFill>
                <a:effectLst/>
                <a:uLnTx/>
                <a:uFillTx/>
              </a:rPr>
              <a:t>, M. (2017) Interprofessional collaboration to improve professional practice and healthcare outcomes. </a:t>
            </a:r>
            <a:r>
              <a:rPr kumimoji="0" lang="en-US" sz="1000" b="0" i="1" u="none" strike="noStrike" kern="0" cap="none" spc="0" normalizeH="0" baseline="0" noProof="0" dirty="0">
                <a:ln>
                  <a:noFill/>
                </a:ln>
                <a:solidFill>
                  <a:prstClr val="black"/>
                </a:solidFill>
                <a:effectLst/>
                <a:uLnTx/>
                <a:uFillTx/>
              </a:rPr>
              <a:t>Cochrane Systematic Review,</a:t>
            </a:r>
            <a:r>
              <a:rPr kumimoji="0" lang="en-US" sz="1000" b="0" i="0" u="none" strike="noStrike" kern="0" cap="none" spc="0" normalizeH="0" baseline="0" noProof="0" dirty="0">
                <a:ln>
                  <a:noFill/>
                </a:ln>
                <a:solidFill>
                  <a:prstClr val="black"/>
                </a:solidFill>
                <a:effectLst/>
                <a:uLnTx/>
                <a:uFillTx/>
              </a:rPr>
              <a:t> 6</a:t>
            </a:r>
            <a:r>
              <a:rPr kumimoji="0" lang="en-US" sz="1000" b="1" i="0" u="none" strike="noStrike" kern="0" cap="none" spc="0" normalizeH="0" baseline="0" noProof="0" dirty="0">
                <a:ln>
                  <a:noFill/>
                </a:ln>
                <a:solidFill>
                  <a:prstClr val="black"/>
                </a:solidFill>
                <a:effectLst/>
                <a:uLnTx/>
                <a:uFillTx/>
              </a:rPr>
              <a:t>,</a:t>
            </a:r>
            <a:r>
              <a:rPr kumimoji="0" lang="en-US" sz="1000" b="0" i="0" u="none" strike="noStrike" kern="0" cap="none" spc="0" normalizeH="0" baseline="0" noProof="0" dirty="0">
                <a:ln>
                  <a:noFill/>
                </a:ln>
                <a:solidFill>
                  <a:prstClr val="black"/>
                </a:solidFill>
                <a:effectLst/>
                <a:uLnTx/>
                <a:uFillTx/>
              </a:rPr>
              <a:t> Cd000072.</a:t>
            </a:r>
            <a:endParaRPr kumimoji="0" lang="en-GB" sz="10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0" cap="none" spc="0" normalizeH="0" baseline="0" noProof="0" dirty="0">
                <a:ln>
                  <a:noFill/>
                </a:ln>
                <a:solidFill>
                  <a:prstClr val="black"/>
                </a:solidFill>
                <a:effectLst/>
                <a:uLnTx/>
                <a:uFillTx/>
              </a:rPr>
              <a:t>World Health Organization (WHO) (2010) </a:t>
            </a:r>
            <a:r>
              <a:rPr kumimoji="0" lang="en-US" sz="1000" b="0" i="1" u="none" strike="noStrike" kern="0" cap="none" spc="0" normalizeH="0" baseline="0" noProof="0" dirty="0">
                <a:ln>
                  <a:noFill/>
                </a:ln>
                <a:solidFill>
                  <a:prstClr val="black"/>
                </a:solidFill>
                <a:effectLst/>
                <a:uLnTx/>
                <a:uFillTx/>
              </a:rPr>
              <a:t>Framework for Action on Interprofessional Education &amp; Collaborative Practice </a:t>
            </a:r>
            <a:r>
              <a:rPr kumimoji="0" lang="en-US" sz="1000" b="0" i="0" u="none" strike="noStrike" kern="0" cap="none" spc="0" normalizeH="0" baseline="0" noProof="0" dirty="0">
                <a:ln>
                  <a:noFill/>
                </a:ln>
                <a:solidFill>
                  <a:prstClr val="black"/>
                </a:solidFill>
                <a:effectLst/>
                <a:uLnTx/>
                <a:uFillTx/>
              </a:rPr>
              <a:t>[Online]. Geneva, Switzerland: WHO. Available: </a:t>
            </a:r>
            <a:r>
              <a:rPr kumimoji="0" lang="en-GB" sz="1000" b="0" i="0" u="sng" strike="noStrike" kern="0" cap="none" spc="0" normalizeH="0" baseline="0" noProof="0" dirty="0">
                <a:ln>
                  <a:noFill/>
                </a:ln>
                <a:solidFill>
                  <a:prstClr val="black"/>
                </a:solidFill>
                <a:effectLst/>
                <a:uLnTx/>
                <a:uFillTx/>
                <a:hlinkClick r:id="rId3"/>
              </a:rPr>
              <a:t>https://www.who.int/hrh/resources/framework_action/en/</a:t>
            </a:r>
            <a:r>
              <a:rPr kumimoji="0" lang="en-US" sz="1000" b="0" i="0" u="none" strike="noStrike" kern="0" cap="none" spc="0" normalizeH="0" baseline="0" noProof="0" dirty="0">
                <a:ln>
                  <a:noFill/>
                </a:ln>
                <a:solidFill>
                  <a:prstClr val="black"/>
                </a:solidFill>
                <a:effectLst/>
                <a:uLnTx/>
                <a:uFillTx/>
              </a:rPr>
              <a:t> [Accessed May 2019].</a:t>
            </a:r>
          </a:p>
        </p:txBody>
      </p:sp>
    </p:spTree>
    <p:extLst>
      <p:ext uri="{BB962C8B-B14F-4D97-AF65-F5344CB8AC3E}">
        <p14:creationId xmlns:p14="http://schemas.microsoft.com/office/powerpoint/2010/main" val="115005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2890BF-BA5D-491F-8F01-11622B456559}"/>
              </a:ext>
            </a:extLst>
          </p:cNvPr>
          <p:cNvSpPr>
            <a:spLocks noGrp="1"/>
          </p:cNvSpPr>
          <p:nvPr>
            <p:ph sz="quarter" idx="13"/>
          </p:nvPr>
        </p:nvSpPr>
        <p:spPr>
          <a:xfrm>
            <a:off x="973931" y="2075195"/>
            <a:ext cx="7196137" cy="3255231"/>
          </a:xfrm>
        </p:spPr>
        <p:txBody>
          <a:bodyPr>
            <a:normAutofit fontScale="92500" lnSpcReduction="20000"/>
          </a:bodyPr>
          <a:lstStyle/>
          <a:p>
            <a:pPr lvl="0" eaLnBrk="0" fontAlgn="base" hangingPunct="0">
              <a:spcBef>
                <a:spcPct val="0"/>
              </a:spcBef>
              <a:spcAft>
                <a:spcPct val="0"/>
              </a:spcAft>
            </a:pPr>
            <a:r>
              <a:rPr lang="en-US" altLang="x-none" sz="1600" b="1" dirty="0"/>
              <a:t>AMS involves many health professionals</a:t>
            </a:r>
            <a:endParaRPr lang="en-US" altLang="x-none" sz="1600" dirty="0"/>
          </a:p>
          <a:p>
            <a:pPr marL="457200" lvl="1" indent="0" eaLnBrk="0" fontAlgn="base" hangingPunct="0">
              <a:spcBef>
                <a:spcPct val="0"/>
              </a:spcBef>
              <a:spcAft>
                <a:spcPct val="0"/>
              </a:spcAft>
              <a:buNone/>
            </a:pPr>
            <a:r>
              <a:rPr lang="en-US" altLang="x-none" sz="1600" dirty="0"/>
              <a:t>each brings different knowledge, skills, abilities. </a:t>
            </a:r>
          </a:p>
          <a:p>
            <a:pPr lvl="0" eaLnBrk="0" fontAlgn="base" hangingPunct="0">
              <a:spcBef>
                <a:spcPct val="0"/>
              </a:spcBef>
              <a:spcAft>
                <a:spcPct val="0"/>
              </a:spcAft>
            </a:pPr>
            <a:endParaRPr lang="en-US" altLang="x-none" sz="1600" b="1" dirty="0"/>
          </a:p>
          <a:p>
            <a:pPr lvl="0" eaLnBrk="0" fontAlgn="base" hangingPunct="0">
              <a:spcBef>
                <a:spcPct val="0"/>
              </a:spcBef>
              <a:spcAft>
                <a:spcPct val="0"/>
              </a:spcAft>
            </a:pPr>
            <a:r>
              <a:rPr lang="en-US" altLang="x-none" sz="1600" b="1" dirty="0"/>
              <a:t>Interprofessional collaboration in antimicrobial management </a:t>
            </a:r>
          </a:p>
          <a:p>
            <a:pPr marL="457200" lvl="1" indent="0" eaLnBrk="0" fontAlgn="base" hangingPunct="0">
              <a:spcBef>
                <a:spcPct val="0"/>
              </a:spcBef>
              <a:spcAft>
                <a:spcPct val="0"/>
              </a:spcAft>
              <a:buNone/>
            </a:pPr>
            <a:r>
              <a:rPr lang="en-US" altLang="x-none" sz="1600" dirty="0"/>
              <a:t>is likely to enhance AMS processes, outcomes.</a:t>
            </a:r>
            <a:endParaRPr lang="en-US" altLang="x-none" sz="1600" b="1" dirty="0"/>
          </a:p>
          <a:p>
            <a:pPr lvl="0" eaLnBrk="0" fontAlgn="base" hangingPunct="0">
              <a:spcBef>
                <a:spcPct val="0"/>
              </a:spcBef>
              <a:spcAft>
                <a:spcPct val="0"/>
              </a:spcAft>
            </a:pPr>
            <a:endParaRPr lang="en-US" altLang="x-none" sz="1600" b="1" dirty="0"/>
          </a:p>
          <a:p>
            <a:r>
              <a:rPr lang="en-GB" sz="1600" b="1" dirty="0"/>
              <a:t>Collaborative practice in AMS requires team members to:</a:t>
            </a:r>
          </a:p>
          <a:p>
            <a:pPr marL="285750" indent="-285750">
              <a:buFont typeface="Arial" panose="020B0604020202020204" pitchFamily="34" charset="0"/>
              <a:buChar char="•"/>
            </a:pPr>
            <a:r>
              <a:rPr lang="en-GB" sz="1600" dirty="0"/>
              <a:t>understand that responsibility for safe use of antimicrobials is shared amongst all the health team, which includes the patient. </a:t>
            </a:r>
          </a:p>
          <a:p>
            <a:pPr marL="285750" indent="-285750">
              <a:buFont typeface="Arial" panose="020B0604020202020204" pitchFamily="34" charset="0"/>
              <a:buChar char="•"/>
            </a:pPr>
            <a:r>
              <a:rPr lang="en-GB" sz="1600" dirty="0"/>
              <a:t>understand the goals of antimicrobial management, the expected outcomes of treatment, and how each team member contributes to good antimicrobial management, within the context of their role. </a:t>
            </a:r>
          </a:p>
          <a:p>
            <a:pPr marL="285750" indent="-285750">
              <a:buFont typeface="Arial" panose="020B0604020202020204" pitchFamily="34" charset="0"/>
              <a:buChar char="•"/>
            </a:pPr>
            <a:r>
              <a:rPr lang="en-GB" sz="1600" dirty="0"/>
              <a:t>know and understand results of local surveillance activities, which guide practice and clinical decision-making, and underpins local AMS policy development.</a:t>
            </a:r>
            <a:endParaRPr lang="en-US" sz="1600" dirty="0"/>
          </a:p>
          <a:p>
            <a:endParaRPr lang="en-GB" dirty="0"/>
          </a:p>
        </p:txBody>
      </p:sp>
      <p:sp>
        <p:nvSpPr>
          <p:cNvPr id="3" name="Title 2">
            <a:extLst>
              <a:ext uri="{FF2B5EF4-FFF2-40B4-BE49-F238E27FC236}">
                <a16:creationId xmlns:a16="http://schemas.microsoft.com/office/drawing/2014/main" id="{DAE250A8-9803-4A09-8646-741668275C38}"/>
              </a:ext>
            </a:extLst>
          </p:cNvPr>
          <p:cNvSpPr>
            <a:spLocks noGrp="1"/>
          </p:cNvSpPr>
          <p:nvPr>
            <p:ph type="title"/>
          </p:nvPr>
        </p:nvSpPr>
        <p:spPr/>
        <p:txBody>
          <a:bodyPr>
            <a:normAutofit fontScale="90000"/>
          </a:bodyPr>
          <a:lstStyle/>
          <a:p>
            <a:r>
              <a:rPr lang="en-US" sz="4400" b="0" dirty="0">
                <a:solidFill>
                  <a:prstClr val="black"/>
                </a:solidFill>
                <a:latin typeface="Calibri Light" panose="020F0302020204030204"/>
                <a:cs typeface="+mj-cs"/>
              </a:rPr>
              <a:t>Interprofessional collaboration and AMS</a:t>
            </a:r>
            <a:endParaRPr lang="en-GB" dirty="0"/>
          </a:p>
        </p:txBody>
      </p:sp>
      <p:sp>
        <p:nvSpPr>
          <p:cNvPr id="4" name="TextBox 3">
            <a:extLst>
              <a:ext uri="{FF2B5EF4-FFF2-40B4-BE49-F238E27FC236}">
                <a16:creationId xmlns:a16="http://schemas.microsoft.com/office/drawing/2014/main" id="{0960EC5F-7A39-49B2-B2DB-61F5A695ACC5}"/>
              </a:ext>
            </a:extLst>
          </p:cNvPr>
          <p:cNvSpPr txBox="1"/>
          <p:nvPr/>
        </p:nvSpPr>
        <p:spPr>
          <a:xfrm>
            <a:off x="0" y="5330426"/>
            <a:ext cx="686364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5. Edwards, R., Drumright, L. N., Kiernan, M. &amp; Holmes, A. (2011) Covering more Territory to Fight Resistance: Considering Nurses’ Role in Antimicrobial Stewardship. </a:t>
            </a:r>
            <a:r>
              <a:rPr kumimoji="0" lang="en-US" sz="1000" b="0" i="1" u="none" strike="noStrike" kern="0" cap="none" spc="0" normalizeH="0" baseline="0" noProof="0" dirty="0">
                <a:ln>
                  <a:noFill/>
                </a:ln>
                <a:solidFill>
                  <a:prstClr val="black"/>
                </a:solidFill>
                <a:effectLst/>
                <a:uLnTx/>
                <a:uFillTx/>
              </a:rPr>
              <a:t>Journal of infection prevention,</a:t>
            </a:r>
            <a:r>
              <a:rPr kumimoji="0" lang="en-US" sz="1000" b="0" i="0" u="none" strike="noStrike" kern="0" cap="none" spc="0" normalizeH="0" baseline="0" noProof="0" dirty="0">
                <a:ln>
                  <a:noFill/>
                </a:ln>
                <a:solidFill>
                  <a:prstClr val="black"/>
                </a:solidFill>
                <a:effectLst/>
                <a:uLnTx/>
                <a:uFillTx/>
              </a:rPr>
              <a:t> 12</a:t>
            </a:r>
            <a:r>
              <a:rPr kumimoji="0" lang="en-US" sz="1000" b="1" i="0" u="none" strike="noStrike" kern="0" cap="none" spc="0" normalizeH="0" baseline="0" noProof="0" dirty="0">
                <a:ln>
                  <a:noFill/>
                </a:ln>
                <a:solidFill>
                  <a:prstClr val="black"/>
                </a:solidFill>
                <a:effectLst/>
                <a:uLnTx/>
                <a:uFillTx/>
              </a:rPr>
              <a:t>,</a:t>
            </a:r>
            <a:r>
              <a:rPr kumimoji="0" lang="en-US" sz="1000" b="0" i="0" u="none" strike="noStrike" kern="0" cap="none" spc="0" normalizeH="0" baseline="0" noProof="0" dirty="0">
                <a:ln>
                  <a:noFill/>
                </a:ln>
                <a:solidFill>
                  <a:prstClr val="black"/>
                </a:solidFill>
                <a:effectLst/>
                <a:uLnTx/>
                <a:uFillTx/>
              </a:rPr>
              <a:t> 6-10, p.5. </a:t>
            </a:r>
            <a:endParaRPr kumimoji="0" lang="en-GB" sz="1000" b="0" i="0" u="none" strike="noStrike" kern="0" cap="none" spc="0" normalizeH="0" baseline="0" noProof="0" dirty="0">
              <a:ln>
                <a:noFill/>
              </a:ln>
              <a:solidFill>
                <a:prstClr val="black"/>
              </a:solidFill>
              <a:effectLst/>
              <a:uLnTx/>
              <a:uFillTx/>
            </a:endParaRPr>
          </a:p>
        </p:txBody>
      </p:sp>
      <p:sp>
        <p:nvSpPr>
          <p:cNvPr id="5" name="Rectangle 4">
            <a:extLst>
              <a:ext uri="{FF2B5EF4-FFF2-40B4-BE49-F238E27FC236}">
                <a16:creationId xmlns:a16="http://schemas.microsoft.com/office/drawing/2014/main" id="{565AB83C-0C92-440F-9E60-AA400FBF385F}"/>
              </a:ext>
            </a:extLst>
          </p:cNvPr>
          <p:cNvSpPr/>
          <p:nvPr/>
        </p:nvSpPr>
        <p:spPr>
          <a:xfrm>
            <a:off x="128356" y="1378219"/>
            <a:ext cx="931813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rPr>
              <a:t>‘Given the increasing social and economic burden of AMR and HCAIs, it is critical that healthcare professionals increase their efforts to work together across disciplines for the protection and safety of their patients.’</a:t>
            </a:r>
            <a:r>
              <a:rPr kumimoji="0" lang="en-US" sz="1400" b="0" i="1" u="none" strike="noStrike" kern="0" cap="none" spc="0" normalizeH="0" baseline="30000" noProof="0" dirty="0">
                <a:ln>
                  <a:noFill/>
                </a:ln>
                <a:solidFill>
                  <a:prstClr val="black"/>
                </a:solidFill>
                <a:effectLst/>
                <a:uLnTx/>
                <a:uFillTx/>
              </a:rPr>
              <a:t>5</a:t>
            </a:r>
            <a:endParaRPr kumimoji="0" lang="en-US"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923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BF6466-6581-46CC-97B1-B17574A3D471}"/>
              </a:ext>
            </a:extLst>
          </p:cNvPr>
          <p:cNvSpPr>
            <a:spLocks noGrp="1"/>
          </p:cNvSpPr>
          <p:nvPr>
            <p:ph sz="quarter" idx="13"/>
          </p:nvPr>
        </p:nvSpPr>
        <p:spPr>
          <a:xfrm>
            <a:off x="1003177" y="1296472"/>
            <a:ext cx="7311295" cy="2991443"/>
          </a:xfrm>
        </p:spPr>
        <p:txBody>
          <a:bodyPr>
            <a:normAutofit fontScale="92500" lnSpcReduction="20000"/>
          </a:bodyPr>
          <a:lstStyle/>
          <a:p>
            <a:pPr lvl="0" defTabSz="914400" fontAlgn="t">
              <a:lnSpc>
                <a:spcPct val="90000"/>
              </a:lnSpc>
              <a:spcBef>
                <a:spcPts val="1000"/>
              </a:spcBef>
            </a:pPr>
            <a:r>
              <a:rPr lang="en-US" sz="1600" b="1" dirty="0">
                <a:solidFill>
                  <a:prstClr val="black"/>
                </a:solidFill>
                <a:latin typeface="Calibri" panose="020F0502020204030204"/>
                <a:cs typeface="+mn-cs"/>
              </a:rPr>
              <a:t>Professional differences (cultures, values, hierarchies)</a:t>
            </a:r>
          </a:p>
          <a:p>
            <a:pPr marL="685800" lvl="1" indent="-228600" defTabSz="914400" fontAlgn="t">
              <a:lnSpc>
                <a:spcPct val="90000"/>
              </a:lnSpc>
              <a:spcBef>
                <a:spcPts val="500"/>
              </a:spcBef>
              <a:buFont typeface="Arial"/>
              <a:buChar char="•"/>
            </a:pPr>
            <a:r>
              <a:rPr lang="x-none" altLang="x-none" sz="1600" dirty="0">
                <a:solidFill>
                  <a:prstClr val="black"/>
                </a:solidFill>
                <a:latin typeface="Calibri" panose="020F0502020204030204"/>
                <a:cs typeface="+mn-cs"/>
              </a:rPr>
              <a:t>influences health professional </a:t>
            </a:r>
            <a:r>
              <a:rPr lang="en-US" altLang="x-none" sz="1600" dirty="0">
                <a:solidFill>
                  <a:prstClr val="black"/>
                </a:solidFill>
                <a:latin typeface="Calibri" panose="020F0502020204030204"/>
                <a:cs typeface="+mn-cs"/>
              </a:rPr>
              <a:t>perceptions</a:t>
            </a:r>
            <a:r>
              <a:rPr lang="x-none" altLang="x-none" sz="1600" dirty="0">
                <a:solidFill>
                  <a:prstClr val="black"/>
                </a:solidFill>
                <a:latin typeface="Calibri" panose="020F0502020204030204"/>
                <a:cs typeface="+mn-cs"/>
              </a:rPr>
              <a:t> </a:t>
            </a:r>
            <a:r>
              <a:rPr lang="en-US" altLang="x-none" sz="1600" dirty="0">
                <a:solidFill>
                  <a:prstClr val="black"/>
                </a:solidFill>
                <a:latin typeface="Calibri" panose="020F0502020204030204"/>
                <a:cs typeface="+mn-cs"/>
              </a:rPr>
              <a:t>about their own role, and the role of others, need for collaboration</a:t>
            </a:r>
          </a:p>
          <a:p>
            <a:pPr marL="685800" lvl="1" indent="-228600" defTabSz="914400" fontAlgn="t">
              <a:lnSpc>
                <a:spcPct val="90000"/>
              </a:lnSpc>
              <a:spcBef>
                <a:spcPts val="500"/>
              </a:spcBef>
              <a:buFont typeface="Arial"/>
              <a:buChar char="•"/>
            </a:pPr>
            <a:r>
              <a:rPr lang="en-US" altLang="x-none" sz="1600" dirty="0">
                <a:solidFill>
                  <a:prstClr val="black"/>
                </a:solidFill>
                <a:latin typeface="Calibri" panose="020F0502020204030204"/>
                <a:cs typeface="+mn-cs"/>
              </a:rPr>
              <a:t>medical dominance, hierarchy, and ‘prescribing etiquette’ may prevent questioning, limit discussion </a:t>
            </a:r>
          </a:p>
          <a:p>
            <a:pPr lvl="0" defTabSz="914400" fontAlgn="t">
              <a:lnSpc>
                <a:spcPct val="90000"/>
              </a:lnSpc>
              <a:spcBef>
                <a:spcPts val="1000"/>
              </a:spcBef>
            </a:pPr>
            <a:r>
              <a:rPr lang="en-US" sz="1600" b="1" dirty="0">
                <a:solidFill>
                  <a:prstClr val="black"/>
                </a:solidFill>
                <a:latin typeface="Calibri" panose="020F0502020204030204"/>
                <a:cs typeface="+mn-cs"/>
              </a:rPr>
              <a:t>Workplace, organizational culture</a:t>
            </a:r>
          </a:p>
          <a:p>
            <a:pPr marL="685800" lvl="1" indent="-228600" defTabSz="914400" fontAlgn="t">
              <a:lnSpc>
                <a:spcPct val="90000"/>
              </a:lnSpc>
              <a:spcBef>
                <a:spcPts val="500"/>
              </a:spcBef>
              <a:buFont typeface="Arial"/>
              <a:buChar char="•"/>
            </a:pPr>
            <a:r>
              <a:rPr lang="en-GB" sz="1600" dirty="0">
                <a:solidFill>
                  <a:prstClr val="black"/>
                </a:solidFill>
                <a:latin typeface="Calibri" panose="020F0502020204030204"/>
                <a:cs typeface="+mn-cs"/>
              </a:rPr>
              <a:t>‘the way things are done’ in a particular practice, department, or organization, shapes behaviour and actions</a:t>
            </a:r>
          </a:p>
          <a:p>
            <a:pPr marL="685800" lvl="1" indent="-228600" defTabSz="914400" fontAlgn="t">
              <a:lnSpc>
                <a:spcPct val="90000"/>
              </a:lnSpc>
              <a:spcBef>
                <a:spcPts val="500"/>
              </a:spcBef>
              <a:buFont typeface="Arial"/>
              <a:buChar char="•"/>
            </a:pPr>
            <a:r>
              <a:rPr lang="en-GB" sz="1600" dirty="0">
                <a:solidFill>
                  <a:prstClr val="black"/>
                </a:solidFill>
                <a:latin typeface="Calibri" panose="020F0502020204030204"/>
                <a:cs typeface="+mn-cs"/>
              </a:rPr>
              <a:t>poor culture may negatively influence health professional’s satisfaction, engagement, potential for collaboration.</a:t>
            </a:r>
          </a:p>
          <a:p>
            <a:pPr lvl="0" defTabSz="914400" fontAlgn="t">
              <a:lnSpc>
                <a:spcPct val="90000"/>
              </a:lnSpc>
              <a:spcBef>
                <a:spcPts val="1000"/>
              </a:spcBef>
            </a:pPr>
            <a:r>
              <a:rPr lang="en-US" sz="1600" b="1" dirty="0">
                <a:solidFill>
                  <a:prstClr val="black"/>
                </a:solidFill>
                <a:latin typeface="Calibri" panose="020F0502020204030204"/>
                <a:cs typeface="+mn-cs"/>
              </a:rPr>
              <a:t>Lack of knowledge, confidence in collaboration abilities</a:t>
            </a:r>
          </a:p>
          <a:p>
            <a:pPr marL="685800" lvl="1" indent="-228600" defTabSz="914400" fontAlgn="t">
              <a:lnSpc>
                <a:spcPct val="90000"/>
              </a:lnSpc>
              <a:spcBef>
                <a:spcPts val="500"/>
              </a:spcBef>
              <a:buFont typeface="Arial"/>
              <a:buChar char="•"/>
            </a:pPr>
            <a:r>
              <a:rPr lang="en-US" sz="1600" dirty="0">
                <a:solidFill>
                  <a:prstClr val="black"/>
                </a:solidFill>
                <a:latin typeface="Calibri" panose="020F0502020204030204"/>
                <a:cs typeface="+mn-cs"/>
              </a:rPr>
              <a:t>may lead to uncertainty, limit individual </a:t>
            </a:r>
            <a:r>
              <a:rPr lang="en-GB" sz="1600" dirty="0">
                <a:solidFill>
                  <a:prstClr val="black"/>
                </a:solidFill>
                <a:latin typeface="Calibri" panose="020F0502020204030204"/>
                <a:cs typeface="+mn-cs"/>
              </a:rPr>
              <a:t>capability</a:t>
            </a:r>
            <a:r>
              <a:rPr lang="en-US" sz="1600" dirty="0">
                <a:solidFill>
                  <a:prstClr val="black"/>
                </a:solidFill>
                <a:latin typeface="Calibri" panose="020F0502020204030204"/>
                <a:cs typeface="+mn-cs"/>
              </a:rPr>
              <a:t> to speak up, ask questions, reduces </a:t>
            </a:r>
            <a:r>
              <a:rPr lang="en-GB" sz="1600" dirty="0">
                <a:solidFill>
                  <a:prstClr val="black"/>
                </a:solidFill>
                <a:latin typeface="Calibri" panose="020F0502020204030204"/>
                <a:cs typeface="+mn-cs"/>
              </a:rPr>
              <a:t>capacity for collaboration</a:t>
            </a:r>
          </a:p>
          <a:p>
            <a:endParaRPr lang="en-GB" dirty="0"/>
          </a:p>
        </p:txBody>
      </p:sp>
      <p:sp>
        <p:nvSpPr>
          <p:cNvPr id="3" name="Title 2">
            <a:extLst>
              <a:ext uri="{FF2B5EF4-FFF2-40B4-BE49-F238E27FC236}">
                <a16:creationId xmlns:a16="http://schemas.microsoft.com/office/drawing/2014/main" id="{4EAB37B9-689A-4179-8AB4-3369F43DC29A}"/>
              </a:ext>
            </a:extLst>
          </p:cNvPr>
          <p:cNvSpPr>
            <a:spLocks noGrp="1"/>
          </p:cNvSpPr>
          <p:nvPr>
            <p:ph type="title"/>
          </p:nvPr>
        </p:nvSpPr>
        <p:spPr/>
        <p:txBody>
          <a:bodyPr/>
          <a:lstStyle/>
          <a:p>
            <a:r>
              <a:rPr lang="en-US" sz="4400" b="0" dirty="0">
                <a:solidFill>
                  <a:prstClr val="black"/>
                </a:solidFill>
                <a:latin typeface="Calibri Light" panose="020F0302020204030204"/>
                <a:cs typeface="+mj-cs"/>
              </a:rPr>
              <a:t>What influences collaboration?</a:t>
            </a:r>
            <a:endParaRPr lang="en-GB" dirty="0"/>
          </a:p>
        </p:txBody>
      </p:sp>
      <p:graphicFrame>
        <p:nvGraphicFramePr>
          <p:cNvPr id="5" name="Content Placeholder 3">
            <a:extLst>
              <a:ext uri="{FF2B5EF4-FFF2-40B4-BE49-F238E27FC236}">
                <a16:creationId xmlns:a16="http://schemas.microsoft.com/office/drawing/2014/main" id="{4F8067F5-7B91-42DC-A0FE-AF7980179E0A}"/>
              </a:ext>
            </a:extLst>
          </p:cNvPr>
          <p:cNvGraphicFramePr>
            <a:graphicFrameLocks/>
          </p:cNvGraphicFramePr>
          <p:nvPr>
            <p:extLst>
              <p:ext uri="{D42A27DB-BD31-4B8C-83A1-F6EECF244321}">
                <p14:modId xmlns:p14="http://schemas.microsoft.com/office/powerpoint/2010/main" val="1135035531"/>
              </p:ext>
            </p:extLst>
          </p:nvPr>
        </p:nvGraphicFramePr>
        <p:xfrm>
          <a:off x="1189356" y="4287915"/>
          <a:ext cx="6978155" cy="138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61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10FCA-4822-41EC-B40D-FC6311A7C79F}"/>
              </a:ext>
            </a:extLst>
          </p:cNvPr>
          <p:cNvSpPr>
            <a:spLocks noGrp="1"/>
          </p:cNvSpPr>
          <p:nvPr>
            <p:ph sz="quarter" idx="13"/>
          </p:nvPr>
        </p:nvSpPr>
        <p:spPr>
          <a:xfrm>
            <a:off x="1189356" y="1272382"/>
            <a:ext cx="7196137" cy="3321171"/>
          </a:xfrm>
        </p:spPr>
        <p:txBody>
          <a:bodyPr>
            <a:normAutofit fontScale="77500" lnSpcReduction="20000"/>
          </a:bodyPr>
          <a:lstStyle/>
          <a:p>
            <a:pPr marL="0" lvl="1" indent="0" defTabSz="914400" fontAlgn="t">
              <a:lnSpc>
                <a:spcPct val="90000"/>
              </a:lnSpc>
              <a:spcBef>
                <a:spcPts val="1000"/>
              </a:spcBef>
              <a:buNone/>
            </a:pPr>
            <a:r>
              <a:rPr lang="en-US" sz="1600" b="1" dirty="0">
                <a:solidFill>
                  <a:prstClr val="black"/>
                </a:solidFill>
                <a:latin typeface="Calibri" panose="020F0502020204030204"/>
                <a:cs typeface="+mn-cs"/>
              </a:rPr>
              <a:t>Interprofessional education </a:t>
            </a:r>
          </a:p>
          <a:p>
            <a:pPr marL="342900" lvl="1" indent="-342900" defTabSz="914400" fontAlgn="t">
              <a:lnSpc>
                <a:spcPct val="90000"/>
              </a:lnSpc>
              <a:spcBef>
                <a:spcPts val="1000"/>
              </a:spcBef>
              <a:buFont typeface="Arial"/>
              <a:buChar char="•"/>
            </a:pPr>
            <a:r>
              <a:rPr lang="en-US" sz="1600" dirty="0" err="1">
                <a:solidFill>
                  <a:prstClr val="black"/>
                </a:solidFill>
                <a:latin typeface="Calibri" panose="020F0502020204030204"/>
                <a:cs typeface="+mn-cs"/>
              </a:rPr>
              <a:t>im</a:t>
            </a:r>
            <a:r>
              <a:rPr lang="en-GB" sz="1600" dirty="0">
                <a:solidFill>
                  <a:prstClr val="black"/>
                </a:solidFill>
                <a:latin typeface="Calibri" panose="020F0502020204030204"/>
                <a:cs typeface="+mn-cs"/>
              </a:rPr>
              <a:t>proves communication and team working skills, understanding of professional roles and values, promotes shared focus on patient-centred care.</a:t>
            </a:r>
            <a:r>
              <a:rPr lang="en-GB" sz="1600" baseline="30000" dirty="0">
                <a:solidFill>
                  <a:prstClr val="black"/>
                </a:solidFill>
                <a:latin typeface="Calibri" panose="020F0502020204030204"/>
                <a:cs typeface="+mn-cs"/>
              </a:rPr>
              <a:t>6,7</a:t>
            </a:r>
            <a:r>
              <a:rPr lang="en-GB" sz="1600" dirty="0">
                <a:solidFill>
                  <a:prstClr val="black"/>
                </a:solidFill>
                <a:latin typeface="Calibri" panose="020F0502020204030204"/>
                <a:cs typeface="+mn-cs"/>
              </a:rPr>
              <a:t> </a:t>
            </a:r>
            <a:endParaRPr lang="en-US" sz="1600" b="1" dirty="0">
              <a:solidFill>
                <a:prstClr val="black"/>
              </a:solidFill>
              <a:latin typeface="Calibri" panose="020F0502020204030204"/>
              <a:cs typeface="+mn-cs"/>
            </a:endParaRPr>
          </a:p>
          <a:p>
            <a:pPr lvl="0" defTabSz="914400" fontAlgn="t">
              <a:lnSpc>
                <a:spcPct val="90000"/>
              </a:lnSpc>
              <a:spcBef>
                <a:spcPts val="1000"/>
              </a:spcBef>
            </a:pPr>
            <a:r>
              <a:rPr lang="en-US" sz="1600" b="1" dirty="0">
                <a:solidFill>
                  <a:prstClr val="black"/>
                </a:solidFill>
                <a:latin typeface="Calibri" panose="020F0502020204030204"/>
                <a:cs typeface="+mn-cs"/>
              </a:rPr>
              <a:t>Interprofessional rounds, meetings</a:t>
            </a:r>
          </a:p>
          <a:p>
            <a:pPr marL="285750" lvl="1" defTabSz="914400" fontAlgn="t">
              <a:lnSpc>
                <a:spcPct val="90000"/>
              </a:lnSpc>
              <a:spcBef>
                <a:spcPts val="1000"/>
              </a:spcBef>
              <a:buFont typeface="Arial"/>
              <a:buChar char="•"/>
            </a:pPr>
            <a:r>
              <a:rPr lang="en-GB" sz="1600" dirty="0">
                <a:solidFill>
                  <a:prstClr val="black"/>
                </a:solidFill>
                <a:latin typeface="Calibri" panose="020F0502020204030204"/>
                <a:cs typeface="+mn-cs"/>
              </a:rPr>
              <a:t>can enhance interprofessional relationships, confidence, gives opportunity to clarify issues, promotes shared understanding about patient care goals and plan.</a:t>
            </a:r>
            <a:r>
              <a:rPr lang="en-GB" sz="1600" baseline="30000" dirty="0">
                <a:solidFill>
                  <a:prstClr val="black"/>
                </a:solidFill>
                <a:latin typeface="Calibri" panose="020F0502020204030204"/>
                <a:cs typeface="+mn-cs"/>
              </a:rPr>
              <a:t>8.9</a:t>
            </a:r>
            <a:endParaRPr lang="en-GB" sz="1600" dirty="0">
              <a:solidFill>
                <a:prstClr val="black"/>
              </a:solidFill>
              <a:latin typeface="Calibri" panose="020F0502020204030204"/>
              <a:cs typeface="+mn-cs"/>
            </a:endParaRPr>
          </a:p>
          <a:p>
            <a:pPr marL="0" lvl="1" indent="0" defTabSz="914400" fontAlgn="t">
              <a:lnSpc>
                <a:spcPct val="90000"/>
              </a:lnSpc>
              <a:spcBef>
                <a:spcPts val="1000"/>
              </a:spcBef>
              <a:buNone/>
            </a:pPr>
            <a:r>
              <a:rPr lang="en-US" sz="1600" b="1" dirty="0">
                <a:solidFill>
                  <a:prstClr val="black"/>
                </a:solidFill>
                <a:latin typeface="Calibri" panose="020F0502020204030204"/>
                <a:cs typeface="+mn-cs"/>
              </a:rPr>
              <a:t>Clinical tools (guidelines, clinical pathways, reminders)</a:t>
            </a:r>
          </a:p>
          <a:p>
            <a:pPr marL="228600" lvl="0" indent="-228600" defTabSz="914400" fontAlgn="t">
              <a:lnSpc>
                <a:spcPct val="90000"/>
              </a:lnSpc>
              <a:spcBef>
                <a:spcPts val="1000"/>
              </a:spcBef>
              <a:buFont typeface="Arial"/>
              <a:buChar char="•"/>
            </a:pPr>
            <a:r>
              <a:rPr lang="en-US" sz="1600" dirty="0">
                <a:solidFill>
                  <a:prstClr val="black"/>
                </a:solidFill>
                <a:latin typeface="Calibri" panose="020F0502020204030204"/>
                <a:cs typeface="+mn-cs"/>
              </a:rPr>
              <a:t>helps ensure all team members are aware of expected practice, examples are protocols, checklists, clinical pathways.</a:t>
            </a:r>
          </a:p>
          <a:p>
            <a:pPr lvl="0" defTabSz="914400" fontAlgn="t">
              <a:lnSpc>
                <a:spcPct val="90000"/>
              </a:lnSpc>
              <a:spcBef>
                <a:spcPts val="1000"/>
              </a:spcBef>
            </a:pPr>
            <a:r>
              <a:rPr lang="en-US" sz="1600" b="1" dirty="0">
                <a:solidFill>
                  <a:prstClr val="black"/>
                </a:solidFill>
                <a:latin typeface="Calibri" panose="020F0502020204030204"/>
                <a:cs typeface="+mn-cs"/>
              </a:rPr>
              <a:t>Structured communication tools </a:t>
            </a:r>
          </a:p>
          <a:p>
            <a:pPr marL="228600" lvl="0" indent="-228600" defTabSz="914400" fontAlgn="t">
              <a:lnSpc>
                <a:spcPct val="90000"/>
              </a:lnSpc>
              <a:spcBef>
                <a:spcPts val="1000"/>
              </a:spcBef>
              <a:buFont typeface="Arial"/>
              <a:buChar char="•"/>
            </a:pPr>
            <a:r>
              <a:rPr lang="en-US" sz="1600" dirty="0">
                <a:solidFill>
                  <a:prstClr val="black"/>
                </a:solidFill>
                <a:latin typeface="Calibri" panose="020F0502020204030204"/>
                <a:cs typeface="+mn-cs"/>
              </a:rPr>
              <a:t>enables a common language, increases understanding</a:t>
            </a:r>
            <a:r>
              <a:rPr lang="en-GB" sz="1600" dirty="0">
                <a:solidFill>
                  <a:prstClr val="black"/>
                </a:solidFill>
                <a:latin typeface="Calibri" panose="020F0502020204030204"/>
                <a:cs typeface="+mn-cs"/>
              </a:rPr>
              <a:t> amongst team members; examples include </a:t>
            </a:r>
            <a:r>
              <a:rPr lang="en-US" sz="1600" dirty="0">
                <a:solidFill>
                  <a:prstClr val="black"/>
                </a:solidFill>
                <a:latin typeface="Calibri" panose="020F0502020204030204"/>
                <a:cs typeface="+mn-cs"/>
              </a:rPr>
              <a:t>SBAR, graded assertiveness, scripted communication.</a:t>
            </a:r>
            <a:r>
              <a:rPr lang="en-US" sz="1600" baseline="30000" dirty="0">
                <a:solidFill>
                  <a:prstClr val="black"/>
                </a:solidFill>
                <a:latin typeface="Calibri" panose="020F0502020204030204"/>
                <a:cs typeface="+mn-cs"/>
              </a:rPr>
              <a:t>6.10</a:t>
            </a:r>
            <a:endParaRPr lang="en-US" sz="1600" dirty="0">
              <a:solidFill>
                <a:prstClr val="black"/>
              </a:solidFill>
              <a:latin typeface="Calibri" panose="020F0502020204030204"/>
              <a:cs typeface="+mn-cs"/>
            </a:endParaRPr>
          </a:p>
          <a:p>
            <a:pPr lvl="0" defTabSz="914400" fontAlgn="t">
              <a:lnSpc>
                <a:spcPct val="90000"/>
              </a:lnSpc>
              <a:spcBef>
                <a:spcPts val="1000"/>
              </a:spcBef>
            </a:pPr>
            <a:r>
              <a:rPr lang="en-US" sz="1600" b="1" dirty="0">
                <a:solidFill>
                  <a:prstClr val="black"/>
                </a:solidFill>
                <a:latin typeface="Calibri" panose="020F0502020204030204"/>
                <a:cs typeface="+mn-cs"/>
              </a:rPr>
              <a:t>Information and communication technology (ICT)</a:t>
            </a:r>
            <a:r>
              <a:rPr lang="en-US" sz="1600" dirty="0">
                <a:solidFill>
                  <a:prstClr val="black"/>
                </a:solidFill>
                <a:latin typeface="Calibri" panose="020F0502020204030204"/>
                <a:cs typeface="+mn-cs"/>
              </a:rPr>
              <a:t> </a:t>
            </a:r>
          </a:p>
          <a:p>
            <a:pPr marL="228600" lvl="0" indent="-228600" defTabSz="914400" fontAlgn="t">
              <a:lnSpc>
                <a:spcPct val="90000"/>
              </a:lnSpc>
              <a:spcBef>
                <a:spcPts val="1000"/>
              </a:spcBef>
              <a:buFont typeface="Arial"/>
              <a:buChar char="•"/>
            </a:pPr>
            <a:r>
              <a:rPr lang="en-US" sz="1600" dirty="0">
                <a:solidFill>
                  <a:prstClr val="black"/>
                </a:solidFill>
                <a:latin typeface="Calibri" panose="020F0502020204030204"/>
                <a:cs typeface="+mn-cs"/>
              </a:rPr>
              <a:t>makes information accessible, helps ensure </a:t>
            </a:r>
            <a:r>
              <a:rPr lang="en-GB" sz="1600" dirty="0">
                <a:solidFill>
                  <a:prstClr val="black"/>
                </a:solidFill>
                <a:latin typeface="Calibri" panose="020F0502020204030204"/>
                <a:cs typeface="+mn-cs"/>
              </a:rPr>
              <a:t>team members are ‘on the same page’, examples include electronic health records, electronic prescribing, antimicrobial approval systems, smartphone applications.</a:t>
            </a:r>
            <a:r>
              <a:rPr lang="en-GB" sz="1600" baseline="30000" dirty="0">
                <a:solidFill>
                  <a:prstClr val="black"/>
                </a:solidFill>
                <a:latin typeface="Calibri" panose="020F0502020204030204"/>
                <a:cs typeface="+mn-cs"/>
              </a:rPr>
              <a:t>10</a:t>
            </a:r>
            <a:r>
              <a:rPr lang="en-GB" sz="1600" dirty="0">
                <a:solidFill>
                  <a:prstClr val="black"/>
                </a:solidFill>
                <a:latin typeface="Calibri" panose="020F0502020204030204"/>
                <a:cs typeface="+mn-cs"/>
              </a:rPr>
              <a:t> </a:t>
            </a:r>
            <a:endParaRPr lang="en-US" sz="1600" i="1" dirty="0">
              <a:solidFill>
                <a:prstClr val="black"/>
              </a:solidFill>
              <a:latin typeface="Calibri" panose="020F0502020204030204"/>
              <a:cs typeface="+mn-cs"/>
            </a:endParaRPr>
          </a:p>
          <a:p>
            <a:endParaRPr lang="en-GB" dirty="0"/>
          </a:p>
        </p:txBody>
      </p:sp>
      <p:sp>
        <p:nvSpPr>
          <p:cNvPr id="3" name="Title 2">
            <a:extLst>
              <a:ext uri="{FF2B5EF4-FFF2-40B4-BE49-F238E27FC236}">
                <a16:creationId xmlns:a16="http://schemas.microsoft.com/office/drawing/2014/main" id="{97AF9A12-9444-4FBF-AF04-586184E2E479}"/>
              </a:ext>
            </a:extLst>
          </p:cNvPr>
          <p:cNvSpPr>
            <a:spLocks noGrp="1"/>
          </p:cNvSpPr>
          <p:nvPr>
            <p:ph type="title"/>
          </p:nvPr>
        </p:nvSpPr>
        <p:spPr/>
        <p:txBody>
          <a:bodyPr>
            <a:normAutofit fontScale="90000"/>
          </a:bodyPr>
          <a:lstStyle/>
          <a:p>
            <a:r>
              <a:rPr lang="en-US" sz="4000" b="0" dirty="0">
                <a:solidFill>
                  <a:prstClr val="black"/>
                </a:solidFill>
                <a:latin typeface="Calibri Light" panose="020F0302020204030204"/>
                <a:cs typeface="+mj-cs"/>
              </a:rPr>
              <a:t>What supports interprofessional collaboration? </a:t>
            </a:r>
            <a:endParaRPr lang="en-GB" dirty="0"/>
          </a:p>
        </p:txBody>
      </p:sp>
      <p:sp>
        <p:nvSpPr>
          <p:cNvPr id="4" name="TextBox 3">
            <a:extLst>
              <a:ext uri="{FF2B5EF4-FFF2-40B4-BE49-F238E27FC236}">
                <a16:creationId xmlns:a16="http://schemas.microsoft.com/office/drawing/2014/main" id="{A2243C90-3144-4377-B878-316C0CB25C4A}"/>
              </a:ext>
            </a:extLst>
          </p:cNvPr>
          <p:cNvSpPr txBox="1"/>
          <p:nvPr/>
        </p:nvSpPr>
        <p:spPr>
          <a:xfrm>
            <a:off x="1" y="4593553"/>
            <a:ext cx="9046346"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6. Foronda, C., </a:t>
            </a:r>
            <a:r>
              <a:rPr kumimoji="0" lang="en-US" sz="1000" b="0" i="0" u="none" strike="noStrike" kern="0" cap="none" spc="0" normalizeH="0" baseline="0" noProof="0" dirty="0" err="1">
                <a:ln>
                  <a:noFill/>
                </a:ln>
                <a:solidFill>
                  <a:prstClr val="black"/>
                </a:solidFill>
                <a:effectLst/>
                <a:uLnTx/>
                <a:uFillTx/>
              </a:rPr>
              <a:t>Macwilliams</a:t>
            </a:r>
            <a:r>
              <a:rPr kumimoji="0" lang="en-US" sz="1000" b="0" i="0" u="none" strike="noStrike" kern="0" cap="none" spc="0" normalizeH="0" baseline="0" noProof="0" dirty="0">
                <a:ln>
                  <a:noFill/>
                </a:ln>
                <a:solidFill>
                  <a:prstClr val="black"/>
                </a:solidFill>
                <a:effectLst/>
                <a:uLnTx/>
                <a:uFillTx/>
              </a:rPr>
              <a:t>, B. &amp; </a:t>
            </a:r>
            <a:r>
              <a:rPr kumimoji="0" lang="en-US" sz="1000" b="0" i="0" u="none" strike="noStrike" kern="0" cap="none" spc="0" normalizeH="0" baseline="0" noProof="0" dirty="0" err="1">
                <a:ln>
                  <a:noFill/>
                </a:ln>
                <a:solidFill>
                  <a:prstClr val="black"/>
                </a:solidFill>
                <a:effectLst/>
                <a:uLnTx/>
                <a:uFillTx/>
              </a:rPr>
              <a:t>Mcarthur</a:t>
            </a:r>
            <a:r>
              <a:rPr kumimoji="0" lang="en-US" sz="1000" b="0" i="0" u="none" strike="noStrike" kern="0" cap="none" spc="0" normalizeH="0" baseline="0" noProof="0" dirty="0">
                <a:ln>
                  <a:noFill/>
                </a:ln>
                <a:solidFill>
                  <a:prstClr val="black"/>
                </a:solidFill>
                <a:effectLst/>
                <a:uLnTx/>
                <a:uFillTx/>
              </a:rPr>
              <a:t>, E. (2016) Interprofessional communication in healthcare: An integrative review. </a:t>
            </a:r>
            <a:r>
              <a:rPr kumimoji="0" lang="en-US" sz="1000" b="0" i="1" u="none" strike="noStrike" kern="0" cap="none" spc="0" normalizeH="0" baseline="0" noProof="0" dirty="0">
                <a:ln>
                  <a:noFill/>
                </a:ln>
                <a:solidFill>
                  <a:prstClr val="black"/>
                </a:solidFill>
                <a:effectLst/>
                <a:uLnTx/>
                <a:uFillTx/>
              </a:rPr>
              <a:t>Nurse Education in Practice,</a:t>
            </a:r>
            <a:r>
              <a:rPr kumimoji="0" lang="en-US" sz="1000" b="0" i="0" u="none" strike="noStrike" kern="0" cap="none" spc="0" normalizeH="0" baseline="0" noProof="0" dirty="0">
                <a:ln>
                  <a:noFill/>
                </a:ln>
                <a:solidFill>
                  <a:prstClr val="black"/>
                </a:solidFill>
                <a:effectLst/>
                <a:uLnTx/>
                <a:uFillTx/>
              </a:rPr>
              <a:t> 19</a:t>
            </a:r>
            <a:r>
              <a:rPr kumimoji="0" lang="en-US" sz="1000" b="1" i="0" u="none" strike="noStrike" kern="0" cap="none" spc="0" normalizeH="0" baseline="0" noProof="0" dirty="0">
                <a:ln>
                  <a:noFill/>
                </a:ln>
                <a:solidFill>
                  <a:prstClr val="black"/>
                </a:solidFill>
                <a:effectLst/>
                <a:uLnTx/>
                <a:uFillTx/>
              </a:rPr>
              <a:t>,</a:t>
            </a:r>
            <a:r>
              <a:rPr kumimoji="0" lang="en-US" sz="1000" b="0" i="0" u="none" strike="noStrike" kern="0" cap="none" spc="0" normalizeH="0" baseline="0" noProof="0" dirty="0">
                <a:ln>
                  <a:noFill/>
                </a:ln>
                <a:solidFill>
                  <a:prstClr val="black"/>
                </a:solidFill>
                <a:effectLst/>
                <a:uLnTx/>
                <a:uFillTx/>
              </a:rPr>
              <a:t> 36-40.</a:t>
            </a:r>
            <a:endParaRPr kumimoji="0" lang="en-GB" sz="1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7. </a:t>
            </a:r>
            <a:r>
              <a:rPr kumimoji="0" lang="en-GB" sz="1000" b="0" i="0" u="none" strike="noStrike" kern="0" cap="none" spc="0" normalizeH="0" baseline="0" noProof="0" dirty="0" err="1">
                <a:ln>
                  <a:noFill/>
                </a:ln>
                <a:solidFill>
                  <a:prstClr val="black"/>
                </a:solidFill>
                <a:effectLst/>
                <a:uLnTx/>
                <a:uFillTx/>
              </a:rPr>
              <a:t>Levett</a:t>
            </a:r>
            <a:r>
              <a:rPr kumimoji="0" lang="en-GB" sz="1000" b="0" i="0" u="none" strike="noStrike" kern="0" cap="none" spc="0" normalizeH="0" baseline="0" noProof="0" dirty="0">
                <a:ln>
                  <a:noFill/>
                </a:ln>
                <a:solidFill>
                  <a:prstClr val="black"/>
                </a:solidFill>
                <a:effectLst/>
                <a:uLnTx/>
                <a:uFillTx/>
              </a:rPr>
              <a:t>-Jones, T., Burdett, T., Chow, Y. L., </a:t>
            </a:r>
            <a:r>
              <a:rPr kumimoji="0" lang="en-GB" sz="1000" b="0" i="0" u="none" strike="noStrike" kern="0" cap="none" spc="0" normalizeH="0" baseline="0" noProof="0" dirty="0" err="1">
                <a:ln>
                  <a:noFill/>
                </a:ln>
                <a:solidFill>
                  <a:prstClr val="black"/>
                </a:solidFill>
                <a:effectLst/>
                <a:uLnTx/>
                <a:uFillTx/>
              </a:rPr>
              <a:t>Jönsson</a:t>
            </a:r>
            <a:r>
              <a:rPr kumimoji="0" lang="en-GB" sz="1000" b="0" i="0" u="none" strike="noStrike" kern="0" cap="none" spc="0" normalizeH="0" baseline="0" noProof="0" dirty="0">
                <a:ln>
                  <a:noFill/>
                </a:ln>
                <a:solidFill>
                  <a:prstClr val="black"/>
                </a:solidFill>
                <a:effectLst/>
                <a:uLnTx/>
                <a:uFillTx/>
              </a:rPr>
              <a:t>, L., Lasater, K., </a:t>
            </a:r>
            <a:r>
              <a:rPr kumimoji="0" lang="en-GB" sz="1000" b="0" i="1" u="none" strike="noStrike" kern="0" cap="none" spc="0" normalizeH="0" baseline="0" noProof="0" dirty="0">
                <a:ln>
                  <a:noFill/>
                </a:ln>
                <a:solidFill>
                  <a:prstClr val="black"/>
                </a:solidFill>
                <a:effectLst/>
                <a:uLnTx/>
                <a:uFillTx/>
              </a:rPr>
              <a:t>et al</a:t>
            </a:r>
            <a:r>
              <a:rPr kumimoji="0" lang="en-GB" sz="1000" b="0" i="0" u="none" strike="noStrike" kern="0" cap="none" spc="0" normalizeH="0" baseline="0" noProof="0" dirty="0">
                <a:ln>
                  <a:noFill/>
                </a:ln>
                <a:solidFill>
                  <a:prstClr val="black"/>
                </a:solidFill>
                <a:effectLst/>
                <a:uLnTx/>
                <a:uFillTx/>
              </a:rPr>
              <a:t>. (2018) Case Studies of Interprofessional Education Initiatives From Five Countries. </a:t>
            </a:r>
            <a:r>
              <a:rPr kumimoji="0" lang="en-GB" sz="1000" b="0" i="1" u="none" strike="noStrike" kern="0" cap="none" spc="0" normalizeH="0" baseline="0" noProof="0" dirty="0">
                <a:ln>
                  <a:noFill/>
                </a:ln>
                <a:solidFill>
                  <a:prstClr val="black"/>
                </a:solidFill>
                <a:effectLst/>
                <a:uLnTx/>
                <a:uFillTx/>
              </a:rPr>
              <a:t>Journal of Nursing Scholarship,</a:t>
            </a:r>
            <a:r>
              <a:rPr kumimoji="0" lang="en-GB" sz="1000" b="0" i="0" u="none" strike="noStrike" kern="0" cap="none" spc="0" normalizeH="0" baseline="0" noProof="0" dirty="0">
                <a:ln>
                  <a:noFill/>
                </a:ln>
                <a:solidFill>
                  <a:prstClr val="black"/>
                </a:solidFill>
                <a:effectLst/>
                <a:uLnTx/>
                <a:uFillTx/>
              </a:rPr>
              <a:t> 50</a:t>
            </a:r>
            <a:r>
              <a:rPr kumimoji="0" lang="en-GB" sz="1000" b="1" i="0" u="none" strike="noStrike" kern="0" cap="none" spc="0" normalizeH="0" baseline="0" noProof="0" dirty="0">
                <a:ln>
                  <a:noFill/>
                </a:ln>
                <a:solidFill>
                  <a:prstClr val="black"/>
                </a:solidFill>
                <a:effectLst/>
                <a:uLnTx/>
                <a:uFillTx/>
              </a:rPr>
              <a:t>,</a:t>
            </a:r>
            <a:r>
              <a:rPr kumimoji="0" lang="en-GB" sz="1000" b="0" i="0" u="none" strike="noStrike" kern="0" cap="none" spc="0" normalizeH="0" baseline="0" noProof="0" dirty="0">
                <a:ln>
                  <a:noFill/>
                </a:ln>
                <a:solidFill>
                  <a:prstClr val="black"/>
                </a:solidFill>
                <a:effectLst/>
                <a:uLnTx/>
                <a:uFillTx/>
              </a:rPr>
              <a:t> 324-332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8, Tang, C. J., Chan, S. W., Zhou, W. T. &amp; </a:t>
            </a:r>
            <a:r>
              <a:rPr kumimoji="0" lang="en-US" sz="1000" b="0" i="0" u="none" strike="noStrike" kern="0" cap="none" spc="0" normalizeH="0" baseline="0" noProof="0" dirty="0" err="1">
                <a:ln>
                  <a:noFill/>
                </a:ln>
                <a:solidFill>
                  <a:prstClr val="black"/>
                </a:solidFill>
                <a:effectLst/>
                <a:uLnTx/>
                <a:uFillTx/>
              </a:rPr>
              <a:t>Liaw</a:t>
            </a:r>
            <a:r>
              <a:rPr kumimoji="0" lang="en-US" sz="1000" b="0" i="0" u="none" strike="noStrike" kern="0" cap="none" spc="0" normalizeH="0" baseline="0" noProof="0" dirty="0">
                <a:ln>
                  <a:noFill/>
                </a:ln>
                <a:solidFill>
                  <a:prstClr val="black"/>
                </a:solidFill>
                <a:effectLst/>
                <a:uLnTx/>
                <a:uFillTx/>
              </a:rPr>
              <a:t>, S. Y. (2013) Collaboration between hospital physicians and nurses: An integrated literature review. </a:t>
            </a:r>
            <a:r>
              <a:rPr kumimoji="0" lang="en-US" sz="1000" b="0" i="1" u="none" strike="noStrike" kern="0" cap="none" spc="0" normalizeH="0" baseline="0" noProof="0" dirty="0">
                <a:ln>
                  <a:noFill/>
                </a:ln>
                <a:solidFill>
                  <a:prstClr val="black"/>
                </a:solidFill>
                <a:effectLst/>
                <a:uLnTx/>
                <a:uFillTx/>
              </a:rPr>
              <a:t>International Nursing Review,</a:t>
            </a:r>
            <a:r>
              <a:rPr kumimoji="0" lang="en-US" sz="1000" b="0" i="0" u="none" strike="noStrike" kern="0" cap="none" spc="0" normalizeH="0" baseline="0" noProof="0" dirty="0">
                <a:ln>
                  <a:noFill/>
                </a:ln>
                <a:solidFill>
                  <a:prstClr val="black"/>
                </a:solidFill>
                <a:effectLst/>
                <a:uLnTx/>
                <a:uFillTx/>
              </a:rPr>
              <a:t> 60</a:t>
            </a:r>
            <a:r>
              <a:rPr kumimoji="0" lang="en-US" sz="1000" b="1" i="0" u="none" strike="noStrike" kern="0" cap="none" spc="0" normalizeH="0" baseline="0" noProof="0" dirty="0">
                <a:ln>
                  <a:noFill/>
                </a:ln>
                <a:solidFill>
                  <a:prstClr val="black"/>
                </a:solidFill>
                <a:effectLst/>
                <a:uLnTx/>
                <a:uFillTx/>
              </a:rPr>
              <a:t>,</a:t>
            </a:r>
            <a:r>
              <a:rPr kumimoji="0" lang="en-US" sz="1000" b="0" i="0" u="none" strike="noStrike" kern="0" cap="none" spc="0" normalizeH="0" baseline="0" noProof="0" dirty="0">
                <a:ln>
                  <a:noFill/>
                </a:ln>
                <a:solidFill>
                  <a:prstClr val="black"/>
                </a:solidFill>
                <a:effectLst/>
                <a:uLnTx/>
                <a:uFillTx/>
              </a:rPr>
              <a:t> 291-302.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9.</a:t>
            </a:r>
            <a:r>
              <a:rPr kumimoji="0" lang="en-GB" sz="1000" b="0" i="0" u="none" strike="noStrike" kern="0" cap="none" spc="0" normalizeH="0" baseline="0" noProof="0" dirty="0">
                <a:ln>
                  <a:noFill/>
                </a:ln>
                <a:solidFill>
                  <a:prstClr val="black"/>
                </a:solidFill>
                <a:effectLst/>
                <a:uLnTx/>
                <a:uFillTx/>
              </a:rPr>
              <a:t> Robert Wood Johnson Foundation (2015) Lessons from the Field: Promising Interprofessional Collaboration Practices. White Paper.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10. </a:t>
            </a:r>
            <a:r>
              <a:rPr kumimoji="0" lang="en-US" sz="1000" b="0" i="0" u="none" strike="noStrike" kern="0" cap="none" spc="0" normalizeH="0" baseline="0" noProof="0" dirty="0">
                <a:ln>
                  <a:noFill/>
                </a:ln>
                <a:solidFill>
                  <a:prstClr val="black"/>
                </a:solidFill>
                <a:effectLst/>
                <a:uLnTx/>
                <a:uFillTx/>
              </a:rPr>
              <a:t>Stein-</a:t>
            </a:r>
            <a:r>
              <a:rPr kumimoji="0" lang="en-US" sz="1000" b="0" i="0" u="none" strike="noStrike" kern="0" cap="none" spc="0" normalizeH="0" baseline="0" noProof="0" dirty="0" err="1">
                <a:ln>
                  <a:noFill/>
                </a:ln>
                <a:solidFill>
                  <a:prstClr val="black"/>
                </a:solidFill>
                <a:effectLst/>
                <a:uLnTx/>
                <a:uFillTx/>
              </a:rPr>
              <a:t>Parbury</a:t>
            </a:r>
            <a:r>
              <a:rPr kumimoji="0" lang="en-US" sz="1000" b="0" i="0" u="none" strike="noStrike" kern="0" cap="none" spc="0" normalizeH="0" baseline="0" noProof="0" dirty="0">
                <a:ln>
                  <a:noFill/>
                </a:ln>
                <a:solidFill>
                  <a:prstClr val="black"/>
                </a:solidFill>
                <a:effectLst/>
                <a:uLnTx/>
                <a:uFillTx/>
              </a:rPr>
              <a:t>, J. (2018) </a:t>
            </a:r>
            <a:r>
              <a:rPr kumimoji="0" lang="en-US" sz="1000" b="0" i="1" u="none" strike="noStrike" kern="0" cap="none" spc="0" normalizeH="0" baseline="0" noProof="0" dirty="0">
                <a:ln>
                  <a:noFill/>
                </a:ln>
                <a:solidFill>
                  <a:prstClr val="black"/>
                </a:solidFill>
                <a:effectLst/>
                <a:uLnTx/>
                <a:uFillTx/>
              </a:rPr>
              <a:t>Patient &amp; Person: Interpersonal Skills in Nursing . </a:t>
            </a:r>
            <a:r>
              <a:rPr kumimoji="0" lang="en-US" sz="1000" b="0" i="0" u="none" strike="noStrike" kern="0" cap="none" spc="0" normalizeH="0" baseline="0" noProof="0" dirty="0">
                <a:ln>
                  <a:noFill/>
                </a:ln>
                <a:solidFill>
                  <a:prstClr val="black"/>
                </a:solidFill>
                <a:effectLst/>
                <a:uLnTx/>
                <a:uFillTx/>
              </a:rPr>
              <a:t>Elsevier.</a:t>
            </a:r>
            <a:endParaRPr kumimoji="0" lang="en-GB" sz="1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4786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641DF4-7236-4AA5-A72F-1C1A3F45FAD3}"/>
              </a:ext>
            </a:extLst>
          </p:cNvPr>
          <p:cNvSpPr>
            <a:spLocks noGrp="1"/>
          </p:cNvSpPr>
          <p:nvPr>
            <p:ph sz="quarter" idx="13"/>
          </p:nvPr>
        </p:nvSpPr>
        <p:spPr>
          <a:xfrm>
            <a:off x="1311564" y="1208800"/>
            <a:ext cx="7766387" cy="4440399"/>
          </a:xfrm>
        </p:spPr>
        <p:txBody>
          <a:bodyPr>
            <a:normAutofit lnSpcReduction="10000"/>
          </a:bodyPr>
          <a:lstStyle/>
          <a:p>
            <a:pPr lvl="0" defTabSz="914400" eaLnBrk="0" fontAlgn="base" hangingPunct="0">
              <a:lnSpc>
                <a:spcPct val="90000"/>
              </a:lnSpc>
              <a:spcBef>
                <a:spcPct val="0"/>
              </a:spcBef>
              <a:spcAft>
                <a:spcPts val="600"/>
              </a:spcAft>
            </a:pPr>
            <a:r>
              <a:rPr lang="en-US" sz="1600" b="1" dirty="0">
                <a:solidFill>
                  <a:prstClr val="black"/>
                </a:solidFill>
                <a:latin typeface="Calibri" panose="020F0502020204030204"/>
                <a:ea typeface="Arial" charset="0"/>
                <a:cs typeface="Arial" charset="0"/>
              </a:rPr>
              <a:t>Interprofessional team meeting is attended by: </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medical, nursing, pharmacy staff </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patient representative</a:t>
            </a:r>
            <a:endParaRPr lang="en-US" sz="1600" b="1" dirty="0">
              <a:solidFill>
                <a:prstClr val="black"/>
              </a:solidFill>
              <a:latin typeface="Calibri" panose="020F0502020204030204"/>
              <a:ea typeface="Arial" charset="0"/>
              <a:cs typeface="Arial" charset="0"/>
            </a:endParaRPr>
          </a:p>
          <a:p>
            <a:pPr lvl="0" defTabSz="914400" eaLnBrk="0" fontAlgn="base" hangingPunct="0">
              <a:lnSpc>
                <a:spcPct val="90000"/>
              </a:lnSpc>
              <a:spcBef>
                <a:spcPct val="0"/>
              </a:spcBef>
              <a:spcAft>
                <a:spcPts val="600"/>
              </a:spcAft>
            </a:pPr>
            <a:r>
              <a:rPr lang="en-US" sz="1600" b="1" dirty="0">
                <a:solidFill>
                  <a:prstClr val="black"/>
                </a:solidFill>
                <a:latin typeface="Calibri" panose="020F0502020204030204"/>
                <a:ea typeface="Arial" charset="0"/>
                <a:cs typeface="Arial" charset="0"/>
              </a:rPr>
              <a:t>The team discuss together the findings, considering: </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performance against recommended practice</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where improvement is needed</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priorities for improvement </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goals for the next reporting period </a:t>
            </a:r>
          </a:p>
          <a:p>
            <a:pPr lvl="0" defTabSz="914400" eaLnBrk="0" fontAlgn="base" hangingPunct="0">
              <a:lnSpc>
                <a:spcPct val="90000"/>
              </a:lnSpc>
              <a:spcBef>
                <a:spcPct val="0"/>
              </a:spcBef>
              <a:spcAft>
                <a:spcPts val="600"/>
              </a:spcAft>
            </a:pPr>
            <a:r>
              <a:rPr lang="en-AU" sz="1600" b="1" dirty="0">
                <a:solidFill>
                  <a:prstClr val="black"/>
                </a:solidFill>
                <a:latin typeface="Calibri" panose="020F0502020204030204"/>
                <a:ea typeface="Arial" charset="0"/>
                <a:cs typeface="Arial" charset="0"/>
              </a:rPr>
              <a:t>Brainstorming happens and consensus is established about:</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potential actions for improvement</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roles and responsibilities, next steps, meeting dates</a:t>
            </a:r>
          </a:p>
          <a:p>
            <a:pPr lvl="0" defTabSz="914400" eaLnBrk="0" fontAlgn="base" hangingPunct="0">
              <a:lnSpc>
                <a:spcPct val="90000"/>
              </a:lnSpc>
              <a:spcBef>
                <a:spcPct val="0"/>
              </a:spcBef>
              <a:spcAft>
                <a:spcPts val="600"/>
              </a:spcAft>
            </a:pPr>
            <a:r>
              <a:rPr lang="en-AU" sz="1600" b="1" dirty="0">
                <a:solidFill>
                  <a:prstClr val="black"/>
                </a:solidFill>
                <a:latin typeface="Calibri" panose="020F0502020204030204"/>
                <a:ea typeface="Arial" charset="0"/>
                <a:cs typeface="Arial" charset="0"/>
              </a:rPr>
              <a:t>This can promote collaboration through</a:t>
            </a:r>
            <a:r>
              <a:rPr lang="en-AU" sz="1600" dirty="0">
                <a:solidFill>
                  <a:prstClr val="black"/>
                </a:solidFill>
                <a:latin typeface="Calibri" panose="020F0502020204030204"/>
                <a:ea typeface="Arial" charset="0"/>
                <a:cs typeface="Arial" charset="0"/>
              </a:rPr>
              <a:t>:</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shared learning </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clarifying and sharing information about roles, responsibilities</a:t>
            </a:r>
          </a:p>
          <a:p>
            <a:pPr marL="228600" lvl="0" indent="-228600" defTabSz="914400" eaLnBrk="0" fontAlgn="base" hangingPunct="0">
              <a:lnSpc>
                <a:spcPct val="90000"/>
              </a:lnSpc>
              <a:spcBef>
                <a:spcPct val="0"/>
              </a:spcBef>
              <a:spcAft>
                <a:spcPts val="600"/>
              </a:spcAft>
              <a:buFont typeface="Wingdings" charset="2"/>
              <a:buChar char="ü"/>
            </a:pPr>
            <a:r>
              <a:rPr lang="en-AU" sz="1600" dirty="0">
                <a:solidFill>
                  <a:prstClr val="black"/>
                </a:solidFill>
                <a:latin typeface="Calibri" panose="020F0502020204030204"/>
                <a:ea typeface="Arial" charset="0"/>
                <a:cs typeface="Arial" charset="0"/>
              </a:rPr>
              <a:t>focus on a shared goal (improving patient outcomes)</a:t>
            </a:r>
          </a:p>
          <a:p>
            <a:endParaRPr lang="en-GB" dirty="0"/>
          </a:p>
        </p:txBody>
      </p:sp>
      <p:sp>
        <p:nvSpPr>
          <p:cNvPr id="3" name="Title 2">
            <a:extLst>
              <a:ext uri="{FF2B5EF4-FFF2-40B4-BE49-F238E27FC236}">
                <a16:creationId xmlns:a16="http://schemas.microsoft.com/office/drawing/2014/main" id="{1E097DBA-F264-4562-98C3-B5EAC5B140B0}"/>
              </a:ext>
            </a:extLst>
          </p:cNvPr>
          <p:cNvSpPr>
            <a:spLocks noGrp="1"/>
          </p:cNvSpPr>
          <p:nvPr>
            <p:ph type="title"/>
          </p:nvPr>
        </p:nvSpPr>
        <p:spPr/>
        <p:txBody>
          <a:bodyPr>
            <a:normAutofit fontScale="90000"/>
          </a:bodyPr>
          <a:lstStyle/>
          <a:p>
            <a:r>
              <a:rPr lang="en-US" sz="2400" dirty="0">
                <a:solidFill>
                  <a:prstClr val="black"/>
                </a:solidFill>
                <a:latin typeface="Calibri Light" panose="020F0302020204030204"/>
                <a:cs typeface="+mj-cs"/>
              </a:rPr>
              <a:t>Example: interprofessional team meeting to review findings of antimicrobial usage surveillance</a:t>
            </a:r>
            <a:br>
              <a:rPr lang="en-US" sz="2400" dirty="0">
                <a:solidFill>
                  <a:prstClr val="black"/>
                </a:solidFill>
                <a:latin typeface="Calibri Light" panose="020F0302020204030204"/>
                <a:cs typeface="+mj-cs"/>
              </a:rPr>
            </a:br>
            <a:endParaRPr lang="en-GB" sz="2400" dirty="0"/>
          </a:p>
        </p:txBody>
      </p:sp>
    </p:spTree>
    <p:extLst>
      <p:ext uri="{BB962C8B-B14F-4D97-AF65-F5344CB8AC3E}">
        <p14:creationId xmlns:p14="http://schemas.microsoft.com/office/powerpoint/2010/main" val="156898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38F1CB-FEB9-4544-AD02-266287B51013}"/>
              </a:ext>
            </a:extLst>
          </p:cNvPr>
          <p:cNvPicPr>
            <a:picLocks noGrp="1" noChangeAspect="1"/>
          </p:cNvPicPr>
          <p:nvPr>
            <p:ph sz="quarter" idx="13"/>
          </p:nvPr>
        </p:nvPicPr>
        <p:blipFill>
          <a:blip r:embed="rId2"/>
          <a:stretch>
            <a:fillRect/>
          </a:stretch>
        </p:blipFill>
        <p:spPr>
          <a:xfrm>
            <a:off x="1314449" y="1425717"/>
            <a:ext cx="3645477" cy="3183227"/>
          </a:xfrm>
        </p:spPr>
      </p:pic>
      <p:sp>
        <p:nvSpPr>
          <p:cNvPr id="3" name="Title 2">
            <a:extLst>
              <a:ext uri="{FF2B5EF4-FFF2-40B4-BE49-F238E27FC236}">
                <a16:creationId xmlns:a16="http://schemas.microsoft.com/office/drawing/2014/main" id="{4D77A9B0-69C9-4F74-9469-57F6A08BF620}"/>
              </a:ext>
            </a:extLst>
          </p:cNvPr>
          <p:cNvSpPr>
            <a:spLocks noGrp="1"/>
          </p:cNvSpPr>
          <p:nvPr>
            <p:ph type="title"/>
          </p:nvPr>
        </p:nvSpPr>
        <p:spPr/>
        <p:txBody>
          <a:bodyPr>
            <a:normAutofit fontScale="90000"/>
          </a:bodyPr>
          <a:lstStyle/>
          <a:p>
            <a:r>
              <a:rPr lang="en-GB" dirty="0"/>
              <a:t>Example of an Antimicrobial Stewardship Dashboard for Hospitals</a:t>
            </a:r>
          </a:p>
        </p:txBody>
      </p:sp>
      <p:sp>
        <p:nvSpPr>
          <p:cNvPr id="6" name="TextBox 5">
            <a:extLst>
              <a:ext uri="{FF2B5EF4-FFF2-40B4-BE49-F238E27FC236}">
                <a16:creationId xmlns:a16="http://schemas.microsoft.com/office/drawing/2014/main" id="{505F84EA-E2C8-4B2B-99C8-217CB7ECA048}"/>
              </a:ext>
            </a:extLst>
          </p:cNvPr>
          <p:cNvSpPr txBox="1"/>
          <p:nvPr/>
        </p:nvSpPr>
        <p:spPr>
          <a:xfrm>
            <a:off x="1314449" y="4830618"/>
            <a:ext cx="6499515" cy="1231106"/>
          </a:xfrm>
          <a:prstGeom prst="rect">
            <a:avLst/>
          </a:prstGeom>
          <a:noFill/>
        </p:spPr>
        <p:txBody>
          <a:bodyPr wrap="square" rtlCol="0">
            <a:spAutoFit/>
          </a:bodyPr>
          <a:lstStyle/>
          <a:p>
            <a:r>
              <a:rPr lang="en-GB" sz="1400" dirty="0"/>
              <a:t>Example of an Antimicrobial Stewardship Dashboard for Hospitals, demonstrating results of local antimicrobial surveillance (prescribing appropriateness) against peer group hospitals. Image used with permission of the copyright holder: Guidance Group, Melbourne Health, Royal Melbourne Hospital, Victoria, Australia, 2019. </a:t>
            </a:r>
          </a:p>
          <a:p>
            <a:endParaRPr lang="en-GB" dirty="0"/>
          </a:p>
        </p:txBody>
      </p:sp>
    </p:spTree>
    <p:extLst>
      <p:ext uri="{BB962C8B-B14F-4D97-AF65-F5344CB8AC3E}">
        <p14:creationId xmlns:p14="http://schemas.microsoft.com/office/powerpoint/2010/main" val="261522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31074-B446-4345-88AC-0307B44601A9}"/>
              </a:ext>
            </a:extLst>
          </p:cNvPr>
          <p:cNvSpPr>
            <a:spLocks noGrp="1"/>
          </p:cNvSpPr>
          <p:nvPr>
            <p:ph sz="quarter" idx="13"/>
          </p:nvPr>
        </p:nvSpPr>
        <p:spPr/>
        <p:txBody>
          <a:bodyPr>
            <a:normAutofit lnSpcReduction="10000"/>
          </a:bodyPr>
          <a:lstStyle/>
          <a:p>
            <a:pPr lvl="0" defTabSz="914400">
              <a:lnSpc>
                <a:spcPct val="90000"/>
              </a:lnSpc>
              <a:spcBef>
                <a:spcPts val="1000"/>
              </a:spcBef>
            </a:pPr>
            <a:r>
              <a:rPr lang="en-US" sz="1600" b="1" dirty="0">
                <a:latin typeface="Calibri" panose="020F0502020204030204"/>
                <a:cs typeface="+mn-cs"/>
              </a:rPr>
              <a:t>✔️</a:t>
            </a:r>
            <a:r>
              <a:rPr lang="en-US" sz="1600" b="1" dirty="0">
                <a:solidFill>
                  <a:prstClr val="black"/>
                </a:solidFill>
                <a:latin typeface="Calibri" panose="020F0502020204030204"/>
                <a:cs typeface="+mn-cs"/>
              </a:rPr>
              <a:t>Focus on patient-</a:t>
            </a:r>
            <a:r>
              <a:rPr lang="en-US" sz="1600" b="1" dirty="0" err="1">
                <a:solidFill>
                  <a:prstClr val="black"/>
                </a:solidFill>
                <a:latin typeface="Calibri" panose="020F0502020204030204"/>
                <a:cs typeface="+mn-cs"/>
              </a:rPr>
              <a:t>centred</a:t>
            </a:r>
            <a:r>
              <a:rPr lang="en-US" sz="1600" b="1" dirty="0">
                <a:solidFill>
                  <a:prstClr val="black"/>
                </a:solidFill>
                <a:latin typeface="Calibri" panose="020F0502020204030204"/>
                <a:cs typeface="+mn-cs"/>
              </a:rPr>
              <a:t> care </a:t>
            </a:r>
          </a:p>
          <a:p>
            <a:pPr marL="914400" lvl="2" indent="0" defTabSz="914400">
              <a:lnSpc>
                <a:spcPct val="90000"/>
              </a:lnSpc>
              <a:spcBef>
                <a:spcPts val="500"/>
              </a:spcBef>
              <a:buNone/>
            </a:pPr>
            <a:r>
              <a:rPr lang="en-US" sz="1600" dirty="0">
                <a:solidFill>
                  <a:prstClr val="black"/>
                </a:solidFill>
                <a:latin typeface="Calibri" panose="020F0502020204030204"/>
                <a:cs typeface="+mn-cs"/>
              </a:rPr>
              <a:t>and promote this among the team.</a:t>
            </a:r>
          </a:p>
          <a:p>
            <a:pPr lvl="0" defTabSz="914400">
              <a:lnSpc>
                <a:spcPct val="90000"/>
              </a:lnSpc>
              <a:spcBef>
                <a:spcPts val="1000"/>
              </a:spcBef>
            </a:pPr>
            <a:r>
              <a:rPr lang="en-US" sz="1600" b="1" dirty="0">
                <a:solidFill>
                  <a:prstClr val="black"/>
                </a:solidFill>
                <a:latin typeface="Calibri" panose="020F0502020204030204"/>
                <a:cs typeface="+mn-cs"/>
              </a:rPr>
              <a:t>✔️Reflect on and in practice</a:t>
            </a:r>
          </a:p>
          <a:p>
            <a:pPr marL="914400" lvl="2" indent="0" defTabSz="914400">
              <a:lnSpc>
                <a:spcPct val="90000"/>
              </a:lnSpc>
              <a:spcBef>
                <a:spcPts val="500"/>
              </a:spcBef>
              <a:buNone/>
            </a:pPr>
            <a:r>
              <a:rPr lang="en-US" sz="1600" dirty="0">
                <a:solidFill>
                  <a:prstClr val="black"/>
                </a:solidFill>
                <a:latin typeface="Calibri" panose="020F0502020204030204"/>
                <a:cs typeface="+mn-cs"/>
              </a:rPr>
              <a:t>use an evidence-based framework.   </a:t>
            </a:r>
          </a:p>
          <a:p>
            <a:pPr lvl="0" defTabSz="914400">
              <a:lnSpc>
                <a:spcPct val="90000"/>
              </a:lnSpc>
              <a:spcBef>
                <a:spcPts val="1000"/>
              </a:spcBef>
            </a:pPr>
            <a:r>
              <a:rPr lang="en-US" sz="1600" b="1" dirty="0">
                <a:solidFill>
                  <a:prstClr val="black"/>
                </a:solidFill>
                <a:latin typeface="Calibri" panose="020F0502020204030204"/>
                <a:cs typeface="+mn-cs"/>
              </a:rPr>
              <a:t>✔️Practice and model good communication skills </a:t>
            </a:r>
          </a:p>
          <a:p>
            <a:pPr marL="914400" lvl="2" indent="0" defTabSz="914400">
              <a:lnSpc>
                <a:spcPct val="90000"/>
              </a:lnSpc>
              <a:spcBef>
                <a:spcPts val="500"/>
              </a:spcBef>
              <a:buNone/>
            </a:pPr>
            <a:r>
              <a:rPr lang="en-US" sz="1600" dirty="0">
                <a:solidFill>
                  <a:prstClr val="black"/>
                </a:solidFill>
                <a:latin typeface="Calibri" panose="020F0502020204030204"/>
                <a:cs typeface="+mn-cs"/>
              </a:rPr>
              <a:t>use structured communication tools such as SBAR, to promote a common understanding. </a:t>
            </a:r>
          </a:p>
          <a:p>
            <a:pPr lvl="0" defTabSz="914400">
              <a:lnSpc>
                <a:spcPct val="90000"/>
              </a:lnSpc>
              <a:spcBef>
                <a:spcPts val="1000"/>
              </a:spcBef>
            </a:pPr>
            <a:r>
              <a:rPr lang="en-US" sz="1600" b="1" dirty="0">
                <a:solidFill>
                  <a:prstClr val="black"/>
                </a:solidFill>
                <a:latin typeface="Calibri" panose="020F0502020204030204"/>
                <a:cs typeface="+mn-cs"/>
              </a:rPr>
              <a:t>✔️Use clinical tools and resources </a:t>
            </a:r>
          </a:p>
          <a:p>
            <a:pPr marL="914400" lvl="2" indent="0" defTabSz="914400">
              <a:lnSpc>
                <a:spcPct val="90000"/>
              </a:lnSpc>
              <a:spcBef>
                <a:spcPts val="500"/>
              </a:spcBef>
              <a:buNone/>
            </a:pPr>
            <a:r>
              <a:rPr lang="en-US" sz="1600" dirty="0">
                <a:solidFill>
                  <a:prstClr val="black"/>
                </a:solidFill>
                <a:latin typeface="Calibri" panose="020F0502020204030204"/>
                <a:cs typeface="+mn-cs"/>
              </a:rPr>
              <a:t>such as guidelines, clinical pathways, e-technology. </a:t>
            </a:r>
          </a:p>
          <a:p>
            <a:pPr lvl="0" defTabSz="914400">
              <a:lnSpc>
                <a:spcPct val="90000"/>
              </a:lnSpc>
              <a:spcBef>
                <a:spcPts val="1000"/>
              </a:spcBef>
            </a:pPr>
            <a:r>
              <a:rPr lang="en-US" sz="1600" b="1" dirty="0">
                <a:solidFill>
                  <a:prstClr val="black"/>
                </a:solidFill>
                <a:latin typeface="Calibri" panose="020F0502020204030204"/>
                <a:cs typeface="+mn-cs"/>
              </a:rPr>
              <a:t>✔️Draw on</a:t>
            </a:r>
            <a:r>
              <a:rPr lang="en-US" sz="1600" dirty="0">
                <a:solidFill>
                  <a:prstClr val="black"/>
                </a:solidFill>
                <a:latin typeface="Calibri" panose="020F0502020204030204"/>
                <a:cs typeface="+mn-cs"/>
              </a:rPr>
              <a:t> </a:t>
            </a:r>
            <a:r>
              <a:rPr lang="en-US" sz="1600" b="1" dirty="0">
                <a:solidFill>
                  <a:prstClr val="black"/>
                </a:solidFill>
                <a:latin typeface="Calibri" panose="020F0502020204030204"/>
                <a:cs typeface="+mn-cs"/>
              </a:rPr>
              <a:t>the strengths of the nursing team </a:t>
            </a:r>
          </a:p>
          <a:p>
            <a:pPr marL="914400" lvl="2" indent="0" defTabSz="914400">
              <a:lnSpc>
                <a:spcPct val="90000"/>
              </a:lnSpc>
              <a:spcBef>
                <a:spcPts val="500"/>
              </a:spcBef>
              <a:buNone/>
            </a:pPr>
            <a:r>
              <a:rPr lang="en-US" sz="1600" dirty="0">
                <a:solidFill>
                  <a:prstClr val="black"/>
                </a:solidFill>
                <a:latin typeface="Calibri" panose="020F0502020204030204"/>
                <a:cs typeface="+mn-cs"/>
              </a:rPr>
              <a:t>for learning and support, mentoring.</a:t>
            </a:r>
          </a:p>
          <a:p>
            <a:pPr lvl="0" defTabSz="914400">
              <a:lnSpc>
                <a:spcPct val="90000"/>
              </a:lnSpc>
              <a:spcBef>
                <a:spcPts val="1000"/>
              </a:spcBef>
            </a:pPr>
            <a:r>
              <a:rPr lang="en-US" sz="1600" b="1" dirty="0">
                <a:solidFill>
                  <a:prstClr val="black"/>
                </a:solidFill>
                <a:latin typeface="Calibri" panose="020F0502020204030204"/>
                <a:cs typeface="+mn-cs"/>
              </a:rPr>
              <a:t>✔️Take opportunities to network and learn </a:t>
            </a:r>
          </a:p>
          <a:p>
            <a:pPr marL="914400" lvl="2" indent="0" defTabSz="914400">
              <a:lnSpc>
                <a:spcPct val="90000"/>
              </a:lnSpc>
              <a:spcBef>
                <a:spcPts val="500"/>
              </a:spcBef>
              <a:buNone/>
            </a:pPr>
            <a:r>
              <a:rPr lang="en-US" sz="1600" dirty="0">
                <a:solidFill>
                  <a:prstClr val="black"/>
                </a:solidFill>
                <a:latin typeface="Calibri" panose="020F0502020204030204"/>
                <a:cs typeface="+mn-cs"/>
              </a:rPr>
              <a:t>through interprofessional meetings and rounds, interprofessional education, and participating in </a:t>
            </a:r>
            <a:r>
              <a:rPr lang="en-GB" sz="1600" dirty="0">
                <a:solidFill>
                  <a:prstClr val="black"/>
                </a:solidFill>
                <a:latin typeface="Calibri" panose="020F0502020204030204"/>
                <a:cs typeface="+mn-cs"/>
              </a:rPr>
              <a:t>interprofessional research, quality improvement activities. </a:t>
            </a:r>
            <a:endParaRPr lang="en-US" sz="1600" dirty="0">
              <a:solidFill>
                <a:prstClr val="black"/>
              </a:solidFill>
              <a:latin typeface="Calibri" panose="020F0502020204030204"/>
              <a:cs typeface="+mn-cs"/>
            </a:endParaRPr>
          </a:p>
          <a:p>
            <a:endParaRPr lang="en-GB" dirty="0"/>
          </a:p>
        </p:txBody>
      </p:sp>
      <p:sp>
        <p:nvSpPr>
          <p:cNvPr id="3" name="Title 2">
            <a:extLst>
              <a:ext uri="{FF2B5EF4-FFF2-40B4-BE49-F238E27FC236}">
                <a16:creationId xmlns:a16="http://schemas.microsoft.com/office/drawing/2014/main" id="{64182FC9-6BB7-4C1D-A8B6-22EB6BFE8050}"/>
              </a:ext>
            </a:extLst>
          </p:cNvPr>
          <p:cNvSpPr>
            <a:spLocks noGrp="1"/>
          </p:cNvSpPr>
          <p:nvPr>
            <p:ph type="title"/>
          </p:nvPr>
        </p:nvSpPr>
        <p:spPr/>
        <p:txBody>
          <a:bodyPr/>
          <a:lstStyle/>
          <a:p>
            <a:r>
              <a:rPr lang="en-US" sz="4400" b="0" dirty="0">
                <a:solidFill>
                  <a:prstClr val="black"/>
                </a:solidFill>
                <a:latin typeface="Calibri Light" panose="020F0302020204030204"/>
                <a:cs typeface="+mj-cs"/>
              </a:rPr>
              <a:t>Developing capabilities in IPCP</a:t>
            </a:r>
            <a:endParaRPr lang="en-GB" dirty="0"/>
          </a:p>
        </p:txBody>
      </p:sp>
    </p:spTree>
    <p:extLst>
      <p:ext uri="{BB962C8B-B14F-4D97-AF65-F5344CB8AC3E}">
        <p14:creationId xmlns:p14="http://schemas.microsoft.com/office/powerpoint/2010/main" val="382134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6671</TotalTime>
  <Words>1488</Words>
  <Application>Microsoft Office PowerPoint</Application>
  <PresentationFormat>On-screen Show (4:3)</PresentationFormat>
  <Paragraphs>107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Antimicrobial Stewardship  for Nursing Practice</vt:lpstr>
      <vt:lpstr>PowerPoint Presentation</vt:lpstr>
      <vt:lpstr>What is interprofessional collaborative practice? </vt:lpstr>
      <vt:lpstr>Interprofessional collaboration and AMS</vt:lpstr>
      <vt:lpstr>What influences collaboration?</vt:lpstr>
      <vt:lpstr>What supports interprofessional collaboration? </vt:lpstr>
      <vt:lpstr>Example: interprofessional team meeting to review findings of antimicrobial usage surveillance </vt:lpstr>
      <vt:lpstr>Example of an Antimicrobial Stewardship Dashboard for Hospitals</vt:lpstr>
      <vt:lpstr>Developing capabilities in IPCP</vt:lpstr>
      <vt:lpstr>Recommended further reading </vt:lpstr>
      <vt:lpstr>Thank You</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Shankari Wilford</cp:lastModifiedBy>
  <cp:revision>49</cp:revision>
  <dcterms:created xsi:type="dcterms:W3CDTF">2014-12-08T12:01:41Z</dcterms:created>
  <dcterms:modified xsi:type="dcterms:W3CDTF">2020-01-31T11:14:12Z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iteId">
    <vt:lpwstr>9f1098df-eebc-4be7-9878-bc3c8d059fd7</vt:lpwstr>
  </property>
  <property fmtid="{D5CDD505-2E9C-101B-9397-08002B2CF9AE}" pid="4" name="MSIP_Label_2e892a75-59a0-4e0e-9b97-f68af558ca2b_Owner">
    <vt:lpwstr>s.wilford@cabi.org</vt:lpwstr>
  </property>
  <property fmtid="{D5CDD505-2E9C-101B-9397-08002B2CF9AE}" pid="5" name="MSIP_Label_2e892a75-59a0-4e0e-9b97-f68af558ca2b_SetDate">
    <vt:lpwstr>2020-01-27T10:33:36.5646877Z</vt:lpwstr>
  </property>
  <property fmtid="{D5CDD505-2E9C-101B-9397-08002B2CF9AE}" pid="6" name="MSIP_Label_2e892a75-59a0-4e0e-9b97-f68af558ca2b_Name">
    <vt:lpwstr>CABI</vt:lpwstr>
  </property>
  <property fmtid="{D5CDD505-2E9C-101B-9397-08002B2CF9AE}" pid="7" name="MSIP_Label_2e892a75-59a0-4e0e-9b97-f68af558ca2b_Application">
    <vt:lpwstr>Microsoft Azure Information Protection</vt:lpwstr>
  </property>
  <property fmtid="{D5CDD505-2E9C-101B-9397-08002B2CF9AE}" pid="8" name="MSIP_Label_2e892a75-59a0-4e0e-9b97-f68af558ca2b_ActionId">
    <vt:lpwstr>ca99905e-db66-48d5-a65e-5ba69082ec9b</vt:lpwstr>
  </property>
  <property fmtid="{D5CDD505-2E9C-101B-9397-08002B2CF9AE}" pid="9" name="MSIP_Label_2e892a75-59a0-4e0e-9b97-f68af558ca2b_Extended_MSFT_Method">
    <vt:lpwstr>Automatic</vt:lpwstr>
  </property>
  <property fmtid="{D5CDD505-2E9C-101B-9397-08002B2CF9AE}" pid="10" name="Sensitivity">
    <vt:lpwstr>CABI</vt:lpwstr>
  </property>
</Properties>
</file>