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7" r:id="rId3"/>
    <p:sldId id="271" r:id="rId4"/>
    <p:sldId id="272" r:id="rId5"/>
    <p:sldId id="273" r:id="rId6"/>
    <p:sldId id="274" r:id="rId7"/>
    <p:sldId id="27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AAC"/>
    <a:srgbClr val="BCBECE"/>
    <a:srgbClr val="9AA7C0"/>
    <a:srgbClr val="98A7BE"/>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41" autoAdjust="0"/>
  </p:normalViewPr>
  <p:slideViewPr>
    <p:cSldViewPr snapToGrid="0" snapToObjects="1">
      <p:cViewPr varScale="1">
        <p:scale>
          <a:sx n="104" d="100"/>
          <a:sy n="104" d="100"/>
        </p:scale>
        <p:origin x="1824" y="114"/>
      </p:cViewPr>
      <p:guideLst>
        <p:guide orient="horz" pos="2160"/>
        <p:guide pos="3294"/>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dirty="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3" name="Picture 2"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153BA2-CD86-2B41-A269-F97D825D936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59"/>
          <a:stretch/>
        </p:blipFill>
        <p:spPr>
          <a:xfrm>
            <a:off x="-32776" y="0"/>
            <a:ext cx="9176775" cy="5768258"/>
          </a:xfrm>
          <a:prstGeom prst="rect">
            <a:avLst/>
          </a:prstGeom>
        </p:spPr>
      </p:pic>
      <p:sp>
        <p:nvSpPr>
          <p:cNvPr id="2" name="Rectangle 1"/>
          <p:cNvSpPr/>
          <p:nvPr userDrawn="1"/>
        </p:nvSpPr>
        <p:spPr>
          <a:xfrm>
            <a:off x="0" y="0"/>
            <a:ext cx="9144000" cy="5768258"/>
          </a:xfrm>
          <a:prstGeom prst="rect">
            <a:avLst/>
          </a:prstGeom>
          <a:gradFill flip="none" rotWithShape="1">
            <a:gsLst>
              <a:gs pos="0">
                <a:schemeClr val="tx1">
                  <a:alpha val="76000"/>
                </a:schemeClr>
              </a:gs>
              <a:gs pos="100000">
                <a:schemeClr val="bg1">
                  <a:alpha val="0"/>
                </a:scheme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359"/>
          <a:stretch/>
        </p:blipFill>
        <p:spPr>
          <a:xfrm>
            <a:off x="-32776" y="0"/>
            <a:ext cx="9176775" cy="5768258"/>
          </a:xfrm>
          <a:prstGeom prst="rect">
            <a:avLst/>
          </a:prstGeom>
        </p:spPr>
      </p:pic>
      <p:sp>
        <p:nvSpPr>
          <p:cNvPr id="8" name="Rectangle 7"/>
          <p:cNvSpPr/>
          <p:nvPr userDrawn="1"/>
        </p:nvSpPr>
        <p:spPr>
          <a:xfrm>
            <a:off x="0" y="4160520"/>
            <a:ext cx="9144000" cy="1607738"/>
          </a:xfrm>
          <a:prstGeom prst="rect">
            <a:avLst/>
          </a:prstGeom>
          <a:solidFill>
            <a:srgbClr val="516AAC">
              <a:alpha val="7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Rectangle 13"/>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359"/>
          <a:stretch/>
        </p:blipFill>
        <p:spPr>
          <a:xfrm>
            <a:off x="-32776" y="0"/>
            <a:ext cx="9176775"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4160520"/>
            <a:ext cx="9144000" cy="2697480"/>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descr="CABI Logo_NEW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4152900"/>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3C418CB-F75B-0046-8E55-24A861D9AEA6}"/>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7F1BAD-8F79-504E-917B-CBFD89D871EF}"/>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B1DB86-A3A0-F940-BE8F-58587DB60FB6}"/>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1E608C2-64B8-8140-8850-21B90EA666D5}"/>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Antimicrobial Stewardship </a:t>
            </a:r>
            <a:br>
              <a:rPr lang="en-GB" dirty="0"/>
            </a:br>
            <a:r>
              <a:rPr lang="en-GB" dirty="0"/>
              <a:t>for Nursing Practice</a:t>
            </a:r>
          </a:p>
        </p:txBody>
      </p:sp>
      <p:sp>
        <p:nvSpPr>
          <p:cNvPr id="3" name="Subtitle 2"/>
          <p:cNvSpPr>
            <a:spLocks noGrp="1"/>
          </p:cNvSpPr>
          <p:nvPr>
            <p:ph type="subTitle" idx="1"/>
          </p:nvPr>
        </p:nvSpPr>
        <p:spPr/>
        <p:txBody>
          <a:bodyPr/>
          <a:lstStyle/>
          <a:p>
            <a:r>
              <a:rPr lang="en-GB" dirty="0"/>
              <a:t>Edited by Molly Courtenay and Enrique Castro-Sánchez</a:t>
            </a:r>
          </a:p>
        </p:txBody>
      </p:sp>
    </p:spTree>
    <p:extLst>
      <p:ext uri="{BB962C8B-B14F-4D97-AF65-F5344CB8AC3E}">
        <p14:creationId xmlns:p14="http://schemas.microsoft.com/office/powerpoint/2010/main" val="307549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en-US" dirty="0">
                <a:solidFill>
                  <a:schemeClr val="bg1"/>
                </a:solidFill>
                <a:latin typeface="Arial"/>
                <a:cs typeface="Arial"/>
              </a:rPr>
              <a:t>Chapter 6</a:t>
            </a:r>
          </a:p>
          <a:p>
            <a:pPr marL="0" indent="0">
              <a:buNone/>
            </a:pPr>
            <a:r>
              <a:rPr lang="en-US" dirty="0">
                <a:solidFill>
                  <a:schemeClr val="bg1"/>
                </a:solidFill>
                <a:latin typeface="Arial"/>
                <a:cs typeface="Arial"/>
              </a:rPr>
              <a:t>Person-</a:t>
            </a:r>
            <a:r>
              <a:rPr lang="en-US" dirty="0" err="1">
                <a:solidFill>
                  <a:schemeClr val="bg1"/>
                </a:solidFill>
                <a:latin typeface="Arial"/>
                <a:cs typeface="Arial"/>
              </a:rPr>
              <a:t>centred</a:t>
            </a:r>
            <a:r>
              <a:rPr lang="en-US" dirty="0">
                <a:solidFill>
                  <a:schemeClr val="bg1"/>
                </a:solidFill>
                <a:latin typeface="Arial"/>
                <a:cs typeface="Arial"/>
              </a:rPr>
              <a:t> Care</a:t>
            </a:r>
          </a:p>
          <a:p>
            <a:r>
              <a:rPr lang="pt-BR" sz="1100" b="1" dirty="0">
                <a:solidFill>
                  <a:schemeClr val="bg1"/>
                </a:solidFill>
              </a:rPr>
              <a:t>Emma Burnett and Valerie Ness</a:t>
            </a:r>
            <a:endParaRPr lang="en-US" sz="1100" dirty="0">
              <a:solidFill>
                <a:schemeClr val="bg1"/>
              </a:solidFill>
              <a:latin typeface="Arial"/>
              <a:cs typeface="Arial"/>
            </a:endParaRPr>
          </a:p>
          <a:p>
            <a:pPr marL="0" indent="0">
              <a:buNone/>
            </a:pPr>
            <a:endParaRPr lang="en-GB" dirty="0"/>
          </a:p>
        </p:txBody>
      </p:sp>
    </p:spTree>
    <p:extLst>
      <p:ext uri="{BB962C8B-B14F-4D97-AF65-F5344CB8AC3E}">
        <p14:creationId xmlns:p14="http://schemas.microsoft.com/office/powerpoint/2010/main" val="151676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9BA1A-63F3-423C-B738-6AD01C9B656F}"/>
              </a:ext>
            </a:extLst>
          </p:cNvPr>
          <p:cNvSpPr>
            <a:spLocks noGrp="1"/>
          </p:cNvSpPr>
          <p:nvPr>
            <p:ph sz="quarter" idx="13"/>
          </p:nvPr>
        </p:nvSpPr>
        <p:spPr/>
        <p:txBody>
          <a:bodyPr>
            <a:normAutofit fontScale="85000" lnSpcReduction="20000"/>
          </a:bodyPr>
          <a:lstStyle/>
          <a:p>
            <a:pPr marL="228600" lvl="0" indent="-228600" defTabSz="914400">
              <a:lnSpc>
                <a:spcPct val="90000"/>
              </a:lnSpc>
              <a:spcBef>
                <a:spcPts val="1000"/>
              </a:spcBef>
              <a:buFont typeface="Arial" panose="020B0604020202020204" pitchFamily="34" charset="0"/>
              <a:buChar char="•"/>
            </a:pPr>
            <a:endParaRPr lang="en-GB" sz="2600" dirty="0">
              <a:solidFill>
                <a:prstClr val="black"/>
              </a:solidFill>
              <a:latin typeface="Calibri" panose="020F0502020204030204"/>
              <a:cs typeface="+mn-cs"/>
            </a:endParaRPr>
          </a:p>
          <a:p>
            <a:pPr marL="228600" lvl="0" indent="-228600" defTabSz="914400">
              <a:lnSpc>
                <a:spcPct val="90000"/>
              </a:lnSpc>
              <a:spcBef>
                <a:spcPts val="1000"/>
              </a:spcBef>
              <a:buFont typeface="Arial" panose="020B0604020202020204" pitchFamily="34" charset="0"/>
              <a:buChar char="•"/>
            </a:pPr>
            <a:r>
              <a:rPr lang="en-GB" sz="2600" dirty="0">
                <a:solidFill>
                  <a:prstClr val="black"/>
                </a:solidFill>
                <a:latin typeface="Calibri" panose="020F0502020204030204"/>
                <a:cs typeface="+mn-cs"/>
              </a:rPr>
              <a:t>Importance of person-centred approaches to care</a:t>
            </a:r>
          </a:p>
          <a:p>
            <a:pPr marL="228600" lvl="0" indent="-228600" defTabSz="914400">
              <a:lnSpc>
                <a:spcPct val="90000"/>
              </a:lnSpc>
              <a:spcBef>
                <a:spcPts val="1000"/>
              </a:spcBef>
              <a:buFont typeface="Arial" panose="020B0604020202020204" pitchFamily="34" charset="0"/>
              <a:buChar char="•"/>
            </a:pPr>
            <a:r>
              <a:rPr lang="en-GB" sz="2600" dirty="0">
                <a:solidFill>
                  <a:prstClr val="black"/>
                </a:solidFill>
                <a:latin typeface="Calibri" panose="020F0502020204030204"/>
                <a:cs typeface="+mn-cs"/>
              </a:rPr>
              <a:t>Patients and carers do not feel they are an integral part of the decision-making process in relation to infection and antimicrobial therapy:</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Do not feel they are given adequate information about their infection or treatment</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Do not feel they are listened to in they way that they would like to be</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Feel uninvolved in their care</a:t>
            </a:r>
          </a:p>
          <a:p>
            <a:pPr marL="228600" lvl="0" indent="-228600" defTabSz="914400">
              <a:lnSpc>
                <a:spcPct val="90000"/>
              </a:lnSpc>
              <a:spcBef>
                <a:spcPts val="1000"/>
              </a:spcBef>
              <a:buFont typeface="Arial" panose="020B0604020202020204" pitchFamily="34" charset="0"/>
              <a:buChar char="•"/>
            </a:pPr>
            <a:r>
              <a:rPr lang="en-GB" sz="2600" dirty="0">
                <a:solidFill>
                  <a:prstClr val="black"/>
                </a:solidFill>
                <a:latin typeface="Calibri" panose="020F0502020204030204"/>
                <a:cs typeface="+mn-cs"/>
              </a:rPr>
              <a:t>Patients and carers must be considered an integral part of their own healthcare so that they can:</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Have a better patient experience</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Fully adhere to agreed treatment </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Have improved treatment outcomes</a:t>
            </a:r>
          </a:p>
          <a:p>
            <a:endParaRPr lang="en-GB" dirty="0"/>
          </a:p>
        </p:txBody>
      </p:sp>
      <p:sp>
        <p:nvSpPr>
          <p:cNvPr id="3" name="Title 2">
            <a:extLst>
              <a:ext uri="{FF2B5EF4-FFF2-40B4-BE49-F238E27FC236}">
                <a16:creationId xmlns:a16="http://schemas.microsoft.com/office/drawing/2014/main" id="{76B3C5AB-F350-49EE-A2F4-A898D626F545}"/>
              </a:ext>
            </a:extLst>
          </p:cNvPr>
          <p:cNvSpPr>
            <a:spLocks noGrp="1"/>
          </p:cNvSpPr>
          <p:nvPr>
            <p:ph type="title"/>
          </p:nvPr>
        </p:nvSpPr>
        <p:spPr/>
        <p:txBody>
          <a:bodyPr>
            <a:normAutofit fontScale="90000"/>
          </a:bodyPr>
          <a:lstStyle/>
          <a:p>
            <a:r>
              <a:rPr lang="en-GB" sz="4400" b="0" dirty="0">
                <a:solidFill>
                  <a:prstClr val="black"/>
                </a:solidFill>
                <a:latin typeface="Calibri Light" panose="020F0302020204030204"/>
                <a:cs typeface="+mj-cs"/>
              </a:rPr>
              <a:t>Antimicrobial stewardship and shared decision-making</a:t>
            </a:r>
            <a:endParaRPr lang="en-GB" dirty="0"/>
          </a:p>
        </p:txBody>
      </p:sp>
    </p:spTree>
    <p:extLst>
      <p:ext uri="{BB962C8B-B14F-4D97-AF65-F5344CB8AC3E}">
        <p14:creationId xmlns:p14="http://schemas.microsoft.com/office/powerpoint/2010/main" val="141930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32A18E-8100-47B3-835F-2A9F00DECC38}"/>
              </a:ext>
            </a:extLst>
          </p:cNvPr>
          <p:cNvSpPr>
            <a:spLocks noGrp="1"/>
          </p:cNvSpPr>
          <p:nvPr>
            <p:ph sz="quarter" idx="13"/>
          </p:nvPr>
        </p:nvSpPr>
        <p:spPr/>
        <p:txBody>
          <a:bodyPr>
            <a:normAutofit fontScale="92500" lnSpcReduction="20000"/>
          </a:bodyPr>
          <a:lstStyle/>
          <a:p>
            <a:pPr marL="228600" lvl="0" indent="-228600" defTabSz="914400">
              <a:lnSpc>
                <a:spcPct val="90000"/>
              </a:lnSpc>
              <a:spcBef>
                <a:spcPts val="1000"/>
              </a:spcBef>
              <a:buFont typeface="Arial" panose="020B0604020202020204" pitchFamily="34" charset="0"/>
              <a:buChar char="•"/>
            </a:pPr>
            <a:r>
              <a:rPr lang="en-GB" sz="2600" dirty="0">
                <a:solidFill>
                  <a:prstClr val="black"/>
                </a:solidFill>
                <a:latin typeface="Calibri" panose="020F0502020204030204"/>
                <a:cs typeface="+mn-cs"/>
              </a:rPr>
              <a:t>Currently still lacking</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Patients do not feel they are given adequate information about their infection or treatment</a:t>
            </a:r>
          </a:p>
          <a:p>
            <a:pPr marL="228600" lvl="0" indent="-228600" defTabSz="914400">
              <a:lnSpc>
                <a:spcPct val="90000"/>
              </a:lnSpc>
              <a:spcBef>
                <a:spcPts val="1000"/>
              </a:spcBef>
              <a:buFont typeface="Arial" panose="020B0604020202020204" pitchFamily="34" charset="0"/>
              <a:buChar char="•"/>
            </a:pPr>
            <a:r>
              <a:rPr lang="en-GB" sz="2600" dirty="0">
                <a:solidFill>
                  <a:prstClr val="black"/>
                </a:solidFill>
                <a:latin typeface="Calibri" panose="020F0502020204030204"/>
                <a:cs typeface="+mn-cs"/>
              </a:rPr>
              <a:t>Impact of lack of information and poor communication</a:t>
            </a:r>
          </a:p>
          <a:p>
            <a:pPr marL="228600" lvl="0" indent="-228600" defTabSz="914400">
              <a:lnSpc>
                <a:spcPct val="90000"/>
              </a:lnSpc>
              <a:spcBef>
                <a:spcPts val="1000"/>
              </a:spcBef>
              <a:buFont typeface="Arial" panose="020B0604020202020204" pitchFamily="34" charset="0"/>
              <a:buChar char="•"/>
            </a:pPr>
            <a:r>
              <a:rPr lang="en-GB" sz="2600" dirty="0">
                <a:solidFill>
                  <a:prstClr val="black"/>
                </a:solidFill>
                <a:latin typeface="Calibri" panose="020F0502020204030204"/>
                <a:cs typeface="+mn-cs"/>
              </a:rPr>
              <a:t>Appropriate information exchange and timely communication between both parties is key</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Patient and carer involvement</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Verbal communication</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Non verbal communication</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Use of prompt questions</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Environmental influences</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Cultural beliefs, values and morals</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Understanding perceptions</a:t>
            </a:r>
          </a:p>
          <a:p>
            <a:pPr marL="685800" lvl="1" indent="-228600" defTabSz="914400">
              <a:lnSpc>
                <a:spcPct val="90000"/>
              </a:lnSpc>
              <a:spcBef>
                <a:spcPts val="500"/>
              </a:spcBef>
              <a:buFont typeface="Arial" panose="020B0604020202020204" pitchFamily="34" charset="0"/>
              <a:buChar char="•"/>
            </a:pPr>
            <a:r>
              <a:rPr lang="en-GB" sz="2200" dirty="0">
                <a:solidFill>
                  <a:prstClr val="black"/>
                </a:solidFill>
                <a:latin typeface="Calibri" panose="020F0502020204030204"/>
                <a:cs typeface="+mn-cs"/>
              </a:rPr>
              <a:t>Impact of frequent interruptions</a:t>
            </a:r>
          </a:p>
          <a:p>
            <a:endParaRPr lang="en-GB" dirty="0"/>
          </a:p>
        </p:txBody>
      </p:sp>
      <p:sp>
        <p:nvSpPr>
          <p:cNvPr id="3" name="Title 2">
            <a:extLst>
              <a:ext uri="{FF2B5EF4-FFF2-40B4-BE49-F238E27FC236}">
                <a16:creationId xmlns:a16="http://schemas.microsoft.com/office/drawing/2014/main" id="{633662E8-9B86-4523-B993-59D49009E14C}"/>
              </a:ext>
            </a:extLst>
          </p:cNvPr>
          <p:cNvSpPr>
            <a:spLocks noGrp="1"/>
          </p:cNvSpPr>
          <p:nvPr>
            <p:ph type="title"/>
          </p:nvPr>
        </p:nvSpPr>
        <p:spPr/>
        <p:txBody>
          <a:bodyPr/>
          <a:lstStyle/>
          <a:p>
            <a:r>
              <a:rPr lang="en-GB" sz="4400" b="0" dirty="0">
                <a:solidFill>
                  <a:prstClr val="black"/>
                </a:solidFill>
                <a:latin typeface="Calibri Light" panose="020F0302020204030204"/>
                <a:cs typeface="+mj-cs"/>
              </a:rPr>
              <a:t>Education and support</a:t>
            </a:r>
            <a:endParaRPr lang="en-GB" dirty="0"/>
          </a:p>
        </p:txBody>
      </p:sp>
    </p:spTree>
    <p:extLst>
      <p:ext uri="{BB962C8B-B14F-4D97-AF65-F5344CB8AC3E}">
        <p14:creationId xmlns:p14="http://schemas.microsoft.com/office/powerpoint/2010/main" val="106094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D2304E-5E5A-4C08-932A-5DE1109E02CF}"/>
              </a:ext>
            </a:extLst>
          </p:cNvPr>
          <p:cNvSpPr>
            <a:spLocks noGrp="1"/>
          </p:cNvSpPr>
          <p:nvPr>
            <p:ph sz="quarter" idx="13"/>
          </p:nvPr>
        </p:nvSpPr>
        <p:spPr/>
        <p:txBody>
          <a:bodyPr>
            <a:normAutofit fontScale="85000" lnSpcReduction="10000"/>
          </a:bodyPr>
          <a:lstStyle/>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cs typeface="+mn-cs"/>
              </a:rPr>
              <a:t>Prescribers' perceive that patients want antibiotics and may influence them to prescribe inappropriately. </a:t>
            </a:r>
          </a:p>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cs typeface="+mn-cs"/>
              </a:rPr>
              <a:t>Prescribers are influenced by a need to maintain/establish a therapeutic relationship with patients, a key component of person-</a:t>
            </a:r>
            <a:r>
              <a:rPr lang="en-US" sz="2000" dirty="0" err="1">
                <a:solidFill>
                  <a:prstClr val="black"/>
                </a:solidFill>
                <a:latin typeface="Calibri" panose="020F0502020204030204"/>
                <a:cs typeface="+mn-cs"/>
              </a:rPr>
              <a:t>centred</a:t>
            </a:r>
            <a:r>
              <a:rPr lang="en-US" sz="2000" dirty="0">
                <a:solidFill>
                  <a:prstClr val="black"/>
                </a:solidFill>
                <a:latin typeface="Calibri" panose="020F0502020204030204"/>
                <a:cs typeface="+mn-cs"/>
              </a:rPr>
              <a:t> care. </a:t>
            </a:r>
          </a:p>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cs typeface="+mn-cs"/>
              </a:rPr>
              <a:t>Prescribers give two main reasons as to why they feel under pressure to prescribe an antibiotic: time pressure and to improve patient satisfaction  </a:t>
            </a:r>
            <a:endParaRPr lang="en-GB" sz="2000" dirty="0">
              <a:solidFill>
                <a:prstClr val="black"/>
              </a:solidFill>
              <a:latin typeface="Calibri" panose="020F0502020204030204"/>
              <a:cs typeface="+mn-cs"/>
            </a:endParaRPr>
          </a:p>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cs typeface="+mn-cs"/>
              </a:rPr>
              <a:t>Patient expectation is often influenced by their history of receiving antibiotics for similar symptoms, or due to a lack of understanding about the difference between a viral and bacterial infection. </a:t>
            </a:r>
            <a:endParaRPr lang="en-GB" sz="2000" dirty="0">
              <a:solidFill>
                <a:prstClr val="black"/>
              </a:solidFill>
              <a:latin typeface="Calibri" panose="020F0502020204030204"/>
              <a:cs typeface="+mn-cs"/>
            </a:endParaRPr>
          </a:p>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cs typeface="+mn-cs"/>
              </a:rPr>
              <a:t>There is evidence to suggest that in secondary care patients are not engaged with their own treatment, reporting that they feel disempowered during episodes of infection due to poor communication. This may lead them to seek information from unreliable online sources and/or purchase antibiotics online. </a:t>
            </a:r>
          </a:p>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cs typeface="+mn-cs"/>
              </a:rPr>
              <a:t>Although prescribers may perceive that patients want antibiotics this may not always be the case as evidence suggest that patient satisfaction is based on receiving information and reassurance rather than an antibiotic. </a:t>
            </a:r>
            <a:endParaRPr lang="en-GB" sz="2000" dirty="0">
              <a:solidFill>
                <a:prstClr val="black"/>
              </a:solidFill>
              <a:latin typeface="Calibri" panose="020F0502020204030204"/>
              <a:cs typeface="+mn-cs"/>
            </a:endParaRPr>
          </a:p>
          <a:p>
            <a:endParaRPr lang="en-GB" dirty="0"/>
          </a:p>
        </p:txBody>
      </p:sp>
      <p:sp>
        <p:nvSpPr>
          <p:cNvPr id="3" name="Title 2">
            <a:extLst>
              <a:ext uri="{FF2B5EF4-FFF2-40B4-BE49-F238E27FC236}">
                <a16:creationId xmlns:a16="http://schemas.microsoft.com/office/drawing/2014/main" id="{368BD547-379D-4215-801B-9A432F76494E}"/>
              </a:ext>
            </a:extLst>
          </p:cNvPr>
          <p:cNvSpPr>
            <a:spLocks noGrp="1"/>
          </p:cNvSpPr>
          <p:nvPr>
            <p:ph type="title"/>
          </p:nvPr>
        </p:nvSpPr>
        <p:spPr/>
        <p:txBody>
          <a:bodyPr/>
          <a:lstStyle/>
          <a:p>
            <a:r>
              <a:rPr lang="en-GB" sz="4400" b="0" dirty="0">
                <a:solidFill>
                  <a:prstClr val="black"/>
                </a:solidFill>
                <a:latin typeface="Calibri Light" panose="020F0302020204030204"/>
                <a:cs typeface="+mj-cs"/>
              </a:rPr>
              <a:t>Expectations for an antibiotic</a:t>
            </a:r>
            <a:endParaRPr lang="en-GB" dirty="0"/>
          </a:p>
        </p:txBody>
      </p:sp>
    </p:spTree>
    <p:extLst>
      <p:ext uri="{BB962C8B-B14F-4D97-AF65-F5344CB8AC3E}">
        <p14:creationId xmlns:p14="http://schemas.microsoft.com/office/powerpoint/2010/main" val="381865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0F3F5-EC86-44C9-898E-E669E0D422D5}"/>
              </a:ext>
            </a:extLst>
          </p:cNvPr>
          <p:cNvSpPr>
            <a:spLocks noGrp="1"/>
          </p:cNvSpPr>
          <p:nvPr>
            <p:ph sz="quarter" idx="13"/>
          </p:nvPr>
        </p:nvSpPr>
        <p:spPr/>
        <p:txBody>
          <a:bodyPr>
            <a:normAutofit fontScale="85000" lnSpcReduction="20000"/>
          </a:bodyPr>
          <a:lstStyle/>
          <a:p>
            <a:pPr lvl="0" defTabSz="914400">
              <a:lnSpc>
                <a:spcPct val="90000"/>
              </a:lnSpc>
              <a:spcBef>
                <a:spcPts val="1000"/>
              </a:spcBef>
            </a:pPr>
            <a:endParaRPr lang="en-GB" sz="1500" dirty="0">
              <a:solidFill>
                <a:prstClr val="black"/>
              </a:solidFill>
              <a:latin typeface="Calibri" panose="020F0502020204030204"/>
              <a:cs typeface="+mn-cs"/>
            </a:endParaRPr>
          </a:p>
          <a:p>
            <a:pPr lvl="0" defTabSz="914400">
              <a:lnSpc>
                <a:spcPct val="90000"/>
              </a:lnSpc>
              <a:spcBef>
                <a:spcPts val="1000"/>
              </a:spcBef>
            </a:pPr>
            <a:r>
              <a:rPr lang="en-GB" sz="1500" dirty="0">
                <a:solidFill>
                  <a:prstClr val="black"/>
                </a:solidFill>
                <a:latin typeface="Calibri" panose="020F0502020204030204"/>
                <a:cs typeface="+mn-cs"/>
              </a:rPr>
              <a:t>Prescribers should be prepared and anticipate that patients may ask for, or expect, antibiotics. However, this should not influence their decision to prescribe, but rather influence the management strategies that they adopt to manage the situation.</a:t>
            </a:r>
          </a:p>
          <a:p>
            <a:pPr lvl="0" defTabSz="914400">
              <a:lnSpc>
                <a:spcPct val="90000"/>
              </a:lnSpc>
              <a:spcBef>
                <a:spcPts val="1000"/>
              </a:spcBef>
            </a:pPr>
            <a:r>
              <a:rPr lang="en-US" sz="1500" dirty="0">
                <a:solidFill>
                  <a:prstClr val="black"/>
                </a:solidFill>
                <a:latin typeface="Calibri" panose="020F0502020204030204"/>
                <a:cs typeface="+mn-cs"/>
              </a:rPr>
              <a:t>Strategies to manage patient expectation include:</a:t>
            </a:r>
          </a:p>
          <a:p>
            <a:pPr marL="228600" lvl="0" indent="-228600" defTabSz="914400">
              <a:lnSpc>
                <a:spcPct val="90000"/>
              </a:lnSpc>
              <a:spcBef>
                <a:spcPts val="1000"/>
              </a:spcBef>
              <a:buFont typeface="Arial" panose="020B0604020202020204" pitchFamily="34" charset="0"/>
              <a:buChar char="•"/>
            </a:pPr>
            <a:r>
              <a:rPr lang="en-US" sz="1500" dirty="0">
                <a:solidFill>
                  <a:prstClr val="black"/>
                </a:solidFill>
                <a:latin typeface="Calibri" panose="020F0502020204030204"/>
                <a:cs typeface="+mn-cs"/>
              </a:rPr>
              <a:t>Shared decision making, a process where patients and prescribers participate together in making decisions should be adopted</a:t>
            </a:r>
          </a:p>
          <a:p>
            <a:pPr marL="228600" lvl="0" indent="-228600" defTabSz="914400">
              <a:lnSpc>
                <a:spcPct val="90000"/>
              </a:lnSpc>
              <a:spcBef>
                <a:spcPts val="1000"/>
              </a:spcBef>
              <a:buFont typeface="Arial" panose="020B0604020202020204" pitchFamily="34" charset="0"/>
              <a:buChar char="•"/>
            </a:pPr>
            <a:r>
              <a:rPr lang="en-US" sz="1500" dirty="0">
                <a:solidFill>
                  <a:prstClr val="black"/>
                </a:solidFill>
                <a:latin typeface="Calibri" panose="020F0502020204030204"/>
                <a:cs typeface="+mn-cs"/>
              </a:rPr>
              <a:t>Taking seriously any patient concerns, conducting a physical examination, communicating the treatment plan, providing reassurance and information and explaining the therapeutic decisions</a:t>
            </a:r>
          </a:p>
          <a:p>
            <a:pPr marL="228600" lvl="0" indent="-228600" defTabSz="914400">
              <a:lnSpc>
                <a:spcPct val="90000"/>
              </a:lnSpc>
              <a:spcBef>
                <a:spcPts val="1000"/>
              </a:spcBef>
              <a:buFont typeface="Arial" panose="020B0604020202020204" pitchFamily="34" charset="0"/>
              <a:buChar char="•"/>
            </a:pPr>
            <a:r>
              <a:rPr lang="en-US" sz="1500" dirty="0">
                <a:solidFill>
                  <a:prstClr val="black"/>
                </a:solidFill>
                <a:latin typeface="Calibri" panose="020F0502020204030204"/>
                <a:cs typeface="+mn-cs"/>
              </a:rPr>
              <a:t>Safety-netting in primary care settings (using delayed prescribing or follow-up appointments) </a:t>
            </a:r>
          </a:p>
          <a:p>
            <a:pPr marL="228600" lvl="0" indent="-228600" defTabSz="914400">
              <a:lnSpc>
                <a:spcPct val="90000"/>
              </a:lnSpc>
              <a:spcBef>
                <a:spcPts val="1000"/>
              </a:spcBef>
              <a:buFont typeface="Arial" panose="020B0604020202020204" pitchFamily="34" charset="0"/>
              <a:buChar char="•"/>
            </a:pPr>
            <a:r>
              <a:rPr lang="en-GB" sz="1500" dirty="0">
                <a:solidFill>
                  <a:prstClr val="black"/>
                </a:solidFill>
                <a:latin typeface="Calibri" panose="020F0502020204030204"/>
                <a:cs typeface="+mn-cs"/>
              </a:rPr>
              <a:t>Taking time to discuss why an antibiotic may not be the best option, highlighting the harms and offering alternatives such as over the counter medication. </a:t>
            </a:r>
          </a:p>
          <a:p>
            <a:pPr marL="228600" lvl="0" indent="-228600" defTabSz="914400">
              <a:lnSpc>
                <a:spcPct val="90000"/>
              </a:lnSpc>
              <a:spcBef>
                <a:spcPts val="1000"/>
              </a:spcBef>
              <a:buFont typeface="Arial" panose="020B0604020202020204" pitchFamily="34" charset="0"/>
              <a:buChar char="•"/>
            </a:pPr>
            <a:r>
              <a:rPr lang="en-GB" sz="1500" dirty="0">
                <a:solidFill>
                  <a:prstClr val="black"/>
                </a:solidFill>
                <a:latin typeface="Calibri" panose="020F0502020204030204"/>
                <a:cs typeface="+mn-cs"/>
              </a:rPr>
              <a:t>The use of advanced communication skills to convey clear, confident messages and improve patient empowerment and self-management of conditions</a:t>
            </a:r>
          </a:p>
          <a:p>
            <a:pPr marL="228600" lvl="0" indent="-228600" defTabSz="914400">
              <a:lnSpc>
                <a:spcPct val="90000"/>
              </a:lnSpc>
              <a:spcBef>
                <a:spcPts val="1000"/>
              </a:spcBef>
              <a:buFont typeface="Arial" panose="020B0604020202020204" pitchFamily="34" charset="0"/>
              <a:buChar char="•"/>
            </a:pPr>
            <a:r>
              <a:rPr lang="en-US" sz="1500" dirty="0">
                <a:solidFill>
                  <a:prstClr val="black"/>
                </a:solidFill>
                <a:latin typeface="Calibri" panose="020F0502020204030204"/>
                <a:cs typeface="+mn-cs"/>
              </a:rPr>
              <a:t>Development of easy to understand patient educational materials to address these incorrect beliefs. Discussing this material with the patient can help in empowering them to self-manage their illness. </a:t>
            </a:r>
          </a:p>
          <a:p>
            <a:pPr marL="228600" lvl="0" indent="-228600" defTabSz="914400">
              <a:lnSpc>
                <a:spcPct val="90000"/>
              </a:lnSpc>
              <a:spcBef>
                <a:spcPts val="1000"/>
              </a:spcBef>
              <a:buFont typeface="Arial" panose="020B0604020202020204" pitchFamily="34" charset="0"/>
              <a:buChar char="•"/>
            </a:pPr>
            <a:r>
              <a:rPr lang="en-US" sz="1500" dirty="0">
                <a:solidFill>
                  <a:prstClr val="black"/>
                </a:solidFill>
                <a:latin typeface="Calibri" panose="020F0502020204030204"/>
                <a:cs typeface="+mn-cs"/>
              </a:rPr>
              <a:t>The TARGET Antibiotics Toolkit is a resource to help prescribers improve antibiotic prescribing in primary care (RCGP, 2018). </a:t>
            </a:r>
          </a:p>
          <a:p>
            <a:pPr lvl="0" defTabSz="914400">
              <a:lnSpc>
                <a:spcPct val="90000"/>
              </a:lnSpc>
              <a:spcBef>
                <a:spcPts val="1000"/>
              </a:spcBef>
            </a:pPr>
            <a:r>
              <a:rPr lang="en-GB" sz="1500" dirty="0">
                <a:solidFill>
                  <a:prstClr val="black"/>
                </a:solidFill>
                <a:latin typeface="Calibri" panose="020F0502020204030204"/>
                <a:cs typeface="+mn-cs"/>
              </a:rPr>
              <a:t>Where antibiotics are necessary these same skills are required to educate patients in a person-centred way about how and why these important drugs are taken appropriately to protect them and society, and preserve their future effectiveness.</a:t>
            </a:r>
          </a:p>
          <a:p>
            <a:endParaRPr lang="en-GB" dirty="0"/>
          </a:p>
        </p:txBody>
      </p:sp>
      <p:sp>
        <p:nvSpPr>
          <p:cNvPr id="3" name="Title 2">
            <a:extLst>
              <a:ext uri="{FF2B5EF4-FFF2-40B4-BE49-F238E27FC236}">
                <a16:creationId xmlns:a16="http://schemas.microsoft.com/office/drawing/2014/main" id="{B45E8AC5-8B74-4494-A0E3-FA03B8901584}"/>
              </a:ext>
            </a:extLst>
          </p:cNvPr>
          <p:cNvSpPr>
            <a:spLocks noGrp="1"/>
          </p:cNvSpPr>
          <p:nvPr>
            <p:ph type="title"/>
          </p:nvPr>
        </p:nvSpPr>
        <p:spPr/>
        <p:txBody>
          <a:bodyPr>
            <a:normAutofit fontScale="90000"/>
          </a:bodyPr>
          <a:lstStyle/>
          <a:p>
            <a:r>
              <a:rPr lang="en-GB" sz="4400" b="0" dirty="0">
                <a:solidFill>
                  <a:prstClr val="black"/>
                </a:solidFill>
                <a:latin typeface="Calibri Light" panose="020F0302020204030204"/>
                <a:cs typeface="+mj-cs"/>
              </a:rPr>
              <a:t>Strategies to manage patient expectation</a:t>
            </a:r>
            <a:endParaRPr lang="en-GB" dirty="0"/>
          </a:p>
        </p:txBody>
      </p:sp>
    </p:spTree>
    <p:extLst>
      <p:ext uri="{BB962C8B-B14F-4D97-AF65-F5344CB8AC3E}">
        <p14:creationId xmlns:p14="http://schemas.microsoft.com/office/powerpoint/2010/main" val="4289796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3878711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587</TotalTime>
  <Words>618</Words>
  <Application>Microsoft Office PowerPoint</Application>
  <PresentationFormat>On-screen Show (4:3)</PresentationFormat>
  <Paragraphs>49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Antimicrobial Stewardship  for Nursing Practice</vt:lpstr>
      <vt:lpstr>PowerPoint Presentation</vt:lpstr>
      <vt:lpstr>Antimicrobial stewardship and shared decision-making</vt:lpstr>
      <vt:lpstr>Education and support</vt:lpstr>
      <vt:lpstr>Expectations for an antibiotic</vt:lpstr>
      <vt:lpstr>Strategies to manage patient expectation</vt:lpstr>
      <vt:lpstr>Thank You</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Shankari Wilford</cp:lastModifiedBy>
  <cp:revision>36</cp:revision>
  <dcterms:created xsi:type="dcterms:W3CDTF">2014-12-08T12:01:41Z</dcterms:created>
  <dcterms:modified xsi:type="dcterms:W3CDTF">2020-01-27T12:04:49Z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iteId">
    <vt:lpwstr>9f1098df-eebc-4be7-9878-bc3c8d059fd7</vt:lpwstr>
  </property>
  <property fmtid="{D5CDD505-2E9C-101B-9397-08002B2CF9AE}" pid="4" name="MSIP_Label_2e892a75-59a0-4e0e-9b97-f68af558ca2b_Owner">
    <vt:lpwstr>s.wilford@cabi.org</vt:lpwstr>
  </property>
  <property fmtid="{D5CDD505-2E9C-101B-9397-08002B2CF9AE}" pid="5" name="MSIP_Label_2e892a75-59a0-4e0e-9b97-f68af558ca2b_SetDate">
    <vt:lpwstr>2020-01-27T10:28:52.8509852Z</vt:lpwstr>
  </property>
  <property fmtid="{D5CDD505-2E9C-101B-9397-08002B2CF9AE}" pid="6" name="MSIP_Label_2e892a75-59a0-4e0e-9b97-f68af558ca2b_Name">
    <vt:lpwstr>CABI</vt:lpwstr>
  </property>
  <property fmtid="{D5CDD505-2E9C-101B-9397-08002B2CF9AE}" pid="7" name="MSIP_Label_2e892a75-59a0-4e0e-9b97-f68af558ca2b_Application">
    <vt:lpwstr>Microsoft Azure Information Protection</vt:lpwstr>
  </property>
  <property fmtid="{D5CDD505-2E9C-101B-9397-08002B2CF9AE}" pid="8" name="MSIP_Label_2e892a75-59a0-4e0e-9b97-f68af558ca2b_ActionId">
    <vt:lpwstr>aea53037-bedd-4567-85e4-73b62c6eb749</vt:lpwstr>
  </property>
  <property fmtid="{D5CDD505-2E9C-101B-9397-08002B2CF9AE}" pid="9" name="MSIP_Label_2e892a75-59a0-4e0e-9b97-f68af558ca2b_Extended_MSFT_Method">
    <vt:lpwstr>Automatic</vt:lpwstr>
  </property>
  <property fmtid="{D5CDD505-2E9C-101B-9397-08002B2CF9AE}" pid="10" name="Sensitivity">
    <vt:lpwstr>CABI</vt:lpwstr>
  </property>
</Properties>
</file>