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7" r:id="rId3"/>
    <p:sldId id="271" r:id="rId4"/>
    <p:sldId id="272" r:id="rId5"/>
    <p:sldId id="273" r:id="rId6"/>
    <p:sldId id="274" r:id="rId7"/>
    <p:sldId id="275" r:id="rId8"/>
    <p:sldId id="276" r:id="rId9"/>
    <p:sldId id="277" r:id="rId10"/>
    <p:sldId id="278" r:id="rId11"/>
    <p:sldId id="279" r:id="rId12"/>
    <p:sldId id="280" r:id="rId13"/>
    <p:sldId id="281"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AAC"/>
    <a:srgbClr val="BCBECE"/>
    <a:srgbClr val="9AA7C0"/>
    <a:srgbClr val="98A7BE"/>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41" autoAdjust="0"/>
  </p:normalViewPr>
  <p:slideViewPr>
    <p:cSldViewPr snapToGrid="0" snapToObjects="1">
      <p:cViewPr varScale="1">
        <p:scale>
          <a:sx n="104" d="100"/>
          <a:sy n="104" d="100"/>
        </p:scale>
        <p:origin x="1824" y="114"/>
      </p:cViewPr>
      <p:guideLst>
        <p:guide orient="horz" pos="2160"/>
        <p:guide pos="3294"/>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08047-F907-EA48-A559-099C4B891811}"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en-GB"/>
        </a:p>
      </dgm:t>
    </dgm:pt>
    <dgm:pt modelId="{108CC1B1-4C03-5A4B-8E11-E7566B4D28CF}">
      <dgm:prSet phldrT="[Text]"/>
      <dgm:spPr>
        <a:xfrm>
          <a:off x="1659043" y="0"/>
          <a:ext cx="1765723" cy="1765723"/>
        </a:xfrm>
        <a:prstGeom prst="triangle">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Evidence &amp; stakeholders</a:t>
          </a:r>
        </a:p>
      </dgm:t>
    </dgm:pt>
    <dgm:pt modelId="{189D1CD4-891E-7541-BFE2-6F14411204B7}" type="parTrans" cxnId="{F9245411-6E29-944D-B41D-5EDD784C7F9E}">
      <dgm:prSet/>
      <dgm:spPr/>
      <dgm:t>
        <a:bodyPr/>
        <a:lstStyle/>
        <a:p>
          <a:endParaRPr lang="en-GB"/>
        </a:p>
      </dgm:t>
    </dgm:pt>
    <dgm:pt modelId="{2D87714B-B4EB-964C-87DD-06034D494078}" type="sibTrans" cxnId="{F9245411-6E29-944D-B41D-5EDD784C7F9E}">
      <dgm:prSet/>
      <dgm:spPr/>
      <dgm:t>
        <a:bodyPr/>
        <a:lstStyle/>
        <a:p>
          <a:endParaRPr lang="en-GB"/>
        </a:p>
      </dgm:t>
    </dgm:pt>
    <dgm:pt modelId="{036438DB-08E6-C745-85A7-46B89C0FB828}">
      <dgm:prSet phldrT="[Text]"/>
      <dgm:spPr>
        <a:xfrm>
          <a:off x="776181" y="1765723"/>
          <a:ext cx="1765723" cy="1765723"/>
        </a:xfrm>
        <a:prstGeom prst="triangle">
          <a:avLst/>
        </a:prstGeom>
        <a:solidFill>
          <a:srgbClr val="5B9BD5">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Best available evidence</a:t>
          </a:r>
        </a:p>
      </dgm:t>
    </dgm:pt>
    <dgm:pt modelId="{A76607B6-ECD1-3647-A2C4-808CB01F5DAE}" type="parTrans" cxnId="{CEC90846-4E9D-904E-B6A7-1122A9F6F136}">
      <dgm:prSet/>
      <dgm:spPr/>
      <dgm:t>
        <a:bodyPr/>
        <a:lstStyle/>
        <a:p>
          <a:endParaRPr lang="en-GB"/>
        </a:p>
      </dgm:t>
    </dgm:pt>
    <dgm:pt modelId="{1A4A72DD-8F1F-2343-8BC4-97E0B8E122DE}" type="sibTrans" cxnId="{CEC90846-4E9D-904E-B6A7-1122A9F6F136}">
      <dgm:prSet/>
      <dgm:spPr/>
      <dgm:t>
        <a:bodyPr/>
        <a:lstStyle/>
        <a:p>
          <a:endParaRPr lang="en-GB"/>
        </a:p>
      </dgm:t>
    </dgm:pt>
    <dgm:pt modelId="{790485B1-BD2C-5D4A-A45E-BB554AEFFAEB}">
      <dgm:prSet phldrT="[Text]"/>
      <dgm:spPr>
        <a:xfrm rot="10800000">
          <a:off x="1659043" y="1765723"/>
          <a:ext cx="1765723" cy="1765723"/>
        </a:xfrm>
        <a:prstGeom prst="triangle">
          <a:avLst/>
        </a:prstGeom>
        <a:solidFill>
          <a:srgbClr val="44546A">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Guidelines</a:t>
          </a:r>
        </a:p>
      </dgm:t>
    </dgm:pt>
    <dgm:pt modelId="{2655573C-2DF5-9749-82F8-DE54E16F80A2}" type="parTrans" cxnId="{321FF3F8-126D-1A44-85C3-EA60660FA6B7}">
      <dgm:prSet/>
      <dgm:spPr/>
      <dgm:t>
        <a:bodyPr/>
        <a:lstStyle/>
        <a:p>
          <a:endParaRPr lang="en-GB"/>
        </a:p>
      </dgm:t>
    </dgm:pt>
    <dgm:pt modelId="{CD0C5EA2-5535-F148-8579-9E720AE7C704}" type="sibTrans" cxnId="{321FF3F8-126D-1A44-85C3-EA60660FA6B7}">
      <dgm:prSet/>
      <dgm:spPr/>
      <dgm:t>
        <a:bodyPr/>
        <a:lstStyle/>
        <a:p>
          <a:endParaRPr lang="en-GB"/>
        </a:p>
      </dgm:t>
    </dgm:pt>
    <dgm:pt modelId="{39D26D2F-01E6-BD4A-83A9-722C8FDE0615}">
      <dgm:prSet phldrT="[Text]"/>
      <dgm:spPr>
        <a:xfrm>
          <a:off x="2541905" y="1765723"/>
          <a:ext cx="1765723" cy="1765723"/>
        </a:xfrm>
        <a:prstGeom prst="triangl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Patient preference</a:t>
          </a:r>
        </a:p>
      </dgm:t>
    </dgm:pt>
    <dgm:pt modelId="{79E9879F-FD85-6344-A178-D496681D4DA0}" type="parTrans" cxnId="{4C37DA5C-7129-AA4B-A7A7-195D620E0CA5}">
      <dgm:prSet/>
      <dgm:spPr/>
      <dgm:t>
        <a:bodyPr/>
        <a:lstStyle/>
        <a:p>
          <a:endParaRPr lang="en-GB"/>
        </a:p>
      </dgm:t>
    </dgm:pt>
    <dgm:pt modelId="{D9FC26A8-CFA3-8F40-8C62-D13F76B878EC}" type="sibTrans" cxnId="{4C37DA5C-7129-AA4B-A7A7-195D620E0CA5}">
      <dgm:prSet/>
      <dgm:spPr/>
      <dgm:t>
        <a:bodyPr/>
        <a:lstStyle/>
        <a:p>
          <a:endParaRPr lang="en-GB"/>
        </a:p>
      </dgm:t>
    </dgm:pt>
    <dgm:pt modelId="{7B2264C0-92D1-3847-AD81-2BCB1CA434A7}" type="pres">
      <dgm:prSet presAssocID="{45608047-F907-EA48-A559-099C4B891811}" presName="compositeShape" presStyleCnt="0">
        <dgm:presLayoutVars>
          <dgm:chMax val="9"/>
          <dgm:dir/>
          <dgm:resizeHandles val="exact"/>
        </dgm:presLayoutVars>
      </dgm:prSet>
      <dgm:spPr/>
    </dgm:pt>
    <dgm:pt modelId="{7DF792E9-A435-D64A-8316-2579AE313190}" type="pres">
      <dgm:prSet presAssocID="{45608047-F907-EA48-A559-099C4B891811}" presName="triangle1" presStyleLbl="node1" presStyleIdx="0" presStyleCnt="4">
        <dgm:presLayoutVars>
          <dgm:bulletEnabled val="1"/>
        </dgm:presLayoutVars>
      </dgm:prSet>
      <dgm:spPr/>
    </dgm:pt>
    <dgm:pt modelId="{466DD733-F5E0-E54C-813D-7C3B450B19BD}" type="pres">
      <dgm:prSet presAssocID="{45608047-F907-EA48-A559-099C4B891811}" presName="triangle2" presStyleLbl="node1" presStyleIdx="1" presStyleCnt="4">
        <dgm:presLayoutVars>
          <dgm:bulletEnabled val="1"/>
        </dgm:presLayoutVars>
      </dgm:prSet>
      <dgm:spPr/>
    </dgm:pt>
    <dgm:pt modelId="{B69473A0-AB92-1E48-B79B-F0DE9FD076C3}" type="pres">
      <dgm:prSet presAssocID="{45608047-F907-EA48-A559-099C4B891811}" presName="triangle3" presStyleLbl="node1" presStyleIdx="2" presStyleCnt="4">
        <dgm:presLayoutVars>
          <dgm:bulletEnabled val="1"/>
        </dgm:presLayoutVars>
      </dgm:prSet>
      <dgm:spPr/>
    </dgm:pt>
    <dgm:pt modelId="{B041F816-0E34-9B49-B3C4-5C81292BA19D}" type="pres">
      <dgm:prSet presAssocID="{45608047-F907-EA48-A559-099C4B891811}" presName="triangle4" presStyleLbl="node1" presStyleIdx="3" presStyleCnt="4">
        <dgm:presLayoutVars>
          <dgm:bulletEnabled val="1"/>
        </dgm:presLayoutVars>
      </dgm:prSet>
      <dgm:spPr/>
    </dgm:pt>
  </dgm:ptLst>
  <dgm:cxnLst>
    <dgm:cxn modelId="{F9245411-6E29-944D-B41D-5EDD784C7F9E}" srcId="{45608047-F907-EA48-A559-099C4B891811}" destId="{108CC1B1-4C03-5A4B-8E11-E7566B4D28CF}" srcOrd="0" destOrd="0" parTransId="{189D1CD4-891E-7541-BFE2-6F14411204B7}" sibTransId="{2D87714B-B4EB-964C-87DD-06034D494078}"/>
    <dgm:cxn modelId="{4C37DA5C-7129-AA4B-A7A7-195D620E0CA5}" srcId="{45608047-F907-EA48-A559-099C4B891811}" destId="{39D26D2F-01E6-BD4A-83A9-722C8FDE0615}" srcOrd="3" destOrd="0" parTransId="{79E9879F-FD85-6344-A178-D496681D4DA0}" sibTransId="{D9FC26A8-CFA3-8F40-8C62-D13F76B878EC}"/>
    <dgm:cxn modelId="{CEC90846-4E9D-904E-B6A7-1122A9F6F136}" srcId="{45608047-F907-EA48-A559-099C4B891811}" destId="{036438DB-08E6-C745-85A7-46B89C0FB828}" srcOrd="1" destOrd="0" parTransId="{A76607B6-ECD1-3647-A2C4-808CB01F5DAE}" sibTransId="{1A4A72DD-8F1F-2343-8BC4-97E0B8E122DE}"/>
    <dgm:cxn modelId="{19C2A747-5418-D341-B500-DFB9DAB554BA}" type="presOf" srcId="{790485B1-BD2C-5D4A-A45E-BB554AEFFAEB}" destId="{B69473A0-AB92-1E48-B79B-F0DE9FD076C3}" srcOrd="0" destOrd="0" presId="urn:microsoft.com/office/officeart/2005/8/layout/pyramid4"/>
    <dgm:cxn modelId="{F8449C4E-C482-0440-97D4-9D02537A9793}" type="presOf" srcId="{45608047-F907-EA48-A559-099C4B891811}" destId="{7B2264C0-92D1-3847-AD81-2BCB1CA434A7}" srcOrd="0" destOrd="0" presId="urn:microsoft.com/office/officeart/2005/8/layout/pyramid4"/>
    <dgm:cxn modelId="{2AF08D77-94E6-D743-84CE-BDEEE14E2E74}" type="presOf" srcId="{39D26D2F-01E6-BD4A-83A9-722C8FDE0615}" destId="{B041F816-0E34-9B49-B3C4-5C81292BA19D}" srcOrd="0" destOrd="0" presId="urn:microsoft.com/office/officeart/2005/8/layout/pyramid4"/>
    <dgm:cxn modelId="{71A5E09C-4121-2B41-A29F-74E6E1995EA8}" type="presOf" srcId="{036438DB-08E6-C745-85A7-46B89C0FB828}" destId="{466DD733-F5E0-E54C-813D-7C3B450B19BD}" srcOrd="0" destOrd="0" presId="urn:microsoft.com/office/officeart/2005/8/layout/pyramid4"/>
    <dgm:cxn modelId="{54B75AA9-E7A9-A145-8B48-5729B8DBDDCF}" type="presOf" srcId="{108CC1B1-4C03-5A4B-8E11-E7566B4D28CF}" destId="{7DF792E9-A435-D64A-8316-2579AE313190}" srcOrd="0" destOrd="0" presId="urn:microsoft.com/office/officeart/2005/8/layout/pyramid4"/>
    <dgm:cxn modelId="{321FF3F8-126D-1A44-85C3-EA60660FA6B7}" srcId="{45608047-F907-EA48-A559-099C4B891811}" destId="{790485B1-BD2C-5D4A-A45E-BB554AEFFAEB}" srcOrd="2" destOrd="0" parTransId="{2655573C-2DF5-9749-82F8-DE54E16F80A2}" sibTransId="{CD0C5EA2-5535-F148-8579-9E720AE7C704}"/>
    <dgm:cxn modelId="{181E72FB-315A-6C44-864C-5BC0FF82794F}" type="presParOf" srcId="{7B2264C0-92D1-3847-AD81-2BCB1CA434A7}" destId="{7DF792E9-A435-D64A-8316-2579AE313190}" srcOrd="0" destOrd="0" presId="urn:microsoft.com/office/officeart/2005/8/layout/pyramid4"/>
    <dgm:cxn modelId="{BE87179E-E79F-2240-B1CF-ED9F4194A051}" type="presParOf" srcId="{7B2264C0-92D1-3847-AD81-2BCB1CA434A7}" destId="{466DD733-F5E0-E54C-813D-7C3B450B19BD}" srcOrd="1" destOrd="0" presId="urn:microsoft.com/office/officeart/2005/8/layout/pyramid4"/>
    <dgm:cxn modelId="{8EB9C657-5630-734B-AB63-4734DAB2C14F}" type="presParOf" srcId="{7B2264C0-92D1-3847-AD81-2BCB1CA434A7}" destId="{B69473A0-AB92-1E48-B79B-F0DE9FD076C3}" srcOrd="2" destOrd="0" presId="urn:microsoft.com/office/officeart/2005/8/layout/pyramid4"/>
    <dgm:cxn modelId="{96F34EDB-3156-CE4D-A07B-444D43761FE2}" type="presParOf" srcId="{7B2264C0-92D1-3847-AD81-2BCB1CA434A7}" destId="{B041F816-0E34-9B49-B3C4-5C81292BA19D}"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792E9-A435-D64A-8316-2579AE313190}">
      <dsp:nvSpPr>
        <dsp:cNvPr id="0" name=""/>
        <dsp:cNvSpPr/>
      </dsp:nvSpPr>
      <dsp:spPr>
        <a:xfrm>
          <a:off x="1287707" y="0"/>
          <a:ext cx="1454505" cy="1454505"/>
        </a:xfrm>
        <a:prstGeom prst="triangle">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 lastClr="FFFFFF"/>
              </a:solidFill>
              <a:latin typeface="Calibri" panose="020F0502020204030204"/>
              <a:ea typeface="+mn-ea"/>
              <a:cs typeface="+mn-cs"/>
            </a:rPr>
            <a:t>Evidence &amp; stakeholders</a:t>
          </a:r>
        </a:p>
      </dsp:txBody>
      <dsp:txXfrm>
        <a:off x="1651333" y="727253"/>
        <a:ext cx="727253" cy="727252"/>
      </dsp:txXfrm>
    </dsp:sp>
    <dsp:sp modelId="{466DD733-F5E0-E54C-813D-7C3B450B19BD}">
      <dsp:nvSpPr>
        <dsp:cNvPr id="0" name=""/>
        <dsp:cNvSpPr/>
      </dsp:nvSpPr>
      <dsp:spPr>
        <a:xfrm>
          <a:off x="560455" y="1454505"/>
          <a:ext cx="1454505" cy="1454505"/>
        </a:xfrm>
        <a:prstGeom prst="triangle">
          <a:avLst/>
        </a:prstGeom>
        <a:solidFill>
          <a:srgbClr val="5B9BD5">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 lastClr="FFFFFF"/>
              </a:solidFill>
              <a:latin typeface="Calibri" panose="020F0502020204030204"/>
              <a:ea typeface="+mn-ea"/>
              <a:cs typeface="+mn-cs"/>
            </a:rPr>
            <a:t>Best available evidence</a:t>
          </a:r>
        </a:p>
      </dsp:txBody>
      <dsp:txXfrm>
        <a:off x="924081" y="2181758"/>
        <a:ext cx="727253" cy="727252"/>
      </dsp:txXfrm>
    </dsp:sp>
    <dsp:sp modelId="{B69473A0-AB92-1E48-B79B-F0DE9FD076C3}">
      <dsp:nvSpPr>
        <dsp:cNvPr id="0" name=""/>
        <dsp:cNvSpPr/>
      </dsp:nvSpPr>
      <dsp:spPr>
        <a:xfrm rot="10800000">
          <a:off x="1287707" y="1454505"/>
          <a:ext cx="1454505" cy="1454505"/>
        </a:xfrm>
        <a:prstGeom prst="triangle">
          <a:avLst/>
        </a:prstGeom>
        <a:solidFill>
          <a:srgbClr val="44546A">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 lastClr="FFFFFF"/>
              </a:solidFill>
              <a:latin typeface="Calibri" panose="020F0502020204030204"/>
              <a:ea typeface="+mn-ea"/>
              <a:cs typeface="+mn-cs"/>
            </a:rPr>
            <a:t>Guidelines</a:t>
          </a:r>
        </a:p>
      </dsp:txBody>
      <dsp:txXfrm rot="10800000">
        <a:off x="1651333" y="1454505"/>
        <a:ext cx="727253" cy="727252"/>
      </dsp:txXfrm>
    </dsp:sp>
    <dsp:sp modelId="{B041F816-0E34-9B49-B3C4-5C81292BA19D}">
      <dsp:nvSpPr>
        <dsp:cNvPr id="0" name=""/>
        <dsp:cNvSpPr/>
      </dsp:nvSpPr>
      <dsp:spPr>
        <a:xfrm>
          <a:off x="2014960" y="1454505"/>
          <a:ext cx="1454505" cy="1454505"/>
        </a:xfrm>
        <a:prstGeom prst="triangl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 lastClr="FFFFFF"/>
              </a:solidFill>
              <a:latin typeface="Calibri" panose="020F0502020204030204"/>
              <a:ea typeface="+mn-ea"/>
              <a:cs typeface="+mn-cs"/>
            </a:rPr>
            <a:t>Patient preference</a:t>
          </a:r>
        </a:p>
      </dsp:txBody>
      <dsp:txXfrm>
        <a:off x="2378586" y="2181758"/>
        <a:ext cx="727253" cy="7272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dirty="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3" name="Picture 2"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153BA2-CD86-2B41-A269-F97D825D936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59"/>
          <a:stretch/>
        </p:blipFill>
        <p:spPr>
          <a:xfrm>
            <a:off x="-32776" y="0"/>
            <a:ext cx="9176775" cy="5768258"/>
          </a:xfrm>
          <a:prstGeom prst="rect">
            <a:avLst/>
          </a:prstGeom>
        </p:spPr>
      </p:pic>
      <p:sp>
        <p:nvSpPr>
          <p:cNvPr id="2" name="Rectangle 1"/>
          <p:cNvSpPr/>
          <p:nvPr userDrawn="1"/>
        </p:nvSpPr>
        <p:spPr>
          <a:xfrm>
            <a:off x="0" y="0"/>
            <a:ext cx="9144000" cy="5768258"/>
          </a:xfrm>
          <a:prstGeom prst="rect">
            <a:avLst/>
          </a:prstGeom>
          <a:gradFill flip="none" rotWithShape="1">
            <a:gsLst>
              <a:gs pos="0">
                <a:schemeClr val="tx1">
                  <a:alpha val="76000"/>
                </a:schemeClr>
              </a:gs>
              <a:gs pos="100000">
                <a:schemeClr val="bg1">
                  <a:alpha val="0"/>
                </a:scheme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359"/>
          <a:stretch/>
        </p:blipFill>
        <p:spPr>
          <a:xfrm>
            <a:off x="-32776" y="0"/>
            <a:ext cx="9176775" cy="5768258"/>
          </a:xfrm>
          <a:prstGeom prst="rect">
            <a:avLst/>
          </a:prstGeom>
        </p:spPr>
      </p:pic>
      <p:sp>
        <p:nvSpPr>
          <p:cNvPr id="8" name="Rectangle 7"/>
          <p:cNvSpPr/>
          <p:nvPr userDrawn="1"/>
        </p:nvSpPr>
        <p:spPr>
          <a:xfrm>
            <a:off x="0" y="4160520"/>
            <a:ext cx="9144000" cy="1607738"/>
          </a:xfrm>
          <a:prstGeom prst="rect">
            <a:avLst/>
          </a:prstGeom>
          <a:solidFill>
            <a:srgbClr val="516AAC">
              <a:alpha val="7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Rectangle 13"/>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359"/>
          <a:stretch/>
        </p:blipFill>
        <p:spPr>
          <a:xfrm>
            <a:off x="-32776" y="0"/>
            <a:ext cx="9176775"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4160520"/>
            <a:ext cx="9144000" cy="2697480"/>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descr="CABI Logo_NEW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4152900"/>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3C418CB-F75B-0046-8E55-24A861D9AEA6}"/>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7F1BAD-8F79-504E-917B-CBFD89D871EF}"/>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B1DB86-A3A0-F940-BE8F-58587DB60FB6}"/>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1E608C2-64B8-8140-8850-21B90EA666D5}"/>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Antimicrobial Stewardship </a:t>
            </a:r>
            <a:br>
              <a:rPr lang="en-GB" dirty="0"/>
            </a:br>
            <a:r>
              <a:rPr lang="en-GB" dirty="0"/>
              <a:t>for Nursing Practice</a:t>
            </a:r>
          </a:p>
        </p:txBody>
      </p:sp>
      <p:sp>
        <p:nvSpPr>
          <p:cNvPr id="3" name="Subtitle 2"/>
          <p:cNvSpPr>
            <a:spLocks noGrp="1"/>
          </p:cNvSpPr>
          <p:nvPr>
            <p:ph type="subTitle" idx="1"/>
          </p:nvPr>
        </p:nvSpPr>
        <p:spPr/>
        <p:txBody>
          <a:bodyPr/>
          <a:lstStyle/>
          <a:p>
            <a:r>
              <a:rPr lang="en-GB" dirty="0"/>
              <a:t>Edited by Molly Courtenay and Enrique Castro-Sánchez</a:t>
            </a:r>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65D67CF-F23F-4299-A2F2-61DCC3F08F27}"/>
              </a:ext>
            </a:extLst>
          </p:cNvPr>
          <p:cNvPicPr>
            <a:picLocks noGrp="1" noChangeAspect="1"/>
          </p:cNvPicPr>
          <p:nvPr>
            <p:ph sz="quarter" idx="13"/>
          </p:nvPr>
        </p:nvPicPr>
        <p:blipFill>
          <a:blip r:embed="rId2"/>
          <a:stretch>
            <a:fillRect/>
          </a:stretch>
        </p:blipFill>
        <p:spPr>
          <a:xfrm>
            <a:off x="4262610" y="1360365"/>
            <a:ext cx="4617816" cy="4313237"/>
          </a:xfrm>
          <a:prstGeom prst="rect">
            <a:avLst/>
          </a:prstGeom>
        </p:spPr>
      </p:pic>
      <p:sp>
        <p:nvSpPr>
          <p:cNvPr id="3" name="Title 2">
            <a:extLst>
              <a:ext uri="{FF2B5EF4-FFF2-40B4-BE49-F238E27FC236}">
                <a16:creationId xmlns:a16="http://schemas.microsoft.com/office/drawing/2014/main" id="{6BCFC338-E0AF-4940-BC7C-F17D8A7664C1}"/>
              </a:ext>
            </a:extLst>
          </p:cNvPr>
          <p:cNvSpPr>
            <a:spLocks noGrp="1"/>
          </p:cNvSpPr>
          <p:nvPr>
            <p:ph type="title"/>
          </p:nvPr>
        </p:nvSpPr>
        <p:spPr/>
        <p:txBody>
          <a:bodyPr>
            <a:normAutofit fontScale="90000"/>
          </a:bodyPr>
          <a:lstStyle/>
          <a:p>
            <a:r>
              <a:rPr lang="en-GB" sz="4400" dirty="0">
                <a:solidFill>
                  <a:srgbClr val="C00000"/>
                </a:solidFill>
                <a:latin typeface="Calibri Light" panose="020F0302020204030204"/>
                <a:cs typeface="+mj-cs"/>
              </a:rPr>
              <a:t>4. Switching from intravenous antimicrobials to oral therapy</a:t>
            </a:r>
            <a:endParaRPr lang="en-GB" dirty="0"/>
          </a:p>
        </p:txBody>
      </p:sp>
      <p:sp>
        <p:nvSpPr>
          <p:cNvPr id="5" name="TextBox 4">
            <a:extLst>
              <a:ext uri="{FF2B5EF4-FFF2-40B4-BE49-F238E27FC236}">
                <a16:creationId xmlns:a16="http://schemas.microsoft.com/office/drawing/2014/main" id="{5C95F122-C113-40B5-9E89-3B3B0B253940}"/>
              </a:ext>
            </a:extLst>
          </p:cNvPr>
          <p:cNvSpPr txBox="1"/>
          <p:nvPr/>
        </p:nvSpPr>
        <p:spPr>
          <a:xfrm>
            <a:off x="497149" y="2352583"/>
            <a:ext cx="3346882" cy="1569660"/>
          </a:xfrm>
          <a:prstGeom prst="rect">
            <a:avLst/>
          </a:prstGeom>
          <a:noFill/>
        </p:spPr>
        <p:txBody>
          <a:bodyPr wrap="square" rtlCol="0">
            <a:spAutoFit/>
          </a:bodyPr>
          <a:lstStyle/>
          <a:p>
            <a:pPr lvl="0" defTabSz="914400"/>
            <a:r>
              <a:rPr lang="en-GB" altLang="en-US" sz="2400" b="1" dirty="0">
                <a:solidFill>
                  <a:srgbClr val="C00000"/>
                </a:solidFill>
                <a:ea typeface="AdvTrebu-R"/>
              </a:rPr>
              <a:t>Barriers and facilitators to nurse-driven AMS </a:t>
            </a:r>
            <a:r>
              <a:rPr lang="en-GB" altLang="en-US" sz="2400" b="1" dirty="0">
                <a:solidFill>
                  <a:prstClr val="black"/>
                </a:solidFill>
                <a:ea typeface="AdvTrebu-R"/>
              </a:rPr>
              <a:t>– focus on intravenous to oral antimicrobial switch</a:t>
            </a:r>
            <a:endParaRPr lang="en-GB" altLang="en-US" sz="2400" dirty="0">
              <a:solidFill>
                <a:prstClr val="black"/>
              </a:solidFill>
            </a:endParaRPr>
          </a:p>
        </p:txBody>
      </p:sp>
    </p:spTree>
    <p:extLst>
      <p:ext uri="{BB962C8B-B14F-4D97-AF65-F5344CB8AC3E}">
        <p14:creationId xmlns:p14="http://schemas.microsoft.com/office/powerpoint/2010/main" val="273783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4F319447-12B7-4339-9D6F-80FE393B3AC3}"/>
              </a:ext>
            </a:extLst>
          </p:cNvPr>
          <p:cNvPicPr>
            <a:picLocks noGrp="1" noChangeAspect="1"/>
          </p:cNvPicPr>
          <p:nvPr>
            <p:ph sz="quarter" idx="13"/>
          </p:nvPr>
        </p:nvPicPr>
        <p:blipFill>
          <a:blip r:embed="rId2"/>
          <a:stretch>
            <a:fillRect/>
          </a:stretch>
        </p:blipFill>
        <p:spPr>
          <a:xfrm>
            <a:off x="1189038" y="1794359"/>
            <a:ext cx="7196137" cy="3267694"/>
          </a:xfrm>
          <a:prstGeom prst="rect">
            <a:avLst/>
          </a:prstGeom>
        </p:spPr>
      </p:pic>
      <p:sp>
        <p:nvSpPr>
          <p:cNvPr id="3" name="Title 2">
            <a:extLst>
              <a:ext uri="{FF2B5EF4-FFF2-40B4-BE49-F238E27FC236}">
                <a16:creationId xmlns:a16="http://schemas.microsoft.com/office/drawing/2014/main" id="{731956C5-2105-44D0-9757-E6B2F6C8B30F}"/>
              </a:ext>
            </a:extLst>
          </p:cNvPr>
          <p:cNvSpPr>
            <a:spLocks noGrp="1"/>
          </p:cNvSpPr>
          <p:nvPr>
            <p:ph type="title"/>
          </p:nvPr>
        </p:nvSpPr>
        <p:spPr/>
        <p:txBody>
          <a:bodyPr>
            <a:normAutofit fontScale="90000"/>
          </a:bodyPr>
          <a:lstStyle/>
          <a:p>
            <a:r>
              <a:rPr lang="en-GB" sz="4400" dirty="0">
                <a:solidFill>
                  <a:srgbClr val="C00000"/>
                </a:solidFill>
                <a:latin typeface="Calibri Light" panose="020F0302020204030204"/>
                <a:cs typeface="+mj-cs"/>
              </a:rPr>
              <a:t>5. The appropriateness of outpatient parenteral antimicrobial therapy (OPAT)</a:t>
            </a:r>
            <a:endParaRPr lang="en-GB" dirty="0"/>
          </a:p>
        </p:txBody>
      </p:sp>
    </p:spTree>
    <p:extLst>
      <p:ext uri="{BB962C8B-B14F-4D97-AF65-F5344CB8AC3E}">
        <p14:creationId xmlns:p14="http://schemas.microsoft.com/office/powerpoint/2010/main" val="83347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892D3-6977-4893-869D-A19E35715DC8}"/>
              </a:ext>
            </a:extLst>
          </p:cNvPr>
          <p:cNvSpPr>
            <a:spLocks noGrp="1"/>
          </p:cNvSpPr>
          <p:nvPr>
            <p:ph sz="quarter" idx="13"/>
          </p:nvPr>
        </p:nvSpPr>
        <p:spPr/>
        <p:txBody>
          <a:bodyPr>
            <a:normAutofit fontScale="92500" lnSpcReduction="20000"/>
          </a:bodyPr>
          <a:lstStyle/>
          <a:p>
            <a:pPr marL="228600" lvl="0" indent="-228600" defTabSz="914400">
              <a:lnSpc>
                <a:spcPct val="90000"/>
              </a:lnSpc>
              <a:spcBef>
                <a:spcPts val="1000"/>
              </a:spcBef>
              <a:buFont typeface="Arial" panose="020B0604020202020204" pitchFamily="34" charset="0"/>
              <a:buChar char="•"/>
            </a:pPr>
            <a:r>
              <a:rPr lang="en-GB" sz="2400" dirty="0">
                <a:solidFill>
                  <a:prstClr val="black"/>
                </a:solidFill>
                <a:latin typeface="Calibri" panose="020F0502020204030204"/>
                <a:cs typeface="+mn-cs"/>
              </a:rPr>
              <a:t>Surgical site infections (SSIs) occur up to 30 days following surgery (or 1 year following surgery involving implants) and affect either the incision or deep tissue at the operation site </a:t>
            </a:r>
            <a:r>
              <a:rPr lang="en-GB" sz="1800" dirty="0">
                <a:solidFill>
                  <a:prstClr val="white">
                    <a:lumMod val="50000"/>
                  </a:prstClr>
                </a:solidFill>
                <a:latin typeface="Calibri" panose="020F0502020204030204"/>
                <a:cs typeface="+mn-cs"/>
              </a:rPr>
              <a:t>(Owens </a:t>
            </a:r>
            <a:r>
              <a:rPr lang="en-GB" sz="1800" i="1" dirty="0">
                <a:solidFill>
                  <a:prstClr val="white">
                    <a:lumMod val="50000"/>
                  </a:prstClr>
                </a:solidFill>
                <a:latin typeface="Calibri" panose="020F0502020204030204"/>
                <a:cs typeface="+mn-cs"/>
              </a:rPr>
              <a:t>et al.</a:t>
            </a:r>
            <a:r>
              <a:rPr lang="en-GB" sz="1800" dirty="0">
                <a:solidFill>
                  <a:prstClr val="white">
                    <a:lumMod val="50000"/>
                  </a:prstClr>
                </a:solidFill>
                <a:latin typeface="Calibri" panose="020F0502020204030204"/>
                <a:cs typeface="+mn-cs"/>
              </a:rPr>
              <a:t>, 2008)</a:t>
            </a:r>
          </a:p>
          <a:p>
            <a:pPr marL="228600" lvl="0" indent="-228600" defTabSz="914400">
              <a:lnSpc>
                <a:spcPct val="90000"/>
              </a:lnSpc>
              <a:spcBef>
                <a:spcPts val="1000"/>
              </a:spcBef>
              <a:buFont typeface="Arial" panose="020B0604020202020204" pitchFamily="34" charset="0"/>
              <a:buChar char="•"/>
            </a:pPr>
            <a:endParaRPr lang="en-GB" sz="2400" dirty="0">
              <a:solidFill>
                <a:prstClr val="black"/>
              </a:solidFill>
              <a:latin typeface="Calibri" panose="020F0502020204030204"/>
              <a:cs typeface="+mn-cs"/>
            </a:endParaRPr>
          </a:p>
          <a:p>
            <a:pPr marL="228600" lvl="0" indent="-228600" defTabSz="914400">
              <a:lnSpc>
                <a:spcPct val="90000"/>
              </a:lnSpc>
              <a:spcBef>
                <a:spcPts val="1000"/>
              </a:spcBef>
              <a:buFont typeface="Arial" panose="020B0604020202020204" pitchFamily="34" charset="0"/>
              <a:buChar char="•"/>
            </a:pPr>
            <a:r>
              <a:rPr lang="en-GB" sz="2400" dirty="0">
                <a:solidFill>
                  <a:prstClr val="black"/>
                </a:solidFill>
                <a:latin typeface="Calibri" panose="020F0502020204030204"/>
                <a:cs typeface="+mn-cs"/>
              </a:rPr>
              <a:t>20% of all HAIs among hospitalized patients in Europe and ~38% of all post-operative complications </a:t>
            </a:r>
            <a:r>
              <a:rPr lang="en-GB" sz="1800" dirty="0">
                <a:solidFill>
                  <a:prstClr val="white">
                    <a:lumMod val="50000"/>
                  </a:prstClr>
                </a:solidFill>
                <a:latin typeface="Calibri" panose="020F0502020204030204"/>
                <a:cs typeface="+mn-cs"/>
              </a:rPr>
              <a:t>(ECDC, 2013)</a:t>
            </a:r>
          </a:p>
          <a:p>
            <a:pPr marL="228600" lvl="0" indent="-228600" defTabSz="914400">
              <a:lnSpc>
                <a:spcPct val="90000"/>
              </a:lnSpc>
              <a:spcBef>
                <a:spcPts val="1000"/>
              </a:spcBef>
              <a:buFont typeface="Arial" panose="020B0604020202020204" pitchFamily="34" charset="0"/>
              <a:buChar char="•"/>
            </a:pPr>
            <a:endParaRPr lang="en-GB" sz="2400" dirty="0">
              <a:solidFill>
                <a:prstClr val="black"/>
              </a:solidFill>
              <a:latin typeface="Calibri" panose="020F0502020204030204"/>
              <a:cs typeface="+mn-cs"/>
            </a:endParaRPr>
          </a:p>
          <a:p>
            <a:pPr marL="228600" lvl="0" indent="-228600" defTabSz="914400">
              <a:lnSpc>
                <a:spcPct val="90000"/>
              </a:lnSpc>
              <a:spcBef>
                <a:spcPts val="1000"/>
              </a:spcBef>
              <a:buFont typeface="Arial" panose="020B0604020202020204" pitchFamily="34" charset="0"/>
              <a:buChar char="•"/>
            </a:pPr>
            <a:r>
              <a:rPr lang="en-GB" sz="2400" dirty="0">
                <a:solidFill>
                  <a:prstClr val="black"/>
                </a:solidFill>
                <a:latin typeface="Calibri" panose="020F0502020204030204"/>
                <a:cs typeface="+mn-cs"/>
              </a:rPr>
              <a:t>Risk factors for SSIs: functional status, obesity, complicated or emergency surgery, prolonged surgical duration, respiratory conditions (chronic obstructive pulmonary disease), diabetes, smoking, peripheral vascular disease or limb ischemia, hypertension, coronary artery disease, coagulation bleeding disorders, renal disease, preoperative sepsis, and gender </a:t>
            </a:r>
            <a:r>
              <a:rPr lang="en-GB" sz="1800" dirty="0">
                <a:solidFill>
                  <a:prstClr val="white">
                    <a:lumMod val="50000"/>
                  </a:prstClr>
                </a:solidFill>
                <a:latin typeface="Calibri" panose="020F0502020204030204"/>
                <a:cs typeface="+mn-cs"/>
              </a:rPr>
              <a:t>(Wiseman </a:t>
            </a:r>
            <a:r>
              <a:rPr lang="en-GB" sz="1800" i="1" dirty="0">
                <a:solidFill>
                  <a:prstClr val="white">
                    <a:lumMod val="50000"/>
                  </a:prstClr>
                </a:solidFill>
                <a:latin typeface="Calibri" panose="020F0502020204030204"/>
                <a:cs typeface="+mn-cs"/>
              </a:rPr>
              <a:t>et al.</a:t>
            </a:r>
            <a:r>
              <a:rPr lang="en-GB" sz="1800" dirty="0">
                <a:solidFill>
                  <a:prstClr val="white">
                    <a:lumMod val="50000"/>
                  </a:prstClr>
                </a:solidFill>
                <a:latin typeface="Calibri" panose="020F0502020204030204"/>
                <a:cs typeface="+mn-cs"/>
              </a:rPr>
              <a:t>, 2015)</a:t>
            </a:r>
          </a:p>
          <a:p>
            <a:endParaRPr lang="en-GB" dirty="0"/>
          </a:p>
        </p:txBody>
      </p:sp>
      <p:sp>
        <p:nvSpPr>
          <p:cNvPr id="3" name="Title 2">
            <a:extLst>
              <a:ext uri="{FF2B5EF4-FFF2-40B4-BE49-F238E27FC236}">
                <a16:creationId xmlns:a16="http://schemas.microsoft.com/office/drawing/2014/main" id="{7361ADEE-535B-4393-B1B5-7010A52AB17F}"/>
              </a:ext>
            </a:extLst>
          </p:cNvPr>
          <p:cNvSpPr>
            <a:spLocks noGrp="1"/>
          </p:cNvSpPr>
          <p:nvPr>
            <p:ph type="title"/>
          </p:nvPr>
        </p:nvSpPr>
        <p:spPr/>
        <p:txBody>
          <a:bodyPr>
            <a:noAutofit/>
          </a:bodyPr>
          <a:lstStyle/>
          <a:p>
            <a:r>
              <a:rPr lang="en-GB" sz="3200" dirty="0">
                <a:solidFill>
                  <a:srgbClr val="C00000"/>
                </a:solidFill>
                <a:latin typeface="Calibri Light" panose="020F0302020204030204"/>
                <a:cs typeface="+mj-cs"/>
              </a:rPr>
              <a:t>6. Perioperative prophylactic antimicrobials to prevent surgical site infection</a:t>
            </a:r>
            <a:endParaRPr lang="en-GB" sz="2000" dirty="0"/>
          </a:p>
        </p:txBody>
      </p:sp>
    </p:spTree>
    <p:extLst>
      <p:ext uri="{BB962C8B-B14F-4D97-AF65-F5344CB8AC3E}">
        <p14:creationId xmlns:p14="http://schemas.microsoft.com/office/powerpoint/2010/main" val="378603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4E1F076-224B-457E-86CD-D9FEDE7C7950}"/>
              </a:ext>
            </a:extLst>
          </p:cNvPr>
          <p:cNvPicPr>
            <a:picLocks noGrp="1" noChangeAspect="1"/>
          </p:cNvPicPr>
          <p:nvPr>
            <p:ph sz="quarter" idx="13"/>
          </p:nvPr>
        </p:nvPicPr>
        <p:blipFill>
          <a:blip r:embed="rId2"/>
          <a:stretch>
            <a:fillRect/>
          </a:stretch>
        </p:blipFill>
        <p:spPr>
          <a:xfrm>
            <a:off x="1189038" y="2128188"/>
            <a:ext cx="7196137" cy="3061681"/>
          </a:xfrm>
          <a:prstGeom prst="rect">
            <a:avLst/>
          </a:prstGeom>
        </p:spPr>
      </p:pic>
      <p:sp>
        <p:nvSpPr>
          <p:cNvPr id="3" name="Title 2">
            <a:extLst>
              <a:ext uri="{FF2B5EF4-FFF2-40B4-BE49-F238E27FC236}">
                <a16:creationId xmlns:a16="http://schemas.microsoft.com/office/drawing/2014/main" id="{CF5D571B-81E1-44F6-9665-7AC20092970D}"/>
              </a:ext>
            </a:extLst>
          </p:cNvPr>
          <p:cNvSpPr>
            <a:spLocks noGrp="1"/>
          </p:cNvSpPr>
          <p:nvPr>
            <p:ph type="title"/>
          </p:nvPr>
        </p:nvSpPr>
        <p:spPr/>
        <p:txBody>
          <a:bodyPr>
            <a:noAutofit/>
          </a:bodyPr>
          <a:lstStyle/>
          <a:p>
            <a:r>
              <a:rPr lang="en-GB" sz="3200" dirty="0">
                <a:solidFill>
                  <a:srgbClr val="C00000"/>
                </a:solidFill>
                <a:latin typeface="Calibri Light" panose="020F0302020204030204"/>
                <a:cs typeface="+mj-cs"/>
              </a:rPr>
              <a:t>7. Factors that influence antimicrobial prescribing and implications for antimicrobial stewardship programmes</a:t>
            </a:r>
            <a:endParaRPr lang="en-GB" sz="2000" dirty="0"/>
          </a:p>
        </p:txBody>
      </p:sp>
      <p:sp>
        <p:nvSpPr>
          <p:cNvPr id="5" name="Rectangle 4">
            <a:extLst>
              <a:ext uri="{FF2B5EF4-FFF2-40B4-BE49-F238E27FC236}">
                <a16:creationId xmlns:a16="http://schemas.microsoft.com/office/drawing/2014/main" id="{21697E76-3722-4B55-8AE5-624F657CA588}"/>
              </a:ext>
            </a:extLst>
          </p:cNvPr>
          <p:cNvSpPr/>
          <p:nvPr/>
        </p:nvSpPr>
        <p:spPr>
          <a:xfrm>
            <a:off x="1953638" y="1758856"/>
            <a:ext cx="574869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Factors influencing antimicrobial use (Hulscher </a:t>
            </a:r>
            <a:r>
              <a:rPr kumimoji="0" lang="en-GB" sz="1800" b="0" i="1" u="none" strike="noStrike" kern="0" cap="none" spc="0" normalizeH="0" baseline="0" noProof="0" dirty="0">
                <a:ln>
                  <a:noFill/>
                </a:ln>
                <a:solidFill>
                  <a:prstClr val="black"/>
                </a:solidFill>
                <a:effectLst/>
                <a:uLnTx/>
                <a:uFillTx/>
              </a:rPr>
              <a:t>et al.</a:t>
            </a:r>
            <a:r>
              <a:rPr kumimoji="0" lang="en-GB" sz="1800" b="0" i="0" u="none" strike="noStrike" kern="0" cap="none" spc="0" normalizeH="0" baseline="0" noProof="0" dirty="0">
                <a:ln>
                  <a:noFill/>
                </a:ln>
                <a:solidFill>
                  <a:prstClr val="black"/>
                </a:solidFill>
                <a:effectLst/>
                <a:uLnTx/>
                <a:uFillTx/>
              </a:rPr>
              <a:t>, 2010)</a:t>
            </a:r>
          </a:p>
        </p:txBody>
      </p:sp>
    </p:spTree>
    <p:extLst>
      <p:ext uri="{BB962C8B-B14F-4D97-AF65-F5344CB8AC3E}">
        <p14:creationId xmlns:p14="http://schemas.microsoft.com/office/powerpoint/2010/main" val="120054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387871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en-US" dirty="0">
                <a:solidFill>
                  <a:schemeClr val="bg1"/>
                </a:solidFill>
                <a:latin typeface="Arial"/>
                <a:cs typeface="Arial"/>
              </a:rPr>
              <a:t>Chapter 5</a:t>
            </a:r>
          </a:p>
          <a:p>
            <a:pPr marL="0" indent="0">
              <a:buNone/>
            </a:pPr>
            <a:r>
              <a:rPr lang="en-US" dirty="0">
                <a:solidFill>
                  <a:schemeClr val="bg1"/>
                </a:solidFill>
                <a:latin typeface="Arial"/>
                <a:cs typeface="Arial"/>
              </a:rPr>
              <a:t>Antimicrobial Prescribing Practice</a:t>
            </a:r>
          </a:p>
          <a:p>
            <a:r>
              <a:rPr lang="en-GB" sz="1100" b="1">
                <a:solidFill>
                  <a:schemeClr val="bg1"/>
                </a:solidFill>
              </a:rPr>
              <a:t>Enrique Castro-Sánchez</a:t>
            </a:r>
            <a:endParaRPr lang="en-US" sz="1100" dirty="0">
              <a:solidFill>
                <a:schemeClr val="bg1"/>
              </a:solidFill>
              <a:latin typeface="Arial"/>
              <a:cs typeface="Arial"/>
            </a:endParaRPr>
          </a:p>
          <a:p>
            <a:pPr marL="0" indent="0">
              <a:buNone/>
            </a:pPr>
            <a:endParaRPr lang="en-GB" dirty="0"/>
          </a:p>
        </p:txBody>
      </p:sp>
    </p:spTree>
    <p:extLst>
      <p:ext uri="{BB962C8B-B14F-4D97-AF65-F5344CB8AC3E}">
        <p14:creationId xmlns:p14="http://schemas.microsoft.com/office/powerpoint/2010/main" val="151676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61694-5046-4C27-BEFB-DB674B4BEA98}"/>
              </a:ext>
            </a:extLst>
          </p:cNvPr>
          <p:cNvSpPr>
            <a:spLocks noGrp="1"/>
          </p:cNvSpPr>
          <p:nvPr>
            <p:ph type="title"/>
          </p:nvPr>
        </p:nvSpPr>
        <p:spPr/>
        <p:txBody>
          <a:bodyPr>
            <a:normAutofit fontScale="90000"/>
          </a:bodyPr>
          <a:lstStyle/>
          <a:p>
            <a:r>
              <a:rPr lang="en-GB" sz="4400" dirty="0">
                <a:solidFill>
                  <a:srgbClr val="C00000"/>
                </a:solidFill>
                <a:latin typeface="Calibri Light" panose="020F0302020204030204"/>
                <a:cs typeface="+mj-cs"/>
              </a:rPr>
              <a:t>1. Recognizing and managing sepsis</a:t>
            </a:r>
            <a:endParaRPr lang="en-GB" dirty="0"/>
          </a:p>
        </p:txBody>
      </p:sp>
      <p:sp>
        <p:nvSpPr>
          <p:cNvPr id="4" name="Right Arrow 3">
            <a:extLst>
              <a:ext uri="{FF2B5EF4-FFF2-40B4-BE49-F238E27FC236}">
                <a16:creationId xmlns:a16="http://schemas.microsoft.com/office/drawing/2014/main" id="{A6B2775E-2019-4791-AA3A-FCA00BB13C05}"/>
              </a:ext>
            </a:extLst>
          </p:cNvPr>
          <p:cNvSpPr/>
          <p:nvPr/>
        </p:nvSpPr>
        <p:spPr>
          <a:xfrm>
            <a:off x="3314063" y="1614824"/>
            <a:ext cx="922630" cy="548640"/>
          </a:xfrm>
          <a:prstGeom prst="rightArrow">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0000"/>
              </a:solidFill>
              <a:effectLst/>
              <a:uLnTx/>
              <a:uFillTx/>
              <a:latin typeface="Calibri" panose="020F0502020204030204"/>
              <a:ea typeface="+mn-ea"/>
              <a:cs typeface="+mn-cs"/>
            </a:endParaRPr>
          </a:p>
        </p:txBody>
      </p:sp>
      <p:sp>
        <p:nvSpPr>
          <p:cNvPr id="5" name="Right Arrow 4">
            <a:extLst>
              <a:ext uri="{FF2B5EF4-FFF2-40B4-BE49-F238E27FC236}">
                <a16:creationId xmlns:a16="http://schemas.microsoft.com/office/drawing/2014/main" id="{B0BEEBD2-1111-48E1-9CD4-7972B295BACA}"/>
              </a:ext>
            </a:extLst>
          </p:cNvPr>
          <p:cNvSpPr/>
          <p:nvPr/>
        </p:nvSpPr>
        <p:spPr>
          <a:xfrm>
            <a:off x="6667129" y="1609456"/>
            <a:ext cx="867145" cy="548640"/>
          </a:xfrm>
          <a:prstGeom prst="rightArrow">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EC217F7-13DB-4A61-A7D3-DA4C207976E2}"/>
              </a:ext>
            </a:extLst>
          </p:cNvPr>
          <p:cNvSpPr txBox="1"/>
          <p:nvPr/>
        </p:nvSpPr>
        <p:spPr>
          <a:xfrm>
            <a:off x="443121" y="1539993"/>
            <a:ext cx="289179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rPr>
              <a:t>Dysregulated host response to infection</a:t>
            </a:r>
          </a:p>
        </p:txBody>
      </p:sp>
      <p:sp>
        <p:nvSpPr>
          <p:cNvPr id="7" name="TextBox 6">
            <a:extLst>
              <a:ext uri="{FF2B5EF4-FFF2-40B4-BE49-F238E27FC236}">
                <a16:creationId xmlns:a16="http://schemas.microsoft.com/office/drawing/2014/main" id="{063B18B2-4268-4F1E-B23D-448AEB37F40E}"/>
              </a:ext>
            </a:extLst>
          </p:cNvPr>
          <p:cNvSpPr txBox="1"/>
          <p:nvPr/>
        </p:nvSpPr>
        <p:spPr>
          <a:xfrm>
            <a:off x="4202058" y="1498083"/>
            <a:ext cx="246507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rPr>
              <a:t>Life-threatening organ dysfunction </a:t>
            </a:r>
          </a:p>
        </p:txBody>
      </p:sp>
      <p:sp>
        <p:nvSpPr>
          <p:cNvPr id="8" name="TextBox 7">
            <a:extLst>
              <a:ext uri="{FF2B5EF4-FFF2-40B4-BE49-F238E27FC236}">
                <a16:creationId xmlns:a16="http://schemas.microsoft.com/office/drawing/2014/main" id="{35D57690-F8C8-4E6A-88EC-5FDBDE791F3F}"/>
              </a:ext>
            </a:extLst>
          </p:cNvPr>
          <p:cNvSpPr txBox="1"/>
          <p:nvPr/>
        </p:nvSpPr>
        <p:spPr>
          <a:xfrm>
            <a:off x="7534275" y="1578689"/>
            <a:ext cx="138684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C00000"/>
                </a:solidFill>
                <a:effectLst/>
                <a:uLnTx/>
                <a:uFillTx/>
              </a:rPr>
              <a:t>SEPSIS</a:t>
            </a:r>
          </a:p>
        </p:txBody>
      </p:sp>
      <p:sp>
        <p:nvSpPr>
          <p:cNvPr id="9" name="Content Placeholder 2">
            <a:extLst>
              <a:ext uri="{FF2B5EF4-FFF2-40B4-BE49-F238E27FC236}">
                <a16:creationId xmlns:a16="http://schemas.microsoft.com/office/drawing/2014/main" id="{9080D340-1B6E-4343-B911-D918F5C0A5AC}"/>
              </a:ext>
            </a:extLst>
          </p:cNvPr>
          <p:cNvSpPr txBox="1">
            <a:spLocks/>
          </p:cNvSpPr>
          <p:nvPr/>
        </p:nvSpPr>
        <p:spPr>
          <a:xfrm>
            <a:off x="1829155" y="3549274"/>
            <a:ext cx="4663440" cy="19592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Most severe presentation of sepsis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Circulatory &amp; cell/metabolic dysfunction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Often featuring a drop in systolic blood pressure that does not respond to fluid resuscitation </a:t>
            </a:r>
            <a:r>
              <a:rPr kumimoji="0" lang="en-GB" sz="1800" b="0" i="0" u="none" strike="noStrike" kern="1200" cap="none" spc="0" normalizeH="0" baseline="0" noProof="0" dirty="0">
                <a:ln>
                  <a:noFill/>
                </a:ln>
                <a:solidFill>
                  <a:sysClr val="window" lastClr="FFFFFF">
                    <a:lumMod val="50000"/>
                  </a:sysClr>
                </a:solidFill>
                <a:effectLst/>
                <a:uLnTx/>
                <a:uFillTx/>
                <a:latin typeface="Calibri" panose="020F0502020204030204"/>
                <a:ea typeface="+mn-ea"/>
                <a:cs typeface="+mn-cs"/>
              </a:rPr>
              <a:t>(NICE, 2016)</a:t>
            </a:r>
          </a:p>
        </p:txBody>
      </p:sp>
      <p:sp>
        <p:nvSpPr>
          <p:cNvPr id="10" name="TextBox 9">
            <a:extLst>
              <a:ext uri="{FF2B5EF4-FFF2-40B4-BE49-F238E27FC236}">
                <a16:creationId xmlns:a16="http://schemas.microsoft.com/office/drawing/2014/main" id="{5BC61975-6B48-4764-9E32-2E9B43CD9B07}"/>
              </a:ext>
            </a:extLst>
          </p:cNvPr>
          <p:cNvSpPr txBox="1"/>
          <p:nvPr/>
        </p:nvSpPr>
        <p:spPr>
          <a:xfrm>
            <a:off x="201930" y="3990766"/>
            <a:ext cx="138684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00000"/>
                </a:solidFill>
                <a:effectLst/>
                <a:uLnTx/>
                <a:uFillTx/>
              </a:rPr>
              <a:t>SEPTIC SHOCK</a:t>
            </a:r>
          </a:p>
        </p:txBody>
      </p:sp>
      <p:sp>
        <p:nvSpPr>
          <p:cNvPr id="11" name="Left Brace 10">
            <a:extLst>
              <a:ext uri="{FF2B5EF4-FFF2-40B4-BE49-F238E27FC236}">
                <a16:creationId xmlns:a16="http://schemas.microsoft.com/office/drawing/2014/main" id="{4EF5CFC1-80E0-4C63-94F9-368D12364640}"/>
              </a:ext>
            </a:extLst>
          </p:cNvPr>
          <p:cNvSpPr/>
          <p:nvPr/>
        </p:nvSpPr>
        <p:spPr>
          <a:xfrm>
            <a:off x="1508868" y="3543300"/>
            <a:ext cx="617220" cy="1725930"/>
          </a:xfrm>
          <a:prstGeom prst="leftBrace">
            <a:avLst/>
          </a:prstGeom>
          <a:no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Striped Right Arrow 10">
            <a:extLst>
              <a:ext uri="{FF2B5EF4-FFF2-40B4-BE49-F238E27FC236}">
                <a16:creationId xmlns:a16="http://schemas.microsoft.com/office/drawing/2014/main" id="{EA011248-84E1-460C-883A-4FEE6CCDBA23}"/>
              </a:ext>
            </a:extLst>
          </p:cNvPr>
          <p:cNvSpPr/>
          <p:nvPr/>
        </p:nvSpPr>
        <p:spPr>
          <a:xfrm>
            <a:off x="6309039" y="4069080"/>
            <a:ext cx="716177" cy="630825"/>
          </a:xfrm>
          <a:prstGeom prst="stripedRightArrow">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53CCD32-EC05-4A05-A016-EB94D5E299D9}"/>
              </a:ext>
            </a:extLst>
          </p:cNvPr>
          <p:cNvSpPr/>
          <p:nvPr/>
        </p:nvSpPr>
        <p:spPr>
          <a:xfrm>
            <a:off x="6214369" y="2743201"/>
            <a:ext cx="2787588" cy="2862322"/>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black"/>
                </a:solidFill>
                <a:effectLst/>
                <a:uLnTx/>
                <a:uFillTx/>
              </a:rPr>
              <a:t>Persistent hypotension requiring vasopressors to maintain mean arterial pressure (MAP) ≥65mm Hg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black"/>
                </a:solidFill>
                <a:effectLst/>
                <a:uLnTx/>
                <a:uFillTx/>
              </a:rPr>
              <a:t>Serum lactate &gt;2 mmol/L (or 18 mg/dL) despite adequate volume resuscitation</a:t>
            </a:r>
          </a:p>
        </p:txBody>
      </p:sp>
    </p:spTree>
    <p:extLst>
      <p:ext uri="{BB962C8B-B14F-4D97-AF65-F5344CB8AC3E}">
        <p14:creationId xmlns:p14="http://schemas.microsoft.com/office/powerpoint/2010/main" val="151384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81CE76-7401-437B-BDC3-7F22235A386B}"/>
              </a:ext>
            </a:extLst>
          </p:cNvPr>
          <p:cNvSpPr>
            <a:spLocks noGrp="1"/>
          </p:cNvSpPr>
          <p:nvPr>
            <p:ph sz="quarter" idx="13"/>
          </p:nvPr>
        </p:nvSpPr>
        <p:spPr/>
        <p:txBody>
          <a:bodyPr>
            <a:normAutofit fontScale="85000" lnSpcReduction="20000"/>
          </a:bodyPr>
          <a:lstStyle/>
          <a:p>
            <a:pPr marL="228600" lvl="0" indent="-228600" defTabSz="914400">
              <a:lnSpc>
                <a:spcPct val="90000"/>
              </a:lnSpc>
              <a:spcBef>
                <a:spcPts val="1000"/>
              </a:spcBef>
              <a:buFont typeface="Arial" panose="020B0604020202020204" pitchFamily="34" charset="0"/>
              <a:buChar char="•"/>
            </a:pPr>
            <a:r>
              <a:rPr lang="en-GB" sz="2600" dirty="0">
                <a:solidFill>
                  <a:prstClr val="black"/>
                </a:solidFill>
                <a:latin typeface="Calibri" panose="020F0502020204030204"/>
                <a:cs typeface="+mn-cs"/>
              </a:rPr>
              <a:t>Measuring lactate levels and remeasuring if the initial level is &gt;2mmol/L</a:t>
            </a:r>
          </a:p>
          <a:p>
            <a:pPr marL="228600" lvl="0" indent="-228600" defTabSz="914400">
              <a:lnSpc>
                <a:spcPct val="90000"/>
              </a:lnSpc>
              <a:spcBef>
                <a:spcPts val="1000"/>
              </a:spcBef>
              <a:buFont typeface="Arial" panose="020B0604020202020204" pitchFamily="34" charset="0"/>
              <a:buChar char="•"/>
            </a:pPr>
            <a:endParaRPr lang="en-GB" sz="2600" dirty="0">
              <a:solidFill>
                <a:prstClr val="black"/>
              </a:solidFill>
              <a:latin typeface="Calibri" panose="020F0502020204030204"/>
              <a:cs typeface="+mn-cs"/>
            </a:endParaRPr>
          </a:p>
          <a:p>
            <a:pPr marL="228600" lvl="0" indent="-228600" defTabSz="914400">
              <a:lnSpc>
                <a:spcPct val="90000"/>
              </a:lnSpc>
              <a:spcBef>
                <a:spcPts val="1000"/>
              </a:spcBef>
              <a:buFont typeface="Arial" panose="020B0604020202020204" pitchFamily="34" charset="0"/>
              <a:buChar char="•"/>
            </a:pPr>
            <a:r>
              <a:rPr lang="en-GB" sz="2600" dirty="0">
                <a:solidFill>
                  <a:prstClr val="black"/>
                </a:solidFill>
                <a:latin typeface="Calibri" panose="020F0502020204030204"/>
                <a:cs typeface="+mn-cs"/>
              </a:rPr>
              <a:t>Obtaining blood cultures prior to the administration of antimicrobials</a:t>
            </a:r>
          </a:p>
          <a:p>
            <a:pPr marL="228600" lvl="0" indent="-228600" defTabSz="914400">
              <a:lnSpc>
                <a:spcPct val="90000"/>
              </a:lnSpc>
              <a:spcBef>
                <a:spcPts val="1000"/>
              </a:spcBef>
              <a:buFont typeface="Arial" panose="020B0604020202020204" pitchFamily="34" charset="0"/>
              <a:buChar char="•"/>
            </a:pPr>
            <a:endParaRPr lang="en-GB" sz="2600" dirty="0">
              <a:solidFill>
                <a:prstClr val="black"/>
              </a:solidFill>
              <a:latin typeface="Calibri" panose="020F0502020204030204"/>
              <a:cs typeface="+mn-cs"/>
            </a:endParaRPr>
          </a:p>
          <a:p>
            <a:pPr marL="228600" lvl="0" indent="-228600" defTabSz="914400">
              <a:lnSpc>
                <a:spcPct val="90000"/>
              </a:lnSpc>
              <a:spcBef>
                <a:spcPts val="1000"/>
              </a:spcBef>
              <a:buFont typeface="Arial" panose="020B0604020202020204" pitchFamily="34" charset="0"/>
              <a:buChar char="•"/>
            </a:pPr>
            <a:r>
              <a:rPr lang="en-GB" sz="2600" dirty="0">
                <a:solidFill>
                  <a:prstClr val="black"/>
                </a:solidFill>
                <a:latin typeface="Calibri" panose="020F0502020204030204"/>
                <a:cs typeface="+mn-cs"/>
              </a:rPr>
              <a:t>Administration of broad-spectrum antimicrobials</a:t>
            </a:r>
          </a:p>
          <a:p>
            <a:pPr marL="228600" lvl="0" indent="-228600" defTabSz="914400">
              <a:lnSpc>
                <a:spcPct val="90000"/>
              </a:lnSpc>
              <a:spcBef>
                <a:spcPts val="1000"/>
              </a:spcBef>
              <a:buFont typeface="Arial" panose="020B0604020202020204" pitchFamily="34" charset="0"/>
              <a:buChar char="•"/>
            </a:pPr>
            <a:endParaRPr lang="en-GB" sz="2600" dirty="0">
              <a:solidFill>
                <a:prstClr val="black"/>
              </a:solidFill>
              <a:latin typeface="Calibri" panose="020F0502020204030204"/>
              <a:cs typeface="+mn-cs"/>
            </a:endParaRPr>
          </a:p>
          <a:p>
            <a:pPr marL="228600" lvl="0" indent="-228600" defTabSz="914400">
              <a:lnSpc>
                <a:spcPct val="90000"/>
              </a:lnSpc>
              <a:spcBef>
                <a:spcPts val="1000"/>
              </a:spcBef>
              <a:buFont typeface="Arial" panose="020B0604020202020204" pitchFamily="34" charset="0"/>
              <a:buChar char="•"/>
            </a:pPr>
            <a:r>
              <a:rPr lang="en-GB" sz="2600" dirty="0">
                <a:solidFill>
                  <a:prstClr val="black"/>
                </a:solidFill>
                <a:latin typeface="Calibri" panose="020F0502020204030204"/>
                <a:cs typeface="+mn-cs"/>
              </a:rPr>
              <a:t>Rapid administration of 30mL/kg crystalloid for hypotension or lactate ≥4mmol/L, and</a:t>
            </a:r>
          </a:p>
          <a:p>
            <a:pPr marL="228600" lvl="0" indent="-228600" defTabSz="914400">
              <a:lnSpc>
                <a:spcPct val="90000"/>
              </a:lnSpc>
              <a:spcBef>
                <a:spcPts val="1000"/>
              </a:spcBef>
              <a:buFont typeface="Arial" panose="020B0604020202020204" pitchFamily="34" charset="0"/>
              <a:buChar char="•"/>
            </a:pPr>
            <a:endParaRPr lang="en-GB" sz="2600" dirty="0">
              <a:solidFill>
                <a:prstClr val="black"/>
              </a:solidFill>
              <a:latin typeface="Calibri" panose="020F0502020204030204"/>
              <a:cs typeface="+mn-cs"/>
            </a:endParaRPr>
          </a:p>
          <a:p>
            <a:pPr marL="228600" lvl="0" indent="-228600" defTabSz="914400">
              <a:lnSpc>
                <a:spcPct val="90000"/>
              </a:lnSpc>
              <a:spcBef>
                <a:spcPts val="1000"/>
              </a:spcBef>
              <a:buFont typeface="Arial" panose="020B0604020202020204" pitchFamily="34" charset="0"/>
              <a:buChar char="•"/>
            </a:pPr>
            <a:r>
              <a:rPr lang="en-GB" sz="2600" dirty="0">
                <a:solidFill>
                  <a:prstClr val="black"/>
                </a:solidFill>
                <a:latin typeface="Calibri" panose="020F0502020204030204"/>
                <a:cs typeface="+mn-cs"/>
              </a:rPr>
              <a:t>Vasopressors if the patient is hypotensive during, or after, fluid resuscitation to maintain MAP above 65mm Hg</a:t>
            </a:r>
          </a:p>
          <a:p>
            <a:endParaRPr lang="en-GB" dirty="0"/>
          </a:p>
        </p:txBody>
      </p:sp>
      <p:sp>
        <p:nvSpPr>
          <p:cNvPr id="3" name="Title 2">
            <a:extLst>
              <a:ext uri="{FF2B5EF4-FFF2-40B4-BE49-F238E27FC236}">
                <a16:creationId xmlns:a16="http://schemas.microsoft.com/office/drawing/2014/main" id="{B5907E41-E032-47ED-AF05-FC86A258DDE9}"/>
              </a:ext>
            </a:extLst>
          </p:cNvPr>
          <p:cNvSpPr>
            <a:spLocks noGrp="1"/>
          </p:cNvSpPr>
          <p:nvPr>
            <p:ph type="title"/>
          </p:nvPr>
        </p:nvSpPr>
        <p:spPr/>
        <p:txBody>
          <a:bodyPr>
            <a:normAutofit fontScale="90000"/>
          </a:bodyPr>
          <a:lstStyle/>
          <a:p>
            <a:r>
              <a:rPr lang="en-GB" sz="4400" dirty="0">
                <a:solidFill>
                  <a:srgbClr val="C00000"/>
                </a:solidFill>
                <a:latin typeface="Calibri Light" panose="020F0302020204030204"/>
                <a:cs typeface="+mj-cs"/>
              </a:rPr>
              <a:t>Management of sepsis: ‘Hour-1 bundle’</a:t>
            </a:r>
            <a:endParaRPr lang="en-GB" dirty="0"/>
          </a:p>
        </p:txBody>
      </p:sp>
    </p:spTree>
    <p:extLst>
      <p:ext uri="{BB962C8B-B14F-4D97-AF65-F5344CB8AC3E}">
        <p14:creationId xmlns:p14="http://schemas.microsoft.com/office/powerpoint/2010/main" val="284580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9B1037-9EC9-4A9C-BBB8-E89498068C10}"/>
              </a:ext>
            </a:extLst>
          </p:cNvPr>
          <p:cNvSpPr>
            <a:spLocks noGrp="1"/>
          </p:cNvSpPr>
          <p:nvPr>
            <p:ph sz="quarter" idx="13"/>
          </p:nvPr>
        </p:nvSpPr>
        <p:spPr>
          <a:xfrm>
            <a:off x="1189356" y="1272382"/>
            <a:ext cx="7196137" cy="1293266"/>
          </a:xfrm>
        </p:spPr>
        <p:txBody>
          <a:bodyPr/>
          <a:lstStyle/>
          <a:p>
            <a:pPr marL="228600" lvl="0" indent="-228600" defTabSz="914400">
              <a:lnSpc>
                <a:spcPct val="90000"/>
              </a:lnSpc>
              <a:spcBef>
                <a:spcPts val="1000"/>
              </a:spcBef>
              <a:buFont typeface="Arial" panose="020B0604020202020204" pitchFamily="34" charset="0"/>
              <a:buChar char="•"/>
            </a:pPr>
            <a:r>
              <a:rPr lang="en-GB" sz="2800" dirty="0">
                <a:solidFill>
                  <a:prstClr val="black"/>
                </a:solidFill>
                <a:latin typeface="Calibri" panose="020F0502020204030204"/>
                <a:cs typeface="+mn-cs"/>
              </a:rPr>
              <a:t>Guidelines are often included within antimicrobial stewardship quality improvement interventions </a:t>
            </a:r>
            <a:r>
              <a:rPr lang="en-GB" sz="2000" dirty="0">
                <a:solidFill>
                  <a:prstClr val="white">
                    <a:lumMod val="50000"/>
                  </a:prstClr>
                </a:solidFill>
                <a:latin typeface="Calibri" panose="020F0502020204030204"/>
                <a:cs typeface="+mn-cs"/>
              </a:rPr>
              <a:t>(NICE, 2015)</a:t>
            </a:r>
          </a:p>
          <a:p>
            <a:endParaRPr lang="en-GB" dirty="0"/>
          </a:p>
        </p:txBody>
      </p:sp>
      <p:sp>
        <p:nvSpPr>
          <p:cNvPr id="3" name="Title 2">
            <a:extLst>
              <a:ext uri="{FF2B5EF4-FFF2-40B4-BE49-F238E27FC236}">
                <a16:creationId xmlns:a16="http://schemas.microsoft.com/office/drawing/2014/main" id="{068C856B-A027-4FC3-8CC7-32AFDCE70FD4}"/>
              </a:ext>
            </a:extLst>
          </p:cNvPr>
          <p:cNvSpPr>
            <a:spLocks noGrp="1"/>
          </p:cNvSpPr>
          <p:nvPr>
            <p:ph type="title"/>
          </p:nvPr>
        </p:nvSpPr>
        <p:spPr/>
        <p:txBody>
          <a:bodyPr>
            <a:noAutofit/>
          </a:bodyPr>
          <a:lstStyle/>
          <a:p>
            <a:r>
              <a:rPr lang="en-GB" sz="2800" dirty="0">
                <a:solidFill>
                  <a:srgbClr val="C00000"/>
                </a:solidFill>
                <a:latin typeface="Calibri Light" panose="020F0302020204030204"/>
                <a:cs typeface="+mj-cs"/>
              </a:rPr>
              <a:t>2. The use of guidelines to initiate prompt and effective antimicrobial treatment </a:t>
            </a:r>
            <a:endParaRPr lang="en-GB" sz="1800" dirty="0"/>
          </a:p>
        </p:txBody>
      </p:sp>
      <p:graphicFrame>
        <p:nvGraphicFramePr>
          <p:cNvPr id="4" name="Diagram 3">
            <a:extLst>
              <a:ext uri="{FF2B5EF4-FFF2-40B4-BE49-F238E27FC236}">
                <a16:creationId xmlns:a16="http://schemas.microsoft.com/office/drawing/2014/main" id="{CDEBA868-5273-4F5B-BA4C-A5FF54280FC2}"/>
              </a:ext>
            </a:extLst>
          </p:cNvPr>
          <p:cNvGraphicFramePr/>
          <p:nvPr>
            <p:extLst>
              <p:ext uri="{D42A27DB-BD31-4B8C-83A1-F6EECF244321}">
                <p14:modId xmlns:p14="http://schemas.microsoft.com/office/powerpoint/2010/main" val="1579847625"/>
              </p:ext>
            </p:extLst>
          </p:nvPr>
        </p:nvGraphicFramePr>
        <p:xfrm>
          <a:off x="542080" y="2496659"/>
          <a:ext cx="4029920" cy="2909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00AA020-52FC-4E87-AE61-4CBC1AFA7113}"/>
              </a:ext>
            </a:extLst>
          </p:cNvPr>
          <p:cNvSpPr txBox="1"/>
          <p:nvPr/>
        </p:nvSpPr>
        <p:spPr>
          <a:xfrm>
            <a:off x="4265450" y="2797002"/>
            <a:ext cx="4301764" cy="2308324"/>
          </a:xfrm>
          <a:prstGeom prst="rect">
            <a:avLst/>
          </a:prstGeom>
          <a:noFill/>
        </p:spPr>
        <p:txBody>
          <a:bodyPr wrap="square" rtlCol="0">
            <a:spAutoFit/>
          </a:bodyPr>
          <a:lstStyle/>
          <a:p>
            <a:pPr lvl="0" defTabSz="914400"/>
            <a:r>
              <a:rPr lang="en-GB" sz="2400" dirty="0">
                <a:solidFill>
                  <a:prstClr val="black"/>
                </a:solidFill>
              </a:rPr>
              <a:t>Ideally, guidelines will be based on:</a:t>
            </a:r>
          </a:p>
          <a:p>
            <a:pPr marL="285750" lvl="0" indent="-285750" defTabSz="914400">
              <a:buFont typeface="Arial" panose="020B0604020202020204" pitchFamily="34" charset="0"/>
              <a:buChar char="•"/>
            </a:pPr>
            <a:r>
              <a:rPr lang="en-GB" sz="2400" dirty="0">
                <a:solidFill>
                  <a:prstClr val="black"/>
                </a:solidFill>
              </a:rPr>
              <a:t>Best available evidence;</a:t>
            </a:r>
          </a:p>
          <a:p>
            <a:pPr marL="285750" lvl="0" indent="-285750" defTabSz="914400">
              <a:buFont typeface="Arial" panose="020B0604020202020204" pitchFamily="34" charset="0"/>
              <a:buChar char="•"/>
            </a:pPr>
            <a:r>
              <a:rPr lang="en-GB" sz="2400" dirty="0">
                <a:solidFill>
                  <a:prstClr val="black"/>
                </a:solidFill>
              </a:rPr>
              <a:t>Examined by experts and other stakeholders; and</a:t>
            </a:r>
          </a:p>
          <a:p>
            <a:pPr marL="285750" lvl="0" indent="-285750" defTabSz="914400">
              <a:buFont typeface="Arial" panose="020B0604020202020204" pitchFamily="34" charset="0"/>
              <a:buChar char="•"/>
            </a:pPr>
            <a:r>
              <a:rPr lang="en-GB" sz="2400" dirty="0">
                <a:solidFill>
                  <a:prstClr val="black"/>
                </a:solidFill>
              </a:rPr>
              <a:t>Patient preferences.</a:t>
            </a:r>
          </a:p>
        </p:txBody>
      </p:sp>
      <p:sp>
        <p:nvSpPr>
          <p:cNvPr id="6" name="TextBox 5">
            <a:extLst>
              <a:ext uri="{FF2B5EF4-FFF2-40B4-BE49-F238E27FC236}">
                <a16:creationId xmlns:a16="http://schemas.microsoft.com/office/drawing/2014/main" id="{A9A12855-2B0F-4ADB-87FB-0814357207C6}"/>
              </a:ext>
            </a:extLst>
          </p:cNvPr>
          <p:cNvSpPr txBox="1"/>
          <p:nvPr/>
        </p:nvSpPr>
        <p:spPr>
          <a:xfrm>
            <a:off x="2341356" y="5400952"/>
            <a:ext cx="2446068" cy="369332"/>
          </a:xfrm>
          <a:prstGeom prst="rect">
            <a:avLst/>
          </a:prstGeom>
          <a:noFill/>
        </p:spPr>
        <p:txBody>
          <a:bodyPr wrap="square" rtlCol="0">
            <a:spAutoFit/>
          </a:bodyPr>
          <a:lstStyle/>
          <a:p>
            <a:pPr lvl="0" defTabSz="914400"/>
            <a:r>
              <a:rPr lang="en-GB" dirty="0">
                <a:solidFill>
                  <a:prstClr val="white">
                    <a:lumMod val="50000"/>
                  </a:prstClr>
                </a:solidFill>
              </a:rPr>
              <a:t>(Chambers </a:t>
            </a:r>
            <a:r>
              <a:rPr lang="en-GB" i="1" dirty="0">
                <a:solidFill>
                  <a:prstClr val="white">
                    <a:lumMod val="50000"/>
                  </a:prstClr>
                </a:solidFill>
              </a:rPr>
              <a:t>et al.</a:t>
            </a:r>
            <a:r>
              <a:rPr lang="en-GB" dirty="0">
                <a:solidFill>
                  <a:prstClr val="white">
                    <a:lumMod val="50000"/>
                  </a:prstClr>
                </a:solidFill>
              </a:rPr>
              <a:t>, 2019) </a:t>
            </a:r>
          </a:p>
        </p:txBody>
      </p:sp>
    </p:spTree>
    <p:extLst>
      <p:ext uri="{BB962C8B-B14F-4D97-AF65-F5344CB8AC3E}">
        <p14:creationId xmlns:p14="http://schemas.microsoft.com/office/powerpoint/2010/main" val="147015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6C7B2-26A0-417D-B332-BF94B29E4452}"/>
              </a:ext>
            </a:extLst>
          </p:cNvPr>
          <p:cNvSpPr>
            <a:spLocks noGrp="1"/>
          </p:cNvSpPr>
          <p:nvPr>
            <p:ph sz="quarter" idx="13"/>
          </p:nvPr>
        </p:nvSpPr>
        <p:spPr>
          <a:xfrm>
            <a:off x="878637" y="1405546"/>
            <a:ext cx="7196137" cy="2438485"/>
          </a:xfrm>
        </p:spPr>
        <p:txBody>
          <a:bodyPr>
            <a:normAutofit fontScale="85000" lnSpcReduction="20000"/>
          </a:bodyPr>
          <a:lstStyle/>
          <a:p>
            <a:pPr marL="228600" lvl="0" indent="-228600" defTabSz="914400">
              <a:lnSpc>
                <a:spcPct val="90000"/>
              </a:lnSpc>
              <a:spcBef>
                <a:spcPts val="1000"/>
              </a:spcBef>
              <a:buFont typeface="Arial" panose="020B0604020202020204" pitchFamily="34" charset="0"/>
              <a:buChar char="•"/>
            </a:pPr>
            <a:r>
              <a:rPr lang="en-GB" sz="2800" b="1" dirty="0">
                <a:solidFill>
                  <a:srgbClr val="C00000"/>
                </a:solidFill>
                <a:latin typeface="Calibri" panose="020F0502020204030204"/>
                <a:cs typeface="+mn-cs"/>
              </a:rPr>
              <a:t>Guidelines also suffer from flaws and issues </a:t>
            </a:r>
            <a:r>
              <a:rPr lang="en-GB" sz="1900" dirty="0">
                <a:solidFill>
                  <a:prstClr val="white">
                    <a:lumMod val="50000"/>
                  </a:prstClr>
                </a:solidFill>
                <a:latin typeface="Calibri" panose="020F0502020204030204"/>
                <a:cs typeface="+mn-cs"/>
              </a:rPr>
              <a:t>(Fitzpatrick </a:t>
            </a:r>
            <a:r>
              <a:rPr lang="en-GB" sz="1900" i="1" dirty="0">
                <a:solidFill>
                  <a:prstClr val="white">
                    <a:lumMod val="50000"/>
                  </a:prstClr>
                </a:solidFill>
                <a:latin typeface="Calibri" panose="020F0502020204030204"/>
                <a:cs typeface="+mn-cs"/>
              </a:rPr>
              <a:t>et al.</a:t>
            </a:r>
            <a:r>
              <a:rPr lang="en-GB" sz="1900" dirty="0">
                <a:solidFill>
                  <a:prstClr val="white">
                    <a:lumMod val="50000"/>
                  </a:prstClr>
                </a:solidFill>
                <a:latin typeface="Calibri" panose="020F0502020204030204"/>
                <a:cs typeface="+mn-cs"/>
              </a:rPr>
              <a:t>, 2019) </a:t>
            </a:r>
          </a:p>
          <a:p>
            <a:pPr marL="685800" lvl="1" indent="-228600" defTabSz="914400">
              <a:lnSpc>
                <a:spcPct val="90000"/>
              </a:lnSpc>
              <a:spcBef>
                <a:spcPts val="500"/>
              </a:spcBef>
              <a:buFont typeface="Arial" panose="020B0604020202020204" pitchFamily="34" charset="0"/>
              <a:buChar char="•"/>
            </a:pPr>
            <a:r>
              <a:rPr lang="en-GB" sz="2400" dirty="0">
                <a:solidFill>
                  <a:prstClr val="black"/>
                </a:solidFill>
                <a:latin typeface="Calibri" panose="020F0502020204030204"/>
                <a:cs typeface="+mn-cs"/>
              </a:rPr>
              <a:t>Challenges to concept of evidence-driven practice</a:t>
            </a:r>
          </a:p>
          <a:p>
            <a:pPr marL="685800" lvl="1" indent="-228600" defTabSz="914400">
              <a:lnSpc>
                <a:spcPct val="90000"/>
              </a:lnSpc>
              <a:spcBef>
                <a:spcPts val="500"/>
              </a:spcBef>
              <a:buFont typeface="Arial" panose="020B0604020202020204" pitchFamily="34" charset="0"/>
              <a:buChar char="•"/>
            </a:pPr>
            <a:endParaRPr lang="en-GB" sz="2400" dirty="0">
              <a:solidFill>
                <a:prstClr val="black"/>
              </a:solidFill>
              <a:latin typeface="Calibri" panose="020F0502020204030204"/>
              <a:cs typeface="+mn-cs"/>
            </a:endParaRPr>
          </a:p>
          <a:p>
            <a:pPr marL="685800" lvl="1" indent="-228600" defTabSz="914400">
              <a:lnSpc>
                <a:spcPct val="90000"/>
              </a:lnSpc>
              <a:spcBef>
                <a:spcPts val="500"/>
              </a:spcBef>
              <a:buFont typeface="Arial" panose="020B0604020202020204" pitchFamily="34" charset="0"/>
              <a:buChar char="•"/>
            </a:pPr>
            <a:r>
              <a:rPr lang="en-GB" sz="2400" dirty="0">
                <a:solidFill>
                  <a:prstClr val="black"/>
                </a:solidFill>
                <a:latin typeface="Calibri" panose="020F0502020204030204"/>
                <a:cs typeface="+mn-cs"/>
              </a:rPr>
              <a:t>Challenges to fidelity of implementation and use of guidelines in practice</a:t>
            </a:r>
          </a:p>
          <a:p>
            <a:pPr marL="685800" lvl="1" indent="-228600" defTabSz="914400">
              <a:lnSpc>
                <a:spcPct val="90000"/>
              </a:lnSpc>
              <a:spcBef>
                <a:spcPts val="500"/>
              </a:spcBef>
              <a:buFont typeface="Arial" panose="020B0604020202020204" pitchFamily="34" charset="0"/>
              <a:buChar char="•"/>
            </a:pPr>
            <a:endParaRPr lang="en-GB" sz="2400" dirty="0">
              <a:solidFill>
                <a:prstClr val="black"/>
              </a:solidFill>
              <a:latin typeface="Calibri" panose="020F0502020204030204"/>
              <a:cs typeface="+mn-cs"/>
            </a:endParaRPr>
          </a:p>
          <a:p>
            <a:pPr marL="685800" lvl="1" indent="-228600" defTabSz="914400">
              <a:lnSpc>
                <a:spcPct val="90000"/>
              </a:lnSpc>
              <a:spcBef>
                <a:spcPts val="500"/>
              </a:spcBef>
              <a:buFont typeface="Arial" panose="020B0604020202020204" pitchFamily="34" charset="0"/>
              <a:buChar char="•"/>
            </a:pPr>
            <a:r>
              <a:rPr lang="en-GB" sz="2400" dirty="0">
                <a:solidFill>
                  <a:prstClr val="black"/>
                </a:solidFill>
                <a:latin typeface="Calibri" panose="020F0502020204030204"/>
                <a:cs typeface="+mn-cs"/>
              </a:rPr>
              <a:t>Challenge to reconcile therapeutic options preferred by guidelines and local clinical reality</a:t>
            </a:r>
          </a:p>
          <a:p>
            <a:endParaRPr lang="en-GB" dirty="0"/>
          </a:p>
        </p:txBody>
      </p:sp>
      <p:sp>
        <p:nvSpPr>
          <p:cNvPr id="3" name="Title 2">
            <a:extLst>
              <a:ext uri="{FF2B5EF4-FFF2-40B4-BE49-F238E27FC236}">
                <a16:creationId xmlns:a16="http://schemas.microsoft.com/office/drawing/2014/main" id="{32E04506-F080-41AD-BFDD-D969D480CA50}"/>
              </a:ext>
            </a:extLst>
          </p:cNvPr>
          <p:cNvSpPr>
            <a:spLocks noGrp="1"/>
          </p:cNvSpPr>
          <p:nvPr>
            <p:ph type="title"/>
          </p:nvPr>
        </p:nvSpPr>
        <p:spPr/>
        <p:txBody>
          <a:bodyPr>
            <a:normAutofit fontScale="90000"/>
          </a:bodyPr>
          <a:lstStyle/>
          <a:p>
            <a:r>
              <a:rPr lang="en-GB" sz="4400" dirty="0">
                <a:solidFill>
                  <a:srgbClr val="C00000"/>
                </a:solidFill>
                <a:latin typeface="Calibri Light" panose="020F0302020204030204"/>
                <a:cs typeface="+mj-cs"/>
              </a:rPr>
              <a:t>Using guidelines may not solve all problems</a:t>
            </a:r>
            <a:endParaRPr lang="en-GB" dirty="0"/>
          </a:p>
        </p:txBody>
      </p:sp>
      <p:sp>
        <p:nvSpPr>
          <p:cNvPr id="4" name="Rectangle 3">
            <a:extLst>
              <a:ext uri="{FF2B5EF4-FFF2-40B4-BE49-F238E27FC236}">
                <a16:creationId xmlns:a16="http://schemas.microsoft.com/office/drawing/2014/main" id="{98A90E73-7549-432C-9DB7-C1DC6E97512C}"/>
              </a:ext>
            </a:extLst>
          </p:cNvPr>
          <p:cNvSpPr/>
          <p:nvPr/>
        </p:nvSpPr>
        <p:spPr>
          <a:xfrm>
            <a:off x="474622" y="4300361"/>
            <a:ext cx="216408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00000"/>
                </a:solidFill>
                <a:effectLst/>
                <a:uLnTx/>
                <a:uFillTx/>
              </a:rPr>
              <a:t>Nurses need to</a:t>
            </a:r>
          </a:p>
        </p:txBody>
      </p:sp>
      <p:sp>
        <p:nvSpPr>
          <p:cNvPr id="5" name="Rectangle 4">
            <a:extLst>
              <a:ext uri="{FF2B5EF4-FFF2-40B4-BE49-F238E27FC236}">
                <a16:creationId xmlns:a16="http://schemas.microsoft.com/office/drawing/2014/main" id="{E42C1CC1-1063-418A-9484-FC95D7CB72E3}"/>
              </a:ext>
            </a:extLst>
          </p:cNvPr>
          <p:cNvSpPr/>
          <p:nvPr/>
        </p:nvSpPr>
        <p:spPr>
          <a:xfrm>
            <a:off x="2532429" y="4106817"/>
            <a:ext cx="6877901" cy="1200329"/>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GB" b="1" i="0" u="none" strike="noStrike" kern="0" cap="none" spc="0" normalizeH="0" baseline="0" noProof="0" dirty="0">
                <a:ln>
                  <a:noFill/>
                </a:ln>
                <a:solidFill>
                  <a:srgbClr val="C00000"/>
                </a:solidFill>
                <a:effectLst/>
                <a:uLnTx/>
                <a:uFillTx/>
              </a:rPr>
              <a:t>Know</a:t>
            </a:r>
            <a:r>
              <a:rPr kumimoji="0" lang="en-GB" b="0" i="0" u="none" strike="noStrike" kern="0" cap="none" spc="0" normalizeH="0" baseline="0" noProof="0" dirty="0">
                <a:ln>
                  <a:noFill/>
                </a:ln>
                <a:solidFill>
                  <a:prstClr val="black"/>
                </a:solidFill>
                <a:effectLst/>
                <a:uLnTx/>
                <a:uFillTx/>
              </a:rPr>
              <a:t> about existing national, organizational or local antibiotic guidelines,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GB" b="1" i="0" u="none" strike="noStrike" kern="0" cap="none" spc="0" normalizeH="0" baseline="0" noProof="0" dirty="0">
                <a:ln>
                  <a:noFill/>
                </a:ln>
                <a:solidFill>
                  <a:srgbClr val="C00000"/>
                </a:solidFill>
                <a:effectLst/>
                <a:uLnTx/>
                <a:uFillTx/>
              </a:rPr>
              <a:t>Understand</a:t>
            </a:r>
            <a:r>
              <a:rPr kumimoji="0" lang="en-GB" b="0" i="0" u="none" strike="noStrike" kern="0" cap="none" spc="0" normalizeH="0" baseline="0" noProof="0" dirty="0">
                <a:ln>
                  <a:noFill/>
                </a:ln>
                <a:solidFill>
                  <a:prstClr val="black"/>
                </a:solidFill>
                <a:effectLst/>
                <a:uLnTx/>
                <a:uFillTx/>
              </a:rPr>
              <a:t> potential shortcomings of guidelines</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GB" b="0" i="0" u="none" strike="noStrike" kern="0" cap="none" spc="0" normalizeH="0" baseline="0" noProof="0" dirty="0">
                <a:ln>
                  <a:noFill/>
                </a:ln>
                <a:solidFill>
                  <a:prstClr val="black"/>
                </a:solidFill>
                <a:effectLst/>
                <a:uLnTx/>
                <a:uFillTx/>
              </a:rPr>
              <a:t>Proactively </a:t>
            </a:r>
            <a:r>
              <a:rPr kumimoji="0" lang="en-GB" b="1" i="0" u="none" strike="noStrike" kern="0" cap="none" spc="0" normalizeH="0" baseline="0" noProof="0" dirty="0">
                <a:ln>
                  <a:noFill/>
                </a:ln>
                <a:solidFill>
                  <a:srgbClr val="C00000"/>
                </a:solidFill>
                <a:effectLst/>
                <a:uLnTx/>
                <a:uFillTx/>
              </a:rPr>
              <a:t>participate</a:t>
            </a:r>
            <a:r>
              <a:rPr kumimoji="0" lang="en-GB" b="0" i="0" u="none" strike="noStrike" kern="0" cap="none" spc="0" normalizeH="0" baseline="0" noProof="0" dirty="0">
                <a:ln>
                  <a:noFill/>
                </a:ln>
                <a:solidFill>
                  <a:prstClr val="black"/>
                </a:solidFill>
                <a:effectLst/>
                <a:uLnTx/>
                <a:uFillTx/>
              </a:rPr>
              <a:t> in writing and reviewing policies</a:t>
            </a:r>
          </a:p>
        </p:txBody>
      </p:sp>
    </p:spTree>
    <p:extLst>
      <p:ext uri="{BB962C8B-B14F-4D97-AF65-F5344CB8AC3E}">
        <p14:creationId xmlns:p14="http://schemas.microsoft.com/office/powerpoint/2010/main" val="89515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84D8F7-D8DA-41CF-898D-5BFF4B0B098A}"/>
              </a:ext>
            </a:extLst>
          </p:cNvPr>
          <p:cNvSpPr>
            <a:spLocks noGrp="1"/>
          </p:cNvSpPr>
          <p:nvPr>
            <p:ph sz="quarter" idx="13"/>
          </p:nvPr>
        </p:nvSpPr>
        <p:spPr>
          <a:xfrm>
            <a:off x="1189356" y="1272381"/>
            <a:ext cx="7196137" cy="1950213"/>
          </a:xfrm>
        </p:spPr>
        <p:txBody>
          <a:bodyPr>
            <a:normAutofit fontScale="77500" lnSpcReduction="20000"/>
          </a:bodyPr>
          <a:lstStyle/>
          <a:p>
            <a:pPr marL="228600" lvl="0" indent="-228600" defTabSz="914400">
              <a:lnSpc>
                <a:spcPct val="90000"/>
              </a:lnSpc>
              <a:spcBef>
                <a:spcPts val="1000"/>
              </a:spcBef>
              <a:buFont typeface="Arial" panose="020B0604020202020204" pitchFamily="34" charset="0"/>
              <a:buChar char="•"/>
            </a:pPr>
            <a:endParaRPr lang="en-GB" sz="2800" dirty="0">
              <a:solidFill>
                <a:prstClr val="black"/>
              </a:solidFill>
              <a:latin typeface="Calibri" panose="020F0502020204030204"/>
              <a:cs typeface="+mn-cs"/>
            </a:endParaRPr>
          </a:p>
          <a:p>
            <a:pPr marL="228600" lvl="0" indent="-228600" defTabSz="914400">
              <a:lnSpc>
                <a:spcPct val="90000"/>
              </a:lnSpc>
              <a:spcBef>
                <a:spcPts val="1000"/>
              </a:spcBef>
              <a:buFont typeface="Arial" panose="020B0604020202020204" pitchFamily="34" charset="0"/>
              <a:buChar char="•"/>
            </a:pPr>
            <a:r>
              <a:rPr lang="en-GB" sz="2800" dirty="0">
                <a:solidFill>
                  <a:prstClr val="black"/>
                </a:solidFill>
                <a:latin typeface="Calibri" panose="020F0502020204030204"/>
                <a:cs typeface="+mn-cs"/>
              </a:rPr>
              <a:t>Supporting patients to take medication appropriately is an </a:t>
            </a:r>
            <a:r>
              <a:rPr lang="en-GB" sz="3600" b="1" dirty="0">
                <a:solidFill>
                  <a:srgbClr val="C00000"/>
                </a:solidFill>
                <a:latin typeface="Calibri" panose="020F0502020204030204"/>
                <a:cs typeface="+mn-cs"/>
              </a:rPr>
              <a:t>essential</a:t>
            </a:r>
            <a:r>
              <a:rPr lang="en-GB" sz="2800" dirty="0">
                <a:solidFill>
                  <a:prstClr val="black"/>
                </a:solidFill>
                <a:latin typeface="Calibri" panose="020F0502020204030204"/>
                <a:cs typeface="+mn-cs"/>
              </a:rPr>
              <a:t> nursing role</a:t>
            </a:r>
          </a:p>
          <a:p>
            <a:pPr marL="228600" lvl="0" indent="-228600" defTabSz="914400">
              <a:lnSpc>
                <a:spcPct val="90000"/>
              </a:lnSpc>
              <a:spcBef>
                <a:spcPts val="1000"/>
              </a:spcBef>
              <a:buFont typeface="Arial" panose="020B0604020202020204" pitchFamily="34" charset="0"/>
              <a:buChar char="•"/>
            </a:pPr>
            <a:endParaRPr lang="en-GB" sz="2800" dirty="0">
              <a:solidFill>
                <a:prstClr val="black"/>
              </a:solidFill>
              <a:latin typeface="Calibri" panose="020F0502020204030204"/>
              <a:cs typeface="+mn-cs"/>
            </a:endParaRPr>
          </a:p>
          <a:p>
            <a:pPr marL="228600" lvl="0" indent="-228600" defTabSz="914400">
              <a:lnSpc>
                <a:spcPct val="90000"/>
              </a:lnSpc>
              <a:spcBef>
                <a:spcPts val="1000"/>
              </a:spcBef>
              <a:buFont typeface="Arial" panose="020B0604020202020204" pitchFamily="34" charset="0"/>
              <a:buChar char="•"/>
            </a:pPr>
            <a:r>
              <a:rPr lang="en-GB" sz="2800" dirty="0">
                <a:solidFill>
                  <a:prstClr val="black"/>
                </a:solidFill>
                <a:latin typeface="Calibri" panose="020F0502020204030204"/>
                <a:cs typeface="+mn-cs"/>
              </a:rPr>
              <a:t>Optimal duration of antimicrobial courses is not evidence-based for many treatments (Llewelyn, 2017)</a:t>
            </a:r>
          </a:p>
          <a:p>
            <a:endParaRPr lang="en-GB" dirty="0"/>
          </a:p>
        </p:txBody>
      </p:sp>
      <p:sp>
        <p:nvSpPr>
          <p:cNvPr id="3" name="Title 2">
            <a:extLst>
              <a:ext uri="{FF2B5EF4-FFF2-40B4-BE49-F238E27FC236}">
                <a16:creationId xmlns:a16="http://schemas.microsoft.com/office/drawing/2014/main" id="{BDD68E37-22BB-40E6-98A0-2A569B93F0CC}"/>
              </a:ext>
            </a:extLst>
          </p:cNvPr>
          <p:cNvSpPr>
            <a:spLocks noGrp="1"/>
          </p:cNvSpPr>
          <p:nvPr>
            <p:ph type="title"/>
          </p:nvPr>
        </p:nvSpPr>
        <p:spPr/>
        <p:txBody>
          <a:bodyPr>
            <a:normAutofit fontScale="90000"/>
          </a:bodyPr>
          <a:lstStyle/>
          <a:p>
            <a:r>
              <a:rPr lang="en-GB" sz="4400" dirty="0">
                <a:solidFill>
                  <a:srgbClr val="C00000"/>
                </a:solidFill>
                <a:latin typeface="Calibri Light" panose="020F0302020204030204"/>
                <a:cs typeface="+mj-cs"/>
              </a:rPr>
              <a:t>3. Guidance on completing a course of antimicrobials</a:t>
            </a:r>
            <a:endParaRPr lang="en-GB" dirty="0"/>
          </a:p>
        </p:txBody>
      </p:sp>
      <p:sp>
        <p:nvSpPr>
          <p:cNvPr id="5" name="Rectangle 4">
            <a:extLst>
              <a:ext uri="{FF2B5EF4-FFF2-40B4-BE49-F238E27FC236}">
                <a16:creationId xmlns:a16="http://schemas.microsoft.com/office/drawing/2014/main" id="{30BEEE90-4DB4-4718-A433-2B42532303A4}"/>
              </a:ext>
            </a:extLst>
          </p:cNvPr>
          <p:cNvSpPr/>
          <p:nvPr/>
        </p:nvSpPr>
        <p:spPr>
          <a:xfrm>
            <a:off x="2558841" y="3777079"/>
            <a:ext cx="7056120" cy="646331"/>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C00000"/>
                </a:solidFill>
                <a:effectLst/>
                <a:uLnTx/>
                <a:uFillTx/>
              </a:rPr>
              <a:t>3–7 days of antibiotics as effective </a:t>
            </a:r>
            <a:r>
              <a:rPr kumimoji="0" lang="en-GB" sz="1800" b="1" i="0" u="none" strike="noStrike" kern="0" cap="none" spc="0" normalizeH="0" baseline="0" noProof="0" dirty="0">
                <a:ln>
                  <a:noFill/>
                </a:ln>
                <a:solidFill>
                  <a:prstClr val="black"/>
                </a:solidFill>
                <a:effectLst/>
                <a:uLnTx/>
                <a:uFillTx/>
              </a:rPr>
              <a:t>(cure rates, relapse) </a:t>
            </a:r>
            <a:r>
              <a:rPr kumimoji="0" lang="en-GB" sz="1800" b="1" i="0" u="none" strike="noStrike" kern="0" cap="none" spc="0" normalizeH="0" baseline="0" noProof="0" dirty="0">
                <a:ln>
                  <a:noFill/>
                </a:ln>
                <a:solidFill>
                  <a:srgbClr val="C00000"/>
                </a:solidFill>
                <a:effectLst/>
                <a:uLnTx/>
                <a:uFillTx/>
              </a:rPr>
              <a:t>as 6–10 days</a:t>
            </a:r>
            <a:r>
              <a:rPr kumimoji="0" lang="en-GB" sz="1800" b="1" i="0" u="none" strike="noStrike" kern="0" cap="none" spc="0" normalizeH="0" baseline="0" noProof="0" dirty="0">
                <a:ln>
                  <a:noFill/>
                </a:ln>
                <a:solidFill>
                  <a:prstClr val="black"/>
                </a:solidFill>
                <a:effectLst/>
                <a:uLnTx/>
                <a:uFillTx/>
              </a:rPr>
              <a:t> for acute bacterial sinusitis (Dawson-Hahn </a:t>
            </a:r>
            <a:r>
              <a:rPr kumimoji="0" lang="en-GB" sz="1800" b="1" i="1" u="none" strike="noStrike" kern="0" cap="none" spc="0" normalizeH="0" baseline="0" noProof="0" dirty="0">
                <a:ln>
                  <a:noFill/>
                </a:ln>
                <a:solidFill>
                  <a:prstClr val="black"/>
                </a:solidFill>
                <a:effectLst/>
                <a:uLnTx/>
                <a:uFillTx/>
              </a:rPr>
              <a:t>et al.</a:t>
            </a:r>
            <a:r>
              <a:rPr kumimoji="0" lang="en-GB" sz="1800" b="1" i="0" u="none" strike="noStrike" kern="0" cap="none" spc="0" normalizeH="0" baseline="0" noProof="0" dirty="0">
                <a:ln>
                  <a:noFill/>
                </a:ln>
                <a:solidFill>
                  <a:prstClr val="black"/>
                </a:solidFill>
                <a:effectLst/>
                <a:uLnTx/>
                <a:uFillTx/>
              </a:rPr>
              <a:t>, 2017) </a:t>
            </a:r>
          </a:p>
        </p:txBody>
      </p:sp>
      <p:sp>
        <p:nvSpPr>
          <p:cNvPr id="6" name="Rectangle 5">
            <a:extLst>
              <a:ext uri="{FF2B5EF4-FFF2-40B4-BE49-F238E27FC236}">
                <a16:creationId xmlns:a16="http://schemas.microsoft.com/office/drawing/2014/main" id="{1F37AC3B-B803-4E22-8E6A-57196DF178B4}"/>
              </a:ext>
            </a:extLst>
          </p:cNvPr>
          <p:cNvSpPr/>
          <p:nvPr/>
        </p:nvSpPr>
        <p:spPr>
          <a:xfrm>
            <a:off x="63696" y="4019788"/>
            <a:ext cx="2601825"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Some evidence supports </a:t>
            </a:r>
            <a:r>
              <a:rPr kumimoji="0" lang="en-GB" sz="1800" b="1" i="0" u="none" strike="noStrike" kern="0" cap="none" spc="0" normalizeH="0" baseline="0" noProof="0" dirty="0">
                <a:ln>
                  <a:noFill/>
                </a:ln>
                <a:solidFill>
                  <a:srgbClr val="C00000"/>
                </a:solidFill>
                <a:effectLst/>
                <a:uLnTx/>
                <a:uFillTx/>
              </a:rPr>
              <a:t>shorter versus longer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antimicrobial courses</a:t>
            </a:r>
          </a:p>
        </p:txBody>
      </p:sp>
      <p:sp>
        <p:nvSpPr>
          <p:cNvPr id="7" name="Rectangle 6">
            <a:extLst>
              <a:ext uri="{FF2B5EF4-FFF2-40B4-BE49-F238E27FC236}">
                <a16:creationId xmlns:a16="http://schemas.microsoft.com/office/drawing/2014/main" id="{6E885E04-EFDC-48E4-BD8F-34EE57774EEB}"/>
              </a:ext>
            </a:extLst>
          </p:cNvPr>
          <p:cNvSpPr/>
          <p:nvPr/>
        </p:nvSpPr>
        <p:spPr>
          <a:xfrm>
            <a:off x="2562651" y="4398109"/>
            <a:ext cx="7056120" cy="646331"/>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C00000"/>
                </a:solidFill>
                <a:effectLst/>
                <a:uLnTx/>
                <a:uFillTx/>
              </a:rPr>
              <a:t>3 days of antibiotics as effective as 5 days or longer </a:t>
            </a:r>
            <a:r>
              <a:rPr kumimoji="0" lang="en-GB" sz="1800" b="1" i="0" u="none" strike="noStrike" kern="0" cap="none" spc="0" normalizeH="0" baseline="0" noProof="0" dirty="0">
                <a:ln>
                  <a:noFill/>
                </a:ln>
                <a:solidFill>
                  <a:prstClr val="black"/>
                </a:solidFill>
                <a:effectLst/>
                <a:uLnTx/>
                <a:uFillTx/>
              </a:rPr>
              <a:t>for uncomplicated urinary tract infections (Milo </a:t>
            </a:r>
            <a:r>
              <a:rPr kumimoji="0" lang="en-GB" sz="1800" b="1" i="1" u="none" strike="noStrike" kern="0" cap="none" spc="0" normalizeH="0" baseline="0" noProof="0" dirty="0">
                <a:ln>
                  <a:noFill/>
                </a:ln>
                <a:solidFill>
                  <a:prstClr val="black"/>
                </a:solidFill>
                <a:effectLst/>
                <a:uLnTx/>
                <a:uFillTx/>
              </a:rPr>
              <a:t>et al.</a:t>
            </a:r>
            <a:r>
              <a:rPr kumimoji="0" lang="en-GB" sz="1800" b="1" i="0" u="none" strike="noStrike" kern="0" cap="none" spc="0" normalizeH="0" baseline="0" noProof="0" dirty="0">
                <a:ln>
                  <a:noFill/>
                </a:ln>
                <a:solidFill>
                  <a:prstClr val="black"/>
                </a:solidFill>
                <a:effectLst/>
                <a:uLnTx/>
                <a:uFillTx/>
              </a:rPr>
              <a:t>, 2005)</a:t>
            </a:r>
          </a:p>
        </p:txBody>
      </p:sp>
      <p:sp>
        <p:nvSpPr>
          <p:cNvPr id="8" name="Left Brace 7">
            <a:extLst>
              <a:ext uri="{FF2B5EF4-FFF2-40B4-BE49-F238E27FC236}">
                <a16:creationId xmlns:a16="http://schemas.microsoft.com/office/drawing/2014/main" id="{E77F857F-5D7B-465B-B5E3-93311D8966A0}"/>
              </a:ext>
            </a:extLst>
          </p:cNvPr>
          <p:cNvSpPr/>
          <p:nvPr/>
        </p:nvSpPr>
        <p:spPr>
          <a:xfrm>
            <a:off x="2265471" y="3758684"/>
            <a:ext cx="617220" cy="1291590"/>
          </a:xfrm>
          <a:prstGeom prst="leftBrace">
            <a:avLst/>
          </a:prstGeom>
          <a:no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30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4563C7-B9A0-43C7-A3B7-2E04F74449D1}"/>
              </a:ext>
            </a:extLst>
          </p:cNvPr>
          <p:cNvSpPr>
            <a:spLocks noGrp="1"/>
          </p:cNvSpPr>
          <p:nvPr>
            <p:ph type="title"/>
          </p:nvPr>
        </p:nvSpPr>
        <p:spPr/>
        <p:txBody>
          <a:bodyPr>
            <a:normAutofit fontScale="90000"/>
          </a:bodyPr>
          <a:lstStyle/>
          <a:p>
            <a:r>
              <a:rPr lang="en-GB" sz="4400" dirty="0">
                <a:solidFill>
                  <a:srgbClr val="C00000"/>
                </a:solidFill>
                <a:latin typeface="Calibri Light" panose="020F0302020204030204"/>
                <a:cs typeface="+mj-cs"/>
              </a:rPr>
              <a:t>4. Switching from intravenous antimicrobials to oral therapy</a:t>
            </a:r>
            <a:endParaRPr lang="en-GB" dirty="0"/>
          </a:p>
        </p:txBody>
      </p:sp>
      <p:sp>
        <p:nvSpPr>
          <p:cNvPr id="4" name="Content Placeholder 2">
            <a:extLst>
              <a:ext uri="{FF2B5EF4-FFF2-40B4-BE49-F238E27FC236}">
                <a16:creationId xmlns:a16="http://schemas.microsoft.com/office/drawing/2014/main" id="{4FB1FE49-DE0C-43CC-A30D-1CBD88190D77}"/>
              </a:ext>
            </a:extLst>
          </p:cNvPr>
          <p:cNvSpPr txBox="1">
            <a:spLocks/>
          </p:cNvSpPr>
          <p:nvPr/>
        </p:nvSpPr>
        <p:spPr>
          <a:xfrm>
            <a:off x="183989" y="1676727"/>
            <a:ext cx="5082540" cy="95186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Prompt switch from intravenous to oral therapy among suitable patients is very beneficial</a:t>
            </a:r>
          </a:p>
        </p:txBody>
      </p:sp>
      <p:sp>
        <p:nvSpPr>
          <p:cNvPr id="5" name="Rectangle 4">
            <a:extLst>
              <a:ext uri="{FF2B5EF4-FFF2-40B4-BE49-F238E27FC236}">
                <a16:creationId xmlns:a16="http://schemas.microsoft.com/office/drawing/2014/main" id="{5564864F-EE0F-45E4-844E-599EC9707818}"/>
              </a:ext>
            </a:extLst>
          </p:cNvPr>
          <p:cNvSpPr/>
          <p:nvPr/>
        </p:nvSpPr>
        <p:spPr>
          <a:xfrm>
            <a:off x="5603030" y="1552494"/>
            <a:ext cx="4404360" cy="1200329"/>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rPr>
              <a:t>1) Fewer treatment costs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rPr>
              <a:t>2) Decreased nursing time </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rPr>
              <a:t>3) Reduced risk of iatrogenias</a:t>
            </a:r>
          </a:p>
        </p:txBody>
      </p:sp>
      <p:sp>
        <p:nvSpPr>
          <p:cNvPr id="6" name="Right Arrow 7">
            <a:extLst>
              <a:ext uri="{FF2B5EF4-FFF2-40B4-BE49-F238E27FC236}">
                <a16:creationId xmlns:a16="http://schemas.microsoft.com/office/drawing/2014/main" id="{BC4D18F1-0E2A-4260-81EF-589DC1AC2881}"/>
              </a:ext>
            </a:extLst>
          </p:cNvPr>
          <p:cNvSpPr/>
          <p:nvPr/>
        </p:nvSpPr>
        <p:spPr>
          <a:xfrm>
            <a:off x="4220000" y="1991175"/>
            <a:ext cx="1383030" cy="548640"/>
          </a:xfrm>
          <a:prstGeom prst="rightArrow">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0000"/>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45F07A63-4A87-4C5E-A6CC-7079A7B91C31}"/>
              </a:ext>
            </a:extLst>
          </p:cNvPr>
          <p:cNvGraphicFramePr>
            <a:graphicFrameLocks noGrp="1"/>
          </p:cNvGraphicFramePr>
          <p:nvPr>
            <p:extLst>
              <p:ext uri="{D42A27DB-BD31-4B8C-83A1-F6EECF244321}">
                <p14:modId xmlns:p14="http://schemas.microsoft.com/office/powerpoint/2010/main" val="1852573323"/>
              </p:ext>
            </p:extLst>
          </p:nvPr>
        </p:nvGraphicFramePr>
        <p:xfrm>
          <a:off x="603681" y="2815769"/>
          <a:ext cx="7936638" cy="2877456"/>
        </p:xfrm>
        <a:graphic>
          <a:graphicData uri="http://schemas.openxmlformats.org/drawingml/2006/table">
            <a:tbl>
              <a:tblPr firstRow="1" bandRow="1"/>
              <a:tblGrid>
                <a:gridCol w="7936638">
                  <a:extLst>
                    <a:ext uri="{9D8B030D-6E8A-4147-A177-3AD203B41FA5}">
                      <a16:colId xmlns:a16="http://schemas.microsoft.com/office/drawing/2014/main" val="1945117893"/>
                    </a:ext>
                  </a:extLst>
                </a:gridCol>
              </a:tblGrid>
              <a:tr h="591456">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C00000"/>
                          </a:solidFill>
                        </a:rPr>
                        <a:t>Criteria for intravenous to oral therapy switch </a:t>
                      </a:r>
                      <a:r>
                        <a:rPr lang="en-GB" sz="1200" dirty="0">
                          <a:solidFill>
                            <a:schemeClr val="bg1">
                              <a:lumMod val="50000"/>
                            </a:schemeClr>
                          </a:solidFill>
                        </a:rPr>
                        <a:t>(</a:t>
                      </a:r>
                      <a:r>
                        <a:rPr lang="en-GB" sz="1200" dirty="0" err="1">
                          <a:solidFill>
                            <a:schemeClr val="bg1">
                              <a:lumMod val="50000"/>
                            </a:schemeClr>
                          </a:solidFill>
                        </a:rPr>
                        <a:t>Gasparetto</a:t>
                      </a:r>
                      <a:r>
                        <a:rPr lang="en-GB" sz="1200" dirty="0">
                          <a:solidFill>
                            <a:schemeClr val="bg1">
                              <a:lumMod val="50000"/>
                            </a:schemeClr>
                          </a:solidFill>
                        </a:rPr>
                        <a:t> </a:t>
                      </a:r>
                      <a:r>
                        <a:rPr lang="en-GB" sz="1200" i="1" dirty="0">
                          <a:solidFill>
                            <a:schemeClr val="bg1">
                              <a:lumMod val="50000"/>
                            </a:schemeClr>
                          </a:solidFill>
                        </a:rPr>
                        <a:t>et al.</a:t>
                      </a:r>
                      <a:r>
                        <a:rPr lang="en-GB" sz="1200" dirty="0">
                          <a:solidFill>
                            <a:schemeClr val="bg1">
                              <a:lumMod val="50000"/>
                            </a:schemeClr>
                          </a:solidFill>
                        </a:rPr>
                        <a:t>, 2019; Thompson </a:t>
                      </a:r>
                      <a:r>
                        <a:rPr lang="en-GB" sz="1200" i="1" dirty="0">
                          <a:solidFill>
                            <a:schemeClr val="bg1">
                              <a:lumMod val="50000"/>
                            </a:schemeClr>
                          </a:solidFill>
                        </a:rPr>
                        <a:t>et al.</a:t>
                      </a:r>
                      <a:r>
                        <a:rPr lang="en-GB" sz="1200" dirty="0">
                          <a:solidFill>
                            <a:schemeClr val="bg1">
                              <a:lumMod val="50000"/>
                            </a:schemeClr>
                          </a:solidFill>
                        </a:rPr>
                        <a:t>, 2015)</a:t>
                      </a:r>
                    </a:p>
                  </a:txBody>
                  <a:tcP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308550745"/>
                  </a:ext>
                </a:extLst>
              </a:tr>
              <a:tr h="32261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rPr>
                        <a:t>Temperature &lt;38</a:t>
                      </a:r>
                      <a:r>
                        <a:rPr lang="en-GB" sz="1800" kern="1200" dirty="0">
                          <a:solidFill>
                            <a:srgbClr val="C00000"/>
                          </a:solidFill>
                          <a:effectLst/>
                          <a:latin typeface="Calibri" panose="020F0502020204030204"/>
                          <a:ea typeface="+mn-ea"/>
                          <a:cs typeface="+mn-cs"/>
                        </a:rPr>
                        <a:t>°</a:t>
                      </a:r>
                      <a:r>
                        <a:rPr lang="en-GB" sz="1600" b="1" dirty="0">
                          <a:solidFill>
                            <a:srgbClr val="C00000"/>
                          </a:solidFill>
                        </a:rPr>
                        <a:t>C for 24 hours</a:t>
                      </a:r>
                    </a:p>
                  </a:txBody>
                  <a:tcP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2920083"/>
                  </a:ext>
                </a:extLst>
              </a:tr>
              <a:tr h="32261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rPr>
                        <a:t>Signs and symptoms of infection improved or resolved</a:t>
                      </a: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81424387"/>
                  </a:ext>
                </a:extLst>
              </a:tr>
              <a:tr h="32261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rPr>
                        <a:t>Oral/nasogastric intake tolerated, without any absorption issues </a:t>
                      </a: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37086797"/>
                  </a:ext>
                </a:extLst>
              </a:tr>
              <a:tr h="56457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rPr>
                        <a:t>Absence of indication for prolonged intravenous therapy (i.e., meningitis, febrile neutropenia, bloodstream infection, endocarditis, osteomyelitis, etc.)</a:t>
                      </a: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413807777"/>
                  </a:ext>
                </a:extLst>
              </a:tr>
              <a:tr h="32261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rPr>
                        <a:t>Suitable oral agent available</a:t>
                      </a: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14132048"/>
                  </a:ext>
                </a:extLst>
              </a:tr>
              <a:tr h="32261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600" b="1" dirty="0">
                          <a:solidFill>
                            <a:srgbClr val="C00000"/>
                          </a:solidFill>
                        </a:rPr>
                        <a:t>Patient concordance with oral therapy</a:t>
                      </a: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554547614"/>
                  </a:ext>
                </a:extLst>
              </a:tr>
            </a:tbl>
          </a:graphicData>
        </a:graphic>
      </p:graphicFrame>
    </p:spTree>
    <p:extLst>
      <p:ext uri="{BB962C8B-B14F-4D97-AF65-F5344CB8AC3E}">
        <p14:creationId xmlns:p14="http://schemas.microsoft.com/office/powerpoint/2010/main" val="176036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7355BC-8BDC-4B11-9AE0-129B54D438AE}"/>
              </a:ext>
            </a:extLst>
          </p:cNvPr>
          <p:cNvSpPr>
            <a:spLocks noGrp="1"/>
          </p:cNvSpPr>
          <p:nvPr>
            <p:ph sz="quarter" idx="13"/>
          </p:nvPr>
        </p:nvSpPr>
        <p:spPr/>
        <p:txBody>
          <a:bodyPr/>
          <a:lstStyle/>
          <a:p>
            <a:pPr lvl="0" algn="ctr" defTabSz="914400">
              <a:spcBef>
                <a:spcPts val="0"/>
              </a:spcBef>
            </a:pPr>
            <a:r>
              <a:rPr lang="en-GB" sz="2400" dirty="0">
                <a:solidFill>
                  <a:prstClr val="black"/>
                </a:solidFill>
                <a:latin typeface="Calibri" panose="020F0502020204030204"/>
                <a:cs typeface="+mn-cs"/>
              </a:rPr>
              <a:t>Nurses should be familiar with the three main approaches to intravenous to oral switch </a:t>
            </a:r>
            <a:r>
              <a:rPr lang="en-GB" sz="1800" dirty="0">
                <a:solidFill>
                  <a:prstClr val="white">
                    <a:lumMod val="50000"/>
                  </a:prstClr>
                </a:solidFill>
                <a:latin typeface="Calibri" panose="020F0502020204030204"/>
                <a:cs typeface="+mn-cs"/>
              </a:rPr>
              <a:t>(PHE, 2015)</a:t>
            </a:r>
          </a:p>
          <a:p>
            <a:endParaRPr lang="en-GB" dirty="0"/>
          </a:p>
        </p:txBody>
      </p:sp>
      <p:sp>
        <p:nvSpPr>
          <p:cNvPr id="3" name="Title 2">
            <a:extLst>
              <a:ext uri="{FF2B5EF4-FFF2-40B4-BE49-F238E27FC236}">
                <a16:creationId xmlns:a16="http://schemas.microsoft.com/office/drawing/2014/main" id="{1021D6DB-AF44-41D8-A509-0ACF05FD2933}"/>
              </a:ext>
            </a:extLst>
          </p:cNvPr>
          <p:cNvSpPr>
            <a:spLocks noGrp="1"/>
          </p:cNvSpPr>
          <p:nvPr>
            <p:ph type="title"/>
          </p:nvPr>
        </p:nvSpPr>
        <p:spPr/>
        <p:txBody>
          <a:bodyPr>
            <a:normAutofit fontScale="90000"/>
          </a:bodyPr>
          <a:lstStyle/>
          <a:p>
            <a:r>
              <a:rPr lang="en-GB" sz="4400" dirty="0">
                <a:solidFill>
                  <a:srgbClr val="C00000"/>
                </a:solidFill>
                <a:latin typeface="Calibri Light" panose="020F0302020204030204"/>
                <a:cs typeface="+mj-cs"/>
              </a:rPr>
              <a:t>4. Switching from intravenous antimicrobials to oral therapy</a:t>
            </a:r>
            <a:endParaRPr lang="en-GB" dirty="0"/>
          </a:p>
        </p:txBody>
      </p:sp>
      <p:pic>
        <p:nvPicPr>
          <p:cNvPr id="4" name="Picture 3">
            <a:extLst>
              <a:ext uri="{FF2B5EF4-FFF2-40B4-BE49-F238E27FC236}">
                <a16:creationId xmlns:a16="http://schemas.microsoft.com/office/drawing/2014/main" id="{14B92B5A-F8AC-4DD8-9427-9562ED3A6E1D}"/>
              </a:ext>
            </a:extLst>
          </p:cNvPr>
          <p:cNvPicPr>
            <a:picLocks noChangeAspect="1"/>
          </p:cNvPicPr>
          <p:nvPr/>
        </p:nvPicPr>
        <p:blipFill>
          <a:blip r:embed="rId2"/>
          <a:stretch>
            <a:fillRect/>
          </a:stretch>
        </p:blipFill>
        <p:spPr>
          <a:xfrm>
            <a:off x="863283" y="2351499"/>
            <a:ext cx="7417434" cy="3234119"/>
          </a:xfrm>
          <a:prstGeom prst="rect">
            <a:avLst/>
          </a:prstGeom>
        </p:spPr>
      </p:pic>
    </p:spTree>
    <p:extLst>
      <p:ext uri="{BB962C8B-B14F-4D97-AF65-F5344CB8AC3E}">
        <p14:creationId xmlns:p14="http://schemas.microsoft.com/office/powerpoint/2010/main" val="574352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624</TotalTime>
  <Words>753</Words>
  <Application>Microsoft Office PowerPoint</Application>
  <PresentationFormat>On-screen Show (4:3)</PresentationFormat>
  <Paragraphs>83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AdvTrebu-R</vt:lpstr>
      <vt:lpstr>Arial</vt:lpstr>
      <vt:lpstr>Calibri</vt:lpstr>
      <vt:lpstr>Calibri Light</vt:lpstr>
      <vt:lpstr>Office Theme</vt:lpstr>
      <vt:lpstr>Antimicrobial Stewardship  for Nursing Practice</vt:lpstr>
      <vt:lpstr>PowerPoint Presentation</vt:lpstr>
      <vt:lpstr>1. Recognizing and managing sepsis</vt:lpstr>
      <vt:lpstr>Management of sepsis: ‘Hour-1 bundle’</vt:lpstr>
      <vt:lpstr>2. The use of guidelines to initiate prompt and effective antimicrobial treatment </vt:lpstr>
      <vt:lpstr>Using guidelines may not solve all problems</vt:lpstr>
      <vt:lpstr>3. Guidance on completing a course of antimicrobials</vt:lpstr>
      <vt:lpstr>4. Switching from intravenous antimicrobials to oral therapy</vt:lpstr>
      <vt:lpstr>4. Switching from intravenous antimicrobials to oral therapy</vt:lpstr>
      <vt:lpstr>4. Switching from intravenous antimicrobials to oral therapy</vt:lpstr>
      <vt:lpstr>5. The appropriateness of outpatient parenteral antimicrobial therapy (OPAT)</vt:lpstr>
      <vt:lpstr>6. Perioperative prophylactic antimicrobials to prevent surgical site infection</vt:lpstr>
      <vt:lpstr>7. Factors that influence antimicrobial prescribing and implications for antimicrobial stewardship programmes</vt:lpstr>
      <vt:lpstr>Thank You</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Shankari Wilford</cp:lastModifiedBy>
  <cp:revision>39</cp:revision>
  <dcterms:created xsi:type="dcterms:W3CDTF">2014-12-08T12:01:41Z</dcterms:created>
  <dcterms:modified xsi:type="dcterms:W3CDTF">2020-01-27T11:54:31Z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iteId">
    <vt:lpwstr>9f1098df-eebc-4be7-9878-bc3c8d059fd7</vt:lpwstr>
  </property>
  <property fmtid="{D5CDD505-2E9C-101B-9397-08002B2CF9AE}" pid="4" name="MSIP_Label_2e892a75-59a0-4e0e-9b97-f68af558ca2b_Owner">
    <vt:lpwstr>s.wilford@cabi.org</vt:lpwstr>
  </property>
  <property fmtid="{D5CDD505-2E9C-101B-9397-08002B2CF9AE}" pid="5" name="MSIP_Label_2e892a75-59a0-4e0e-9b97-f68af558ca2b_SetDate">
    <vt:lpwstr>2020-01-27T10:11:54.1736227Z</vt:lpwstr>
  </property>
  <property fmtid="{D5CDD505-2E9C-101B-9397-08002B2CF9AE}" pid="6" name="MSIP_Label_2e892a75-59a0-4e0e-9b97-f68af558ca2b_Name">
    <vt:lpwstr>CABI</vt:lpwstr>
  </property>
  <property fmtid="{D5CDD505-2E9C-101B-9397-08002B2CF9AE}" pid="7" name="MSIP_Label_2e892a75-59a0-4e0e-9b97-f68af558ca2b_Application">
    <vt:lpwstr>Microsoft Azure Information Protection</vt:lpwstr>
  </property>
  <property fmtid="{D5CDD505-2E9C-101B-9397-08002B2CF9AE}" pid="8" name="MSIP_Label_2e892a75-59a0-4e0e-9b97-f68af558ca2b_ActionId">
    <vt:lpwstr>99a34775-db36-45ca-91f8-b03a1ecca2de</vt:lpwstr>
  </property>
  <property fmtid="{D5CDD505-2E9C-101B-9397-08002B2CF9AE}" pid="9" name="MSIP_Label_2e892a75-59a0-4e0e-9b97-f68af558ca2b_Extended_MSFT_Method">
    <vt:lpwstr>Automatic</vt:lpwstr>
  </property>
  <property fmtid="{D5CDD505-2E9C-101B-9397-08002B2CF9AE}" pid="10" name="Sensitivity">
    <vt:lpwstr>CABI</vt:lpwstr>
  </property>
</Properties>
</file>