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1" r:id="rId4"/>
    <p:sldId id="311" r:id="rId5"/>
    <p:sldId id="258" r:id="rId6"/>
    <p:sldId id="272" r:id="rId7"/>
    <p:sldId id="273" r:id="rId8"/>
    <p:sldId id="259" r:id="rId9"/>
    <p:sldId id="274" r:id="rId10"/>
    <p:sldId id="275" r:id="rId11"/>
    <p:sldId id="276" r:id="rId12"/>
    <p:sldId id="277" r:id="rId13"/>
    <p:sldId id="279" r:id="rId14"/>
    <p:sldId id="280" r:id="rId15"/>
    <p:sldId id="282" r:id="rId16"/>
    <p:sldId id="284" r:id="rId17"/>
    <p:sldId id="283" r:id="rId18"/>
    <p:sldId id="281" r:id="rId19"/>
    <p:sldId id="285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270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AAC"/>
    <a:srgbClr val="BCBECE"/>
    <a:srgbClr val="9AA7C0"/>
    <a:srgbClr val="98A7BE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53769-4EDF-4656-9223-1CE349BD02A4}" type="doc">
      <dgm:prSet loTypeId="urn:microsoft.com/office/officeart/2005/8/layout/balance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71D28F0-E496-48B6-9361-25CDC4AC1165}">
      <dgm:prSet phldrT="[Texto]"/>
      <dgm:spPr>
        <a:xfrm>
          <a:off x="1581135" y="0"/>
          <a:ext cx="1552574" cy="862541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Host</a:t>
          </a:r>
        </a:p>
      </dgm:t>
    </dgm:pt>
    <dgm:pt modelId="{B4ECB79B-7183-4C40-B4ED-1FE8447527BB}" type="parTrans" cxnId="{65AC6131-CF99-428D-9467-08569A2D2144}">
      <dgm:prSet/>
      <dgm:spPr/>
      <dgm:t>
        <a:bodyPr/>
        <a:lstStyle/>
        <a:p>
          <a:endParaRPr lang="pt-BR"/>
        </a:p>
      </dgm:t>
    </dgm:pt>
    <dgm:pt modelId="{639AB726-38DC-4469-9671-C98A5A19BBCE}" type="sibTrans" cxnId="{65AC6131-CF99-428D-9467-08569A2D2144}">
      <dgm:prSet/>
      <dgm:spPr/>
      <dgm:t>
        <a:bodyPr/>
        <a:lstStyle/>
        <a:p>
          <a:endParaRPr lang="pt-BR"/>
        </a:p>
      </dgm:t>
    </dgm:pt>
    <dgm:pt modelId="{0D91E844-4EE4-4BE3-9C13-3263D9B091FD}">
      <dgm:prSet phldrT="[Texto]"/>
      <dgm:spPr>
        <a:xfrm rot="240000">
          <a:off x="1623030" y="2141711"/>
          <a:ext cx="1598166" cy="113333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Response to  prevent aggression</a:t>
          </a:r>
        </a:p>
      </dgm:t>
    </dgm:pt>
    <dgm:pt modelId="{584EC139-D52B-40D9-BA12-BCBCD74C74D8}" type="parTrans" cxnId="{720D259F-1F36-459C-860D-BBFF369E2F20}">
      <dgm:prSet/>
      <dgm:spPr/>
      <dgm:t>
        <a:bodyPr/>
        <a:lstStyle/>
        <a:p>
          <a:endParaRPr lang="pt-BR"/>
        </a:p>
      </dgm:t>
    </dgm:pt>
    <dgm:pt modelId="{604DC58A-C685-479B-8E1D-375C66B75559}" type="sibTrans" cxnId="{720D259F-1F36-459C-860D-BBFF369E2F20}">
      <dgm:prSet/>
      <dgm:spPr/>
      <dgm:t>
        <a:bodyPr/>
        <a:lstStyle/>
        <a:p>
          <a:endParaRPr lang="pt-BR"/>
        </a:p>
      </dgm:t>
    </dgm:pt>
    <dgm:pt modelId="{0E2AAE59-BE6C-4F18-AB34-6F2D7E1121E2}">
      <dgm:prSet phldrT="[Texto]"/>
      <dgm:spPr>
        <a:xfrm>
          <a:off x="3823743" y="0"/>
          <a:ext cx="1552574" cy="862541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Micro-organisms</a:t>
          </a:r>
        </a:p>
      </dgm:t>
    </dgm:pt>
    <dgm:pt modelId="{C1300658-FC40-4B96-8F31-0ACFDCAB9DFF}" type="parTrans" cxnId="{5B32F099-F777-4A6A-B220-5793C9B6116C}">
      <dgm:prSet/>
      <dgm:spPr/>
      <dgm:t>
        <a:bodyPr/>
        <a:lstStyle/>
        <a:p>
          <a:endParaRPr lang="pt-BR"/>
        </a:p>
      </dgm:t>
    </dgm:pt>
    <dgm:pt modelId="{C14A9E91-2D3D-48F4-AC65-194E6F6A8041}" type="sibTrans" cxnId="{5B32F099-F777-4A6A-B220-5793C9B6116C}">
      <dgm:prSet/>
      <dgm:spPr/>
      <dgm:t>
        <a:bodyPr/>
        <a:lstStyle/>
        <a:p>
          <a:endParaRPr lang="pt-BR"/>
        </a:p>
      </dgm:t>
    </dgm:pt>
    <dgm:pt modelId="{BC2D8551-F0B5-493A-8DAF-BF2B8B02005F}">
      <dgm:prSet phldrT="[Texto]"/>
      <dgm:spPr>
        <a:xfrm rot="240000">
          <a:off x="3844075" y="2296968"/>
          <a:ext cx="1598166" cy="113333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Ability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overcome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host defences</a:t>
          </a:r>
          <a:endParaRPr lang="pt-BR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B4AE215-19A9-42E3-B246-9145DFCD8C86}" type="parTrans" cxnId="{34049CC2-06E8-448C-B49A-E82B2DEE50A2}">
      <dgm:prSet/>
      <dgm:spPr/>
      <dgm:t>
        <a:bodyPr/>
        <a:lstStyle/>
        <a:p>
          <a:endParaRPr lang="pt-BR"/>
        </a:p>
      </dgm:t>
    </dgm:pt>
    <dgm:pt modelId="{8F6B9DBB-4696-41E6-A6A9-97DDFF97B491}" type="sibTrans" cxnId="{34049CC2-06E8-448C-B49A-E82B2DEE50A2}">
      <dgm:prSet/>
      <dgm:spPr/>
      <dgm:t>
        <a:bodyPr/>
        <a:lstStyle/>
        <a:p>
          <a:endParaRPr lang="pt-BR"/>
        </a:p>
      </dgm:t>
    </dgm:pt>
    <dgm:pt modelId="{30ECDCB5-DB2F-4E6A-8E2E-06CD3F3008AE}">
      <dgm:prSet phldrT="[Texto]"/>
      <dgm:spPr>
        <a:xfrm rot="240000">
          <a:off x="3887793" y="1053512"/>
          <a:ext cx="1598166" cy="113333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Number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ability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invade, </a:t>
          </a: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produce</a:t>
          </a:r>
          <a:r>
            <a:rPr lang="pt-BR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toxins</a:t>
          </a:r>
          <a:endParaRPr lang="pt-BR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9D432DC-63F7-492A-9AEF-3ECCA2FC080C}" type="sibTrans" cxnId="{F4D498A4-7BC4-45AC-8190-EBE8CC71B6F6}">
      <dgm:prSet/>
      <dgm:spPr/>
      <dgm:t>
        <a:bodyPr/>
        <a:lstStyle/>
        <a:p>
          <a:endParaRPr lang="pt-BR"/>
        </a:p>
      </dgm:t>
    </dgm:pt>
    <dgm:pt modelId="{F37EC5E1-0E4B-4BC2-9406-E286C2CF5662}" type="parTrans" cxnId="{F4D498A4-7BC4-45AC-8190-EBE8CC71B6F6}">
      <dgm:prSet/>
      <dgm:spPr/>
      <dgm:t>
        <a:bodyPr/>
        <a:lstStyle/>
        <a:p>
          <a:endParaRPr lang="pt-BR"/>
        </a:p>
      </dgm:t>
    </dgm:pt>
    <dgm:pt modelId="{118BE73B-A036-42BC-B551-8A6BD4ED1742}" type="pres">
      <dgm:prSet presAssocID="{6DB53769-4EDF-4656-9223-1CE349BD02A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9A2B6A5-4263-42D5-933C-5E3E3CB86695}" type="pres">
      <dgm:prSet presAssocID="{6DB53769-4EDF-4656-9223-1CE349BD02A4}" presName="dummyMaxCanvas" presStyleCnt="0"/>
      <dgm:spPr/>
    </dgm:pt>
    <dgm:pt modelId="{80261F3D-D389-4842-88E2-78D41A934CA5}" type="pres">
      <dgm:prSet presAssocID="{6DB53769-4EDF-4656-9223-1CE349BD02A4}" presName="parentComposite" presStyleCnt="0"/>
      <dgm:spPr/>
    </dgm:pt>
    <dgm:pt modelId="{E996444F-B491-4BD6-AF41-A84CBE6B456D}" type="pres">
      <dgm:prSet presAssocID="{6DB53769-4EDF-4656-9223-1CE349BD02A4}" presName="parent1" presStyleLbl="alignAccFollowNode1" presStyleIdx="0" presStyleCnt="4">
        <dgm:presLayoutVars>
          <dgm:chMax val="4"/>
        </dgm:presLayoutVars>
      </dgm:prSet>
      <dgm:spPr/>
    </dgm:pt>
    <dgm:pt modelId="{D00400BD-95EE-4BBC-9527-9B3463EE0EBB}" type="pres">
      <dgm:prSet presAssocID="{6DB53769-4EDF-4656-9223-1CE349BD02A4}" presName="parent2" presStyleLbl="alignAccFollowNode1" presStyleIdx="1" presStyleCnt="4">
        <dgm:presLayoutVars>
          <dgm:chMax val="4"/>
        </dgm:presLayoutVars>
      </dgm:prSet>
      <dgm:spPr/>
    </dgm:pt>
    <dgm:pt modelId="{2C5343E8-C929-4D76-96DD-08B79A69586E}" type="pres">
      <dgm:prSet presAssocID="{6DB53769-4EDF-4656-9223-1CE349BD02A4}" presName="childrenComposite" presStyleCnt="0"/>
      <dgm:spPr/>
    </dgm:pt>
    <dgm:pt modelId="{43670480-984C-48C5-A3E5-7607814BA5E2}" type="pres">
      <dgm:prSet presAssocID="{6DB53769-4EDF-4656-9223-1CE349BD02A4}" presName="dummyMaxCanvas_ChildArea" presStyleCnt="0"/>
      <dgm:spPr/>
    </dgm:pt>
    <dgm:pt modelId="{F71711CD-1794-4C23-AE1B-21594009B565}" type="pres">
      <dgm:prSet presAssocID="{6DB53769-4EDF-4656-9223-1CE349BD02A4}" presName="fulcrum" presStyleLbl="alignAccFollowNode1" presStyleIdx="2" presStyleCnt="4"/>
      <dgm:spPr>
        <a:xfrm>
          <a:off x="3155273" y="3665801"/>
          <a:ext cx="646906" cy="646906"/>
        </a:xfrm>
        <a:prstGeom prst="triangle">
          <a:avLst/>
        </a:prstGeom>
        <a:solidFill>
          <a:srgbClr val="5B9BD5">
            <a:lumMod val="75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959233-8971-4823-9A48-1DB98BC66D0B}" type="pres">
      <dgm:prSet presAssocID="{6DB53769-4EDF-4656-9223-1CE349BD02A4}" presName="balance_12" presStyleLbl="alignAccFollowNode1" presStyleIdx="3" presStyleCnt="4">
        <dgm:presLayoutVars>
          <dgm:bulletEnabled val="1"/>
        </dgm:presLayoutVars>
      </dgm:prSet>
      <dgm:spPr>
        <a:xfrm rot="240000">
          <a:off x="1537415" y="3388595"/>
          <a:ext cx="3882622" cy="271499"/>
        </a:xfrm>
        <a:prstGeom prst="rect">
          <a:avLst/>
        </a:prstGeom>
        <a:solidFill>
          <a:srgbClr val="5B9BD5">
            <a:lumMod val="75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0476A58-FA2C-4C8D-884A-6824E71EBCDA}" type="pres">
      <dgm:prSet presAssocID="{6DB53769-4EDF-4656-9223-1CE349BD02A4}" presName="right_12_1" presStyleLbl="node1" presStyleIdx="0" presStyleCnt="3">
        <dgm:presLayoutVars>
          <dgm:bulletEnabled val="1"/>
        </dgm:presLayoutVars>
      </dgm:prSet>
      <dgm:spPr/>
    </dgm:pt>
    <dgm:pt modelId="{26ABCD29-1366-43A2-92F3-7BF59D6CEE00}" type="pres">
      <dgm:prSet presAssocID="{6DB53769-4EDF-4656-9223-1CE349BD02A4}" presName="right_12_2" presStyleLbl="node1" presStyleIdx="1" presStyleCnt="3" custLinFactNeighborX="-2542" custLinFactNeighborY="-5668">
        <dgm:presLayoutVars>
          <dgm:bulletEnabled val="1"/>
        </dgm:presLayoutVars>
      </dgm:prSet>
      <dgm:spPr/>
    </dgm:pt>
    <dgm:pt modelId="{E73A6D8C-610B-4A70-B597-9740FE466F2E}" type="pres">
      <dgm:prSet presAssocID="{6DB53769-4EDF-4656-9223-1CE349BD02A4}" presName="left_12_1" presStyleLbl="node1" presStyleIdx="2" presStyleCnt="3">
        <dgm:presLayoutVars>
          <dgm:bulletEnabled val="1"/>
        </dgm:presLayoutVars>
      </dgm:prSet>
      <dgm:spPr/>
    </dgm:pt>
  </dgm:ptLst>
  <dgm:cxnLst>
    <dgm:cxn modelId="{65AC6131-CF99-428D-9467-08569A2D2144}" srcId="{6DB53769-4EDF-4656-9223-1CE349BD02A4}" destId="{171D28F0-E496-48B6-9361-25CDC4AC1165}" srcOrd="0" destOrd="0" parTransId="{B4ECB79B-7183-4C40-B4ED-1FE8447527BB}" sibTransId="{639AB726-38DC-4469-9671-C98A5A19BBCE}"/>
    <dgm:cxn modelId="{F359246A-2F21-4799-BE2A-4766ABBCFD80}" type="presOf" srcId="{30ECDCB5-DB2F-4E6A-8E2E-06CD3F3008AE}" destId="{26ABCD29-1366-43A2-92F3-7BF59D6CEE00}" srcOrd="0" destOrd="0" presId="urn:microsoft.com/office/officeart/2005/8/layout/balance1"/>
    <dgm:cxn modelId="{B5A54A70-0EEF-4F5D-A019-5671CC9DF05C}" type="presOf" srcId="{6DB53769-4EDF-4656-9223-1CE349BD02A4}" destId="{118BE73B-A036-42BC-B551-8A6BD4ED1742}" srcOrd="0" destOrd="0" presId="urn:microsoft.com/office/officeart/2005/8/layout/balance1"/>
    <dgm:cxn modelId="{229EC28E-5A49-4AEE-BC71-23BEC522577A}" type="presOf" srcId="{0E2AAE59-BE6C-4F18-AB34-6F2D7E1121E2}" destId="{D00400BD-95EE-4BBC-9527-9B3463EE0EBB}" srcOrd="0" destOrd="0" presId="urn:microsoft.com/office/officeart/2005/8/layout/balance1"/>
    <dgm:cxn modelId="{5B32F099-F777-4A6A-B220-5793C9B6116C}" srcId="{6DB53769-4EDF-4656-9223-1CE349BD02A4}" destId="{0E2AAE59-BE6C-4F18-AB34-6F2D7E1121E2}" srcOrd="1" destOrd="0" parTransId="{C1300658-FC40-4B96-8F31-0ACFDCAB9DFF}" sibTransId="{C14A9E91-2D3D-48F4-AC65-194E6F6A8041}"/>
    <dgm:cxn modelId="{2087679A-C1D2-4454-9DA1-177BDC46AFA2}" type="presOf" srcId="{BC2D8551-F0B5-493A-8DAF-BF2B8B02005F}" destId="{40476A58-FA2C-4C8D-884A-6824E71EBCDA}" srcOrd="0" destOrd="0" presId="urn:microsoft.com/office/officeart/2005/8/layout/balance1"/>
    <dgm:cxn modelId="{720D259F-1F36-459C-860D-BBFF369E2F20}" srcId="{171D28F0-E496-48B6-9361-25CDC4AC1165}" destId="{0D91E844-4EE4-4BE3-9C13-3263D9B091FD}" srcOrd="0" destOrd="0" parTransId="{584EC139-D52B-40D9-BA12-BCBCD74C74D8}" sibTransId="{604DC58A-C685-479B-8E1D-375C66B75559}"/>
    <dgm:cxn modelId="{F4D498A4-7BC4-45AC-8190-EBE8CC71B6F6}" srcId="{0E2AAE59-BE6C-4F18-AB34-6F2D7E1121E2}" destId="{30ECDCB5-DB2F-4E6A-8E2E-06CD3F3008AE}" srcOrd="1" destOrd="0" parTransId="{F37EC5E1-0E4B-4BC2-9406-E286C2CF5662}" sibTransId="{39D432DC-63F7-492A-9AEF-3ECCA2FC080C}"/>
    <dgm:cxn modelId="{7B72F0C1-E879-4406-B6F5-C73E7FD4FC22}" type="presOf" srcId="{171D28F0-E496-48B6-9361-25CDC4AC1165}" destId="{E996444F-B491-4BD6-AF41-A84CBE6B456D}" srcOrd="0" destOrd="0" presId="urn:microsoft.com/office/officeart/2005/8/layout/balance1"/>
    <dgm:cxn modelId="{34049CC2-06E8-448C-B49A-E82B2DEE50A2}" srcId="{0E2AAE59-BE6C-4F18-AB34-6F2D7E1121E2}" destId="{BC2D8551-F0B5-493A-8DAF-BF2B8B02005F}" srcOrd="0" destOrd="0" parTransId="{1B4AE215-19A9-42E3-B246-9145DFCD8C86}" sibTransId="{8F6B9DBB-4696-41E6-A6A9-97DDFF97B491}"/>
    <dgm:cxn modelId="{7C4B14EC-196E-4CA8-824F-D917FDFA73B6}" type="presOf" srcId="{0D91E844-4EE4-4BE3-9C13-3263D9B091FD}" destId="{E73A6D8C-610B-4A70-B597-9740FE466F2E}" srcOrd="0" destOrd="0" presId="urn:microsoft.com/office/officeart/2005/8/layout/balance1"/>
    <dgm:cxn modelId="{635C7E69-175F-4E9B-8994-B17D02877F6D}" type="presParOf" srcId="{118BE73B-A036-42BC-B551-8A6BD4ED1742}" destId="{39A2B6A5-4263-42D5-933C-5E3E3CB86695}" srcOrd="0" destOrd="0" presId="urn:microsoft.com/office/officeart/2005/8/layout/balance1"/>
    <dgm:cxn modelId="{31E2EBF7-9B31-48C7-A2D4-A1C3BEDD8EDE}" type="presParOf" srcId="{118BE73B-A036-42BC-B551-8A6BD4ED1742}" destId="{80261F3D-D389-4842-88E2-78D41A934CA5}" srcOrd="1" destOrd="0" presId="urn:microsoft.com/office/officeart/2005/8/layout/balance1"/>
    <dgm:cxn modelId="{EA0142D3-F71D-4EFD-9B16-396E0A963D40}" type="presParOf" srcId="{80261F3D-D389-4842-88E2-78D41A934CA5}" destId="{E996444F-B491-4BD6-AF41-A84CBE6B456D}" srcOrd="0" destOrd="0" presId="urn:microsoft.com/office/officeart/2005/8/layout/balance1"/>
    <dgm:cxn modelId="{79E10C3E-4C1B-4B18-9383-340898185EE0}" type="presParOf" srcId="{80261F3D-D389-4842-88E2-78D41A934CA5}" destId="{D00400BD-95EE-4BBC-9527-9B3463EE0EBB}" srcOrd="1" destOrd="0" presId="urn:microsoft.com/office/officeart/2005/8/layout/balance1"/>
    <dgm:cxn modelId="{FB3DB44C-D267-4B17-90F3-B128809D66A7}" type="presParOf" srcId="{118BE73B-A036-42BC-B551-8A6BD4ED1742}" destId="{2C5343E8-C929-4D76-96DD-08B79A69586E}" srcOrd="2" destOrd="0" presId="urn:microsoft.com/office/officeart/2005/8/layout/balance1"/>
    <dgm:cxn modelId="{0EA2BAC4-A1D0-4B2B-B10E-BDB49B6B9890}" type="presParOf" srcId="{2C5343E8-C929-4D76-96DD-08B79A69586E}" destId="{43670480-984C-48C5-A3E5-7607814BA5E2}" srcOrd="0" destOrd="0" presId="urn:microsoft.com/office/officeart/2005/8/layout/balance1"/>
    <dgm:cxn modelId="{15AA5DD7-EDB3-4067-B0E4-B9B201F81638}" type="presParOf" srcId="{2C5343E8-C929-4D76-96DD-08B79A69586E}" destId="{F71711CD-1794-4C23-AE1B-21594009B565}" srcOrd="1" destOrd="0" presId="urn:microsoft.com/office/officeart/2005/8/layout/balance1"/>
    <dgm:cxn modelId="{1CD73C45-9862-4954-8C07-1A2A42E6DA01}" type="presParOf" srcId="{2C5343E8-C929-4D76-96DD-08B79A69586E}" destId="{0F959233-8971-4823-9A48-1DB98BC66D0B}" srcOrd="2" destOrd="0" presId="urn:microsoft.com/office/officeart/2005/8/layout/balance1"/>
    <dgm:cxn modelId="{7CD4C69E-6728-4438-8B6E-38D5CB66E50D}" type="presParOf" srcId="{2C5343E8-C929-4D76-96DD-08B79A69586E}" destId="{40476A58-FA2C-4C8D-884A-6824E71EBCDA}" srcOrd="3" destOrd="0" presId="urn:microsoft.com/office/officeart/2005/8/layout/balance1"/>
    <dgm:cxn modelId="{9E662BBB-817D-44B4-A3F4-91B25977878C}" type="presParOf" srcId="{2C5343E8-C929-4D76-96DD-08B79A69586E}" destId="{26ABCD29-1366-43A2-92F3-7BF59D6CEE00}" srcOrd="4" destOrd="0" presId="urn:microsoft.com/office/officeart/2005/8/layout/balance1"/>
    <dgm:cxn modelId="{A2ABB0B8-227D-46BD-B0BF-7BDF4524CA2B}" type="presParOf" srcId="{2C5343E8-C929-4D76-96DD-08B79A69586E}" destId="{E73A6D8C-610B-4A70-B597-9740FE466F2E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51FF4-298A-438C-A0FF-3FB5C5C8BAE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ACE47764-18BC-4678-9B79-833BE77EBF4F}">
      <dgm:prSet phldrT="[Texto]"/>
      <dgm:spPr>
        <a:xfrm>
          <a:off x="450746" y="91234"/>
          <a:ext cx="2832569" cy="1699541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cell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wall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synthesis</a:t>
          </a:r>
          <a:endParaRPr lang="pt-BR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1F477BB-4E7D-4F7A-B8B6-B1CA5F224C25}" type="parTrans" cxnId="{630E9FEE-401D-4F55-8F48-E14E23B8F2C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0BB1C0C-1335-4BE7-B6C2-C29C2BCCCFD2}" type="sibTrans" cxnId="{630E9FEE-401D-4F55-8F48-E14E23B8F2C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F0F7C74-B365-45C7-898D-5F46D3B59C4A}">
      <dgm:prSet phldrT="[Texto]"/>
      <dgm:spPr>
        <a:xfrm>
          <a:off x="6231652" y="0"/>
          <a:ext cx="2832569" cy="1699541"/>
        </a:xfrm>
        <a:prstGeom prst="rect">
          <a:avLst/>
        </a:prstGeom>
        <a:solidFill>
          <a:srgbClr val="FFC000">
            <a:hueOff val="2598923"/>
            <a:satOff val="-11992"/>
            <a:lumOff val="4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cytoplasmic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membrane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function</a:t>
          </a:r>
          <a:endParaRPr lang="pt-BR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9C01A5E-FBFE-4735-B4AA-AC43397330F3}" type="parTrans" cxnId="{CB9639B9-331A-4213-8A0B-AF0F9198D8F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AA026A-8D4D-41F8-BF29-0086EBE0935E}" type="sibTrans" cxnId="{CB9639B9-331A-4213-8A0B-AF0F9198D8F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6DFBA25-1C85-45D5-A337-BCF5148C0000}">
      <dgm:prSet phldrT="[Texto]"/>
      <dgm:spPr>
        <a:xfrm>
          <a:off x="3306344" y="1673542"/>
          <a:ext cx="2832569" cy="1699541"/>
        </a:xfrm>
        <a:prstGeom prst="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protein</a:t>
          </a: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syntheses</a:t>
          </a:r>
          <a:endParaRPr lang="pt-BR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4530E4A-E4B8-459B-90CE-FB1248A9E578}" type="parTrans" cxnId="{D6D53F7A-33B1-41AF-9F0C-CDF636476D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11D096F-A80E-4FF6-BA42-E59D2E110C25}" type="sibTrans" cxnId="{D6D53F7A-33B1-41AF-9F0C-CDF636476DF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28DDF24-D40A-4DCD-AA2B-EA4551AF4781}">
      <dgm:prSet phldrT="[Texto]"/>
      <dgm:spPr>
        <a:xfrm>
          <a:off x="422760" y="3460757"/>
          <a:ext cx="2832569" cy="1699541"/>
        </a:xfrm>
        <a:prstGeom prst="rect">
          <a:avLst/>
        </a:prstGeom>
        <a:solidFill>
          <a:srgbClr val="FFC000">
            <a:hueOff val="7796769"/>
            <a:satOff val="-35976"/>
            <a:lumOff val="13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 of nucleic acid synthesis</a:t>
          </a:r>
          <a:endParaRPr lang="pt-BR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3BDBF1EC-3621-4CA3-898C-35708D81CEEF}" type="parTrans" cxnId="{35B68B86-80F9-4D9F-9B49-731DA5F0EA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D607E1-83E4-4E23-B6CE-5B46628A1992}" type="sibTrans" cxnId="{35B68B86-80F9-4D9F-9B49-731DA5F0EAD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8BF8849-99E6-4401-8FE8-68D1E52FEF8B}">
      <dgm:prSet phldrT="[Texto]"/>
      <dgm:spPr>
        <a:xfrm>
          <a:off x="6205904" y="3404757"/>
          <a:ext cx="2832569" cy="1699541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None/>
          </a:pPr>
          <a:r>
            <a:rPr lang="pt-BR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Antimetabolites</a:t>
          </a:r>
          <a:endParaRPr lang="pt-BR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D5C68A3-C7DE-4BA7-84AB-91E83BD90389}" type="parTrans" cxnId="{01C2CC93-A5A6-486B-B0BD-03C6691A11B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D319DB-C6CF-4AF4-860C-71347919DA10}" type="sibTrans" cxnId="{01C2CC93-A5A6-486B-B0BD-03C6691A11B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012EF04-C8D1-4941-AEAC-F9EFD6002128}" type="pres">
      <dgm:prSet presAssocID="{FB751FF4-298A-438C-A0FF-3FB5C5C8BAEB}" presName="diagram" presStyleCnt="0">
        <dgm:presLayoutVars>
          <dgm:dir/>
          <dgm:resizeHandles val="exact"/>
        </dgm:presLayoutVars>
      </dgm:prSet>
      <dgm:spPr/>
    </dgm:pt>
    <dgm:pt modelId="{36107AB6-F9F8-4D70-B1B3-7572BAD522E3}" type="pres">
      <dgm:prSet presAssocID="{ACE47764-18BC-4678-9B79-833BE77EBF4F}" presName="node" presStyleLbl="node1" presStyleIdx="0" presStyleCnt="5" custLinFactNeighborX="15913" custLinFactNeighborY="-45714">
        <dgm:presLayoutVars>
          <dgm:bulletEnabled val="1"/>
        </dgm:presLayoutVars>
      </dgm:prSet>
      <dgm:spPr/>
    </dgm:pt>
    <dgm:pt modelId="{EEFD8139-1DE8-4585-AEC8-20475738CAED}" type="pres">
      <dgm:prSet presAssocID="{20BB1C0C-1335-4BE7-B6C2-C29C2BCCCFD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EC8D731-CB54-4A9F-A470-39F1BDF0149B}" type="pres">
      <dgm:prSet presAssocID="{EF0F7C74-B365-45C7-898D-5F46D3B59C4A}" presName="node" presStyleLbl="node1" presStyleIdx="1" presStyleCnt="5" custLinFactX="19747" custLinFactNeighborX="100000" custLinFactNeighborY="-60253">
        <dgm:presLayoutVars>
          <dgm:bulletEnabled val="1"/>
        </dgm:presLayoutVars>
      </dgm:prSet>
      <dgm:spPr/>
    </dgm:pt>
    <dgm:pt modelId="{B25CDC54-9345-4703-A30D-BDEE633789DA}" type="pres">
      <dgm:prSet presAssocID="{6BAA026A-8D4D-41F8-BF29-0086EBE0935E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D7DE3E-6574-4E0F-9466-66940986B6E7}" type="pres">
      <dgm:prSet presAssocID="{C6DFBA25-1C85-45D5-A337-BCF5148C0000}" presName="node" presStyleLbl="node1" presStyleIdx="2" presStyleCnt="5" custLinFactX="-3274" custLinFactNeighborX="-100000" custLinFactNeighborY="47388">
        <dgm:presLayoutVars>
          <dgm:bulletEnabled val="1"/>
        </dgm:presLayoutVars>
      </dgm:prSet>
      <dgm:spPr/>
    </dgm:pt>
    <dgm:pt modelId="{CCA95354-2235-4F4B-936E-DFB77549C910}" type="pres">
      <dgm:prSet presAssocID="{E11D096F-A80E-4FF6-BA42-E59D2E110C25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FB48D1D-17C0-4299-A5B8-8FE7DDE43736}" type="pres">
      <dgm:prSet presAssocID="{B28DDF24-D40A-4DCD-AA2B-EA4551AF4781}" presName="node" presStyleLbl="node1" presStyleIdx="3" presStyleCnt="5" custLinFactNeighborX="-40075" custLinFactNeighborY="35880">
        <dgm:presLayoutVars>
          <dgm:bulletEnabled val="1"/>
        </dgm:presLayoutVars>
      </dgm:prSet>
      <dgm:spPr/>
    </dgm:pt>
    <dgm:pt modelId="{0BF2E81F-D147-459E-9B1B-C5976453E60B}" type="pres">
      <dgm:prSet presAssocID="{95D607E1-83E4-4E23-B6CE-5B46628A1992}" presName="sibTrans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FF74B11-4027-4165-83E3-95B074628C5F}" type="pres">
      <dgm:prSet presAssocID="{B8BF8849-99E6-4401-8FE8-68D1E52FEF8B}" presName="node" presStyleLbl="node1" presStyleIdx="4" presStyleCnt="5" custLinFactNeighborX="54091" custLinFactNeighborY="32585">
        <dgm:presLayoutVars>
          <dgm:bulletEnabled val="1"/>
        </dgm:presLayoutVars>
      </dgm:prSet>
      <dgm:spPr/>
    </dgm:pt>
  </dgm:ptLst>
  <dgm:cxnLst>
    <dgm:cxn modelId="{AE26740B-BF6A-4731-AEEF-E88489698E29}" type="presOf" srcId="{B8BF8849-99E6-4401-8FE8-68D1E52FEF8B}" destId="{2FF74B11-4027-4165-83E3-95B074628C5F}" srcOrd="0" destOrd="0" presId="urn:microsoft.com/office/officeart/2005/8/layout/default"/>
    <dgm:cxn modelId="{84A92F73-3E49-46C3-BDF3-64A0931D176A}" type="presOf" srcId="{FB751FF4-298A-438C-A0FF-3FB5C5C8BAEB}" destId="{C012EF04-C8D1-4941-AEAC-F9EFD6002128}" srcOrd="0" destOrd="0" presId="urn:microsoft.com/office/officeart/2005/8/layout/default"/>
    <dgm:cxn modelId="{A6F39677-F7E6-4778-9987-637AF248CB5F}" type="presOf" srcId="{B28DDF24-D40A-4DCD-AA2B-EA4551AF4781}" destId="{FFB48D1D-17C0-4299-A5B8-8FE7DDE43736}" srcOrd="0" destOrd="0" presId="urn:microsoft.com/office/officeart/2005/8/layout/default"/>
    <dgm:cxn modelId="{D6D53F7A-33B1-41AF-9F0C-CDF636476DF7}" srcId="{FB751FF4-298A-438C-A0FF-3FB5C5C8BAEB}" destId="{C6DFBA25-1C85-45D5-A337-BCF5148C0000}" srcOrd="2" destOrd="0" parTransId="{E4530E4A-E4B8-459B-90CE-FB1248A9E578}" sibTransId="{E11D096F-A80E-4FF6-BA42-E59D2E110C25}"/>
    <dgm:cxn modelId="{35B68B86-80F9-4D9F-9B49-731DA5F0EAD6}" srcId="{FB751FF4-298A-438C-A0FF-3FB5C5C8BAEB}" destId="{B28DDF24-D40A-4DCD-AA2B-EA4551AF4781}" srcOrd="3" destOrd="0" parTransId="{3BDBF1EC-3621-4CA3-898C-35708D81CEEF}" sibTransId="{95D607E1-83E4-4E23-B6CE-5B46628A1992}"/>
    <dgm:cxn modelId="{01C2CC93-A5A6-486B-B0BD-03C6691A11B4}" srcId="{FB751FF4-298A-438C-A0FF-3FB5C5C8BAEB}" destId="{B8BF8849-99E6-4401-8FE8-68D1E52FEF8B}" srcOrd="4" destOrd="0" parTransId="{7D5C68A3-C7DE-4BA7-84AB-91E83BD90389}" sibTransId="{A6D319DB-C6CF-4AF4-860C-71347919DA10}"/>
    <dgm:cxn modelId="{D1C0B59F-5E04-4F5E-A98B-28A53131A235}" type="presOf" srcId="{C6DFBA25-1C85-45D5-A337-BCF5148C0000}" destId="{78D7DE3E-6574-4E0F-9466-66940986B6E7}" srcOrd="0" destOrd="0" presId="urn:microsoft.com/office/officeart/2005/8/layout/default"/>
    <dgm:cxn modelId="{CB9639B9-331A-4213-8A0B-AF0F9198D8FE}" srcId="{FB751FF4-298A-438C-A0FF-3FB5C5C8BAEB}" destId="{EF0F7C74-B365-45C7-898D-5F46D3B59C4A}" srcOrd="1" destOrd="0" parTransId="{E9C01A5E-FBFE-4735-B4AA-AC43397330F3}" sibTransId="{6BAA026A-8D4D-41F8-BF29-0086EBE0935E}"/>
    <dgm:cxn modelId="{DBC3C4D3-C980-4F75-8E18-ECE6CD57EE6F}" type="presOf" srcId="{ACE47764-18BC-4678-9B79-833BE77EBF4F}" destId="{36107AB6-F9F8-4D70-B1B3-7572BAD522E3}" srcOrd="0" destOrd="0" presId="urn:microsoft.com/office/officeart/2005/8/layout/default"/>
    <dgm:cxn modelId="{630E9FEE-401D-4F55-8F48-E14E23B8F2CD}" srcId="{FB751FF4-298A-438C-A0FF-3FB5C5C8BAEB}" destId="{ACE47764-18BC-4678-9B79-833BE77EBF4F}" srcOrd="0" destOrd="0" parTransId="{61F477BB-4E7D-4F7A-B8B6-B1CA5F224C25}" sibTransId="{20BB1C0C-1335-4BE7-B6C2-C29C2BCCCFD2}"/>
    <dgm:cxn modelId="{3C7152F4-174C-4CD2-A470-664C688B66CC}" type="presOf" srcId="{EF0F7C74-B365-45C7-898D-5F46D3B59C4A}" destId="{BEC8D731-CB54-4A9F-A470-39F1BDF0149B}" srcOrd="0" destOrd="0" presId="urn:microsoft.com/office/officeart/2005/8/layout/default"/>
    <dgm:cxn modelId="{1FA32370-2544-4AE9-986B-ABC852E24A72}" type="presParOf" srcId="{C012EF04-C8D1-4941-AEAC-F9EFD6002128}" destId="{36107AB6-F9F8-4D70-B1B3-7572BAD522E3}" srcOrd="0" destOrd="0" presId="urn:microsoft.com/office/officeart/2005/8/layout/default"/>
    <dgm:cxn modelId="{C8A4A634-6183-4C54-9210-80C2D2879747}" type="presParOf" srcId="{C012EF04-C8D1-4941-AEAC-F9EFD6002128}" destId="{EEFD8139-1DE8-4585-AEC8-20475738CAED}" srcOrd="1" destOrd="0" presId="urn:microsoft.com/office/officeart/2005/8/layout/default"/>
    <dgm:cxn modelId="{C4306C9F-B08B-4FD7-8F4F-7EAEA1EB6CFC}" type="presParOf" srcId="{C012EF04-C8D1-4941-AEAC-F9EFD6002128}" destId="{BEC8D731-CB54-4A9F-A470-39F1BDF0149B}" srcOrd="2" destOrd="0" presId="urn:microsoft.com/office/officeart/2005/8/layout/default"/>
    <dgm:cxn modelId="{CB3D335A-194E-4A37-ACE5-1BD83BB7F318}" type="presParOf" srcId="{C012EF04-C8D1-4941-AEAC-F9EFD6002128}" destId="{B25CDC54-9345-4703-A30D-BDEE633789DA}" srcOrd="3" destOrd="0" presId="urn:microsoft.com/office/officeart/2005/8/layout/default"/>
    <dgm:cxn modelId="{EB5BB5DB-F34D-4007-A74F-E3934E437F35}" type="presParOf" srcId="{C012EF04-C8D1-4941-AEAC-F9EFD6002128}" destId="{78D7DE3E-6574-4E0F-9466-66940986B6E7}" srcOrd="4" destOrd="0" presId="urn:microsoft.com/office/officeart/2005/8/layout/default"/>
    <dgm:cxn modelId="{B526F578-7EC1-425E-B5F0-C76676FC26F1}" type="presParOf" srcId="{C012EF04-C8D1-4941-AEAC-F9EFD6002128}" destId="{CCA95354-2235-4F4B-936E-DFB77549C910}" srcOrd="5" destOrd="0" presId="urn:microsoft.com/office/officeart/2005/8/layout/default"/>
    <dgm:cxn modelId="{6ED2F9BC-719A-4973-948B-7502789CE3C4}" type="presParOf" srcId="{C012EF04-C8D1-4941-AEAC-F9EFD6002128}" destId="{FFB48D1D-17C0-4299-A5B8-8FE7DDE43736}" srcOrd="6" destOrd="0" presId="urn:microsoft.com/office/officeart/2005/8/layout/default"/>
    <dgm:cxn modelId="{5FFC6A70-0524-4EEB-A943-F0CB4F799DD4}" type="presParOf" srcId="{C012EF04-C8D1-4941-AEAC-F9EFD6002128}" destId="{0BF2E81F-D147-459E-9B1B-C5976453E60B}" srcOrd="7" destOrd="0" presId="urn:microsoft.com/office/officeart/2005/8/layout/default"/>
    <dgm:cxn modelId="{888257C0-B437-4556-AC1F-84EA81BE13EB}" type="presParOf" srcId="{C012EF04-C8D1-4941-AEAC-F9EFD6002128}" destId="{2FF74B11-4027-4165-83E3-95B074628C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6270EE-9AB6-4033-919A-BDB0C4E1245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412369-856C-4BBC-83B8-EFF31DDFCEE5}">
      <dgm:prSet phldrT="[Texto]"/>
      <dgm:spPr>
        <a:xfrm>
          <a:off x="1005015" y="790834"/>
          <a:ext cx="538206" cy="396555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DNA</a:t>
          </a:r>
        </a:p>
      </dgm:t>
    </dgm:pt>
    <dgm:pt modelId="{E396BE4F-7771-4E55-9A2E-FCA2644B38F0}" type="parTrans" cxnId="{EB9A4B47-BDC8-4983-95A8-CE40A2C570C7}">
      <dgm:prSet/>
      <dgm:spPr/>
      <dgm:t>
        <a:bodyPr/>
        <a:lstStyle/>
        <a:p>
          <a:endParaRPr lang="pt-BR"/>
        </a:p>
      </dgm:t>
    </dgm:pt>
    <dgm:pt modelId="{444E29DA-C6E9-4403-BF84-A6F7998A7FB7}" type="sibTrans" cxnId="{EB9A4B47-BDC8-4983-95A8-CE40A2C570C7}">
      <dgm:prSet/>
      <dgm:spPr/>
      <dgm:t>
        <a:bodyPr/>
        <a:lstStyle/>
        <a:p>
          <a:endParaRPr lang="pt-BR"/>
        </a:p>
      </dgm:t>
    </dgm:pt>
    <dgm:pt modelId="{2FB4BDE7-0194-4CD6-8D73-57797C6F9D7F}">
      <dgm:prSet phldrT="[Texto]"/>
      <dgm:spPr>
        <a:xfrm>
          <a:off x="1771919" y="743931"/>
          <a:ext cx="490361" cy="49036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PBP</a:t>
          </a:r>
        </a:p>
      </dgm:t>
    </dgm:pt>
    <dgm:pt modelId="{6E2EDFD4-AB68-468C-A831-1E33947C3AF4}" type="parTrans" cxnId="{FF942EC5-3DD3-4696-9C3B-3D43985C08D4}">
      <dgm:prSet/>
      <dgm:spPr/>
      <dgm:t>
        <a:bodyPr/>
        <a:lstStyle/>
        <a:p>
          <a:endParaRPr lang="pt-BR"/>
        </a:p>
      </dgm:t>
    </dgm:pt>
    <dgm:pt modelId="{2F033EF6-F32B-4062-8FDE-FB83E65D95EB}" type="sibTrans" cxnId="{FF942EC5-3DD3-4696-9C3B-3D43985C08D4}">
      <dgm:prSet/>
      <dgm:spPr>
        <a:xfrm>
          <a:off x="518449" y="233426"/>
          <a:ext cx="1521268" cy="1521268"/>
        </a:xfrm>
        <a:prstGeom prst="blockArc">
          <a:avLst>
            <a:gd name="adj1" fmla="val 22896"/>
            <a:gd name="adj2" fmla="val 21577104"/>
            <a:gd name="adj3" fmla="val 4642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35EA303D-91E8-4CE4-8945-D7A16C79F73D}" type="pres">
      <dgm:prSet presAssocID="{656270EE-9AB6-4033-919A-BDB0C4E124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D168D9-D1D0-480B-939C-B03B9D3DE557}" type="pres">
      <dgm:prSet presAssocID="{CE412369-856C-4BBC-83B8-EFF31DDFCEE5}" presName="centerShape" presStyleLbl="node0" presStyleIdx="0" presStyleCnt="1" custScaleX="76830" custScaleY="56609"/>
      <dgm:spPr/>
    </dgm:pt>
    <dgm:pt modelId="{F10734EF-595D-4677-9775-AABF9A6EEE47}" type="pres">
      <dgm:prSet presAssocID="{2FB4BDE7-0194-4CD6-8D73-57797C6F9D7F}" presName="oneComp" presStyleCnt="0"/>
      <dgm:spPr/>
    </dgm:pt>
    <dgm:pt modelId="{CFBB3E33-4196-41F1-B931-167260DA1FBC}" type="pres">
      <dgm:prSet presAssocID="{2FB4BDE7-0194-4CD6-8D73-57797C6F9D7F}" presName="dummyConnPt" presStyleCnt="0"/>
      <dgm:spPr/>
    </dgm:pt>
    <dgm:pt modelId="{1C30751B-0408-4322-8B26-B521EAA29331}" type="pres">
      <dgm:prSet presAssocID="{2FB4BDE7-0194-4CD6-8D73-57797C6F9D7F}" presName="oneNode" presStyleLbl="node1" presStyleIdx="0" presStyleCnt="1">
        <dgm:presLayoutVars>
          <dgm:bulletEnabled val="1"/>
        </dgm:presLayoutVars>
      </dgm:prSet>
      <dgm:spPr/>
    </dgm:pt>
    <dgm:pt modelId="{A077D308-FCED-4D28-8BE6-B7BEF6B70CEF}" type="pres">
      <dgm:prSet presAssocID="{2FB4BDE7-0194-4CD6-8D73-57797C6F9D7F}" presName="dummya" presStyleCnt="0"/>
      <dgm:spPr/>
    </dgm:pt>
    <dgm:pt modelId="{F680C596-202E-4591-B008-81F7174E7B3B}" type="pres">
      <dgm:prSet presAssocID="{2FB4BDE7-0194-4CD6-8D73-57797C6F9D7F}" presName="dummyb" presStyleCnt="0"/>
      <dgm:spPr/>
    </dgm:pt>
    <dgm:pt modelId="{9FC80198-1905-4221-A86E-E705A88F0861}" type="pres">
      <dgm:prSet presAssocID="{2FB4BDE7-0194-4CD6-8D73-57797C6F9D7F}" presName="dummyc" presStyleCnt="0"/>
      <dgm:spPr/>
    </dgm:pt>
    <dgm:pt modelId="{A51EB8BE-0506-4AF8-96E9-C7EB9F4D25AD}" type="pres">
      <dgm:prSet presAssocID="{2F033EF6-F32B-4062-8FDE-FB83E65D95EB}" presName="singleconn" presStyleLbl="sibTrans2D1" presStyleIdx="0" presStyleCnt="1"/>
      <dgm:spPr/>
    </dgm:pt>
  </dgm:ptLst>
  <dgm:cxnLst>
    <dgm:cxn modelId="{2B1FB514-AE58-43E7-822D-27F94877EED4}" type="presOf" srcId="{656270EE-9AB6-4033-919A-BDB0C4E1245C}" destId="{35EA303D-91E8-4CE4-8945-D7A16C79F73D}" srcOrd="0" destOrd="0" presId="urn:microsoft.com/office/officeart/2005/8/layout/radial6"/>
    <dgm:cxn modelId="{273A4943-A1FB-46D8-8449-FD5E84A9C137}" type="presOf" srcId="{CE412369-856C-4BBC-83B8-EFF31DDFCEE5}" destId="{ACD168D9-D1D0-480B-939C-B03B9D3DE557}" srcOrd="0" destOrd="0" presId="urn:microsoft.com/office/officeart/2005/8/layout/radial6"/>
    <dgm:cxn modelId="{EB9A4B47-BDC8-4983-95A8-CE40A2C570C7}" srcId="{656270EE-9AB6-4033-919A-BDB0C4E1245C}" destId="{CE412369-856C-4BBC-83B8-EFF31DDFCEE5}" srcOrd="0" destOrd="0" parTransId="{E396BE4F-7771-4E55-9A2E-FCA2644B38F0}" sibTransId="{444E29DA-C6E9-4403-BF84-A6F7998A7FB7}"/>
    <dgm:cxn modelId="{0CE45FBC-6AC9-49D6-B12F-F41F25E55324}" type="presOf" srcId="{2F033EF6-F32B-4062-8FDE-FB83E65D95EB}" destId="{A51EB8BE-0506-4AF8-96E9-C7EB9F4D25AD}" srcOrd="0" destOrd="0" presId="urn:microsoft.com/office/officeart/2005/8/layout/radial6"/>
    <dgm:cxn modelId="{E1F91FC3-A65F-4AC5-8376-CA85CB31FC4C}" type="presOf" srcId="{2FB4BDE7-0194-4CD6-8D73-57797C6F9D7F}" destId="{1C30751B-0408-4322-8B26-B521EAA29331}" srcOrd="0" destOrd="0" presId="urn:microsoft.com/office/officeart/2005/8/layout/radial6"/>
    <dgm:cxn modelId="{FF942EC5-3DD3-4696-9C3B-3D43985C08D4}" srcId="{CE412369-856C-4BBC-83B8-EFF31DDFCEE5}" destId="{2FB4BDE7-0194-4CD6-8D73-57797C6F9D7F}" srcOrd="0" destOrd="0" parTransId="{6E2EDFD4-AB68-468C-A831-1E33947C3AF4}" sibTransId="{2F033EF6-F32B-4062-8FDE-FB83E65D95EB}"/>
    <dgm:cxn modelId="{C0902AA9-2E7F-460D-B9EA-4DD4069D7330}" type="presParOf" srcId="{35EA303D-91E8-4CE4-8945-D7A16C79F73D}" destId="{ACD168D9-D1D0-480B-939C-B03B9D3DE557}" srcOrd="0" destOrd="0" presId="urn:microsoft.com/office/officeart/2005/8/layout/radial6"/>
    <dgm:cxn modelId="{E93D9D8A-1BB2-474A-B186-4A3EA347B8FB}" type="presParOf" srcId="{35EA303D-91E8-4CE4-8945-D7A16C79F73D}" destId="{F10734EF-595D-4677-9775-AABF9A6EEE47}" srcOrd="1" destOrd="0" presId="urn:microsoft.com/office/officeart/2005/8/layout/radial6"/>
    <dgm:cxn modelId="{E8751CD6-FBC6-4418-B69C-9D40F14EEBDF}" type="presParOf" srcId="{F10734EF-595D-4677-9775-AABF9A6EEE47}" destId="{CFBB3E33-4196-41F1-B931-167260DA1FBC}" srcOrd="0" destOrd="0" presId="urn:microsoft.com/office/officeart/2005/8/layout/radial6"/>
    <dgm:cxn modelId="{4E651FDD-A75D-4CC1-80CC-E88F658BC578}" type="presParOf" srcId="{F10734EF-595D-4677-9775-AABF9A6EEE47}" destId="{1C30751B-0408-4322-8B26-B521EAA29331}" srcOrd="1" destOrd="0" presId="urn:microsoft.com/office/officeart/2005/8/layout/radial6"/>
    <dgm:cxn modelId="{94218B6B-4E60-4304-8A43-59D564572A92}" type="presParOf" srcId="{35EA303D-91E8-4CE4-8945-D7A16C79F73D}" destId="{A077D308-FCED-4D28-8BE6-B7BEF6B70CEF}" srcOrd="2" destOrd="0" presId="urn:microsoft.com/office/officeart/2005/8/layout/radial6"/>
    <dgm:cxn modelId="{A9ABE5E7-AD16-4992-8903-BBBB3C366749}" type="presParOf" srcId="{35EA303D-91E8-4CE4-8945-D7A16C79F73D}" destId="{F680C596-202E-4591-B008-81F7174E7B3B}" srcOrd="3" destOrd="0" presId="urn:microsoft.com/office/officeart/2005/8/layout/radial6"/>
    <dgm:cxn modelId="{6CE9AFA1-8070-4B71-89B8-9FF089BC98B2}" type="presParOf" srcId="{35EA303D-91E8-4CE4-8945-D7A16C79F73D}" destId="{9FC80198-1905-4221-A86E-E705A88F0861}" srcOrd="4" destOrd="0" presId="urn:microsoft.com/office/officeart/2005/8/layout/radial6"/>
    <dgm:cxn modelId="{A52B4197-5BE1-4063-A835-2999BCBF9C81}" type="presParOf" srcId="{35EA303D-91E8-4CE4-8945-D7A16C79F73D}" destId="{A51EB8BE-0506-4AF8-96E9-C7EB9F4D25AD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270EE-9AB6-4033-919A-BDB0C4E1245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412369-856C-4BBC-83B8-EFF31DDFCEE5}">
      <dgm:prSet phldrT="[Texto]"/>
      <dgm:spPr>
        <a:xfrm>
          <a:off x="1005015" y="790834"/>
          <a:ext cx="538206" cy="396555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DNA</a:t>
          </a:r>
        </a:p>
      </dgm:t>
    </dgm:pt>
    <dgm:pt modelId="{E396BE4F-7771-4E55-9A2E-FCA2644B38F0}" type="parTrans" cxnId="{EB9A4B47-BDC8-4983-95A8-CE40A2C570C7}">
      <dgm:prSet/>
      <dgm:spPr/>
      <dgm:t>
        <a:bodyPr/>
        <a:lstStyle/>
        <a:p>
          <a:endParaRPr lang="pt-BR"/>
        </a:p>
      </dgm:t>
    </dgm:pt>
    <dgm:pt modelId="{444E29DA-C6E9-4403-BF84-A6F7998A7FB7}" type="sibTrans" cxnId="{EB9A4B47-BDC8-4983-95A8-CE40A2C570C7}">
      <dgm:prSet/>
      <dgm:spPr/>
      <dgm:t>
        <a:bodyPr/>
        <a:lstStyle/>
        <a:p>
          <a:endParaRPr lang="pt-BR"/>
        </a:p>
      </dgm:t>
    </dgm:pt>
    <dgm:pt modelId="{2FB4BDE7-0194-4CD6-8D73-57797C6F9D7F}">
      <dgm:prSet phldrT="[Texto]"/>
      <dgm:spPr>
        <a:xfrm>
          <a:off x="1771919" y="743931"/>
          <a:ext cx="490361" cy="49036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PBPa</a:t>
          </a:r>
          <a:endParaRPr lang="pt-BR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6E2EDFD4-AB68-468C-A831-1E33947C3AF4}" type="parTrans" cxnId="{FF942EC5-3DD3-4696-9C3B-3D43985C08D4}">
      <dgm:prSet/>
      <dgm:spPr/>
      <dgm:t>
        <a:bodyPr/>
        <a:lstStyle/>
        <a:p>
          <a:endParaRPr lang="pt-BR"/>
        </a:p>
      </dgm:t>
    </dgm:pt>
    <dgm:pt modelId="{2F033EF6-F32B-4062-8FDE-FB83E65D95EB}" type="sibTrans" cxnId="{FF942EC5-3DD3-4696-9C3B-3D43985C08D4}">
      <dgm:prSet/>
      <dgm:spPr>
        <a:xfrm>
          <a:off x="518449" y="233426"/>
          <a:ext cx="1521268" cy="1521268"/>
        </a:xfrm>
        <a:prstGeom prst="blockArc">
          <a:avLst>
            <a:gd name="adj1" fmla="val 22896"/>
            <a:gd name="adj2" fmla="val 21577104"/>
            <a:gd name="adj3" fmla="val 4642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BR"/>
        </a:p>
      </dgm:t>
    </dgm:pt>
    <dgm:pt modelId="{35EA303D-91E8-4CE4-8945-D7A16C79F73D}" type="pres">
      <dgm:prSet presAssocID="{656270EE-9AB6-4033-919A-BDB0C4E1245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D168D9-D1D0-480B-939C-B03B9D3DE557}" type="pres">
      <dgm:prSet presAssocID="{CE412369-856C-4BBC-83B8-EFF31DDFCEE5}" presName="centerShape" presStyleLbl="node0" presStyleIdx="0" presStyleCnt="1" custScaleX="76830" custScaleY="56609"/>
      <dgm:spPr/>
    </dgm:pt>
    <dgm:pt modelId="{F10734EF-595D-4677-9775-AABF9A6EEE47}" type="pres">
      <dgm:prSet presAssocID="{2FB4BDE7-0194-4CD6-8D73-57797C6F9D7F}" presName="oneComp" presStyleCnt="0"/>
      <dgm:spPr/>
    </dgm:pt>
    <dgm:pt modelId="{CFBB3E33-4196-41F1-B931-167260DA1FBC}" type="pres">
      <dgm:prSet presAssocID="{2FB4BDE7-0194-4CD6-8D73-57797C6F9D7F}" presName="dummyConnPt" presStyleCnt="0"/>
      <dgm:spPr/>
    </dgm:pt>
    <dgm:pt modelId="{1C30751B-0408-4322-8B26-B521EAA29331}" type="pres">
      <dgm:prSet presAssocID="{2FB4BDE7-0194-4CD6-8D73-57797C6F9D7F}" presName="oneNode" presStyleLbl="node1" presStyleIdx="0" presStyleCnt="1">
        <dgm:presLayoutVars>
          <dgm:bulletEnabled val="1"/>
        </dgm:presLayoutVars>
      </dgm:prSet>
      <dgm:spPr/>
    </dgm:pt>
    <dgm:pt modelId="{A077D308-FCED-4D28-8BE6-B7BEF6B70CEF}" type="pres">
      <dgm:prSet presAssocID="{2FB4BDE7-0194-4CD6-8D73-57797C6F9D7F}" presName="dummya" presStyleCnt="0"/>
      <dgm:spPr/>
    </dgm:pt>
    <dgm:pt modelId="{F680C596-202E-4591-B008-81F7174E7B3B}" type="pres">
      <dgm:prSet presAssocID="{2FB4BDE7-0194-4CD6-8D73-57797C6F9D7F}" presName="dummyb" presStyleCnt="0"/>
      <dgm:spPr/>
    </dgm:pt>
    <dgm:pt modelId="{9FC80198-1905-4221-A86E-E705A88F0861}" type="pres">
      <dgm:prSet presAssocID="{2FB4BDE7-0194-4CD6-8D73-57797C6F9D7F}" presName="dummyc" presStyleCnt="0"/>
      <dgm:spPr/>
    </dgm:pt>
    <dgm:pt modelId="{A51EB8BE-0506-4AF8-96E9-C7EB9F4D25AD}" type="pres">
      <dgm:prSet presAssocID="{2F033EF6-F32B-4062-8FDE-FB83E65D95EB}" presName="singleconn" presStyleLbl="sibTrans2D1" presStyleIdx="0" presStyleCnt="1"/>
      <dgm:spPr/>
    </dgm:pt>
  </dgm:ptLst>
  <dgm:cxnLst>
    <dgm:cxn modelId="{3DA0A326-4C47-4DD6-AF34-F078985B262D}" type="presOf" srcId="{656270EE-9AB6-4033-919A-BDB0C4E1245C}" destId="{35EA303D-91E8-4CE4-8945-D7A16C79F73D}" srcOrd="0" destOrd="0" presId="urn:microsoft.com/office/officeart/2005/8/layout/radial6"/>
    <dgm:cxn modelId="{EB9A4B47-BDC8-4983-95A8-CE40A2C570C7}" srcId="{656270EE-9AB6-4033-919A-BDB0C4E1245C}" destId="{CE412369-856C-4BBC-83B8-EFF31DDFCEE5}" srcOrd="0" destOrd="0" parTransId="{E396BE4F-7771-4E55-9A2E-FCA2644B38F0}" sibTransId="{444E29DA-C6E9-4403-BF84-A6F7998A7FB7}"/>
    <dgm:cxn modelId="{48212073-B701-45D6-9823-154502795E9E}" type="presOf" srcId="{2FB4BDE7-0194-4CD6-8D73-57797C6F9D7F}" destId="{1C30751B-0408-4322-8B26-B521EAA29331}" srcOrd="0" destOrd="0" presId="urn:microsoft.com/office/officeart/2005/8/layout/radial6"/>
    <dgm:cxn modelId="{97CA50A5-9ECF-43AB-822B-88ABC9219C0A}" type="presOf" srcId="{2F033EF6-F32B-4062-8FDE-FB83E65D95EB}" destId="{A51EB8BE-0506-4AF8-96E9-C7EB9F4D25AD}" srcOrd="0" destOrd="0" presId="urn:microsoft.com/office/officeart/2005/8/layout/radial6"/>
    <dgm:cxn modelId="{FF942EC5-3DD3-4696-9C3B-3D43985C08D4}" srcId="{CE412369-856C-4BBC-83B8-EFF31DDFCEE5}" destId="{2FB4BDE7-0194-4CD6-8D73-57797C6F9D7F}" srcOrd="0" destOrd="0" parTransId="{6E2EDFD4-AB68-468C-A831-1E33947C3AF4}" sibTransId="{2F033EF6-F32B-4062-8FDE-FB83E65D95EB}"/>
    <dgm:cxn modelId="{AD5C89EC-4198-4A54-84BF-C2DBB0CF4D0E}" type="presOf" srcId="{CE412369-856C-4BBC-83B8-EFF31DDFCEE5}" destId="{ACD168D9-D1D0-480B-939C-B03B9D3DE557}" srcOrd="0" destOrd="0" presId="urn:microsoft.com/office/officeart/2005/8/layout/radial6"/>
    <dgm:cxn modelId="{B2E2A437-1B08-4035-AFAC-FF393ADE9FC0}" type="presParOf" srcId="{35EA303D-91E8-4CE4-8945-D7A16C79F73D}" destId="{ACD168D9-D1D0-480B-939C-B03B9D3DE557}" srcOrd="0" destOrd="0" presId="urn:microsoft.com/office/officeart/2005/8/layout/radial6"/>
    <dgm:cxn modelId="{001EF04F-0EF6-4000-8AD2-527B562D52C1}" type="presParOf" srcId="{35EA303D-91E8-4CE4-8945-D7A16C79F73D}" destId="{F10734EF-595D-4677-9775-AABF9A6EEE47}" srcOrd="1" destOrd="0" presId="urn:microsoft.com/office/officeart/2005/8/layout/radial6"/>
    <dgm:cxn modelId="{5A59095A-E30D-4DB6-8D48-6BD9F0256BB5}" type="presParOf" srcId="{F10734EF-595D-4677-9775-AABF9A6EEE47}" destId="{CFBB3E33-4196-41F1-B931-167260DA1FBC}" srcOrd="0" destOrd="0" presId="urn:microsoft.com/office/officeart/2005/8/layout/radial6"/>
    <dgm:cxn modelId="{F21C4D6C-674A-4208-B567-04C77AE09386}" type="presParOf" srcId="{F10734EF-595D-4677-9775-AABF9A6EEE47}" destId="{1C30751B-0408-4322-8B26-B521EAA29331}" srcOrd="1" destOrd="0" presId="urn:microsoft.com/office/officeart/2005/8/layout/radial6"/>
    <dgm:cxn modelId="{7766DE4F-6A6D-4C6C-9A42-4BCA3DBFA7A9}" type="presParOf" srcId="{35EA303D-91E8-4CE4-8945-D7A16C79F73D}" destId="{A077D308-FCED-4D28-8BE6-B7BEF6B70CEF}" srcOrd="2" destOrd="0" presId="urn:microsoft.com/office/officeart/2005/8/layout/radial6"/>
    <dgm:cxn modelId="{9491A4BC-44E2-4799-933B-A6A253D5D2C2}" type="presParOf" srcId="{35EA303D-91E8-4CE4-8945-D7A16C79F73D}" destId="{F680C596-202E-4591-B008-81F7174E7B3B}" srcOrd="3" destOrd="0" presId="urn:microsoft.com/office/officeart/2005/8/layout/radial6"/>
    <dgm:cxn modelId="{952CF8CF-53CB-4530-A701-A9606530180D}" type="presParOf" srcId="{35EA303D-91E8-4CE4-8945-D7A16C79F73D}" destId="{9FC80198-1905-4221-A86E-E705A88F0861}" srcOrd="4" destOrd="0" presId="urn:microsoft.com/office/officeart/2005/8/layout/radial6"/>
    <dgm:cxn modelId="{B891658B-12E5-48FA-A2B5-38D8AE02A61D}" type="presParOf" srcId="{35EA303D-91E8-4CE4-8945-D7A16C79F73D}" destId="{A51EB8BE-0506-4AF8-96E9-C7EB9F4D25AD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6444F-B491-4BD6-AF41-A84CBE6B456D}">
      <dsp:nvSpPr>
        <dsp:cNvPr id="0" name=""/>
        <dsp:cNvSpPr/>
      </dsp:nvSpPr>
      <dsp:spPr>
        <a:xfrm>
          <a:off x="572974" y="0"/>
          <a:ext cx="1193042" cy="662801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Host</a:t>
          </a:r>
        </a:p>
      </dsp:txBody>
      <dsp:txXfrm>
        <a:off x="592387" y="19413"/>
        <a:ext cx="1154216" cy="623975"/>
      </dsp:txXfrm>
    </dsp:sp>
    <dsp:sp modelId="{D00400BD-95EE-4BBC-9527-9B3463EE0EBB}">
      <dsp:nvSpPr>
        <dsp:cNvPr id="0" name=""/>
        <dsp:cNvSpPr/>
      </dsp:nvSpPr>
      <dsp:spPr>
        <a:xfrm>
          <a:off x="2296257" y="0"/>
          <a:ext cx="1193042" cy="662801"/>
        </a:xfrm>
        <a:prstGeom prst="roundRect">
          <a:avLst>
            <a:gd name="adj" fmla="val 10000"/>
          </a:avLst>
        </a:prstGeom>
        <a:solidFill>
          <a:srgbClr val="5B9BD5">
            <a:lumMod val="60000"/>
            <a:lumOff val="40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Micro-organisms</a:t>
          </a:r>
        </a:p>
      </dsp:txBody>
      <dsp:txXfrm>
        <a:off x="2315670" y="19413"/>
        <a:ext cx="1154216" cy="623975"/>
      </dsp:txXfrm>
    </dsp:sp>
    <dsp:sp modelId="{F71711CD-1794-4C23-AE1B-21594009B565}">
      <dsp:nvSpPr>
        <dsp:cNvPr id="0" name=""/>
        <dsp:cNvSpPr/>
      </dsp:nvSpPr>
      <dsp:spPr>
        <a:xfrm>
          <a:off x="1782586" y="2816905"/>
          <a:ext cx="497100" cy="497100"/>
        </a:xfrm>
        <a:prstGeom prst="triangle">
          <a:avLst/>
        </a:prstGeom>
        <a:solidFill>
          <a:srgbClr val="5B9BD5">
            <a:lumMod val="75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59233-8971-4823-9A48-1DB98BC66D0B}">
      <dsp:nvSpPr>
        <dsp:cNvPr id="0" name=""/>
        <dsp:cNvSpPr/>
      </dsp:nvSpPr>
      <dsp:spPr>
        <a:xfrm rot="240000">
          <a:off x="539378" y="2603891"/>
          <a:ext cx="2983516" cy="208627"/>
        </a:xfrm>
        <a:prstGeom prst="rect">
          <a:avLst/>
        </a:prstGeom>
        <a:solidFill>
          <a:srgbClr val="5B9BD5">
            <a:lumMod val="75000"/>
            <a:alpha val="90000"/>
          </a:srgbClr>
        </a:solidFill>
        <a:ln w="12700" cap="flat" cmpd="sng" algn="ctr">
          <a:solidFill>
            <a:srgbClr val="ED7D3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76A58-FA2C-4C8D-884A-6824E71EBCDA}">
      <dsp:nvSpPr>
        <dsp:cNvPr id="0" name=""/>
        <dsp:cNvSpPr/>
      </dsp:nvSpPr>
      <dsp:spPr>
        <a:xfrm rot="240000">
          <a:off x="2311880" y="1765055"/>
          <a:ext cx="1228075" cy="87088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Ability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overcome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3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host defences</a:t>
          </a:r>
          <a:endParaRPr lang="pt-BR" sz="1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4393" y="1807568"/>
        <a:ext cx="1143049" cy="785862"/>
      </dsp:txXfrm>
    </dsp:sp>
    <dsp:sp modelId="{26ABCD29-1366-43A2-92F3-7BF59D6CEE00}">
      <dsp:nvSpPr>
        <dsp:cNvPr id="0" name=""/>
        <dsp:cNvSpPr/>
      </dsp:nvSpPr>
      <dsp:spPr>
        <a:xfrm rot="240000">
          <a:off x="2345474" y="809548"/>
          <a:ext cx="1228075" cy="87088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Number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ability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invade, </a:t>
          </a: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produce</a:t>
          </a: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13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toxins</a:t>
          </a:r>
          <a:endParaRPr lang="pt-BR" sz="1300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87987" y="852061"/>
        <a:ext cx="1143049" cy="785862"/>
      </dsp:txXfrm>
    </dsp:sp>
    <dsp:sp modelId="{E73A6D8C-610B-4A70-B597-9740FE466F2E}">
      <dsp:nvSpPr>
        <dsp:cNvPr id="0" name=""/>
        <dsp:cNvSpPr/>
      </dsp:nvSpPr>
      <dsp:spPr>
        <a:xfrm rot="240000">
          <a:off x="605167" y="1645751"/>
          <a:ext cx="1228075" cy="870888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Response to  prevent aggression</a:t>
          </a:r>
        </a:p>
      </dsp:txBody>
      <dsp:txXfrm>
        <a:off x="647680" y="1688264"/>
        <a:ext cx="1143049" cy="78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07AB6-F9F8-4D70-B1B3-7572BAD522E3}">
      <dsp:nvSpPr>
        <dsp:cNvPr id="0" name=""/>
        <dsp:cNvSpPr/>
      </dsp:nvSpPr>
      <dsp:spPr>
        <a:xfrm>
          <a:off x="357850" y="0"/>
          <a:ext cx="2248793" cy="1349275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cell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wall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synthesis</a:t>
          </a:r>
          <a:endParaRPr lang="pt-BR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57850" y="0"/>
        <a:ext cx="2248793" cy="1349275"/>
      </dsp:txXfrm>
    </dsp:sp>
    <dsp:sp modelId="{BEC8D731-CB54-4A9F-A470-39F1BDF0149B}">
      <dsp:nvSpPr>
        <dsp:cNvPr id="0" name=""/>
        <dsp:cNvSpPr/>
      </dsp:nvSpPr>
      <dsp:spPr>
        <a:xfrm>
          <a:off x="4947344" y="0"/>
          <a:ext cx="2248793" cy="1349275"/>
        </a:xfrm>
        <a:prstGeom prst="rect">
          <a:avLst/>
        </a:prstGeom>
        <a:solidFill>
          <a:srgbClr val="FFC000">
            <a:hueOff val="2598923"/>
            <a:satOff val="-11992"/>
            <a:lumOff val="44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cytoplasmic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membrane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function</a:t>
          </a:r>
          <a:endParaRPr lang="pt-BR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947344" y="0"/>
        <a:ext cx="2248793" cy="1349275"/>
      </dsp:txXfrm>
    </dsp:sp>
    <dsp:sp modelId="{78D7DE3E-6574-4E0F-9466-66940986B6E7}">
      <dsp:nvSpPr>
        <dsp:cNvPr id="0" name=""/>
        <dsp:cNvSpPr/>
      </dsp:nvSpPr>
      <dsp:spPr>
        <a:xfrm>
          <a:off x="2624926" y="1129369"/>
          <a:ext cx="2248793" cy="1349275"/>
        </a:xfrm>
        <a:prstGeom prst="rect">
          <a:avLst/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protein</a:t>
          </a:r>
          <a:r>
            <a:rPr lang="pt-BR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t-BR" sz="2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syntheses</a:t>
          </a:r>
          <a:endParaRPr lang="pt-BR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24926" y="1129369"/>
        <a:ext cx="2248793" cy="1349275"/>
      </dsp:txXfrm>
    </dsp:sp>
    <dsp:sp modelId="{FFB48D1D-17C0-4299-A5B8-8FE7DDE43736}">
      <dsp:nvSpPr>
        <dsp:cNvPr id="0" name=""/>
        <dsp:cNvSpPr/>
      </dsp:nvSpPr>
      <dsp:spPr>
        <a:xfrm>
          <a:off x="335632" y="2548249"/>
          <a:ext cx="2248793" cy="1349275"/>
        </a:xfrm>
        <a:prstGeom prst="rect">
          <a:avLst/>
        </a:prstGeom>
        <a:solidFill>
          <a:srgbClr val="FFC000">
            <a:hueOff val="7796769"/>
            <a:satOff val="-35976"/>
            <a:lumOff val="132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Inhibitors of nucleic acid synthesis</a:t>
          </a:r>
          <a:endParaRPr lang="pt-BR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35632" y="2548249"/>
        <a:ext cx="2248793" cy="1349275"/>
      </dsp:txXfrm>
    </dsp:sp>
    <dsp:sp modelId="{2FF74B11-4027-4165-83E3-95B074628C5F}">
      <dsp:nvSpPr>
        <dsp:cNvPr id="0" name=""/>
        <dsp:cNvSpPr/>
      </dsp:nvSpPr>
      <dsp:spPr>
        <a:xfrm>
          <a:off x="4926903" y="2503791"/>
          <a:ext cx="2248793" cy="1349275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Antimetabolites</a:t>
          </a:r>
          <a:endParaRPr lang="pt-BR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926903" y="2503791"/>
        <a:ext cx="2248793" cy="1349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EB8BE-0506-4AF8-96E9-C7EB9F4D25AD}">
      <dsp:nvSpPr>
        <dsp:cNvPr id="0" name=""/>
        <dsp:cNvSpPr/>
      </dsp:nvSpPr>
      <dsp:spPr>
        <a:xfrm>
          <a:off x="518449" y="233426"/>
          <a:ext cx="1521268" cy="1521268"/>
        </a:xfrm>
        <a:prstGeom prst="blockArc">
          <a:avLst>
            <a:gd name="adj1" fmla="val 22896"/>
            <a:gd name="adj2" fmla="val 21577104"/>
            <a:gd name="adj3" fmla="val 4642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168D9-D1D0-480B-939C-B03B9D3DE557}">
      <dsp:nvSpPr>
        <dsp:cNvPr id="0" name=""/>
        <dsp:cNvSpPr/>
      </dsp:nvSpPr>
      <dsp:spPr>
        <a:xfrm>
          <a:off x="1005015" y="790834"/>
          <a:ext cx="538206" cy="396555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DNA</a:t>
          </a:r>
        </a:p>
      </dsp:txBody>
      <dsp:txXfrm>
        <a:off x="1083833" y="848908"/>
        <a:ext cx="380570" cy="280407"/>
      </dsp:txXfrm>
    </dsp:sp>
    <dsp:sp modelId="{1C30751B-0408-4322-8B26-B521EAA29331}">
      <dsp:nvSpPr>
        <dsp:cNvPr id="0" name=""/>
        <dsp:cNvSpPr/>
      </dsp:nvSpPr>
      <dsp:spPr>
        <a:xfrm>
          <a:off x="1771919" y="743931"/>
          <a:ext cx="490361" cy="49036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PBP</a:t>
          </a:r>
        </a:p>
      </dsp:txBody>
      <dsp:txXfrm>
        <a:off x="1843731" y="815743"/>
        <a:ext cx="346737" cy="346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EB8BE-0506-4AF8-96E9-C7EB9F4D25AD}">
      <dsp:nvSpPr>
        <dsp:cNvPr id="0" name=""/>
        <dsp:cNvSpPr/>
      </dsp:nvSpPr>
      <dsp:spPr>
        <a:xfrm>
          <a:off x="518449" y="233426"/>
          <a:ext cx="1521268" cy="1521268"/>
        </a:xfrm>
        <a:prstGeom prst="blockArc">
          <a:avLst>
            <a:gd name="adj1" fmla="val 22896"/>
            <a:gd name="adj2" fmla="val 21577104"/>
            <a:gd name="adj3" fmla="val 4642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168D9-D1D0-480B-939C-B03B9D3DE557}">
      <dsp:nvSpPr>
        <dsp:cNvPr id="0" name=""/>
        <dsp:cNvSpPr/>
      </dsp:nvSpPr>
      <dsp:spPr>
        <a:xfrm>
          <a:off x="1005015" y="790834"/>
          <a:ext cx="538206" cy="396555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DNA</a:t>
          </a:r>
        </a:p>
      </dsp:txBody>
      <dsp:txXfrm>
        <a:off x="1083833" y="848908"/>
        <a:ext cx="380570" cy="280407"/>
      </dsp:txXfrm>
    </dsp:sp>
    <dsp:sp modelId="{1C30751B-0408-4322-8B26-B521EAA29331}">
      <dsp:nvSpPr>
        <dsp:cNvPr id="0" name=""/>
        <dsp:cNvSpPr/>
      </dsp:nvSpPr>
      <dsp:spPr>
        <a:xfrm>
          <a:off x="1771919" y="743931"/>
          <a:ext cx="490361" cy="490361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PBPa</a:t>
          </a:r>
          <a:endParaRPr lang="pt-BR" sz="1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843731" y="815743"/>
        <a:ext cx="346737" cy="346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6153BA2-CD86-2B41-A269-F97D825D9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516AAC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"/>
          <a:stretch/>
        </p:blipFill>
        <p:spPr>
          <a:xfrm>
            <a:off x="-32776" y="0"/>
            <a:ext cx="9176775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C418CB-F75B-0046-8E55-24A861D9A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7F1BAD-8F79-504E-917B-CBFD89D87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B1DB86-A3A0-F940-BE8F-58587DB60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E608C2-64B8-8140-8850-21B90EA66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-3702"/>
            <a:ext cx="9143999" cy="57682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516AA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Antimicrobial Stewardship </a:t>
            </a:r>
            <a:br>
              <a:rPr lang="en-GB" dirty="0"/>
            </a:br>
            <a:r>
              <a:rPr lang="en-GB" dirty="0"/>
              <a:t>for Nursing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Edited by Molly Courtenay and Enrique Castro-Sánchez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Colonization: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process by which micro-organisms are present in the host,with a certain level of multiplication, but </a:t>
            </a:r>
            <a:r>
              <a:rPr lang="pt-BR" dirty="0">
                <a:solidFill>
                  <a:srgbClr val="FF0000"/>
                </a:solidFill>
                <a:latin typeface="Calibri" panose="020F0502020204030204"/>
                <a:cs typeface="+mn-cs"/>
              </a:rPr>
              <a:t>without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producing </a:t>
            </a:r>
            <a:r>
              <a:rPr lang="pt-BR" dirty="0">
                <a:solidFill>
                  <a:srgbClr val="FF0000"/>
                </a:solidFill>
                <a:latin typeface="Calibri" panose="020F0502020204030204"/>
                <a:cs typeface="+mn-cs"/>
              </a:rPr>
              <a:t>clinical disease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Infection: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involves the invasion of micro-organisms in the host’s body tissues, with the generation of an inflamatory and immunological response, leading to </a:t>
            </a:r>
            <a:r>
              <a:rPr lang="pt-BR" dirty="0">
                <a:solidFill>
                  <a:srgbClr val="FF0000"/>
                </a:solidFill>
                <a:latin typeface="Calibri" panose="020F0502020204030204"/>
                <a:cs typeface="+mn-cs"/>
              </a:rPr>
              <a:t>clinical disease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and resulting in </a:t>
            </a:r>
            <a:r>
              <a:rPr lang="pt-BR" dirty="0">
                <a:solidFill>
                  <a:srgbClr val="FF0000"/>
                </a:solidFill>
                <a:latin typeface="Calibri" panose="020F0502020204030204"/>
                <a:cs typeface="+mn-cs"/>
              </a:rPr>
              <a:t>signs and symptoms.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Colonization </a:t>
            </a:r>
            <a:r>
              <a:rPr lang="pt-BR" i="1" dirty="0"/>
              <a:t>versus</a:t>
            </a:r>
            <a:r>
              <a:rPr lang="pt-BR" dirty="0"/>
              <a:t> 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3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879F44-A5A0-44FB-B2CE-3208B76EA8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Not all colonization results in infection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Colonization =&gt; temporarily or  permanently colonized  OR development of infection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Colonization is a complex process: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Sometimes involves changes in the colonizing species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Sometimes quick progress to infection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9EAD6A-F4DD-49BD-978F-67637E70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Signs and symptoms of 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23E2-53AA-4666-BD73-283DDD4E94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Important: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awareness to identify early signs and symptoms of infection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Nurses: have a pivotal role in the early identification of infection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Clinical presentation: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may be restricted to certain anatomical site (local infection)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OR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general signs (indicate system infection)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F3118-21F5-41D4-8A43-E5E2CF20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Signs and symptoms of 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2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D0CF5A-242F-4368-9326-7228760F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Signs and symptoms of infection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C1109E-180F-4C42-B7F8-56955294C41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2474253"/>
              </p:ext>
            </p:extLst>
          </p:nvPr>
        </p:nvGraphicFramePr>
        <p:xfrm>
          <a:off x="428978" y="1272381"/>
          <a:ext cx="7956197" cy="3826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217">
                  <a:extLst>
                    <a:ext uri="{9D8B030D-6E8A-4147-A177-3AD203B41FA5}">
                      <a16:colId xmlns:a16="http://schemas.microsoft.com/office/drawing/2014/main" val="2484679254"/>
                    </a:ext>
                  </a:extLst>
                </a:gridCol>
                <a:gridCol w="5521980">
                  <a:extLst>
                    <a:ext uri="{9D8B030D-6E8A-4147-A177-3AD203B41FA5}">
                      <a16:colId xmlns:a16="http://schemas.microsoft.com/office/drawing/2014/main" val="1921120743"/>
                    </a:ext>
                  </a:extLst>
                </a:gridCol>
              </a:tblGrid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Major infection sites</a:t>
                      </a:r>
                      <a:endParaRPr lang="en-GB" sz="18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Main signs and symptoms</a:t>
                      </a:r>
                      <a:endParaRPr lang="en-GB" sz="18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4044909068"/>
                  </a:ext>
                </a:extLst>
              </a:tr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Bloodstream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Fever, tachycardia, tachypnea, hypotension, mental confusion, oliguria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2652790149"/>
                  </a:ext>
                </a:extLst>
              </a:tr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Digestive tract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Nausea, vomiting, diarrhea, abdominal pain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1601834044"/>
                  </a:ext>
                </a:extLst>
              </a:tr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Respiratory tract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Tachypnea, presence or change of secretion (changes in amount, colour, appearance)</a:t>
                      </a:r>
                      <a:endParaRPr lang="en-GB" sz="16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4234337392"/>
                  </a:ext>
                </a:extLst>
              </a:tr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Skin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Erythema, heat, pain, pus, macules, papules, vesicles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3597728630"/>
                  </a:ext>
                </a:extLst>
              </a:tr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Urinary tract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Dysuria, polyuria, low abdominal pain</a:t>
                      </a:r>
                      <a:endParaRPr lang="en-GB" sz="16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3671434511"/>
                  </a:ext>
                </a:extLst>
              </a:tr>
              <a:tr h="5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Wound</a:t>
                      </a:r>
                      <a:endParaRPr lang="en-GB" sz="16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Erythema, heat, pain, pus, necrosis</a:t>
                      </a:r>
                      <a:endParaRPr lang="en-GB" sz="16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81" marR="61681" marT="30841" marB="30841"/>
                </a:tc>
                <a:extLst>
                  <a:ext uri="{0D108BD9-81ED-4DB2-BD59-A6C34878D82A}">
                    <a16:rowId xmlns:a16="http://schemas.microsoft.com/office/drawing/2014/main" val="76974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0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DA908-62A9-4813-9CF3-834CFBA366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Opportunities for nurse to contribute to early identification of infection (examples):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pt-BR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Measurement of vital signs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Physical examination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Administration of medication: observation of catheter site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Wound care: observation of characteristics of secretion or necrosis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Bathing patients: observation of erythema, heat or macules and papules in the skin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Emptying a urinary catheter bag: observation of changes in urine characteristics.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0CF5A-242F-4368-9326-7228760F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Signs and symptoms of infection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64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DA908-62A9-4813-9CF3-834CFBA366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Importance of adequate specimen collection during relevant stages of infection</a:t>
            </a:r>
          </a:p>
          <a:p>
            <a:pPr lvl="1"/>
            <a:r>
              <a:rPr lang="pt-BR" dirty="0"/>
              <a:t>Ideally before antibiotics administration</a:t>
            </a:r>
          </a:p>
          <a:p>
            <a:endParaRPr lang="pt-BR" dirty="0"/>
          </a:p>
          <a:p>
            <a:r>
              <a:rPr lang="pt-BR" dirty="0"/>
              <a:t>The optimal time for specimen collection varies according to the type of infection</a:t>
            </a:r>
          </a:p>
          <a:p>
            <a:pPr lvl="1"/>
            <a:r>
              <a:rPr lang="pt-BR" dirty="0"/>
              <a:t>Early stages of an infection is more profitable</a:t>
            </a:r>
          </a:p>
          <a:p>
            <a:endParaRPr lang="pt-BR" dirty="0"/>
          </a:p>
          <a:p>
            <a:r>
              <a:rPr lang="pt-BR" dirty="0"/>
              <a:t>Correlate the signs and symptoms of infection and the optimal time for specimen collection.</a:t>
            </a:r>
          </a:p>
          <a:p>
            <a:endParaRPr lang="pt-BR" dirty="0"/>
          </a:p>
          <a:p>
            <a:r>
              <a:rPr lang="pt-BR" dirty="0"/>
              <a:t>Adequate conservation of samples and timely delivery to laboratory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D0CF5A-242F-4368-9326-7228760F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Specimen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02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SECTION 3: How Antimicrobials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60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6DCF7C-AB15-4320-AFF3-54ED2FA5FD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Antimicrobial: 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includes any agente (such as antibiotics, antivirals, antifungals, and antimalarials) capable to perform against micro-organisms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Produced biologically by micro-organisms or synthetically by chemists.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Kill micro-organisms: (-cidal)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Inhibit grow of micro-organims (-static)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Antibiotic: 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is a type of antimicrobial substance active against bacteria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4E6745-C7DA-4B61-AC4A-8B82DF91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Main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EBE9E0-DD6E-47D6-9328-47A786AB2D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Broad-spectrum drug: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has activity against gram-positive as well gram-negatives species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b="1" u="sng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Narrow-spectrum drug: 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has activity against only one group of micro-organisms or only one species.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u="sng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Therapeutic index: 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refers to the level of selective toxicity of a given drug comparing to the blood concentration at which a drug causes a therapeutic effect to the amount of toxicity produced in humans.</a:t>
            </a:r>
            <a:endParaRPr lang="pt-BR" sz="2800" b="1" u="sng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BF0CFE-6A60-4D93-9D51-E386559F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Main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831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30FA84-AB53-4D40-BD9F-71428443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Classification of antimicrobials</a:t>
            </a:r>
            <a:endParaRPr lang="en-GB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99BBE37-CBAB-4725-8856-3E7AD3801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660540"/>
              </p:ext>
            </p:extLst>
          </p:nvPr>
        </p:nvGraphicFramePr>
        <p:xfrm>
          <a:off x="973931" y="1405467"/>
          <a:ext cx="7196138" cy="390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87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1084" y="4250647"/>
            <a:ext cx="7772400" cy="675967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Chapter 3 Antimicrobials and Antimicrobial Resistance</a:t>
            </a:r>
          </a:p>
          <a:p>
            <a:r>
              <a:rPr lang="pt-BR" sz="1100" b="1" dirty="0">
                <a:solidFill>
                  <a:schemeClr val="bg1"/>
                </a:solidFill>
              </a:rPr>
              <a:t>Maria Clara Padoveze, Ligia Maria Abraão and Rosely Moralez de Figueiredo</a:t>
            </a:r>
          </a:p>
          <a:p>
            <a:endParaRPr lang="pt-BR" sz="900" b="1" dirty="0">
              <a:solidFill>
                <a:schemeClr val="bg1"/>
              </a:solidFill>
            </a:endParaRPr>
          </a:p>
          <a:p>
            <a:endParaRPr lang="pt-BR" sz="9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E02AD-CCEE-4879-B58C-4B862F453D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May vary according to: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targeted micro-organisms: antibiotics, antivirals, antifungals, antimalarials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Their molecular structure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Their antimicrobial mechanisms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Obs.: the examples showed in the following tables are not exhaustive</a:t>
            </a:r>
            <a:endParaRPr lang="pt-BR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3A0A7-10DC-4FB0-8944-FF2B5911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Classification of antimicrobials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11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0F14F1-344F-494D-A75E-2B450EBE27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Target the bacterial cell wall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Interfer with the building of the peptidoglican chain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Interact with  proteins to the synthesis of peptidoglycan chain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Lysis of bacteria occurs due to disruption of the peptidoglycan layer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7E4E4-540A-4FA2-BEB1-49BEC9D8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cell wall synthesis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938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EE7651-2CAF-4417-83E1-549D10C29D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8742323"/>
              </p:ext>
            </p:extLst>
          </p:nvPr>
        </p:nvGraphicFramePr>
        <p:xfrm>
          <a:off x="872331" y="1544783"/>
          <a:ext cx="7196137" cy="345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227957405"/>
                    </a:ext>
                  </a:extLst>
                </a:gridCol>
                <a:gridCol w="5171137">
                  <a:extLst>
                    <a:ext uri="{9D8B030D-6E8A-4147-A177-3AD203B41FA5}">
                      <a16:colId xmlns:a16="http://schemas.microsoft.com/office/drawing/2014/main" val="2586333508"/>
                    </a:ext>
                  </a:extLst>
                </a:gridCol>
              </a:tblGrid>
              <a:tr h="354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Class compound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Antimicrobial drug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2666515679"/>
                  </a:ext>
                </a:extLst>
              </a:tr>
              <a:tr h="64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Beta-lactams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Penicillins, ampicillin, amoxicillin, carbenicilin, methicilin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1926596946"/>
                  </a:ext>
                </a:extLst>
              </a:tr>
              <a:tr h="1230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Beta-lactams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Cephalosporins (cephalothin, cefamandole, cefotaxime, cefoxitin, cefazolin, cefoperazone, cefixime, cefprozil, cefpodoxime, ceftaroline, ceftolozane-tazobactam, ceftazidime-avibactam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1410939346"/>
                  </a:ext>
                </a:extLst>
              </a:tr>
              <a:tr h="8284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Beta-lactams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>
                          <a:effectLst/>
                        </a:rPr>
                        <a:t>Carbapenems (imipenem, meropenem, doripenem, ertapenem)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2239920171"/>
                  </a:ext>
                </a:extLst>
              </a:tr>
              <a:tr h="390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Glycopeptides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Vancomycin, teicoplanin</a:t>
                      </a:r>
                      <a:endParaRPr lang="en-GB" sz="8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27322871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0B6C286-6E0D-4700-A086-FFB1C0DB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cell wall synthesis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13C3329-F144-45BD-BC1E-568D53DF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6707" y="-1580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5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E094C1-5714-433F-A78D-530193B723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Affinity for lipids bind irreversibly to cytoplasmic membrane sterols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Interfere with lipid byosynthesis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Lead to alterations in permeability, resulting in loss of nutrientes and other essential compounds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EA01D-694C-4A29-9EA4-239C83C0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cytoplasmic membrane function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3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6AC155-65E5-45A1-8566-10C18D05A7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737403"/>
              </p:ext>
            </p:extLst>
          </p:nvPr>
        </p:nvGraphicFramePr>
        <p:xfrm>
          <a:off x="1189038" y="2112394"/>
          <a:ext cx="7196137" cy="184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2147796832"/>
                    </a:ext>
                  </a:extLst>
                </a:gridCol>
                <a:gridCol w="5171137">
                  <a:extLst>
                    <a:ext uri="{9D8B030D-6E8A-4147-A177-3AD203B41FA5}">
                      <a16:colId xmlns:a16="http://schemas.microsoft.com/office/drawing/2014/main" val="1871936386"/>
                    </a:ext>
                  </a:extLst>
                </a:gridCol>
              </a:tblGrid>
              <a:tr h="442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Class compound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Antimicrobial drug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3036351417"/>
                  </a:ext>
                </a:extLst>
              </a:tr>
              <a:tr h="646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Polyenes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Amphotericin B, nystatin, candicidin, pimaricin, trichomycin, hamycin *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435750605"/>
                  </a:ext>
                </a:extLst>
              </a:tr>
              <a:tr h="3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Azoles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Ketoconazole, fluconazole, itraconazole *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3220581677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Polymixins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200" dirty="0" err="1">
                          <a:effectLst/>
                        </a:rPr>
                        <a:t>Polymixin</a:t>
                      </a:r>
                      <a:r>
                        <a:rPr lang="en-US" sz="1900" kern="1200" dirty="0">
                          <a:effectLst/>
                        </a:rPr>
                        <a:t> B, </a:t>
                      </a:r>
                      <a:r>
                        <a:rPr lang="en-US" sz="1900" kern="1200" dirty="0" err="1">
                          <a:effectLst/>
                        </a:rPr>
                        <a:t>polymixin</a:t>
                      </a:r>
                      <a:r>
                        <a:rPr lang="en-US" sz="1900" kern="1200" dirty="0">
                          <a:effectLst/>
                        </a:rPr>
                        <a:t> E (colistin)</a:t>
                      </a:r>
                      <a:endParaRPr lang="en-GB" sz="8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109389454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17E958-1FF4-476F-8E28-5B297EAE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cytoplasmic membrane function</a:t>
            </a:r>
            <a:endParaRPr lang="en-GB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8ECA6D6-7B2B-4694-B822-5F0E99421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5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FD28D215-67E9-44DB-9B80-6372D8DC776E}"/>
              </a:ext>
            </a:extLst>
          </p:cNvPr>
          <p:cNvSpPr txBox="1"/>
          <p:nvPr/>
        </p:nvSpPr>
        <p:spPr>
          <a:xfrm>
            <a:off x="1732029" y="4129866"/>
            <a:ext cx="525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antifungals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589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3E597-D27E-4092-A84C-D1C9239CEF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Binding ribosomes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Cause misreading of messenger RNA, resulting in abnormal proteins or impairment of proteins synthesis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Abnormal proteins will produce pores that enable more antibiotic to enter the bacterial cell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C6D9D4-E61A-4956-8DCC-679FEF12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protein synthesis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32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E77D98-0507-4408-9301-9DA6E4C24C0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4065581"/>
              </p:ext>
            </p:extLst>
          </p:nvPr>
        </p:nvGraphicFramePr>
        <p:xfrm>
          <a:off x="758507" y="1590496"/>
          <a:ext cx="7196137" cy="367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494392529"/>
                    </a:ext>
                  </a:extLst>
                </a:gridCol>
                <a:gridCol w="5171137">
                  <a:extLst>
                    <a:ext uri="{9D8B030D-6E8A-4147-A177-3AD203B41FA5}">
                      <a16:colId xmlns:a16="http://schemas.microsoft.com/office/drawing/2014/main" val="3111245468"/>
                    </a:ext>
                  </a:extLst>
                </a:gridCol>
              </a:tblGrid>
              <a:tr h="354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Class compound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Antimicrobial drug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3949930885"/>
                  </a:ext>
                </a:extLst>
              </a:tr>
              <a:tr h="938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Aminoglycosides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Streptomycin, kanamycin, gentamycin, tobramycin, sisomycin, amikacin, neomycin, fortimicin A, netilmicin, 5-episiomicin, spectinomycin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169078655"/>
                  </a:ext>
                </a:extLst>
              </a:tr>
              <a:tr h="35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Tetracyclines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Tetracycline, doxycycline, chlorampenicol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4085074719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Amphenicols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Chloramphenicol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2862629779"/>
                  </a:ext>
                </a:extLst>
              </a:tr>
              <a:tr h="835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Macrolides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Erythromycin, azithromycin, spiramycin, josamycin, roxithromycin, clarithromycin, 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2052010066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Oxazolidonones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Linezolid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4182437024"/>
                  </a:ext>
                </a:extLst>
              </a:tr>
              <a:tr h="397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900" kern="1200">
                          <a:effectLst/>
                        </a:rPr>
                        <a:t>Lincosamides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900" kern="1200" dirty="0">
                          <a:effectLst/>
                        </a:rPr>
                        <a:t>Lincomycin, clindamycin</a:t>
                      </a:r>
                      <a:endParaRPr lang="en-GB" sz="8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71990628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BA829E1-329B-4B75-AB7D-907CC118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protein synthesis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C7C14A-CECB-4308-860D-836A47D7D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0531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1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C9818-E2DF-4374-9C54-6D779F2E2F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Disrupture of DNA synthesis causing lethal DNA breaks during the replication process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Several mechanisms: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Binding to a subunit of RNA polymerase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Inhibition of topoisomerases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Phosphorylation of componentes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Inhibition of viral primary transcription process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Inhibiton of viral replication process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Blocking the pathway for folic acid synthesis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D8E22D-EF72-4C40-A4C7-FD552D20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nucleic acid synthesis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44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2F7D75-CC56-4229-B911-4C45F81752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5178565"/>
              </p:ext>
            </p:extLst>
          </p:nvPr>
        </p:nvGraphicFramePr>
        <p:xfrm>
          <a:off x="872949" y="1649194"/>
          <a:ext cx="7196137" cy="285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768">
                  <a:extLst>
                    <a:ext uri="{9D8B030D-6E8A-4147-A177-3AD203B41FA5}">
                      <a16:colId xmlns:a16="http://schemas.microsoft.com/office/drawing/2014/main" val="532082210"/>
                    </a:ext>
                  </a:extLst>
                </a:gridCol>
                <a:gridCol w="5170369">
                  <a:extLst>
                    <a:ext uri="{9D8B030D-6E8A-4147-A177-3AD203B41FA5}">
                      <a16:colId xmlns:a16="http://schemas.microsoft.com/office/drawing/2014/main" val="1799543707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Class compound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Antimicrobial drug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extLst>
                  <a:ext uri="{0D108BD9-81ED-4DB2-BD59-A6C34878D82A}">
                    <a16:rowId xmlns:a16="http://schemas.microsoft.com/office/drawing/2014/main" val="3602586147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Ansamycins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Rifampicin, Rifamycin B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extLst>
                  <a:ext uri="{0D108BD9-81ED-4DB2-BD59-A6C34878D82A}">
                    <a16:rowId xmlns:a16="http://schemas.microsoft.com/office/drawing/2014/main" val="1337898298"/>
                  </a:ext>
                </a:extLst>
              </a:tr>
              <a:tr h="549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Quinolones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Nalidixic acid, fluorquinolones (norfloxacin, ciprofloxacin, ofloxacin)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extLst>
                  <a:ext uri="{0D108BD9-81ED-4DB2-BD59-A6C34878D82A}">
                    <a16:rowId xmlns:a16="http://schemas.microsoft.com/office/drawing/2014/main" val="2912783509"/>
                  </a:ext>
                </a:extLst>
              </a:tr>
              <a:tr h="33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Pyrimidine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Flucytosine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6357" marB="0"/>
                </a:tc>
                <a:extLst>
                  <a:ext uri="{0D108BD9-81ED-4DB2-BD59-A6C34878D82A}">
                    <a16:rowId xmlns:a16="http://schemas.microsoft.com/office/drawing/2014/main" val="2474699872"/>
                  </a:ext>
                </a:extLst>
              </a:tr>
              <a:tr h="33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Amines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Amantadine, rimantadine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6357" marB="0"/>
                </a:tc>
                <a:extLst>
                  <a:ext uri="{0D108BD9-81ED-4DB2-BD59-A6C34878D82A}">
                    <a16:rowId xmlns:a16="http://schemas.microsoft.com/office/drawing/2014/main" val="348281547"/>
                  </a:ext>
                </a:extLst>
              </a:tr>
              <a:tr h="33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Virazole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Ribavirin**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6357" marB="0"/>
                </a:tc>
                <a:extLst>
                  <a:ext uri="{0D108BD9-81ED-4DB2-BD59-A6C34878D82A}">
                    <a16:rowId xmlns:a16="http://schemas.microsoft.com/office/drawing/2014/main" val="3486171834"/>
                  </a:ext>
                </a:extLst>
              </a:tr>
              <a:tr h="699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Nucleoside analog</a:t>
                      </a:r>
                      <a:endParaRPr lang="en-GB" sz="7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7" marR="61027" marT="30514" marB="30514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Idoxuridine, thymidine, acyclovir, zidovudine (azidothymidine or AZT), vidarabine**</a:t>
                      </a:r>
                      <a:endParaRPr lang="en-GB" sz="7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0" marR="45770" marT="6357" marB="0"/>
                </a:tc>
                <a:extLst>
                  <a:ext uri="{0D108BD9-81ED-4DB2-BD59-A6C34878D82A}">
                    <a16:rowId xmlns:a16="http://schemas.microsoft.com/office/drawing/2014/main" val="370834514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0817330-C8A2-428C-82BE-23C42321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Inhibitors of nucleic acid synthesis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586FC74-FD94-4917-B582-76D25AA3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6089" y="-3499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ADDFF72E-05BC-4B82-AD94-0C873AA193FE}"/>
              </a:ext>
            </a:extLst>
          </p:cNvPr>
          <p:cNvSpPr txBox="1"/>
          <p:nvPr/>
        </p:nvSpPr>
        <p:spPr>
          <a:xfrm>
            <a:off x="922638" y="4699453"/>
            <a:ext cx="237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** </a:t>
            </a:r>
            <a:r>
              <a:rPr kumimoji="0" lang="pt-B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antivirals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393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309E6-87FA-4595-B0C2-711D94FA04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Compounds structurally similar to normal cellular metabolites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Compete with cellular metabolites for attachment to enzymes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Similarity of structural analogue of para-aminobenzoic acid, pteridine, nicotinamide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Binding and inhibition of Beta-lactamase ring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355DD-9D39-4D6E-A89F-0FEE3995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Antimetabolites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87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Understand the core knowledge underpinning the concept of antimicrobial resistance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3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Apply this knowledge to nursing practice to prevent antimicrobial resistance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612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F7F5D2-63C7-467E-BEF7-49C77038FFC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0484402"/>
              </p:ext>
            </p:extLst>
          </p:nvPr>
        </p:nvGraphicFramePr>
        <p:xfrm>
          <a:off x="973931" y="1890985"/>
          <a:ext cx="7196137" cy="255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3537928576"/>
                    </a:ext>
                  </a:extLst>
                </a:gridCol>
                <a:gridCol w="5171137">
                  <a:extLst>
                    <a:ext uri="{9D8B030D-6E8A-4147-A177-3AD203B41FA5}">
                      <a16:colId xmlns:a16="http://schemas.microsoft.com/office/drawing/2014/main" val="2441944811"/>
                    </a:ext>
                  </a:extLst>
                </a:gridCol>
              </a:tblGrid>
              <a:tr h="31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Class compound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Antimicrobial drug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354507259"/>
                  </a:ext>
                </a:extLst>
              </a:tr>
              <a:tr h="563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Sulfonamides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Sulfanilamide, sulfadiazine, sulfamethoxazole, sulfathiazole, sulfasoxazole, sulfapyridine</a:t>
                      </a:r>
                      <a:endParaRPr lang="en-GB" sz="8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1306398946"/>
                  </a:ext>
                </a:extLst>
              </a:tr>
              <a:tr h="31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Sulfones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Dapsone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extLst>
                  <a:ext uri="{0D108BD9-81ED-4DB2-BD59-A6C34878D82A}">
                    <a16:rowId xmlns:a16="http://schemas.microsoft.com/office/drawing/2014/main" val="757477349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Nitrofurans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Nitrofurantoin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905906102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Aminopyrimidines 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effectLst/>
                        </a:rPr>
                        <a:t>Trimethoprim, ormetoprim</a:t>
                      </a:r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4152587455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Isoniazid, ethambutol</a:t>
                      </a:r>
                      <a:endParaRPr lang="en-GB" sz="8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926552415"/>
                  </a:ext>
                </a:extLst>
              </a:tr>
              <a:tr h="341556">
                <a:tc>
                  <a:txBody>
                    <a:bodyPr/>
                    <a:lstStyle/>
                    <a:p>
                      <a:endParaRPr lang="en-GB" sz="80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75" marR="62575" marT="31288" marB="31288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</a:rPr>
                        <a:t>Para-aminosalicyclic acid</a:t>
                      </a:r>
                      <a:endParaRPr lang="en-GB" sz="800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1" marR="46931" marT="6518" marB="0"/>
                </a:tc>
                <a:extLst>
                  <a:ext uri="{0D108BD9-81ED-4DB2-BD59-A6C34878D82A}">
                    <a16:rowId xmlns:a16="http://schemas.microsoft.com/office/drawing/2014/main" val="15495527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B98027D-77A5-4B11-9E80-644F0D2E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Antimetabolites</a:t>
            </a:r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3EE9424-8F3B-4D2A-B240-55BE07422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107" y="-2596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46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SECTION 4: Appropriate antimicrobial use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016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473F63-5B20-4CF5-97EA-665CFB8985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4172" y="564446"/>
            <a:ext cx="8515656" cy="46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33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BF3CC1-3898-4A46-BD29-D2A337BCE4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To impair the action of antimicrobials: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Reduction of bacterial membrane permeability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Increases in expression and activity of efflux pump systems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Synthesis of enzymes able to destroy or modify the drug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Modification, substitution or disruption of antibiotic bacterial targets</a:t>
            </a:r>
          </a:p>
          <a:p>
            <a:pPr marL="514350" lvl="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lphaLcParenR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Biofilm formation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F4BFA-EA5F-4E96-9956-01C904A1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Mechanisms of resistance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84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3667B-376C-43EA-9482-DF60BF6796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Bacterial cellular membrane: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intrinsic permeability that allows nutrients intake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acts as a first barrier to external agents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Low permeability on the cell surface: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antibiotic blocking =&gt; drugs cannot achieve their targets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46AA7-98F3-4ADC-99F5-9DBA600A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a) Reduction of bacterial membrane permeability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216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EA2341-00A9-42C0-A1F6-8321F8D426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Enzymes can degrade and modify antibiotics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Enzymes can degrade different antibiotics belonging to the same class: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Examples: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beta-lactamases: destroy beta-lactams (penicillin, cephalosporins, clavams, and monobactams)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carbapenemases: destroy carbapenems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951FF-8E21-4426-8C2E-8B53F8AC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b) Synthesis of enzymes to destroy a drug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505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1954D-9674-477B-BECD-B8D5C47D2E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Very frequent mechanism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Antibiotics bind to the bacterial target in a specific way, preventing their normal role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Example: penicillin = bind to </a:t>
            </a:r>
            <a:r>
              <a:rPr lang="pt-BR" sz="24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penicillin binding protein (PBP) = </a:t>
            </a: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rupture of cell wall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	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Small mutations on these targets = prevent antibiotic binding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Example: altered PBP (PBPa) will not bind to penicillin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FBF37-3293-48AE-9452-C5DAAEEF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c) Modification of antibiotic targets</a:t>
            </a:r>
            <a:endParaRPr lang="en-GB" dirty="0"/>
          </a:p>
        </p:txBody>
      </p:sp>
      <p:grpSp>
        <p:nvGrpSpPr>
          <p:cNvPr id="12" name="Grupo 7">
            <a:extLst>
              <a:ext uri="{FF2B5EF4-FFF2-40B4-BE49-F238E27FC236}">
                <a16:creationId xmlns:a16="http://schemas.microsoft.com/office/drawing/2014/main" id="{9F8F0B8C-FE64-46DA-8864-BE9E121E9CF4}"/>
              </a:ext>
            </a:extLst>
          </p:cNvPr>
          <p:cNvGrpSpPr/>
          <p:nvPr/>
        </p:nvGrpSpPr>
        <p:grpSpPr>
          <a:xfrm>
            <a:off x="2072844" y="2630901"/>
            <a:ext cx="4072239" cy="1978225"/>
            <a:chOff x="7699632" y="2723857"/>
            <a:chExt cx="4072239" cy="1978225"/>
          </a:xfrm>
        </p:grpSpPr>
        <p:grpSp>
          <p:nvGrpSpPr>
            <p:cNvPr id="13" name="Grupo 5">
              <a:extLst>
                <a:ext uri="{FF2B5EF4-FFF2-40B4-BE49-F238E27FC236}">
                  <a16:creationId xmlns:a16="http://schemas.microsoft.com/office/drawing/2014/main" id="{2CA4F27C-F1E6-45E5-AAC1-A1C1BE896C99}"/>
                </a:ext>
              </a:extLst>
            </p:cNvPr>
            <p:cNvGrpSpPr/>
            <p:nvPr/>
          </p:nvGrpSpPr>
          <p:grpSpPr>
            <a:xfrm>
              <a:off x="7699632" y="2723857"/>
              <a:ext cx="4072239" cy="1978225"/>
              <a:chOff x="507999" y="4879775"/>
              <a:chExt cx="4072239" cy="1978225"/>
            </a:xfrm>
          </p:grpSpPr>
          <p:graphicFrame>
            <p:nvGraphicFramePr>
              <p:cNvPr id="15" name="Diagrama 3">
                <a:extLst>
                  <a:ext uri="{FF2B5EF4-FFF2-40B4-BE49-F238E27FC236}">
                    <a16:creationId xmlns:a16="http://schemas.microsoft.com/office/drawing/2014/main" id="{59B83106-A308-4A44-A1F4-D66A9E30BC7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47764317"/>
                  </p:ext>
                </p:extLst>
              </p:nvPr>
            </p:nvGraphicFramePr>
            <p:xfrm>
              <a:off x="507999" y="4879775"/>
              <a:ext cx="2548238" cy="19782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6" name="Fluxograma: Exibir 4">
                <a:extLst>
                  <a:ext uri="{FF2B5EF4-FFF2-40B4-BE49-F238E27FC236}">
                    <a16:creationId xmlns:a16="http://schemas.microsoft.com/office/drawing/2014/main" id="{B88E9FE0-ACD2-4406-95E5-2AACDDAA35EC}"/>
                  </a:ext>
                </a:extLst>
              </p:cNvPr>
              <p:cNvSpPr/>
              <p:nvPr/>
            </p:nvSpPr>
            <p:spPr>
              <a:xfrm>
                <a:off x="2800865" y="5650584"/>
                <a:ext cx="1779373" cy="436606"/>
              </a:xfrm>
              <a:prstGeom prst="flowChartDisplay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penicillin</a:t>
                </a:r>
                <a:endParaRPr kumimoji="0" lang="pt-B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Retângulo 6">
              <a:extLst>
                <a:ext uri="{FF2B5EF4-FFF2-40B4-BE49-F238E27FC236}">
                  <a16:creationId xmlns:a16="http://schemas.microsoft.com/office/drawing/2014/main" id="{98DAEC94-40A1-4DE7-B85B-32A659D8BC21}"/>
                </a:ext>
              </a:extLst>
            </p:cNvPr>
            <p:cNvSpPr/>
            <p:nvPr/>
          </p:nvSpPr>
          <p:spPr>
            <a:xfrm>
              <a:off x="8368270" y="3931272"/>
              <a:ext cx="1210962" cy="26955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Bacterial</a:t>
              </a:r>
              <a:r>
                <a: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pt-BR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cel</a:t>
              </a:r>
              <a:endParaRPr kumimoji="0" lang="pt-B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upo 14">
            <a:extLst>
              <a:ext uri="{FF2B5EF4-FFF2-40B4-BE49-F238E27FC236}">
                <a16:creationId xmlns:a16="http://schemas.microsoft.com/office/drawing/2014/main" id="{F6B23C3C-2165-4628-B1AB-D36504E89B5C}"/>
              </a:ext>
            </a:extLst>
          </p:cNvPr>
          <p:cNvGrpSpPr/>
          <p:nvPr/>
        </p:nvGrpSpPr>
        <p:grpSpPr>
          <a:xfrm>
            <a:off x="6034577" y="4446138"/>
            <a:ext cx="4072239" cy="1978225"/>
            <a:chOff x="4934466" y="4914443"/>
            <a:chExt cx="4072239" cy="1978225"/>
          </a:xfrm>
        </p:grpSpPr>
        <p:grpSp>
          <p:nvGrpSpPr>
            <p:cNvPr id="25" name="Grupo 8">
              <a:extLst>
                <a:ext uri="{FF2B5EF4-FFF2-40B4-BE49-F238E27FC236}">
                  <a16:creationId xmlns:a16="http://schemas.microsoft.com/office/drawing/2014/main" id="{8053C349-5534-462B-9690-3B59C89B6173}"/>
                </a:ext>
              </a:extLst>
            </p:cNvPr>
            <p:cNvGrpSpPr/>
            <p:nvPr/>
          </p:nvGrpSpPr>
          <p:grpSpPr>
            <a:xfrm>
              <a:off x="4934466" y="4914443"/>
              <a:ext cx="4072239" cy="1978225"/>
              <a:chOff x="7699632" y="2723857"/>
              <a:chExt cx="4072239" cy="1978225"/>
            </a:xfrm>
          </p:grpSpPr>
          <p:grpSp>
            <p:nvGrpSpPr>
              <p:cNvPr id="27" name="Grupo 9">
                <a:extLst>
                  <a:ext uri="{FF2B5EF4-FFF2-40B4-BE49-F238E27FC236}">
                    <a16:creationId xmlns:a16="http://schemas.microsoft.com/office/drawing/2014/main" id="{0AB300AC-4AA0-402A-A21F-6A4ADA03F8B4}"/>
                  </a:ext>
                </a:extLst>
              </p:cNvPr>
              <p:cNvGrpSpPr/>
              <p:nvPr/>
            </p:nvGrpSpPr>
            <p:grpSpPr>
              <a:xfrm>
                <a:off x="7699632" y="2723857"/>
                <a:ext cx="4072239" cy="1978225"/>
                <a:chOff x="507999" y="4879775"/>
                <a:chExt cx="4072239" cy="1978225"/>
              </a:xfrm>
            </p:grpSpPr>
            <p:graphicFrame>
              <p:nvGraphicFramePr>
                <p:cNvPr id="29" name="Diagrama 11">
                  <a:extLst>
                    <a:ext uri="{FF2B5EF4-FFF2-40B4-BE49-F238E27FC236}">
                      <a16:creationId xmlns:a16="http://schemas.microsoft.com/office/drawing/2014/main" id="{29DF3069-722B-4F97-8F5C-6B439CC47EB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679092869"/>
                    </p:ext>
                  </p:extLst>
                </p:nvPr>
              </p:nvGraphicFramePr>
              <p:xfrm>
                <a:off x="507999" y="4879775"/>
                <a:ext cx="2548238" cy="1978225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sp>
              <p:nvSpPr>
                <p:cNvPr id="30" name="Fluxograma: Exibir 12">
                  <a:extLst>
                    <a:ext uri="{FF2B5EF4-FFF2-40B4-BE49-F238E27FC236}">
                      <a16:creationId xmlns:a16="http://schemas.microsoft.com/office/drawing/2014/main" id="{0AB080C3-D828-41B0-893D-70CE5C1F6B88}"/>
                    </a:ext>
                  </a:extLst>
                </p:cNvPr>
                <p:cNvSpPr/>
                <p:nvPr/>
              </p:nvSpPr>
              <p:spPr>
                <a:xfrm>
                  <a:off x="2800865" y="5650584"/>
                  <a:ext cx="1779373" cy="436606"/>
                </a:xfrm>
                <a:prstGeom prst="flowChartDisplay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penicillin</a:t>
                  </a:r>
                  <a:endParaRPr kumimoji="0" lang="pt-B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8" name="Retângulo 10">
                <a:extLst>
                  <a:ext uri="{FF2B5EF4-FFF2-40B4-BE49-F238E27FC236}">
                    <a16:creationId xmlns:a16="http://schemas.microsoft.com/office/drawing/2014/main" id="{09408F10-57C6-42DB-8661-E6893AD54A7D}"/>
                  </a:ext>
                </a:extLst>
              </p:cNvPr>
              <p:cNvSpPr/>
              <p:nvPr/>
            </p:nvSpPr>
            <p:spPr>
              <a:xfrm>
                <a:off x="8368270" y="3931272"/>
                <a:ext cx="1210962" cy="26955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Bacterial</a:t>
                </a:r>
                <a:r>
                  <a:rPr kumimoji="0" lang="pt-BR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pt-BR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cel</a:t>
                </a:r>
                <a:endParaRPr kumimoji="0" lang="pt-B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Multiplicar 13">
              <a:extLst>
                <a:ext uri="{FF2B5EF4-FFF2-40B4-BE49-F238E27FC236}">
                  <a16:creationId xmlns:a16="http://schemas.microsoft.com/office/drawing/2014/main" id="{A1650CF3-B015-4F9C-8DA0-0D7DA3A5B08B}"/>
                </a:ext>
              </a:extLst>
            </p:cNvPr>
            <p:cNvSpPr/>
            <p:nvPr/>
          </p:nvSpPr>
          <p:spPr>
            <a:xfrm>
              <a:off x="7046099" y="5695632"/>
              <a:ext cx="557425" cy="442854"/>
            </a:xfrm>
            <a:prstGeom prst="mathMultiply">
              <a:avLst/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558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790041-025A-44F9-BB4F-EE5A3302C3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Efflux pump: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proteins that constitutes all bacterial plasma membrane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mechanism that actively transport antibiotics out of the bacterial cells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Over expression of these proteins: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increase expression and activity of efflux pump system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28745-A424-4818-BB4C-91668EC2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d) Increases in expression and activity of efflux pump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5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SECTION 5: </a:t>
            </a:r>
            <a:r>
              <a:rPr lang="pt-BR" b="1" dirty="0">
                <a:solidFill>
                  <a:schemeClr val="bg1"/>
                </a:solidFill>
              </a:rPr>
              <a:t>Implications for nursing practice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82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790041-025A-44F9-BB4F-EE5A3302C3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Nurses should recognize: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mechanisms that lead to antimicrobial resistance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selective pressure exerted by antimicrobials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how antimicrobials work</a:t>
            </a: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457200" lvl="1" indent="0" defTabSz="914400">
              <a:lnSpc>
                <a:spcPct val="90000"/>
              </a:lnSpc>
              <a:spcBef>
                <a:spcPts val="500"/>
              </a:spcBef>
              <a:buNone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Nurses: pro-active attitude regarding antibiotic therapy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28745-A424-4818-BB4C-91668EC2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Implications for nursing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00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SECTION 1: Introduction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548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15ABB8-5790-4645-976D-C58082BC4C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Obtain allergy history from the patient to support optimal prescribing of antimicrobials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Proper choice of catheter according to the therapy and clinical conditions of the patient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Monitor adverse events of antimicrobial therapy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Review daily condition of patients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Actively take part in multidisciplinar team discusssions regarding antibiotic treatment, indication and duration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37DA88-0A4D-4071-9E05-E309F26E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Implications for nursing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976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BCA04E-264A-4205-8F3D-9501FA8127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Proper and timely specimens collection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Avoid unnecessary specimens collection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Example: avoid urine collection of asymptomatic patients to prevent unnecessary treatment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Timely examination of antibiograms to support therapy adjustment and de-escalation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97309-47FE-4513-9FB7-043F6699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Implications for nursing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496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F629B2-2F53-4FC7-AFAD-AF2E245BD2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4785315" cy="4313237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Awareness: antimicrobials with restricted indication and the need to save them for specific purposes</a:t>
            </a:r>
          </a:p>
          <a:p>
            <a:pPr lvl="1"/>
            <a:r>
              <a:rPr lang="pt-BR" dirty="0"/>
              <a:t>Example: isoniazid and rifampicin limited to therapy as part of treatment of mycobacterial diseases including tyberculosis.</a:t>
            </a:r>
          </a:p>
          <a:p>
            <a:endParaRPr lang="pt-BR" dirty="0"/>
          </a:p>
          <a:p>
            <a:r>
              <a:rPr lang="pt-BR" dirty="0"/>
              <a:t>One Health approach:</a:t>
            </a:r>
          </a:p>
          <a:p>
            <a:pPr lvl="1"/>
            <a:r>
              <a:rPr lang="pt-BR" dirty="0"/>
              <a:t>Multiple sectors working together to achieve better public outcomes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362D4-1584-43E3-B9DD-F81EC0DE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0000"/>
                </a:solidFill>
                <a:latin typeface="Calibri Light" panose="020F0302020204030204"/>
                <a:cs typeface="+mj-cs"/>
              </a:rPr>
              <a:t>Role of nurses</a:t>
            </a:r>
            <a:endParaRPr lang="en-GB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1E3EA7C3-22A3-42C0-8F71-CAED29349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22" y="1494689"/>
            <a:ext cx="2327224" cy="329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60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5A1F5-BFC4-46DE-991C-3E2DEBAF11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b="1" i="1" dirty="0">
                <a:solidFill>
                  <a:srgbClr val="FF0000"/>
                </a:solidFill>
              </a:rPr>
              <a:t>Nurses are frontline professionals </a:t>
            </a:r>
            <a:br>
              <a:rPr lang="pt-BR" b="1" i="1" dirty="0">
                <a:solidFill>
                  <a:srgbClr val="FF0000"/>
                </a:solidFill>
              </a:rPr>
            </a:br>
            <a:r>
              <a:rPr lang="pt-BR" b="1" i="1" dirty="0">
                <a:solidFill>
                  <a:srgbClr val="FF0000"/>
                </a:solidFill>
              </a:rPr>
              <a:t>engaged in the fight against </a:t>
            </a:r>
            <a:br>
              <a:rPr lang="pt-BR" b="1" i="1" dirty="0">
                <a:solidFill>
                  <a:srgbClr val="FF0000"/>
                </a:solidFill>
              </a:rPr>
            </a:br>
            <a:r>
              <a:rPr lang="pt-BR" b="1" i="1" dirty="0">
                <a:solidFill>
                  <a:srgbClr val="FF0000"/>
                </a:solidFill>
              </a:rPr>
              <a:t>antimicrobial resistance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38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Antimicrobials: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treatment of infections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reduce mortality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increase life expectancy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Multidrug resistant bacteria: </a:t>
            </a:r>
            <a:r>
              <a:rPr lang="pt-BR" dirty="0">
                <a:solidFill>
                  <a:prstClr val="black"/>
                </a:solidFill>
                <a:latin typeface="Calibri" panose="020F0502020204030204"/>
                <a:cs typeface="+mn-cs"/>
              </a:rPr>
              <a:t>limitations for therapeutic options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2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56C38CA-BD47-4DB6-9FF2-F716C7C0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32" y="1278384"/>
            <a:ext cx="8059736" cy="38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9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FB497C-C33C-43E4-864D-D18F924A9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Human contribution factors to antimicrobial resistance as public health problem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pt-BR" sz="2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Overuse of antibiotics in: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Medicine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Livestock farming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Agriculture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Poultry production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pt-BR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Lack of development of new antibiotics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53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SECTION 2: Infection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19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Balance between host response and micro-organisms’ mechanisms to overcome them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</a:t>
            </a:r>
            <a:endParaRPr lang="en-GB" dirty="0"/>
          </a:p>
        </p:txBody>
      </p:sp>
      <p:graphicFrame>
        <p:nvGraphicFramePr>
          <p:cNvPr id="5" name="Diagrama 5">
            <a:extLst>
              <a:ext uri="{FF2B5EF4-FFF2-40B4-BE49-F238E27FC236}">
                <a16:creationId xmlns:a16="http://schemas.microsoft.com/office/drawing/2014/main" id="{D9960B67-EC89-4E19-B834-D5CB9339E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289574"/>
              </p:ext>
            </p:extLst>
          </p:nvPr>
        </p:nvGraphicFramePr>
        <p:xfrm>
          <a:off x="1113410" y="2429847"/>
          <a:ext cx="4062274" cy="331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 para a direita 1">
            <a:extLst>
              <a:ext uri="{FF2B5EF4-FFF2-40B4-BE49-F238E27FC236}">
                <a16:creationId xmlns:a16="http://schemas.microsoft.com/office/drawing/2014/main" id="{9D25689D-D910-467C-943B-5694C6607B1D}"/>
              </a:ext>
            </a:extLst>
          </p:cNvPr>
          <p:cNvSpPr/>
          <p:nvPr/>
        </p:nvSpPr>
        <p:spPr>
          <a:xfrm>
            <a:off x="5251630" y="4264925"/>
            <a:ext cx="794063" cy="30707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2">
            <a:extLst>
              <a:ext uri="{FF2B5EF4-FFF2-40B4-BE49-F238E27FC236}">
                <a16:creationId xmlns:a16="http://schemas.microsoft.com/office/drawing/2014/main" id="{BA814723-506F-4DB3-9532-6F56A1A0E568}"/>
              </a:ext>
            </a:extLst>
          </p:cNvPr>
          <p:cNvSpPr/>
          <p:nvPr/>
        </p:nvSpPr>
        <p:spPr>
          <a:xfrm>
            <a:off x="6542844" y="4169601"/>
            <a:ext cx="1165760" cy="497723"/>
          </a:xfrm>
          <a:prstGeom prst="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Infection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2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1569</Words>
  <Application>Microsoft Office PowerPoint</Application>
  <PresentationFormat>On-screen Show (4:3)</PresentationFormat>
  <Paragraphs>299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Antimicrobial Stewardship  for Nursing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Infection</vt:lpstr>
      <vt:lpstr>Colonization versus Infection</vt:lpstr>
      <vt:lpstr>Signs and symptoms of infection</vt:lpstr>
      <vt:lpstr>Signs and symptoms of infection</vt:lpstr>
      <vt:lpstr>Signs and symptoms of infection</vt:lpstr>
      <vt:lpstr>Signs and symptoms of infection</vt:lpstr>
      <vt:lpstr>Specimen collection</vt:lpstr>
      <vt:lpstr>PowerPoint Presentation</vt:lpstr>
      <vt:lpstr>Main concepts</vt:lpstr>
      <vt:lpstr>Main concepts</vt:lpstr>
      <vt:lpstr>Classification of antimicrobials</vt:lpstr>
      <vt:lpstr>Classification of antimicrobials</vt:lpstr>
      <vt:lpstr>Inhibitors of cell wall synthesis</vt:lpstr>
      <vt:lpstr>Inhibitors of cell wall synthesis</vt:lpstr>
      <vt:lpstr>Inhibitors of cytoplasmic membrane function</vt:lpstr>
      <vt:lpstr>Inhibitors of cytoplasmic membrane function</vt:lpstr>
      <vt:lpstr>Inhibitors of protein synthesis</vt:lpstr>
      <vt:lpstr>Inhibitors of protein synthesis</vt:lpstr>
      <vt:lpstr>Inhibitors of nucleic acid synthesis</vt:lpstr>
      <vt:lpstr>Inhibitors of nucleic acid synthesis</vt:lpstr>
      <vt:lpstr>Antimetabolites</vt:lpstr>
      <vt:lpstr>Antimetabolites</vt:lpstr>
      <vt:lpstr>PowerPoint Presentation</vt:lpstr>
      <vt:lpstr>PowerPoint Presentation</vt:lpstr>
      <vt:lpstr>Mechanisms of resistance</vt:lpstr>
      <vt:lpstr>a) Reduction of bacterial membrane permeability</vt:lpstr>
      <vt:lpstr>b) Synthesis of enzymes to destroy a drug</vt:lpstr>
      <vt:lpstr>c) Modification of antibiotic targets</vt:lpstr>
      <vt:lpstr>d) Increases in expression and activity of efflux pump</vt:lpstr>
      <vt:lpstr>PowerPoint Presentation</vt:lpstr>
      <vt:lpstr>Implications for nursing practice</vt:lpstr>
      <vt:lpstr>Implications for nursing practice</vt:lpstr>
      <vt:lpstr>Implications for nursing practice</vt:lpstr>
      <vt:lpstr>Role of nurses</vt:lpstr>
      <vt:lpstr>PowerPoint Presentation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Shankari Wilford</cp:lastModifiedBy>
  <cp:revision>56</cp:revision>
  <dcterms:created xsi:type="dcterms:W3CDTF">2014-12-08T12:01:41Z</dcterms:created>
  <dcterms:modified xsi:type="dcterms:W3CDTF">2020-01-27T11:48:12Z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s.wilford@cabi.org</vt:lpwstr>
  </property>
  <property fmtid="{D5CDD505-2E9C-101B-9397-08002B2CF9AE}" pid="5" name="MSIP_Label_2e892a75-59a0-4e0e-9b97-f68af558ca2b_SetDate">
    <vt:lpwstr>2020-01-24T14:15:37.6924211Z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56862322-d2c7-4dcb-a95e-0609a404ab3f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