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AAC"/>
    <a:srgbClr val="BCBECE"/>
    <a:srgbClr val="9AA7C0"/>
    <a:srgbClr val="98A7BE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153BA2-CD86-2B41-A269-F97D825D9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>
            <a:off x="-32776" y="0"/>
            <a:ext cx="9176775" cy="576825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>
            <a:off x="-32776" y="0"/>
            <a:ext cx="9176775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516AAC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>
            <a:off x="-32776" y="0"/>
            <a:ext cx="9176775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C418CB-F75B-0046-8E55-24A861D9A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7F1BAD-8F79-504E-917B-CBFD89D87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B1DB86-A3A0-F940-BE8F-58587DB60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E608C2-64B8-8140-8850-21B90EA66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Antimicrobial Stewardship </a:t>
            </a:r>
            <a:br>
              <a:rPr lang="en-GB" dirty="0"/>
            </a:br>
            <a:r>
              <a:rPr lang="en-GB" dirty="0"/>
              <a:t>for Nursing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Edited by Molly Courtenay and Enrique Castro-Sánchez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854821-09F4-4BB2-A701-ECB28EA6B0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555146"/>
                </a:solidFill>
              </a:rPr>
              <a:t>Ensure good-quality specimens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555146"/>
                </a:solidFill>
              </a:rPr>
              <a:t>To ensure optimal processing, analysis and interpretation of results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555146"/>
                </a:solidFill>
              </a:rPr>
              <a:t>Collect specimen prior to administration of antimicrobials</a:t>
            </a:r>
          </a:p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400" dirty="0">
                <a:solidFill>
                  <a:srgbClr val="555146"/>
                </a:solidFill>
              </a:rPr>
              <a:t>    (But do not delay treatment in critically ill patients)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Prevent contamination of specimens during collection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Ensure adequate volume to ensure accurate analysis,</a:t>
            </a:r>
          </a:p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400" dirty="0">
                <a:solidFill>
                  <a:srgbClr val="555146"/>
                </a:solidFill>
              </a:rPr>
              <a:t>    (e.g. blood cultures)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Label specimen correctly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Provide enough clinical information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Send to the laboratory as soon as possible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Only collect specimens when </a:t>
            </a:r>
            <a:r>
              <a:rPr lang="en-US" sz="2400">
                <a:solidFill>
                  <a:srgbClr val="555146"/>
                </a:solidFill>
              </a:rPr>
              <a:t>clinically indicated</a:t>
            </a:r>
            <a:endParaRPr lang="en-US" sz="2400" dirty="0">
              <a:solidFill>
                <a:srgbClr val="555146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6197CA-5785-4BCE-8B78-F04AC5F2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274638"/>
            <a:ext cx="8216817" cy="997743"/>
          </a:xfrm>
        </p:spPr>
        <p:txBody>
          <a:bodyPr/>
          <a:lstStyle/>
          <a:p>
            <a:r>
              <a:rPr lang="en-US" sz="2800" dirty="0">
                <a:solidFill>
                  <a:srgbClr val="534C46"/>
                </a:solidFill>
                <a:latin typeface="Arial Black"/>
              </a:rPr>
              <a:t>SPECIMEN COLLECTION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00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CHAPTER 2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INFECTION PREVENTION AND CONTROL</a:t>
            </a:r>
          </a:p>
          <a:p>
            <a:r>
              <a:rPr lang="pt-BR" sz="1100" b="1">
                <a:solidFill>
                  <a:schemeClr val="bg1"/>
                </a:solidFill>
              </a:rPr>
              <a:t>Briëtte </a:t>
            </a:r>
            <a:r>
              <a:rPr lang="pt-BR" sz="1100" b="1" dirty="0">
                <a:solidFill>
                  <a:schemeClr val="bg1"/>
                </a:solidFill>
              </a:rPr>
              <a:t>du Toit and Yolanda van Zyl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90FD39-C3A8-44F6-A348-6F90ECDA9C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1942" y="1272381"/>
            <a:ext cx="8163551" cy="4313237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Bacteria</a:t>
            </a:r>
          </a:p>
          <a:p>
            <a:pPr marL="36000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Fungi</a:t>
            </a:r>
          </a:p>
          <a:p>
            <a:pPr marL="36000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Viruses</a:t>
            </a:r>
          </a:p>
          <a:p>
            <a:pPr marL="36000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Parasites</a:t>
            </a:r>
          </a:p>
          <a:p>
            <a:pPr marL="36000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Algae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en-US" sz="2400" dirty="0">
              <a:solidFill>
                <a:srgbClr val="555146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400" b="1" dirty="0">
                <a:solidFill>
                  <a:srgbClr val="FFC000"/>
                </a:solidFill>
              </a:rPr>
              <a:t>Bacteria can further be classified in:</a:t>
            </a:r>
          </a:p>
          <a:p>
            <a:pPr marL="36000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55146"/>
                </a:solidFill>
              </a:rPr>
              <a:t>Cocci</a:t>
            </a:r>
          </a:p>
          <a:p>
            <a:pPr marL="36000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55146"/>
                </a:solidFill>
              </a:rPr>
              <a:t>Bacilli</a:t>
            </a:r>
          </a:p>
          <a:p>
            <a:pPr marL="36000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55146"/>
                </a:solidFill>
              </a:rPr>
              <a:t>Spiral or curved rods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C95D80-D7B9-4046-8EE2-D74EAE12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97" y="274639"/>
            <a:ext cx="7643926" cy="73741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534C46"/>
                </a:solidFill>
              </a:rPr>
              <a:t>CLASSIFICATION OF MICRO-ORGANISMS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842E5-BA58-4400-86D2-E488C615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075" y="4083385"/>
            <a:ext cx="3331564" cy="15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6D9E1E-F030-4E45-8079-748CB05A89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400" b="1" dirty="0">
                <a:solidFill>
                  <a:srgbClr val="FFC000"/>
                </a:solidFill>
              </a:rPr>
              <a:t>Physical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Temperature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pH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Osmotic pressure</a:t>
            </a:r>
          </a:p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endParaRPr lang="en-US" sz="2400" dirty="0">
              <a:solidFill>
                <a:srgbClr val="555146"/>
              </a:solidFill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400" b="1" dirty="0">
                <a:solidFill>
                  <a:srgbClr val="FFC000"/>
                </a:solidFill>
              </a:rPr>
              <a:t>Chemical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Water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Nutrients: Carbon, Nitrogen &amp; Minerals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Oxygen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Organic growth factors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440ED7-4902-44E0-9BAE-AFACCC55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19" y="274638"/>
            <a:ext cx="7573117" cy="99774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534C46"/>
                </a:solidFill>
              </a:rPr>
              <a:t>REQUIREMENTS FOR THE REPRODUCTION OF MICRO-ORGANISMS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51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24BCE1-133B-4DD9-86CC-0FD67949C3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endParaRPr lang="en-GB" sz="2400" dirty="0">
              <a:solidFill>
                <a:srgbClr val="555146"/>
              </a:solidFill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400" dirty="0">
                <a:solidFill>
                  <a:srgbClr val="555146"/>
                </a:solidFill>
              </a:rPr>
              <a:t>Antibiotic resistance develops when micro-organisms adapt and grow in the presence of antibiotics</a:t>
            </a:r>
            <a:endParaRPr lang="en-US" sz="2400" dirty="0">
              <a:solidFill>
                <a:srgbClr val="555146"/>
              </a:solidFill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endParaRPr lang="en-US" sz="2400" dirty="0">
              <a:solidFill>
                <a:srgbClr val="555146"/>
              </a:solidFill>
            </a:endParaRPr>
          </a:p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400" b="1" dirty="0">
                <a:solidFill>
                  <a:srgbClr val="FFC000"/>
                </a:solidFill>
              </a:rPr>
              <a:t>Resistance Mechanisms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55146"/>
                </a:solidFill>
              </a:rPr>
              <a:t>Decrease permeability of the cell wall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55146"/>
                </a:solidFill>
              </a:rPr>
              <a:t>Alteration of the drug target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55146"/>
                </a:solidFill>
              </a:rPr>
              <a:t>Inactivation of the drug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55146"/>
                </a:solidFill>
              </a:rPr>
              <a:t>Active efflux of the drug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555146"/>
                </a:solidFill>
              </a:rPr>
              <a:t>Development of alternative metabolic pathways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E33238-A362-43E0-B740-50A3094D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1" y="274638"/>
            <a:ext cx="8149701" cy="99774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534C46"/>
                </a:solidFill>
              </a:rPr>
              <a:t>ANTIBIOTIC RESISTANT MICRO-ORGANISMS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82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B1539D-FBDE-4F37-AEA1-02D2C70864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35687" y="1236076"/>
            <a:ext cx="4760790" cy="43132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39062C-4872-4911-883A-A556C8A1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6" y="274638"/>
            <a:ext cx="8101408" cy="9977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34C46"/>
                </a:solidFill>
              </a:rPr>
              <a:t>CHAIN OF INFECTION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2603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4F7100-0C8E-4E39-B107-F345799B0B6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9524221"/>
              </p:ext>
            </p:extLst>
          </p:nvPr>
        </p:nvGraphicFramePr>
        <p:xfrm>
          <a:off x="1242402" y="1267830"/>
          <a:ext cx="7089409" cy="4320754"/>
        </p:xfrm>
        <a:graphic>
          <a:graphicData uri="http://schemas.openxmlformats.org/drawingml/2006/table">
            <a:tbl>
              <a:tblPr firstRow="1" bandRow="1"/>
              <a:tblGrid>
                <a:gridCol w="1988493">
                  <a:extLst>
                    <a:ext uri="{9D8B030D-6E8A-4147-A177-3AD203B41FA5}">
                      <a16:colId xmlns:a16="http://schemas.microsoft.com/office/drawing/2014/main" val="3967649533"/>
                    </a:ext>
                  </a:extLst>
                </a:gridCol>
                <a:gridCol w="2550458">
                  <a:extLst>
                    <a:ext uri="{9D8B030D-6E8A-4147-A177-3AD203B41FA5}">
                      <a16:colId xmlns:a16="http://schemas.microsoft.com/office/drawing/2014/main" val="1751613664"/>
                    </a:ext>
                  </a:extLst>
                </a:gridCol>
                <a:gridCol w="2550458">
                  <a:extLst>
                    <a:ext uri="{9D8B030D-6E8A-4147-A177-3AD203B41FA5}">
                      <a16:colId xmlns:a16="http://schemas.microsoft.com/office/drawing/2014/main" val="3661575981"/>
                    </a:ext>
                  </a:extLst>
                </a:gridCol>
              </a:tblGrid>
              <a:tr h="382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5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 Routes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2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5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Types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2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5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Examples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15959"/>
                  </a:ext>
                </a:extLst>
              </a:tr>
              <a:tr h="52091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b="1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Contact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Direct, e.g. hands</a:t>
                      </a:r>
                      <a:endParaRPr lang="en-GB" sz="9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i="1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E.g. Staphylococcus aureus,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i="1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Antibiotic resistant organisms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63575"/>
                  </a:ext>
                </a:extLst>
              </a:tr>
              <a:tr h="520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Indirect, e.g. equipment, environment</a:t>
                      </a:r>
                      <a:endParaRPr lang="en-GB" sz="9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i="1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E.g. Staphylococcus aureus, Antibiotic resistant organisms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107590"/>
                  </a:ext>
                </a:extLst>
              </a:tr>
              <a:tr h="38272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b="1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Respiratory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Droplet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Influenza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04663"/>
                  </a:ext>
                </a:extLst>
              </a:tr>
              <a:tr h="4931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Airborne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Tuberculosis, measles, chickenpox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78381"/>
                  </a:ext>
                </a:extLst>
              </a:tr>
              <a:tr h="38272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b="1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Ingestion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Water &amp; food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Cholera &amp; salmonella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59"/>
                  </a:ext>
                </a:extLst>
              </a:tr>
              <a:tr h="3827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Faecal matter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Hepatitis A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17505"/>
                  </a:ext>
                </a:extLst>
              </a:tr>
              <a:tr h="48187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b="1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Inoculation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Injection, trauma &amp; surgery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HIV, Hepatitis B &amp; C 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722294"/>
                  </a:ext>
                </a:extLst>
              </a:tr>
              <a:tr h="3827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Insects &amp; vectors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Malaria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082316"/>
                  </a:ext>
                </a:extLst>
              </a:tr>
              <a:tr h="382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b="1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Trans-Placental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Mother to child</a:t>
                      </a:r>
                      <a:endParaRPr lang="en-GB" sz="9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HIV, syphilis, rubella</a:t>
                      </a:r>
                      <a:endParaRPr lang="en-GB" sz="9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76" marR="73976" marT="36988" marB="3698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8888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FC3743D-0586-4720-9E6D-A73110D5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534C46"/>
                </a:solidFill>
                <a:latin typeface="Arial Black"/>
              </a:rPr>
              <a:t>ROUTES OF TRANSMISSION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17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D11C6A-8C83-44F9-AD50-3EC25A33F3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algn="ctr">
              <a:spcBef>
                <a:spcPts val="200"/>
              </a:spcBef>
              <a:spcAft>
                <a:spcPts val="200"/>
              </a:spcAft>
              <a:defRPr/>
            </a:pPr>
            <a:endParaRPr lang="en-GB" sz="2400" dirty="0">
              <a:solidFill>
                <a:srgbClr val="555146"/>
              </a:solidFill>
            </a:endParaRPr>
          </a:p>
          <a:p>
            <a:pPr lvl="0" algn="ctr">
              <a:spcBef>
                <a:spcPts val="200"/>
              </a:spcBef>
              <a:spcAft>
                <a:spcPts val="200"/>
              </a:spcAft>
              <a:defRPr/>
            </a:pPr>
            <a:endParaRPr lang="en-GB" sz="2400" dirty="0">
              <a:solidFill>
                <a:srgbClr val="555146"/>
              </a:solidFill>
            </a:endParaRPr>
          </a:p>
          <a:p>
            <a:pPr lvl="0" algn="ctr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400" dirty="0">
                <a:solidFill>
                  <a:srgbClr val="555146"/>
                </a:solidFill>
              </a:rPr>
              <a:t>Surveillance is the </a:t>
            </a:r>
            <a:r>
              <a:rPr lang="en-GB" sz="2400" dirty="0">
                <a:solidFill>
                  <a:srgbClr val="FFC000"/>
                </a:solidFill>
              </a:rPr>
              <a:t>continuous </a:t>
            </a:r>
            <a:r>
              <a:rPr lang="en-GB" sz="2400" dirty="0">
                <a:solidFill>
                  <a:srgbClr val="555146"/>
                </a:solidFill>
              </a:rPr>
              <a:t>and </a:t>
            </a:r>
            <a:r>
              <a:rPr lang="en-GB" sz="2400" dirty="0">
                <a:solidFill>
                  <a:srgbClr val="FFC000"/>
                </a:solidFill>
              </a:rPr>
              <a:t>systematic</a:t>
            </a:r>
            <a:r>
              <a:rPr lang="en-GB" sz="2400" dirty="0">
                <a:solidFill>
                  <a:srgbClr val="555146"/>
                </a:solidFill>
              </a:rPr>
              <a:t> </a:t>
            </a:r>
            <a:r>
              <a:rPr lang="en-GB" sz="2400" dirty="0">
                <a:solidFill>
                  <a:srgbClr val="FFC000"/>
                </a:solidFill>
              </a:rPr>
              <a:t>collection </a:t>
            </a:r>
            <a:r>
              <a:rPr lang="en-GB" sz="2400" dirty="0">
                <a:solidFill>
                  <a:srgbClr val="555146"/>
                </a:solidFill>
              </a:rPr>
              <a:t>and </a:t>
            </a:r>
            <a:r>
              <a:rPr lang="en-GB" sz="2400" dirty="0">
                <a:solidFill>
                  <a:srgbClr val="FFC000"/>
                </a:solidFill>
              </a:rPr>
              <a:t>analysis</a:t>
            </a:r>
            <a:r>
              <a:rPr lang="en-GB" sz="2400" dirty="0">
                <a:solidFill>
                  <a:srgbClr val="555146"/>
                </a:solidFill>
              </a:rPr>
              <a:t> of data to </a:t>
            </a:r>
            <a:r>
              <a:rPr lang="en-GB" sz="2400" dirty="0">
                <a:solidFill>
                  <a:srgbClr val="FFC000"/>
                </a:solidFill>
              </a:rPr>
              <a:t>detect</a:t>
            </a:r>
            <a:r>
              <a:rPr lang="en-GB" sz="2400" dirty="0">
                <a:solidFill>
                  <a:srgbClr val="555146"/>
                </a:solidFill>
              </a:rPr>
              <a:t> and </a:t>
            </a:r>
            <a:r>
              <a:rPr lang="en-GB" sz="2400" dirty="0">
                <a:solidFill>
                  <a:srgbClr val="FFC000"/>
                </a:solidFill>
              </a:rPr>
              <a:t>monitor</a:t>
            </a:r>
            <a:r>
              <a:rPr lang="en-GB" sz="2400" dirty="0">
                <a:solidFill>
                  <a:srgbClr val="555146"/>
                </a:solidFill>
              </a:rPr>
              <a:t> public health threats, including the epidemiology of these threats and the </a:t>
            </a:r>
          </a:p>
          <a:p>
            <a:pPr lvl="0" algn="ctr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400" dirty="0">
                <a:solidFill>
                  <a:srgbClr val="555146"/>
                </a:solidFill>
              </a:rPr>
              <a:t>burden of disease. </a:t>
            </a:r>
            <a:endParaRPr lang="en-US" sz="2400" dirty="0">
              <a:solidFill>
                <a:srgbClr val="555146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DD1CD-6EA6-4370-8B20-7C7DD55C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534C46"/>
                </a:solidFill>
                <a:latin typeface="Arial Black"/>
              </a:rPr>
              <a:t>SURVEILLANCE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13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20BABF-8F77-4699-9F33-15EBE93AA9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555146"/>
              </a:solidFill>
            </a:endParaRP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555146"/>
                </a:solidFill>
              </a:rPr>
              <a:t>Prevent infectious diseases and reduce the use of antimicrobials</a:t>
            </a:r>
            <a:endParaRPr lang="en-ZA" sz="2400" dirty="0">
              <a:solidFill>
                <a:srgbClr val="555146"/>
              </a:solidFill>
            </a:endParaRP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55146"/>
                </a:solidFill>
              </a:rPr>
              <a:t>Reduce the </a:t>
            </a:r>
            <a:r>
              <a:rPr lang="en-GB" sz="2400" dirty="0">
                <a:solidFill>
                  <a:srgbClr val="555146"/>
                </a:solidFill>
              </a:rPr>
              <a:t>prevalence of viral infections</a:t>
            </a:r>
          </a:p>
          <a:p>
            <a:pPr marL="360000" lvl="0" indent="-360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555146"/>
                </a:solidFill>
              </a:rPr>
              <a:t>Prevent disease and therefore secondary infections</a:t>
            </a:r>
            <a:endParaRPr lang="en-ZA" sz="2400" dirty="0">
              <a:solidFill>
                <a:srgbClr val="555146"/>
              </a:solidFill>
            </a:endParaRP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55146"/>
                </a:solidFill>
              </a:rPr>
              <a:t>New or improved vaccines can prevent difficult to treat diseases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55146"/>
                </a:solidFill>
              </a:rPr>
              <a:t>Reduce infections in animals that are used for food</a:t>
            </a:r>
            <a:endParaRPr lang="en-US" sz="2400" dirty="0">
              <a:solidFill>
                <a:srgbClr val="555146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F1EF0F-50C7-4AF8-A2FD-BC5C2296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274638"/>
            <a:ext cx="8048143" cy="9977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34C46"/>
                </a:solidFill>
                <a:latin typeface="Arial Black"/>
              </a:rPr>
              <a:t>VACCINES’ ROLE IN THE PREVENTION OF RESISTANCE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11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367</Words>
  <Application>Microsoft Office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Office Theme</vt:lpstr>
      <vt:lpstr>Antimicrobial Stewardship  for Nursing Practice</vt:lpstr>
      <vt:lpstr>PowerPoint Presentation</vt:lpstr>
      <vt:lpstr>CLASSIFICATION OF MICRO-ORGANISMS</vt:lpstr>
      <vt:lpstr>REQUIREMENTS FOR THE REPRODUCTION OF MICRO-ORGANISMS</vt:lpstr>
      <vt:lpstr>ANTIBIOTIC RESISTANT MICRO-ORGANISMS</vt:lpstr>
      <vt:lpstr>CHAIN OF INFECTION</vt:lpstr>
      <vt:lpstr>ROUTES OF TRANSMISSION</vt:lpstr>
      <vt:lpstr>SURVEILLANCE</vt:lpstr>
      <vt:lpstr>VACCINES’ ROLE IN THE PREVENTION OF RESISTANCE</vt:lpstr>
      <vt:lpstr>SPECIMEN COLLECTION</vt:lpstr>
      <vt:lpstr>Thank You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Shankari Wilford</cp:lastModifiedBy>
  <cp:revision>38</cp:revision>
  <dcterms:created xsi:type="dcterms:W3CDTF">2014-12-08T12:01:41Z</dcterms:created>
  <dcterms:modified xsi:type="dcterms:W3CDTF">2020-01-27T11:50:46Z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s.wilford@cabi.org</vt:lpwstr>
  </property>
  <property fmtid="{D5CDD505-2E9C-101B-9397-08002B2CF9AE}" pid="5" name="MSIP_Label_2e892a75-59a0-4e0e-9b97-f68af558ca2b_SetDate">
    <vt:lpwstr>2020-01-24T12:47:26.6908890Z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339bacfc-0c26-4271-8f62-55e0810512a2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