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706" r:id="rId4"/>
    <p:sldMasterId id="2147483730" r:id="rId5"/>
    <p:sldMasterId id="2147483747" r:id="rId6"/>
  </p:sldMasterIdLst>
  <p:notesMasterIdLst>
    <p:notesMasterId r:id="rId17"/>
  </p:notesMasterIdLst>
  <p:sldIdLst>
    <p:sldId id="1132" r:id="rId7"/>
    <p:sldId id="905" r:id="rId8"/>
    <p:sldId id="1117" r:id="rId9"/>
    <p:sldId id="1118" r:id="rId10"/>
    <p:sldId id="908" r:id="rId11"/>
    <p:sldId id="909" r:id="rId12"/>
    <p:sldId id="910" r:id="rId13"/>
    <p:sldId id="1133" r:id="rId14"/>
    <p:sldId id="1134" r:id="rId15"/>
    <p:sldId id="266" r:id="rId16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E073DB-4ECE-4031-8F58-6A0C4F5546C7}" v="303" dt="2022-09-20T15:45:27.8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4" autoAdjust="0"/>
    <p:restoredTop sz="94660"/>
  </p:normalViewPr>
  <p:slideViewPr>
    <p:cSldViewPr>
      <p:cViewPr varScale="1">
        <p:scale>
          <a:sx n="93" d="100"/>
          <a:sy n="93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20.09.2022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07BCB6-54E2-467B-AC17-DEC87DDD0F4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top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71379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2E90956-9F96-445E-8C0B-47E12849CE85}" type="slidenum">
              <a:rPr lang="nb-NO" sz="1200" smtClean="0"/>
              <a:pPr/>
              <a:t>2</a:t>
            </a:fld>
            <a:endParaRPr lang="nb-NO" sz="1200"/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4184124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03709FD-7111-4F14-BC04-083745769199}" type="slidenum">
              <a:rPr lang="nb-NO" sz="1200" smtClean="0"/>
              <a:pPr/>
              <a:t>3</a:t>
            </a:fld>
            <a:endParaRPr lang="nb-NO" sz="1200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170473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A5EF67D-C1D8-4B06-A3EC-3776E9C7D89B}" type="slidenum">
              <a:rPr lang="nb-NO" sz="1200" smtClean="0"/>
              <a:pPr/>
              <a:t>4</a:t>
            </a:fld>
            <a:endParaRPr lang="nb-NO" sz="1200"/>
          </a:p>
        </p:txBody>
      </p:sp>
      <p:sp>
        <p:nvSpPr>
          <p:cNvPr id="211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539650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65EF735-B2C4-49D6-91D7-459D25C0550F}" type="slidenum">
              <a:rPr lang="nb-NO" sz="1200" smtClean="0"/>
              <a:pPr/>
              <a:t>5</a:t>
            </a:fld>
            <a:endParaRPr lang="nb-NO" sz="1200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489551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26AC2D3-307D-43AF-B8FD-73ABF9E56D53}" type="slidenum">
              <a:rPr lang="nb-NO" sz="1200" smtClean="0"/>
              <a:pPr/>
              <a:t>6</a:t>
            </a:fld>
            <a:endParaRPr lang="nb-NO" sz="120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2822189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D8422-8ABE-4DD6-B3C8-6E031FE7EDE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dirty="0" err="1"/>
              <a:t>Trykk</a:t>
            </a:r>
            <a:r>
              <a:rPr lang="en-GB" sz="1400" dirty="0"/>
              <a:t> </a:t>
            </a:r>
            <a:r>
              <a:rPr lang="en-GB" sz="1400" dirty="0" err="1"/>
              <a:t>Visningsfunksjonen</a:t>
            </a:r>
            <a:r>
              <a:rPr lang="en-GB" sz="1400" dirty="0"/>
              <a:t> </a:t>
            </a:r>
            <a:r>
              <a:rPr lang="en-GB" sz="1400" dirty="0" err="1"/>
              <a:t>så</a:t>
            </a:r>
            <a:r>
              <a:rPr lang="en-GB" sz="1400" dirty="0"/>
              <a:t> </a:t>
            </a:r>
            <a:r>
              <a:rPr lang="en-GB" sz="1400" dirty="0" err="1"/>
              <a:t>samme</a:t>
            </a:r>
            <a:r>
              <a:rPr lang="en-GB" sz="1400" dirty="0"/>
              <a:t> </a:t>
            </a:r>
            <a:r>
              <a:rPr lang="en-GB" sz="1400" dirty="0" err="1"/>
              <a:t>bilde</a:t>
            </a:r>
            <a:r>
              <a:rPr lang="en-GB" sz="1400" baseline="0" dirty="0"/>
              <a:t> </a:t>
            </a:r>
            <a:r>
              <a:rPr lang="en-GB" sz="1400" baseline="0" dirty="0" err="1"/>
              <a:t>er</a:t>
            </a:r>
            <a:r>
              <a:rPr lang="en-GB" sz="1400" baseline="0" dirty="0"/>
              <a:t> </a:t>
            </a:r>
            <a:r>
              <a:rPr lang="en-GB" sz="1400" baseline="0" dirty="0" err="1"/>
              <a:t>på</a:t>
            </a:r>
            <a:r>
              <a:rPr lang="en-GB" sz="1400" baseline="0" dirty="0"/>
              <a:t> PC </a:t>
            </a:r>
            <a:r>
              <a:rPr lang="en-GB" sz="1400" baseline="0" dirty="0" err="1"/>
              <a:t>og</a:t>
            </a:r>
            <a:r>
              <a:rPr lang="en-GB" sz="1400" baseline="0" dirty="0"/>
              <a:t> </a:t>
            </a:r>
            <a:r>
              <a:rPr lang="en-GB" sz="1400" baseline="0" dirty="0" err="1"/>
              <a:t>lerret</a:t>
            </a:r>
            <a:r>
              <a:rPr lang="en-GB" sz="1400" baseline="0" dirty="0"/>
              <a:t>!</a:t>
            </a:r>
          </a:p>
          <a:p>
            <a:pPr eaLnBrk="1" hangingPunct="1"/>
            <a:r>
              <a:rPr lang="en-GB" sz="1400" baseline="0" dirty="0" err="1"/>
              <a:t>Trykk</a:t>
            </a:r>
            <a:r>
              <a:rPr lang="en-GB" sz="1400" baseline="0" dirty="0"/>
              <a:t> </a:t>
            </a:r>
            <a:r>
              <a:rPr lang="en-GB" sz="1400" baseline="0" dirty="0" err="1"/>
              <a:t>deretter</a:t>
            </a:r>
            <a:r>
              <a:rPr lang="en-GB" sz="1400" baseline="0" dirty="0"/>
              <a:t> </a:t>
            </a:r>
            <a:r>
              <a:rPr lang="en-GB" sz="1400" baseline="0" dirty="0" err="1"/>
              <a:t>lenken</a:t>
            </a:r>
            <a:r>
              <a:rPr lang="en-GB" sz="1400" baseline="0" dirty="0"/>
              <a:t>.</a:t>
            </a:r>
            <a:endParaRPr lang="en-GB" sz="1400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0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6B581-B799-46BD-932D-08255CD956A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ntroduction: logo and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0835" y="2572200"/>
            <a:ext cx="5662330" cy="17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65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9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79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12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47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1345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3510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675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5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784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: animated logo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2365579"/>
            <a:ext cx="2520000" cy="21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61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85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2775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820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188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886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224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930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952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085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50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21494" y="2617200"/>
            <a:ext cx="8046506" cy="738664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21494" y="3502800"/>
            <a:ext cx="8046506" cy="3693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1494" y="3956400"/>
            <a:ext cx="8046506" cy="3365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521494" y="6264001"/>
            <a:ext cx="2111906" cy="2031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cxnSp>
        <p:nvCxnSpPr>
          <p:cNvPr id="8" name="Rett linje 7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24424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7397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233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7195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0859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7327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1179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140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518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2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background covering the entire sur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tIns="864000" anchor="ctr" anchorCtr="1"/>
          <a:lstStyle>
            <a:lvl1pPr marL="0" indent="0">
              <a:buNone/>
              <a:defRPr/>
            </a:lvl1pPr>
          </a:lstStyle>
          <a:p>
            <a:r>
              <a:rPr lang="nb-NO"/>
              <a:t>Click ikon to insert picture covering the entire surface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215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010106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4419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829109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97810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20825" y="1316038"/>
            <a:ext cx="3468688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913" y="1316038"/>
            <a:ext cx="346868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1F3C-8636-4F56-A492-0DA665029C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022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8101013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40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cxnSp>
        <p:nvCxnSpPr>
          <p:cNvPr id="3" name="Rett linje 2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521101" y="1800000"/>
            <a:ext cx="8101406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Click ikon to insert picture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4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6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522281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205000"/>
            <a:ext cx="7992000" cy="738664"/>
          </a:xfrm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090600"/>
            <a:ext cx="7992000" cy="43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413538" y="4077072"/>
            <a:ext cx="9181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35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000" y="4450429"/>
            <a:ext cx="8064000" cy="18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1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11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image" Target="../media/image6.wmf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ittel 7"/>
          <p:cNvSpPr>
            <a:spLocks noGrp="1"/>
          </p:cNvSpPr>
          <p:nvPr>
            <p:ph type="title"/>
          </p:nvPr>
        </p:nvSpPr>
        <p:spPr>
          <a:xfrm>
            <a:off x="521494" y="945000"/>
            <a:ext cx="7191000" cy="533642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cxnSp>
        <p:nvCxnSpPr>
          <p:cNvPr id="4" name="Rett linje 3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009D7F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4"/>
          </p:nvPr>
        </p:nvSpPr>
        <p:spPr>
          <a:xfrm>
            <a:off x="521494" y="6264001"/>
            <a:ext cx="2057400" cy="2031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009D7F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956000" y="404874"/>
            <a:ext cx="673200" cy="5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2" r:id="rId4"/>
    <p:sldLayoutId id="2147483720" r:id="rId5"/>
    <p:sldLayoutId id="2147483724" r:id="rId6"/>
    <p:sldLayoutId id="2147483721" r:id="rId7"/>
    <p:sldLayoutId id="2147483723" r:id="rId8"/>
    <p:sldLayoutId id="2147483726" r:id="rId9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4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48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9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0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0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54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fld id="{9C335BD2-5135-4752-9777-E4CD151E3ADF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6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astad.info/" TargetMode="External"/><Relationship Id="rId7" Type="http://schemas.openxmlformats.org/officeDocument/2006/relationships/hyperlink" Target="http://www.animalpickings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www.etologi-dyrevelferd.no/" TargetMode="External"/><Relationship Id="rId5" Type="http://schemas.openxmlformats.org/officeDocument/2006/relationships/hyperlink" Target="http://www.etologi.no/" TargetMode="External"/><Relationship Id="rId4" Type="http://schemas.openxmlformats.org/officeDocument/2006/relationships/hyperlink" Target="http://www.facebook.com/KattenAtferdVelfer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6904" y="713222"/>
            <a:ext cx="8010192" cy="2176556"/>
          </a:xfrm>
        </p:spPr>
        <p:txBody>
          <a:bodyPr/>
          <a:lstStyle/>
          <a:p>
            <a:pPr eaLnBrk="1" hangingPunct="1"/>
            <a: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Cat – Behaviour and Welfare</a:t>
            </a: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The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 a predator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000" y="3412684"/>
            <a:ext cx="5638800" cy="2176556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800" b="1" dirty="0">
                <a:solidFill>
                  <a:schemeClr val="bg1"/>
                </a:solidFill>
              </a:rPr>
              <a:t>Bjarne O. Braastad</a:t>
            </a:r>
          </a:p>
          <a:p>
            <a:pPr eaLnBrk="1" hangingPunct="1">
              <a:spcBef>
                <a:spcPct val="50000"/>
              </a:spcBef>
            </a:pPr>
            <a:r>
              <a:rPr lang="nb-NO" sz="1600" dirty="0"/>
              <a:t>Professor of Ethology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/>
              <a:t>Department of Animal and Aquacultural Sciences,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>
                <a:solidFill>
                  <a:schemeClr val="bg1"/>
                </a:solidFill>
              </a:rPr>
              <a:t>Norwegian University of Life Sciences, </a:t>
            </a:r>
            <a:r>
              <a:rPr lang="nb-NO" sz="1600" dirty="0"/>
              <a:t>NMBU, Ås, Norway</a:t>
            </a:r>
            <a:endParaRPr lang="nb-NO" sz="1600" dirty="0">
              <a:solidFill>
                <a:schemeClr val="bg1"/>
              </a:solidFill>
            </a:endParaRPr>
          </a:p>
        </p:txBody>
      </p:sp>
      <p:pic>
        <p:nvPicPr>
          <p:cNvPr id="18" name="Picture 6" descr="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62335"/>
            <a:ext cx="22860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ild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55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447" y="6395768"/>
            <a:ext cx="2891208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7E8CAB-9E1F-487B-9AE4-C60737AEF540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19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489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665923"/>
            <a:ext cx="8064896" cy="1477328"/>
          </a:xfrm>
        </p:spPr>
        <p:txBody>
          <a:bodyPr/>
          <a:lstStyle/>
          <a:p>
            <a:pPr defTabSz="361950" eaLnBrk="1" hangingPunct="1"/>
            <a:r>
              <a:rPr lang="nb-NO" sz="3200" dirty="0">
                <a:solidFill>
                  <a:srgbClr val="E9EE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Predatory behaviour </a:t>
            </a:r>
            <a:br>
              <a:rPr lang="nb-NO" sz="3200" dirty="0">
                <a:solidFill>
                  <a:srgbClr val="E9EEE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3200" dirty="0">
                <a:solidFill>
                  <a:srgbClr val="E9EE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the cat as a predator, a threat to  	populations of small birds? </a:t>
            </a:r>
          </a:p>
        </p:txBody>
      </p:sp>
    </p:spTree>
    <p:extLst>
      <p:ext uri="{BB962C8B-B14F-4D97-AF65-F5344CB8AC3E}">
        <p14:creationId xmlns:p14="http://schemas.microsoft.com/office/powerpoint/2010/main" val="1744818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00" y="115035"/>
            <a:ext cx="8568000" cy="1107996"/>
          </a:xfrm>
        </p:spPr>
        <p:txBody>
          <a:bodyPr/>
          <a:lstStyle/>
          <a:p>
            <a:pPr eaLnBrk="1" hangingPunct="1"/>
            <a:r>
              <a:rPr lang="nb-NO" sz="3600" dirty="0"/>
              <a:t>Hunting behaviour </a:t>
            </a:r>
            <a:r>
              <a:rPr lang="nb-NO" sz="3600" dirty="0" err="1"/>
              <a:t>of</a:t>
            </a:r>
            <a:r>
              <a:rPr lang="nb-NO" sz="3600" dirty="0"/>
              <a:t> </a:t>
            </a:r>
            <a:r>
              <a:rPr lang="nb-NO" sz="3600" dirty="0" err="1"/>
              <a:t>cats</a:t>
            </a:r>
            <a:r>
              <a:rPr lang="nb-NO" sz="3600" dirty="0"/>
              <a:t> </a:t>
            </a:r>
            <a:br>
              <a:rPr lang="nb-NO" sz="3600" dirty="0"/>
            </a:br>
            <a:r>
              <a:rPr lang="nb-NO" sz="3600" dirty="0"/>
              <a:t>– a </a:t>
            </a:r>
            <a:r>
              <a:rPr lang="nb-NO" sz="3600" dirty="0" err="1"/>
              <a:t>long</a:t>
            </a:r>
            <a:r>
              <a:rPr lang="nb-NO" sz="3600" dirty="0"/>
              <a:t> </a:t>
            </a:r>
            <a:r>
              <a:rPr lang="nb-NO" sz="3600" dirty="0" err="1"/>
              <a:t>sequence</a:t>
            </a:r>
            <a:r>
              <a:rPr lang="nb-NO" sz="3600" dirty="0"/>
              <a:t> </a:t>
            </a:r>
            <a:r>
              <a:rPr lang="nb-NO" sz="3600" dirty="0" err="1"/>
              <a:t>of</a:t>
            </a:r>
            <a:r>
              <a:rPr lang="nb-NO" sz="3600" dirty="0"/>
              <a:t> behaviour </a:t>
            </a:r>
          </a:p>
        </p:txBody>
      </p:sp>
      <p:sp>
        <p:nvSpPr>
          <p:cNvPr id="131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00" y="1377541"/>
            <a:ext cx="8244472" cy="4994599"/>
          </a:xfrm>
        </p:spPr>
        <p:txBody>
          <a:bodyPr/>
          <a:lstStyle/>
          <a:p>
            <a:pPr marL="196850" indent="-196850" defTabSz="444500" eaLnBrk="1" hangingPunct="1">
              <a:lnSpc>
                <a:spcPct val="90000"/>
              </a:lnSpc>
            </a:pPr>
            <a:r>
              <a:rPr lang="nb-NO" sz="2200" dirty="0">
                <a:cs typeface="Times New Roman" pitchFamily="18" charset="0"/>
              </a:rPr>
              <a:t>Hunting motivation 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 s</a:t>
            </a:r>
            <a:r>
              <a:rPr lang="nb-NO" sz="2200" dirty="0">
                <a:cs typeface="Times New Roman" pitchFamily="18" charset="0"/>
                <a:sym typeface="Wingdings" pitchFamily="2" charset="2"/>
              </a:rPr>
              <a:t>eek a hunting place</a:t>
            </a:r>
            <a:endParaRPr lang="nb-NO" sz="2200" dirty="0">
              <a:solidFill>
                <a:schemeClr val="tx1"/>
              </a:solidFill>
              <a:cs typeface="Times New Roman" pitchFamily="18" charset="0"/>
            </a:endParaRP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cs typeface="Times New Roman" pitchFamily="18" charset="0"/>
              </a:rPr>
              <a:t>Relevant hunting place 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 w</a:t>
            </a:r>
            <a:r>
              <a:rPr lang="nb-NO" sz="2200" dirty="0">
                <a:cs typeface="Times New Roman" pitchFamily="18" charset="0"/>
                <a:sym typeface="Wingdings" pitchFamily="2" charset="2"/>
              </a:rPr>
              <a:t>aiting in ambush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– </a:t>
            </a:r>
            <a:r>
              <a:rPr lang="nb-NO" sz="2200" dirty="0">
                <a:cs typeface="Times New Roman" pitchFamily="18" charset="0"/>
                <a:sym typeface="Wingdings" pitchFamily="2" charset="2"/>
              </a:rPr>
              <a:t>patience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</a:t>
            </a:r>
            <a:endParaRPr lang="nb-NO" sz="2200" dirty="0">
              <a:solidFill>
                <a:schemeClr val="tx1"/>
              </a:solidFill>
              <a:cs typeface="Times New Roman" pitchFamily="18" charset="0"/>
            </a:endParaRP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Sees potential prey	 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 run closer to prey, new ambush</a:t>
            </a:r>
            <a:endParaRPr lang="nb-NO" sz="2200" dirty="0">
              <a:solidFill>
                <a:schemeClr val="tx1"/>
              </a:solidFill>
              <a:cs typeface="Times New Roman" pitchFamily="18" charset="0"/>
            </a:endParaRP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cs typeface="Times New Roman" pitchFamily="18" charset="0"/>
              </a:rPr>
              <a:t>Prey inattentive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	 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 low crawling towards prey, hiding if possible</a:t>
            </a: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cs typeface="Times New Roman" pitchFamily="18" charset="0"/>
                <a:sym typeface="Wingdings" pitchFamily="2" charset="2"/>
              </a:rPr>
              <a:t>Prey inattentive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, OK distance  runs or jumps onto</a:t>
            </a:r>
            <a:r>
              <a:rPr lang="nb-NO" sz="2200" dirty="0">
                <a:cs typeface="Times New Roman" pitchFamily="18" charset="0"/>
                <a:sym typeface="Wingdings" pitchFamily="2" charset="2"/>
              </a:rPr>
              <a:t> </a:t>
            </a:r>
          </a:p>
          <a:p>
            <a:pPr marL="0" indent="0" defTabSz="444500" eaLnBrk="1" hangingPunct="1">
              <a:lnSpc>
                <a:spcPct val="90000"/>
              </a:lnSpc>
              <a:buNone/>
            </a:pP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	prey; seizes it</a:t>
            </a: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cs typeface="Times New Roman" pitchFamily="18" charset="0"/>
                <a:sym typeface="Wingdings" pitchFamily="2" charset="2"/>
              </a:rPr>
              <a:t>If the cat is hungry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 killing bite and possibly eats prey</a:t>
            </a:r>
          </a:p>
          <a:p>
            <a:pPr marL="0" indent="0" defTabSz="444500" eaLnBrk="1" hangingPunct="1">
              <a:lnSpc>
                <a:spcPct val="90000"/>
              </a:lnSpc>
              <a:buNone/>
            </a:pPr>
            <a:endParaRPr lang="nb-NO" sz="1200" dirty="0">
              <a:solidFill>
                <a:schemeClr val="tx1"/>
              </a:solidFill>
              <a:cs typeface="Times New Roman" pitchFamily="18" charset="0"/>
              <a:sym typeface="Wingdings" pitchFamily="2" charset="2"/>
            </a:endParaRP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If the cat is </a:t>
            </a:r>
            <a:r>
              <a:rPr lang="nb-NO" sz="2200" i="1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not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hungry, it may release the prey and catch </a:t>
            </a:r>
          </a:p>
          <a:p>
            <a:pPr marL="0" indent="0" defTabSz="444500" eaLnBrk="1" hangingPunct="1">
              <a:lnSpc>
                <a:spcPct val="90000"/>
              </a:lnSpc>
              <a:buNone/>
            </a:pPr>
            <a:r>
              <a:rPr lang="nb-NO" sz="2200" dirty="0">
                <a:cs typeface="Times New Roman" pitchFamily="18" charset="0"/>
                <a:sym typeface="Wingdings" pitchFamily="2" charset="2"/>
              </a:rPr>
              <a:t>	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it again</a:t>
            </a:r>
            <a:r>
              <a:rPr lang="nb-NO" sz="22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 t</a:t>
            </a:r>
            <a:r>
              <a:rPr lang="nb-NO" sz="2200" dirty="0">
                <a:cs typeface="Times New Roman" pitchFamily="18" charset="0"/>
                <a:sym typeface="Wingdings" pitchFamily="2" charset="2"/>
              </a:rPr>
              <a:t>he cat ‘plays’ with the prey</a:t>
            </a:r>
            <a:endParaRPr lang="nb-NO" sz="2200" dirty="0">
              <a:solidFill>
                <a:schemeClr val="tx1"/>
              </a:solidFill>
              <a:cs typeface="Times New Roman" pitchFamily="18" charset="0"/>
              <a:sym typeface="Wingdings" pitchFamily="2" charset="2"/>
            </a:endParaRP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The longer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into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the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behaviour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sequence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,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the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higher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the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hunting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motivation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must be to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continue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hunting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. Killing bite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needs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a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particularly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high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motivation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in house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cats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. 											</a:t>
            </a:r>
            <a:r>
              <a:rPr lang="nb-NO" sz="2200" dirty="0">
                <a:cs typeface="Times New Roman" pitchFamily="18" charset="0"/>
                <a:sym typeface="Wingdings" pitchFamily="2" charset="2"/>
              </a:rPr>
              <a:t>   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nb-NO" sz="14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(Leyhausen, P., 1979, </a:t>
            </a:r>
            <a:r>
              <a:rPr lang="nb-NO" sz="1400" i="1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Cat Behavior</a:t>
            </a:r>
            <a:r>
              <a:rPr lang="nb-NO" sz="1400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, Garland STPM Press, New York)</a:t>
            </a:r>
            <a:endParaRPr lang="nb-NO" sz="1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2</a:t>
            </a:fld>
            <a:endParaRPr lang="nb-NO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79"/>
          <a:stretch/>
        </p:blipFill>
        <p:spPr>
          <a:xfrm>
            <a:off x="7200800" y="2780928"/>
            <a:ext cx="1619672" cy="83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51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1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1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1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1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1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1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10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00" y="398717"/>
            <a:ext cx="8568000" cy="1107996"/>
          </a:xfrm>
        </p:spPr>
        <p:txBody>
          <a:bodyPr/>
          <a:lstStyle/>
          <a:p>
            <a:pPr eaLnBrk="1" hangingPunct="1"/>
            <a:r>
              <a:rPr lang="nb-NO" sz="3600" dirty="0"/>
              <a:t>Hunting behaviour in cats – the </a:t>
            </a:r>
            <a:br>
              <a:rPr lang="nb-NO" sz="3600" dirty="0"/>
            </a:br>
            <a:r>
              <a:rPr lang="nb-NO" sz="3600" dirty="0"/>
              <a:t>role of play </a:t>
            </a:r>
          </a:p>
        </p:txBody>
      </p:sp>
      <p:sp>
        <p:nvSpPr>
          <p:cNvPr id="131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00" y="1844824"/>
            <a:ext cx="7992000" cy="4825553"/>
          </a:xfrm>
        </p:spPr>
        <p:txBody>
          <a:bodyPr/>
          <a:lstStyle/>
          <a:p>
            <a:pPr defTabSz="444500" eaLnBrk="1" hangingPunct="1">
              <a:lnSpc>
                <a:spcPct val="90000"/>
              </a:lnSpc>
            </a:pPr>
            <a:r>
              <a:rPr lang="nb-NO" sz="2200" dirty="0" err="1">
                <a:cs typeface="Times New Roman" pitchFamily="18" charset="0"/>
              </a:rPr>
              <a:t>Predatory</a:t>
            </a:r>
            <a:r>
              <a:rPr lang="nb-NO" sz="2200" dirty="0">
                <a:cs typeface="Times New Roman" pitchFamily="18" charset="0"/>
              </a:rPr>
              <a:t> play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=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object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play,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important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for behavioural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development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but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also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kept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in adult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cats</a:t>
            </a:r>
            <a:endParaRPr lang="nb-NO" sz="2200" dirty="0">
              <a:solidFill>
                <a:schemeClr val="tx1"/>
              </a:solidFill>
              <a:cs typeface="Times New Roman" pitchFamily="18" charset="0"/>
            </a:endParaRP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cs typeface="Times New Roman" pitchFamily="18" charset="0"/>
              </a:rPr>
              <a:t>Predatory play can use the human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as an ‘object’ – should not be encouraged, since the cat gets used to biting humans.</a:t>
            </a: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cs typeface="Times New Roman" pitchFamily="18" charset="0"/>
              </a:rPr>
              <a:t>Instead, use other objects like table-tennis balls, paper in a string, feather sticks etc. </a:t>
            </a:r>
            <a:endParaRPr lang="nb-NO" sz="2200" dirty="0">
              <a:solidFill>
                <a:schemeClr val="tx1"/>
              </a:solidFill>
              <a:cs typeface="Times New Roman" pitchFamily="18" charset="0"/>
            </a:endParaRP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Remember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the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cat’s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patience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! </a:t>
            </a: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This also applies when we </a:t>
            </a:r>
          </a:p>
          <a:p>
            <a:pPr marL="0" indent="0" defTabSz="444500" eaLnBrk="1" hangingPunct="1">
              <a:lnSpc>
                <a:spcPct val="90000"/>
              </a:lnSpc>
              <a:buNone/>
            </a:pPr>
            <a:r>
              <a:rPr lang="nb-NO" sz="2200" dirty="0">
                <a:cs typeface="Times New Roman" pitchFamily="18" charset="0"/>
              </a:rPr>
              <a:t>	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play with the cat.</a:t>
            </a:r>
            <a:endParaRPr lang="nb-NO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6" name="Bilde 5" descr="Foto 14 - Lek med fjærdusk kan gi katten god jakttrening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4158" y="3610177"/>
            <a:ext cx="1853456" cy="2780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>
          <a:xfrm>
            <a:off x="4519188" y="6391105"/>
            <a:ext cx="2891208" cy="153888"/>
          </a:xfrm>
        </p:spPr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2150" y="3625918"/>
            <a:ext cx="1832394" cy="121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30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1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1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1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00" y="404664"/>
            <a:ext cx="792956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Hunting in cats – prey species and hunting efficiency </a:t>
            </a:r>
          </a:p>
        </p:txBody>
      </p:sp>
      <p:sp>
        <p:nvSpPr>
          <p:cNvPr id="131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568000" cy="4929188"/>
          </a:xfrm>
        </p:spPr>
        <p:txBody>
          <a:bodyPr/>
          <a:lstStyle/>
          <a:p>
            <a:pPr defTabSz="444500" eaLnBrk="1" hangingPunct="1">
              <a:lnSpc>
                <a:spcPct val="90000"/>
              </a:lnSpc>
              <a:buFont typeface="Webdings" pitchFamily="18" charset="2"/>
              <a:buNone/>
            </a:pPr>
            <a:r>
              <a:rPr lang="nb-NO" sz="2200" u="sng" dirty="0" err="1">
                <a:cs typeface="Times New Roman" pitchFamily="18" charset="0"/>
              </a:rPr>
              <a:t>Prey</a:t>
            </a:r>
            <a:r>
              <a:rPr lang="nb-NO" sz="2200" u="sng" dirty="0">
                <a:cs typeface="Times New Roman" pitchFamily="18" charset="0"/>
              </a:rPr>
              <a:t> species</a:t>
            </a:r>
            <a:r>
              <a:rPr lang="nb-NO" sz="2200" u="sng" dirty="0">
                <a:solidFill>
                  <a:schemeClr val="tx1"/>
                </a:solidFill>
                <a:cs typeface="Times New Roman" pitchFamily="18" charset="0"/>
              </a:rPr>
              <a:t>: </a:t>
            </a: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cs typeface="Times New Roman" pitchFamily="18" charset="0"/>
              </a:rPr>
              <a:t>Most common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: 	</a:t>
            </a:r>
            <a:r>
              <a:rPr lang="nb-NO" sz="2200" dirty="0">
                <a:cs typeface="Times New Roman" pitchFamily="18" charset="0"/>
              </a:rPr>
              <a:t>mice, voles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, young rats, birds, young rabbits, 							squirrels, insects as snacks</a:t>
            </a: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cs typeface="Times New Roman" pitchFamily="18" charset="0"/>
              </a:rPr>
              <a:t>Less common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: 	adult rats, adult rabbits, hares, ducks, pheasants, 						small snakes, lizards</a:t>
            </a:r>
          </a:p>
          <a:p>
            <a:pPr defTabSz="444500" eaLnBrk="1" hangingPunct="1">
              <a:lnSpc>
                <a:spcPct val="90000"/>
              </a:lnSpc>
            </a:pPr>
            <a:endParaRPr lang="nb-NO" sz="1000" dirty="0">
              <a:solidFill>
                <a:schemeClr val="tx1"/>
              </a:solidFill>
              <a:cs typeface="Times New Roman" pitchFamily="18" charset="0"/>
            </a:endParaRPr>
          </a:p>
          <a:p>
            <a:pPr defTabSz="444500" eaLnBrk="1" hangingPunct="1">
              <a:lnSpc>
                <a:spcPct val="90000"/>
              </a:lnSpc>
              <a:buFont typeface="Webdings" pitchFamily="18" charset="2"/>
              <a:buNone/>
            </a:pPr>
            <a:r>
              <a:rPr lang="nb-NO" sz="2200" u="sng" dirty="0" err="1">
                <a:solidFill>
                  <a:schemeClr val="tx1"/>
                </a:solidFill>
                <a:cs typeface="Times New Roman" pitchFamily="18" charset="0"/>
              </a:rPr>
              <a:t>Efficiency</a:t>
            </a:r>
            <a:r>
              <a:rPr lang="nb-NO" sz="2200" u="sng" dirty="0">
                <a:solidFill>
                  <a:schemeClr val="tx1"/>
                </a:solidFill>
                <a:cs typeface="Times New Roman" pitchFamily="18" charset="0"/>
              </a:rPr>
              <a:t>:</a:t>
            </a: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Small rodents and birds:</a:t>
            </a:r>
            <a:r>
              <a:rPr lang="nb-NO" sz="2200" dirty="0">
                <a:cs typeface="Times New Roman" pitchFamily="18" charset="0"/>
              </a:rPr>
              <a:t> 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2–4 attacks per successful hunt</a:t>
            </a: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cs typeface="Times New Roman" pitchFamily="18" charset="0"/>
              </a:rPr>
              <a:t>Rabbits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:	5 attacks per successful hunt</a:t>
            </a:r>
            <a:r>
              <a:rPr lang="nb-NO" sz="2200" dirty="0">
                <a:cs typeface="Times New Roman" pitchFamily="18" charset="0"/>
              </a:rPr>
              <a:t>        </a:t>
            </a:r>
          </a:p>
          <a:p>
            <a:pPr marL="0" indent="0" defTabSz="444500" eaLnBrk="1" hangingPunct="1">
              <a:lnSpc>
                <a:spcPct val="90000"/>
              </a:lnSpc>
              <a:buNone/>
            </a:pPr>
            <a:r>
              <a:rPr lang="nb-NO" sz="1600" dirty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nb-NO" sz="1400" dirty="0">
                <a:solidFill>
                  <a:schemeClr val="tx1"/>
                </a:solidFill>
                <a:cs typeface="Times New Roman" pitchFamily="18" charset="0"/>
              </a:rPr>
              <a:t>(Fitzgerald &amp; Turner, 2000, in: Turner &amp; Bateson (eds) </a:t>
            </a:r>
            <a:r>
              <a:rPr lang="nb-NO" sz="1400" i="1" dirty="0">
                <a:solidFill>
                  <a:schemeClr val="tx1"/>
                </a:solidFill>
                <a:cs typeface="Times New Roman" pitchFamily="18" charset="0"/>
              </a:rPr>
              <a:t>The Domestic Cat</a:t>
            </a:r>
            <a:r>
              <a:rPr lang="nb-NO" sz="1400" dirty="0">
                <a:solidFill>
                  <a:schemeClr val="tx1"/>
                </a:solidFill>
                <a:cs typeface="Times New Roman" pitchFamily="18" charset="0"/>
              </a:rPr>
              <a:t>, 2nd edn, Cambridge </a:t>
            </a:r>
          </a:p>
          <a:p>
            <a:pPr marL="0" indent="0" defTabSz="444500" eaLnBrk="1" hangingPunct="1">
              <a:lnSpc>
                <a:spcPct val="90000"/>
              </a:lnSpc>
              <a:buNone/>
            </a:pPr>
            <a:r>
              <a:rPr lang="nb-NO" sz="1400" dirty="0">
                <a:cs typeface="Times New Roman" pitchFamily="18" charset="0"/>
              </a:rPr>
              <a:t>	</a:t>
            </a:r>
            <a:r>
              <a:rPr lang="nb-NO" sz="1400" dirty="0">
                <a:solidFill>
                  <a:schemeClr val="tx1"/>
                </a:solidFill>
                <a:cs typeface="Times New Roman" pitchFamily="18" charset="0"/>
              </a:rPr>
              <a:t>University Press, </a:t>
            </a:r>
            <a:r>
              <a:rPr lang="nb-NO" sz="1400" dirty="0">
                <a:cs typeface="Times New Roman" pitchFamily="18" charset="0"/>
              </a:rPr>
              <a:t>C</a:t>
            </a:r>
            <a:r>
              <a:rPr lang="nb-NO" sz="1400" dirty="0">
                <a:solidFill>
                  <a:schemeClr val="tx1"/>
                </a:solidFill>
                <a:cs typeface="Times New Roman" pitchFamily="18" charset="0"/>
              </a:rPr>
              <a:t>ambridge, UK)</a:t>
            </a:r>
          </a:p>
          <a:p>
            <a:pPr defTabSz="444500" eaLnBrk="1" hangingPunct="1">
              <a:lnSpc>
                <a:spcPct val="90000"/>
              </a:lnSpc>
            </a:pP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Cats take less prey as they become older.</a:t>
            </a:r>
            <a:endParaRPr lang="nb-NO" sz="2200" dirty="0">
              <a:cs typeface="Times New Roman" pitchFamily="18" charset="0"/>
            </a:endParaRPr>
          </a:p>
          <a:p>
            <a:pPr marL="0" indent="0" defTabSz="444500" eaLnBrk="1" hangingPunct="1">
              <a:lnSpc>
                <a:spcPct val="90000"/>
              </a:lnSpc>
              <a:buNone/>
            </a:pP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nb-NO" sz="1400" dirty="0">
                <a:solidFill>
                  <a:schemeClr val="tx1"/>
                </a:solidFill>
                <a:cs typeface="Times New Roman" pitchFamily="18" charset="0"/>
              </a:rPr>
              <a:t>(Churcher &amp; Lawton, 1987, </a:t>
            </a:r>
            <a:r>
              <a:rPr lang="nb-NO" sz="1400" i="1" dirty="0">
                <a:solidFill>
                  <a:schemeClr val="tx1"/>
                </a:solidFill>
                <a:cs typeface="Times New Roman" pitchFamily="18" charset="0"/>
              </a:rPr>
              <a:t>Journal of Zoology </a:t>
            </a:r>
            <a:r>
              <a:rPr lang="nb-NO" sz="1400" dirty="0">
                <a:solidFill>
                  <a:schemeClr val="tx1"/>
                </a:solidFill>
                <a:cs typeface="Times New Roman" pitchFamily="18" charset="0"/>
              </a:rPr>
              <a:t>212, 439–455; Barratt, 1998, </a:t>
            </a:r>
            <a:r>
              <a:rPr lang="nb-NO" sz="1400" i="1" dirty="0">
                <a:solidFill>
                  <a:schemeClr val="tx1"/>
                </a:solidFill>
                <a:cs typeface="Times New Roman" pitchFamily="18" charset="0"/>
              </a:rPr>
              <a:t>Wildlife </a:t>
            </a:r>
            <a:r>
              <a:rPr lang="nb-NO" sz="1400" i="1" dirty="0">
                <a:cs typeface="Times New Roman" pitchFamily="18" charset="0"/>
              </a:rPr>
              <a:t>Research </a:t>
            </a:r>
            <a:r>
              <a:rPr lang="nb-NO" sz="1400" dirty="0">
                <a:cs typeface="Times New Roman" pitchFamily="18" charset="0"/>
              </a:rPr>
              <a:t>25, </a:t>
            </a:r>
          </a:p>
          <a:p>
            <a:pPr marL="0" indent="0" defTabSz="444500" eaLnBrk="1" hangingPunct="1">
              <a:lnSpc>
                <a:spcPct val="90000"/>
              </a:lnSpc>
              <a:buNone/>
            </a:pPr>
            <a:r>
              <a:rPr lang="nb-NO" sz="1400" dirty="0">
                <a:cs typeface="Times New Roman" pitchFamily="18" charset="0"/>
              </a:rPr>
              <a:t>	475–487</a:t>
            </a:r>
            <a:r>
              <a:rPr lang="nb-NO" sz="1400" dirty="0">
                <a:solidFill>
                  <a:schemeClr val="tx1"/>
                </a:solidFill>
                <a:cs typeface="Times New Roman" pitchFamily="18" charset="0"/>
              </a:rPr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195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1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1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1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1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1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1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10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10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566053" y="291295"/>
            <a:ext cx="8568000" cy="1107996"/>
          </a:xfrm>
        </p:spPr>
        <p:txBody>
          <a:bodyPr/>
          <a:lstStyle/>
          <a:p>
            <a:pPr eaLnBrk="1" hangingPunct="1"/>
            <a:r>
              <a:rPr lang="nb-NO" sz="3600" dirty="0"/>
              <a:t>Hunting in cats – favourable </a:t>
            </a:r>
            <a:br>
              <a:rPr lang="nb-NO" sz="3600" dirty="0"/>
            </a:br>
            <a:r>
              <a:rPr lang="nb-NO" sz="3600" dirty="0"/>
              <a:t>effects: pests </a:t>
            </a:r>
          </a:p>
        </p:txBody>
      </p:sp>
      <p:sp>
        <p:nvSpPr>
          <p:cNvPr id="131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399" y="1700808"/>
            <a:ext cx="7831640" cy="2736304"/>
          </a:xfrm>
        </p:spPr>
        <p:txBody>
          <a:bodyPr/>
          <a:lstStyle/>
          <a:p>
            <a:pPr defTabSz="444500" eaLnBrk="1" hangingPunct="1">
              <a:lnSpc>
                <a:spcPct val="90000"/>
              </a:lnSpc>
            </a:pPr>
            <a:r>
              <a:rPr lang="nb-NO" dirty="0" err="1">
                <a:solidFill>
                  <a:schemeClr val="tx1"/>
                </a:solidFill>
                <a:cs typeface="Times New Roman" pitchFamily="18" charset="0"/>
              </a:rPr>
              <a:t>Contributes</a:t>
            </a:r>
            <a:r>
              <a:rPr lang="nb-NO" dirty="0">
                <a:solidFill>
                  <a:schemeClr val="tx1"/>
                </a:solidFill>
                <a:cs typeface="Times New Roman" pitchFamily="18" charset="0"/>
              </a:rPr>
              <a:t> to </a:t>
            </a:r>
            <a:r>
              <a:rPr lang="nb-NO" dirty="0" err="1">
                <a:solidFill>
                  <a:schemeClr val="tx1"/>
                </a:solidFill>
                <a:cs typeface="Times New Roman" pitchFamily="18" charset="0"/>
              </a:rPr>
              <a:t>keeping</a:t>
            </a:r>
            <a:r>
              <a:rPr lang="nb-NO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dirty="0" err="1">
                <a:solidFill>
                  <a:schemeClr val="tx1"/>
                </a:solidFill>
                <a:cs typeface="Times New Roman" pitchFamily="18" charset="0"/>
              </a:rPr>
              <a:t>populations</a:t>
            </a:r>
            <a:r>
              <a:rPr lang="nb-NO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dirty="0" err="1">
                <a:cs typeface="Times New Roman" pitchFamily="18" charset="0"/>
              </a:rPr>
              <a:t>of</a:t>
            </a:r>
            <a:r>
              <a:rPr lang="nb-NO" dirty="0">
                <a:cs typeface="Times New Roman" pitchFamily="18" charset="0"/>
              </a:rPr>
              <a:t> </a:t>
            </a:r>
            <a:r>
              <a:rPr lang="nb-NO" dirty="0" err="1">
                <a:cs typeface="Times New Roman" pitchFamily="18" charset="0"/>
              </a:rPr>
              <a:t>mice</a:t>
            </a:r>
            <a:r>
              <a:rPr lang="nb-NO" dirty="0">
                <a:cs typeface="Times New Roman" pitchFamily="18" charset="0"/>
              </a:rPr>
              <a:t> and rats </a:t>
            </a:r>
            <a:r>
              <a:rPr lang="nb-NO" dirty="0" err="1">
                <a:cs typeface="Times New Roman" pitchFamily="18" charset="0"/>
              </a:rPr>
              <a:t>low</a:t>
            </a:r>
            <a:r>
              <a:rPr lang="nb-NO" dirty="0">
                <a:cs typeface="Times New Roman" pitchFamily="18" charset="0"/>
              </a:rPr>
              <a:t> </a:t>
            </a:r>
            <a:r>
              <a:rPr lang="nb-NO" dirty="0">
                <a:solidFill>
                  <a:schemeClr val="tx1"/>
                </a:solidFill>
                <a:cs typeface="Times New Roman" pitchFamily="18" charset="0"/>
              </a:rPr>
              <a:t>		</a:t>
            </a:r>
            <a:r>
              <a:rPr lang="nb-NO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nb-NO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important</a:t>
            </a:r>
            <a:r>
              <a:rPr lang="nb-NO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during </a:t>
            </a:r>
            <a:r>
              <a:rPr lang="nb-NO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domestication</a:t>
            </a:r>
            <a:r>
              <a:rPr lang="nb-NO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nb-NO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of</a:t>
            </a:r>
            <a:r>
              <a:rPr lang="nb-NO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nb-NO" dirty="0" err="1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cats</a:t>
            </a:r>
            <a:endParaRPr lang="nb-NO" dirty="0">
              <a:solidFill>
                <a:schemeClr val="tx1"/>
              </a:solidFill>
              <a:cs typeface="Times New Roman" pitchFamily="18" charset="0"/>
              <a:sym typeface="Wingdings" pitchFamily="2" charset="2"/>
            </a:endParaRPr>
          </a:p>
          <a:p>
            <a:pPr defTabSz="444500" eaLnBrk="1" hangingPunct="1">
              <a:lnSpc>
                <a:spcPct val="90000"/>
              </a:lnSpc>
            </a:pPr>
            <a:r>
              <a:rPr lang="nb-NO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May </a:t>
            </a:r>
            <a:r>
              <a:rPr lang="nb-NO" i="1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reduce</a:t>
            </a:r>
            <a:r>
              <a:rPr lang="nb-NO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mouse population (hunting young and adult mice)</a:t>
            </a:r>
          </a:p>
          <a:p>
            <a:pPr defTabSz="444500" eaLnBrk="1" hangingPunct="1">
              <a:lnSpc>
                <a:spcPct val="90000"/>
              </a:lnSpc>
            </a:pPr>
            <a:r>
              <a:rPr lang="nb-NO" dirty="0">
                <a:cs typeface="Times New Roman" pitchFamily="18" charset="0"/>
                <a:sym typeface="Wingdings" pitchFamily="2" charset="2"/>
              </a:rPr>
              <a:t>May </a:t>
            </a:r>
            <a:r>
              <a:rPr lang="nb-NO" i="1" dirty="0">
                <a:cs typeface="Times New Roman" pitchFamily="18" charset="0"/>
                <a:sym typeface="Wingdings" pitchFamily="2" charset="2"/>
              </a:rPr>
              <a:t>counteract increase </a:t>
            </a:r>
            <a:r>
              <a:rPr lang="nb-NO" dirty="0">
                <a:cs typeface="Times New Roman" pitchFamily="18" charset="0"/>
                <a:sym typeface="Wingdings" pitchFamily="2" charset="2"/>
              </a:rPr>
              <a:t>in rat populations</a:t>
            </a:r>
            <a:r>
              <a:rPr lang="nb-NO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 (hunting young rats)</a:t>
            </a:r>
          </a:p>
          <a:p>
            <a:pPr defTabSz="444500">
              <a:lnSpc>
                <a:spcPct val="90000"/>
              </a:lnSpc>
            </a:pPr>
            <a:r>
              <a:rPr lang="nb-NO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Reducing cat populations may increase rat </a:t>
            </a:r>
          </a:p>
          <a:p>
            <a:pPr marL="0" indent="0" defTabSz="444500">
              <a:lnSpc>
                <a:spcPct val="90000"/>
              </a:lnSpc>
              <a:buNone/>
            </a:pPr>
            <a:r>
              <a:rPr lang="nb-NO" dirty="0">
                <a:cs typeface="Times New Roman" pitchFamily="18" charset="0"/>
                <a:sym typeface="Wingdings" pitchFamily="2" charset="2"/>
              </a:rPr>
              <a:t>	</a:t>
            </a:r>
            <a:r>
              <a:rPr lang="nb-NO" dirty="0">
                <a:solidFill>
                  <a:schemeClr val="tx1"/>
                </a:solidFill>
                <a:cs typeface="Times New Roman" pitchFamily="18" charset="0"/>
                <a:sym typeface="Wingdings" pitchFamily="2" charset="2"/>
              </a:rPr>
              <a:t>populations. 															           </a:t>
            </a:r>
          </a:p>
          <a:p>
            <a:pPr marL="0" indent="0" defTabSz="444500">
              <a:lnSpc>
                <a:spcPct val="90000"/>
              </a:lnSpc>
              <a:buNone/>
            </a:pPr>
            <a:r>
              <a:rPr lang="nb-NO" sz="1400" dirty="0">
                <a:cs typeface="Times New Roman" pitchFamily="18" charset="0"/>
              </a:rPr>
              <a:t>(Fitzgerald &amp; Turner, 2000, in: Turner &amp; Bateson (eds) </a:t>
            </a:r>
            <a:r>
              <a:rPr lang="nb-NO" sz="1400" i="1" dirty="0">
                <a:cs typeface="Times New Roman" pitchFamily="18" charset="0"/>
              </a:rPr>
              <a:t>The Domestic Cat</a:t>
            </a:r>
            <a:r>
              <a:rPr lang="nb-NO" sz="1400" dirty="0">
                <a:cs typeface="Times New Roman" pitchFamily="18" charset="0"/>
              </a:rPr>
              <a:t>, </a:t>
            </a:r>
          </a:p>
          <a:p>
            <a:pPr marL="0" indent="0" defTabSz="444500">
              <a:lnSpc>
                <a:spcPct val="90000"/>
              </a:lnSpc>
              <a:buNone/>
            </a:pPr>
            <a:r>
              <a:rPr lang="nb-NO" sz="1400" dirty="0">
                <a:cs typeface="Times New Roman" pitchFamily="18" charset="0"/>
              </a:rPr>
              <a:t>     2nd edn, Cambridge University Press, Cambridge, UK)</a:t>
            </a:r>
          </a:p>
          <a:p>
            <a:pPr defTabSz="444500" eaLnBrk="1" hangingPunct="1">
              <a:lnSpc>
                <a:spcPct val="90000"/>
              </a:lnSpc>
            </a:pPr>
            <a:endParaRPr lang="nb-NO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6" name="Bilde 5" descr="Foto 36 - Smågnagere er kattens mest naturlige byttedyr, og som den tar mest av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28393" y="4293096"/>
            <a:ext cx="2005660" cy="2564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91" name="TekstSylinder 6"/>
          <p:cNvSpPr txBox="1">
            <a:spLocks noChangeArrowheads="1"/>
          </p:cNvSpPr>
          <p:nvPr/>
        </p:nvSpPr>
        <p:spPr bwMode="auto">
          <a:xfrm>
            <a:off x="5508104" y="5840113"/>
            <a:ext cx="17643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nb-NO" sz="1000" dirty="0"/>
              <a:t>Foto: </a:t>
            </a:r>
            <a:r>
              <a:rPr lang="nb-NO" sz="1000" dirty="0" err="1"/>
              <a:t>Lxowle</a:t>
            </a:r>
            <a:r>
              <a:rPr lang="nb-NO" sz="1000" dirty="0"/>
              <a:t>, Wikimedia, CC-BY-SA-3.0)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1220" y="6372140"/>
            <a:ext cx="2891208" cy="153888"/>
          </a:xfrm>
        </p:spPr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32240" y="6558866"/>
            <a:ext cx="298376" cy="153888"/>
          </a:xfrm>
        </p:spPr>
        <p:txBody>
          <a:bodyPr/>
          <a:lstStyle/>
          <a:p>
            <a:fld id="{76503D8D-F27D-49CA-A299-3589FD585F6D}" type="slidenum">
              <a:rPr lang="nb-NO" smtClean="0"/>
              <a:pPr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868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1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1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1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1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00" y="404664"/>
            <a:ext cx="8568001" cy="1107996"/>
          </a:xfrm>
        </p:spPr>
        <p:txBody>
          <a:bodyPr/>
          <a:lstStyle/>
          <a:p>
            <a:pPr eaLnBrk="1" hangingPunct="1"/>
            <a:r>
              <a:rPr lang="nb-NO" sz="3600" dirty="0"/>
              <a:t>Hunting in cats – harmful effects: </a:t>
            </a:r>
            <a:br>
              <a:rPr lang="nb-NO" sz="3600" dirty="0"/>
            </a:br>
            <a:r>
              <a:rPr lang="nb-NO" sz="3600" dirty="0"/>
              <a:t>– birds </a:t>
            </a:r>
          </a:p>
        </p:txBody>
      </p:sp>
      <p:sp>
        <p:nvSpPr>
          <p:cNvPr id="131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776" y="1738214"/>
            <a:ext cx="8028448" cy="4667250"/>
          </a:xfrm>
        </p:spPr>
        <p:txBody>
          <a:bodyPr/>
          <a:lstStyle/>
          <a:p>
            <a:pPr marL="0" indent="0" defTabSz="444500" eaLnBrk="1" hangingPunct="1">
              <a:lnSpc>
                <a:spcPct val="90000"/>
              </a:lnSpc>
              <a:buNone/>
            </a:pP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Ornithologists claim that cats are harmful to populations of small birds. Is it true?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Consider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this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:</a:t>
            </a:r>
          </a:p>
          <a:p>
            <a:pPr defTabSz="444500">
              <a:lnSpc>
                <a:spcPct val="90000"/>
              </a:lnSpc>
            </a:pP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Bird hunting occurs during </a:t>
            </a:r>
            <a:r>
              <a:rPr lang="nb-NO" sz="2200" i="1" dirty="0">
                <a:solidFill>
                  <a:schemeClr val="tx1"/>
                </a:solidFill>
                <a:cs typeface="Times New Roman" pitchFamily="18" charset="0"/>
              </a:rPr>
              <a:t>daytime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– often seen by humans.</a:t>
            </a:r>
          </a:p>
          <a:p>
            <a:pPr defTabSz="444500">
              <a:lnSpc>
                <a:spcPct val="90000"/>
              </a:lnSpc>
            </a:pP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Small-rodent hunting occurs </a:t>
            </a:r>
            <a:r>
              <a:rPr lang="nb-NO" sz="2200" dirty="0">
                <a:cs typeface="Times New Roman" pitchFamily="18" charset="0"/>
              </a:rPr>
              <a:t>at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i="1" dirty="0">
                <a:solidFill>
                  <a:schemeClr val="tx1"/>
                </a:solidFill>
                <a:cs typeface="Times New Roman" pitchFamily="18" charset="0"/>
              </a:rPr>
              <a:t>night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– often overlooked.</a:t>
            </a:r>
          </a:p>
          <a:p>
            <a:pPr defTabSz="444500">
              <a:lnSpc>
                <a:spcPct val="90000"/>
              </a:lnSpc>
            </a:pP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By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keeping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rat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populations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down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the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cat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may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reduce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rat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predations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on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ground-nesting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birds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. </a:t>
            </a:r>
          </a:p>
          <a:p>
            <a:pPr defTabSz="444500">
              <a:lnSpc>
                <a:spcPct val="90000"/>
              </a:lnSpc>
            </a:pP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Even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if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cs typeface="Times New Roman" pitchFamily="18" charset="0"/>
              </a:rPr>
              <a:t>domestic</a:t>
            </a:r>
            <a:r>
              <a:rPr lang="nb-NO" sz="2200" dirty="0">
                <a:cs typeface="Times New Roman" pitchFamily="18" charset="0"/>
              </a:rPr>
              <a:t> </a:t>
            </a:r>
            <a:r>
              <a:rPr lang="nb-NO" sz="2200" dirty="0" err="1">
                <a:cs typeface="Times New Roman" pitchFamily="18" charset="0"/>
              </a:rPr>
              <a:t>cats</a:t>
            </a:r>
            <a:r>
              <a:rPr lang="nb-NO" sz="2200" dirty="0">
                <a:cs typeface="Times New Roman" pitchFamily="18" charset="0"/>
              </a:rPr>
              <a:t> </a:t>
            </a:r>
            <a:r>
              <a:rPr lang="nb-NO" sz="2200" dirty="0" err="1">
                <a:cs typeface="Times New Roman" pitchFamily="18" charset="0"/>
              </a:rPr>
              <a:t>take</a:t>
            </a:r>
            <a:r>
              <a:rPr lang="nb-NO" sz="2200" dirty="0">
                <a:cs typeface="Times New Roman" pitchFamily="18" charset="0"/>
              </a:rPr>
              <a:t> a lot </a:t>
            </a:r>
            <a:r>
              <a:rPr lang="nb-NO" sz="2200" dirty="0" err="1">
                <a:cs typeface="Times New Roman" pitchFamily="18" charset="0"/>
              </a:rPr>
              <a:t>of</a:t>
            </a:r>
            <a:r>
              <a:rPr lang="nb-NO" sz="2200" dirty="0">
                <a:cs typeface="Times New Roman" pitchFamily="18" charset="0"/>
              </a:rPr>
              <a:t> </a:t>
            </a:r>
            <a:r>
              <a:rPr lang="nb-NO" sz="2200" dirty="0" err="1">
                <a:cs typeface="Times New Roman" pitchFamily="18" charset="0"/>
              </a:rPr>
              <a:t>birds</a:t>
            </a:r>
            <a:r>
              <a:rPr lang="nb-NO" sz="2200" dirty="0">
                <a:cs typeface="Times New Roman" pitchFamily="18" charset="0"/>
              </a:rPr>
              <a:t> in </a:t>
            </a:r>
            <a:r>
              <a:rPr lang="nb-NO" sz="2200" dirty="0" err="1">
                <a:cs typeface="Times New Roman" pitchFamily="18" charset="0"/>
              </a:rPr>
              <a:t>living</a:t>
            </a:r>
            <a:r>
              <a:rPr lang="nb-NO" sz="2200" dirty="0">
                <a:cs typeface="Times New Roman" pitchFamily="18" charset="0"/>
              </a:rPr>
              <a:t> areas, </a:t>
            </a:r>
            <a:r>
              <a:rPr lang="nb-NO" sz="2200" dirty="0" err="1">
                <a:cs typeface="Times New Roman" pitchFamily="18" charset="0"/>
              </a:rPr>
              <a:t>those</a:t>
            </a:r>
            <a:r>
              <a:rPr lang="nb-NO" sz="2200" dirty="0">
                <a:cs typeface="Times New Roman" pitchFamily="18" charset="0"/>
              </a:rPr>
              <a:t> </a:t>
            </a:r>
            <a:r>
              <a:rPr lang="nb-NO" sz="2200" dirty="0" err="1">
                <a:cs typeface="Times New Roman" pitchFamily="18" charset="0"/>
              </a:rPr>
              <a:t>bird</a:t>
            </a:r>
            <a:r>
              <a:rPr lang="nb-NO" sz="2200" dirty="0">
                <a:cs typeface="Times New Roman" pitchFamily="18" charset="0"/>
              </a:rPr>
              <a:t> species </a:t>
            </a:r>
            <a:r>
              <a:rPr lang="nb-NO" sz="2200" dirty="0" err="1">
                <a:cs typeface="Times New Roman" pitchFamily="18" charset="0"/>
              </a:rPr>
              <a:t>will</a:t>
            </a:r>
            <a:r>
              <a:rPr lang="nb-NO" sz="2200" dirty="0">
                <a:cs typeface="Times New Roman" pitchFamily="18" charset="0"/>
              </a:rPr>
              <a:t> </a:t>
            </a:r>
            <a:r>
              <a:rPr lang="nb-NO" sz="2200" dirty="0" err="1">
                <a:cs typeface="Times New Roman" pitchFamily="18" charset="0"/>
              </a:rPr>
              <a:t>normally</a:t>
            </a:r>
            <a:r>
              <a:rPr lang="nb-NO" sz="2200" dirty="0">
                <a:cs typeface="Times New Roman" pitchFamily="18" charset="0"/>
              </a:rPr>
              <a:t> be abundant in </a:t>
            </a:r>
            <a:r>
              <a:rPr lang="nb-NO" sz="2200" dirty="0" err="1">
                <a:cs typeface="Times New Roman" pitchFamily="18" charset="0"/>
              </a:rPr>
              <a:t>forests</a:t>
            </a:r>
            <a:r>
              <a:rPr lang="nb-NO" sz="2200" dirty="0">
                <a:cs typeface="Times New Roman" pitchFamily="18" charset="0"/>
              </a:rPr>
              <a:t> or </a:t>
            </a:r>
            <a:r>
              <a:rPr lang="nb-NO" sz="2200" dirty="0" err="1">
                <a:cs typeface="Times New Roman" pitchFamily="18" charset="0"/>
              </a:rPr>
              <a:t>other</a:t>
            </a:r>
            <a:r>
              <a:rPr lang="nb-NO" sz="2200" dirty="0">
                <a:cs typeface="Times New Roman" pitchFamily="18" charset="0"/>
              </a:rPr>
              <a:t> areas. </a:t>
            </a:r>
          </a:p>
          <a:p>
            <a:pPr defTabSz="444500">
              <a:lnSpc>
                <a:spcPct val="90000"/>
              </a:lnSpc>
            </a:pPr>
            <a:r>
              <a:rPr lang="nb-NO" sz="2200" dirty="0">
                <a:cs typeface="Times New Roman" pitchFamily="18" charset="0"/>
              </a:rPr>
              <a:t>On </a:t>
            </a:r>
            <a:r>
              <a:rPr lang="nb-NO" sz="2200" dirty="0" err="1">
                <a:cs typeface="Times New Roman" pitchFamily="18" charset="0"/>
              </a:rPr>
              <a:t>some</a:t>
            </a:r>
            <a:r>
              <a:rPr lang="nb-NO" sz="2200" dirty="0">
                <a:cs typeface="Times New Roman" pitchFamily="18" charset="0"/>
              </a:rPr>
              <a:t> </a:t>
            </a:r>
            <a:r>
              <a:rPr lang="nb-NO" sz="2200" dirty="0" err="1">
                <a:cs typeface="Times New Roman" pitchFamily="18" charset="0"/>
              </a:rPr>
              <a:t>small</a:t>
            </a:r>
            <a:r>
              <a:rPr lang="nb-NO" sz="2200" dirty="0">
                <a:cs typeface="Times New Roman" pitchFamily="18" charset="0"/>
              </a:rPr>
              <a:t> </a:t>
            </a:r>
            <a:r>
              <a:rPr lang="nb-NO" sz="2200" dirty="0" err="1">
                <a:cs typeface="Times New Roman" pitchFamily="18" charset="0"/>
              </a:rPr>
              <a:t>islands</a:t>
            </a:r>
            <a:r>
              <a:rPr lang="nb-NO" sz="2200" dirty="0">
                <a:cs typeface="Times New Roman" pitchFamily="18" charset="0"/>
              </a:rPr>
              <a:t>, </a:t>
            </a:r>
            <a:r>
              <a:rPr lang="nb-NO" sz="2200" dirty="0" err="1">
                <a:cs typeface="Times New Roman" pitchFamily="18" charset="0"/>
              </a:rPr>
              <a:t>cats</a:t>
            </a:r>
            <a:r>
              <a:rPr lang="nb-NO" sz="2200" dirty="0">
                <a:cs typeface="Times New Roman" pitchFamily="18" charset="0"/>
              </a:rPr>
              <a:t> </a:t>
            </a:r>
            <a:r>
              <a:rPr lang="nb-NO" sz="2200" dirty="0" err="1">
                <a:cs typeface="Times New Roman" pitchFamily="18" charset="0"/>
              </a:rPr>
              <a:t>may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be at risk to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local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bird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chemeClr val="tx1"/>
                </a:solidFill>
                <a:cs typeface="Times New Roman" pitchFamily="18" charset="0"/>
              </a:rPr>
              <a:t>populations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defTabSz="444500">
              <a:lnSpc>
                <a:spcPct val="90000"/>
              </a:lnSpc>
            </a:pPr>
            <a:r>
              <a:rPr lang="nb-NO" sz="2200" dirty="0">
                <a:cs typeface="Times New Roman" pitchFamily="18" charset="0"/>
              </a:rPr>
              <a:t>In Australia, cats, like other imported predatory species, may be harmful to bird populations. </a:t>
            </a:r>
            <a:endParaRPr lang="nb-NO" sz="2200" dirty="0">
              <a:solidFill>
                <a:schemeClr val="tx1"/>
              </a:solidFill>
              <a:cs typeface="Times New Roman" pitchFamily="18" charset="0"/>
            </a:endParaRPr>
          </a:p>
          <a:p>
            <a:pPr defTabSz="444500" eaLnBrk="1" hangingPunct="1">
              <a:lnSpc>
                <a:spcPct val="90000"/>
              </a:lnSpc>
            </a:pPr>
            <a:endParaRPr lang="nb-NO" sz="22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144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1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1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1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1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1972"/>
            <a:ext cx="695855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More on cats’ behaviour and welfare is found here </a:t>
            </a:r>
            <a:r>
              <a:rPr lang="nb-NO" sz="2800" dirty="0"/>
              <a:t>(in Norwegian)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988840"/>
            <a:ext cx="833246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3"/>
              </a:rPr>
              <a:t>www.braastad.info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Braastad’s website on ethology, animal welfare, cats, and human–animal relationship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4"/>
              </a:rPr>
              <a:t>www.facebook.com/KattenAtferdVelferd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Facebook (Meta) site for the Norwegian cat book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5"/>
              </a:rPr>
              <a:t>www.etologi.no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for the Norwegian Association of Ethologists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6"/>
              </a:rPr>
              <a:t>www.etologi-dyrevelferd.no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on ethology and animal welfare for secondary schools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7"/>
              </a:rPr>
              <a:t>www.animalpickings.com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popular scientific website for the Research Group on Ethology and Animal Environment at the Norwegian University of Life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50341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52" y="4053388"/>
            <a:ext cx="2664296" cy="1998222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220072" y="4500088"/>
            <a:ext cx="2891208" cy="1449192"/>
          </a:xfrm>
          <a:prstGeom prst="wedgeRoundRectCallout">
            <a:avLst>
              <a:gd name="adj1" fmla="val -78538"/>
              <a:gd name="adj2" fmla="val 3567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we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have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our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secrets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no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ethologist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yet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knows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about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  <a:endParaRPr kumimoji="0" lang="nb-N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2" y="695151"/>
            <a:ext cx="4170394" cy="2780262"/>
          </a:xfrm>
          <a:prstGeom prst="rect">
            <a:avLst/>
          </a:prstGeom>
        </p:spPr>
      </p:pic>
      <p:sp>
        <p:nvSpPr>
          <p:cNvPr id="132101" name="AutoShape 3"/>
          <p:cNvSpPr>
            <a:spLocks noChangeArrowheads="1"/>
          </p:cNvSpPr>
          <p:nvPr/>
        </p:nvSpPr>
        <p:spPr bwMode="auto">
          <a:xfrm>
            <a:off x="5281948" y="1628800"/>
            <a:ext cx="3033712" cy="1530375"/>
          </a:xfrm>
          <a:prstGeom prst="wedgeRoundRectCallout">
            <a:avLst>
              <a:gd name="adj1" fmla="val -107108"/>
              <a:gd name="adj2" fmla="val -30286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Thank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for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listening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to Bjarne. He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believes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he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understands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me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16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NMBU 16:9 with footer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mbu_engelsk_4-3.pptx  -  Read-Only" id="{E03CE0D5-DEC8-43B6-AB4C-B238A283634D}" vid="{F412CE78-9104-440F-AF69-3AD6D89C6C15}"/>
    </a:ext>
  </a:extLst>
</a:theme>
</file>

<file path=ppt/theme/theme2.xml><?xml version="1.0" encoding="utf-8"?>
<a:theme xmlns:a="http://schemas.openxmlformats.org/drawingml/2006/main" name="2_Norsk PPT-mal 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5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D04241B6A2C49AEC0829EF2CEDC39" ma:contentTypeVersion="10" ma:contentTypeDescription="Create a new document." ma:contentTypeScope="" ma:versionID="8cb6642da07eca8b676722397af83821">
  <xsd:schema xmlns:xsd="http://www.w3.org/2001/XMLSchema" xmlns:xs="http://www.w3.org/2001/XMLSchema" xmlns:p="http://schemas.microsoft.com/office/2006/metadata/properties" xmlns:ns3="44bfa961-d78b-447a-878e-35665a8e91da" targetNamespace="http://schemas.microsoft.com/office/2006/metadata/properties" ma:root="true" ma:fieldsID="fed824015fb53f20ae12fe767caa57d0" ns3:_="">
    <xsd:import namespace="44bfa961-d78b-447a-878e-35665a8e91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fa961-d78b-447a-878e-35665a8e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638A1F-54C3-4670-89D8-B1FFACE23D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A48EA6-061D-410C-9D29-53101D6FAAA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4bfa961-d78b-447a-878e-35665a8e91d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E348AB-F6C4-449A-899C-7448A9A77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fa961-d78b-447a-878e-35665a8e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nmbu_engelsk_4-3</Template>
  <TotalTime>0</TotalTime>
  <Words>1098</Words>
  <Application>Microsoft Office PowerPoint</Application>
  <PresentationFormat>On-screen Show (4:3)</PresentationFormat>
  <Paragraphs>107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Comic Sans MS</vt:lpstr>
      <vt:lpstr>Symbol</vt:lpstr>
      <vt:lpstr>Webdings</vt:lpstr>
      <vt:lpstr>NMBU 16:9 with footer</vt:lpstr>
      <vt:lpstr>2_Norsk PPT-mal NMBU</vt:lpstr>
      <vt:lpstr>5_NMBU</vt:lpstr>
      <vt:lpstr>The Cat – Behaviour and Welfare  9. The cat as a predator</vt:lpstr>
      <vt:lpstr>Predatory behaviour  – the cat as a predator, a threat to   populations of small birds? </vt:lpstr>
      <vt:lpstr>Hunting behaviour of cats  – a long sequence of behaviour </vt:lpstr>
      <vt:lpstr>Hunting behaviour in cats – the  role of play </vt:lpstr>
      <vt:lpstr>Hunting in cats – prey species and hunting efficiency </vt:lpstr>
      <vt:lpstr>Hunting in cats – favourable  effects: pests </vt:lpstr>
      <vt:lpstr>Hunting in cats – harmful effects:  – birds </vt:lpstr>
      <vt:lpstr>More on cats’ behaviour and welfare is found here (in Norwegian)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2020-02-04T13:28:50Z</dcterms:created>
  <dcterms:modified xsi:type="dcterms:W3CDTF">2022-09-20T15:46:42Z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kenneth.isaksen@nmbu.no</vt:lpwstr>
  </property>
  <property fmtid="{D5CDD505-2E9C-101B-9397-08002B2CF9AE}" pid="5" name="MSIP_Label_d0484126-3486-41a9-802e-7f1e2277276c_SetDate">
    <vt:lpwstr>2019-04-15T09:22:23.5926490Z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0x010100934D04241B6A2C49AEC0829EF2CEDC39</vt:lpwstr>
  </property>
</Properties>
</file>