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3"/>
  </p:notesMasterIdLst>
  <p:sldIdLst>
    <p:sldId id="1132" r:id="rId7"/>
    <p:sldId id="796" r:id="rId8"/>
    <p:sldId id="797" r:id="rId9"/>
    <p:sldId id="1133" r:id="rId10"/>
    <p:sldId id="1134" r:id="rId11"/>
    <p:sldId id="266" r:id="rId1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714BD-6C94-4A7F-B592-0501E4DA6A28}" v="49" dt="2022-09-20T15:40:02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93722-B020-4EF2-854E-3232AB8CB017}" type="slidenum">
              <a:rPr lang="nb-NO" smtClean="0">
                <a:solidFill>
                  <a:srgbClr val="000000"/>
                </a:solidFill>
              </a:rPr>
              <a:pPr/>
              <a:t>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srgbClr val="000000"/>
                </a:solidFill>
              </a:rPr>
              <a:t>HFX221 - 2019                                   - Bjarne O. Braastad, NMBU/IHA</a:t>
            </a:r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42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FB481-3D4D-4CB9-B574-F2ED03891579}" type="slidenum">
              <a:rPr lang="nb-NO" smtClean="0">
                <a:solidFill>
                  <a:srgbClr val="000000"/>
                </a:solidFill>
              </a:rPr>
              <a:pPr/>
              <a:t>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srgbClr val="000000"/>
                </a:solidFill>
              </a:rPr>
              <a:t>HFX221 - 2019                                   - Bjarne O. Braastad, NMBU/IHA</a:t>
            </a:r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lt2ff9XuG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904" y="713223"/>
            <a:ext cx="8010192" cy="2044046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behaviour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male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cats</a:t>
            </a:r>
            <a:endParaRPr lang="nb-N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412684"/>
            <a:ext cx="5638800" cy="217655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404813"/>
            <a:ext cx="8006025" cy="631825"/>
          </a:xfrm>
        </p:spPr>
        <p:txBody>
          <a:bodyPr/>
          <a:lstStyle/>
          <a:p>
            <a:pPr eaLnBrk="1" hangingPunct="1"/>
            <a:r>
              <a:rPr lang="nb-NO" dirty="0"/>
              <a:t>Male </a:t>
            </a:r>
            <a:r>
              <a:rPr lang="nb-NO" dirty="0" err="1"/>
              <a:t>cat</a:t>
            </a:r>
            <a:r>
              <a:rPr lang="nb-NO" dirty="0"/>
              <a:t> </a:t>
            </a:r>
            <a:r>
              <a:rPr lang="nb-NO" dirty="0" err="1"/>
              <a:t>social</a:t>
            </a:r>
            <a:r>
              <a:rPr lang="nb-NO" dirty="0"/>
              <a:t> behaviour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196752"/>
            <a:ext cx="8244472" cy="4968552"/>
          </a:xfrm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</a:pPr>
            <a:r>
              <a:rPr lang="nb-NO" dirty="0"/>
              <a:t>Male cats are not socially adult before age of </a:t>
            </a:r>
            <a:r>
              <a:rPr lang="nb-NO" i="1" dirty="0"/>
              <a:t>c</a:t>
            </a:r>
            <a:r>
              <a:rPr lang="nb-NO" dirty="0"/>
              <a:t>.2 years</a:t>
            </a:r>
            <a:r>
              <a:rPr lang="nb-NO" dirty="0">
                <a:solidFill>
                  <a:schemeClr val="tx1"/>
                </a:solidFill>
              </a:rPr>
              <a:t>.</a:t>
            </a:r>
          </a:p>
          <a:p>
            <a:pPr marL="265113" indent="-265113" eaLnBrk="1" hangingPunct="1">
              <a:lnSpc>
                <a:spcPct val="90000"/>
              </a:lnSpc>
            </a:pPr>
            <a:r>
              <a:rPr lang="nb-NO" dirty="0">
                <a:solidFill>
                  <a:schemeClr val="tx1"/>
                </a:solidFill>
              </a:rPr>
              <a:t>Home ranges in males (200–300 hectares):</a:t>
            </a:r>
          </a:p>
          <a:p>
            <a:pPr marL="1055688" lvl="1" eaLnBrk="1" hangingPunct="1">
              <a:lnSpc>
                <a:spcPct val="90000"/>
              </a:lnSpc>
            </a:pP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sz="2000" dirty="0"/>
              <a:t>d</a:t>
            </a:r>
            <a:r>
              <a:rPr lang="nb-NO" sz="2000" dirty="0">
                <a:solidFill>
                  <a:schemeClr val="tx1"/>
                </a:solidFill>
              </a:rPr>
              <a:t>o not defend a territory</a:t>
            </a:r>
          </a:p>
          <a:p>
            <a:pPr marL="1165225" lvl="1" indent="-306388" eaLnBrk="1" hangingPunct="1">
              <a:lnSpc>
                <a:spcPct val="90000"/>
              </a:lnSpc>
            </a:pPr>
            <a:r>
              <a:rPr lang="nb-NO" sz="2000" dirty="0"/>
              <a:t>m</a:t>
            </a:r>
            <a:r>
              <a:rPr lang="nb-NO" sz="2000" dirty="0">
                <a:solidFill>
                  <a:schemeClr val="tx1"/>
                </a:solidFill>
              </a:rPr>
              <a:t>ay quarrel with other males during mating season</a:t>
            </a:r>
          </a:p>
          <a:p>
            <a:pPr marL="1055688" lvl="1" eaLnBrk="1" hangingPunct="1">
              <a:lnSpc>
                <a:spcPct val="90000"/>
              </a:lnSpc>
            </a:pPr>
            <a:endParaRPr lang="nb-NO" dirty="0"/>
          </a:p>
          <a:p>
            <a:pPr marL="1055688" lvl="1" eaLnBrk="1" hangingPunct="1">
              <a:lnSpc>
                <a:spcPct val="90000"/>
              </a:lnSpc>
            </a:pPr>
            <a:endParaRPr lang="nb-NO" dirty="0">
              <a:solidFill>
                <a:schemeClr val="tx1"/>
              </a:solidFill>
            </a:endParaRPr>
          </a:p>
          <a:p>
            <a:pPr marL="1055688" lvl="1" eaLnBrk="1" hangingPunct="1">
              <a:lnSpc>
                <a:spcPct val="90000"/>
              </a:lnSpc>
            </a:pPr>
            <a:endParaRPr lang="nb-NO" dirty="0">
              <a:solidFill>
                <a:schemeClr val="tx1"/>
              </a:solidFill>
            </a:endParaRPr>
          </a:p>
          <a:p>
            <a:pPr marL="1055688" lvl="1" eaLnBrk="1" hangingPunct="1">
              <a:lnSpc>
                <a:spcPct val="90000"/>
              </a:lnSpc>
            </a:pPr>
            <a:endParaRPr lang="nb-NO" dirty="0">
              <a:solidFill>
                <a:schemeClr val="tx1"/>
              </a:solidFill>
            </a:endParaRPr>
          </a:p>
          <a:p>
            <a:pPr marL="587688">
              <a:lnSpc>
                <a:spcPct val="90000"/>
              </a:lnSpc>
            </a:pPr>
            <a:r>
              <a:rPr lang="nb-NO" dirty="0"/>
              <a:t>Castrated</a:t>
            </a:r>
            <a:r>
              <a:rPr lang="nb-NO" dirty="0">
                <a:solidFill>
                  <a:schemeClr val="tx1"/>
                </a:solidFill>
              </a:rPr>
              <a:t> males may show social behaviour </a:t>
            </a:r>
          </a:p>
          <a:p>
            <a:pPr marL="389688" indent="0">
              <a:lnSpc>
                <a:spcPct val="90000"/>
              </a:lnSpc>
              <a:buNone/>
            </a:pPr>
            <a:r>
              <a:rPr lang="nb-NO" dirty="0"/>
              <a:t>	</a:t>
            </a:r>
            <a:r>
              <a:rPr lang="nb-NO" dirty="0">
                <a:solidFill>
                  <a:schemeClr val="tx1"/>
                </a:solidFill>
              </a:rPr>
              <a:t>similar to females:</a:t>
            </a:r>
          </a:p>
          <a:p>
            <a:pPr marL="995675" lvl="1">
              <a:lnSpc>
                <a:spcPct val="90000"/>
              </a:lnSpc>
            </a:pPr>
            <a:r>
              <a:rPr lang="nb-NO" sz="2000" dirty="0"/>
              <a:t>s</a:t>
            </a:r>
            <a:r>
              <a:rPr lang="nb-NO" sz="2000" dirty="0">
                <a:solidFill>
                  <a:schemeClr val="tx1"/>
                </a:solidFill>
              </a:rPr>
              <a:t>tay closer to home</a:t>
            </a:r>
          </a:p>
          <a:p>
            <a:pPr marL="995675" lvl="1">
              <a:lnSpc>
                <a:spcPct val="90000"/>
              </a:lnSpc>
            </a:pPr>
            <a:r>
              <a:rPr lang="nb-NO" sz="2000" dirty="0"/>
              <a:t>m</a:t>
            </a:r>
            <a:r>
              <a:rPr lang="nb-NO" sz="2000" dirty="0">
                <a:solidFill>
                  <a:schemeClr val="tx1"/>
                </a:solidFill>
              </a:rPr>
              <a:t>ay become more territorial </a:t>
            </a:r>
          </a:p>
          <a:p>
            <a:pPr marL="527675">
              <a:lnSpc>
                <a:spcPct val="90000"/>
              </a:lnSpc>
            </a:pPr>
            <a:r>
              <a:rPr lang="nb-NO" dirty="0"/>
              <a:t>Male cats may also be </a:t>
            </a:r>
            <a:r>
              <a:rPr lang="nb-NO" dirty="0">
                <a:hlinkClick r:id="rId3"/>
              </a:rPr>
              <a:t>good friends. </a:t>
            </a:r>
            <a:endParaRPr lang="nb-NO" dirty="0">
              <a:solidFill>
                <a:schemeClr val="tx1"/>
              </a:solidFill>
            </a:endParaRPr>
          </a:p>
          <a:p>
            <a:pPr marL="622300" indent="-622300" eaLnBrk="1" hangingPunct="1">
              <a:lnSpc>
                <a:spcPct val="90000"/>
              </a:lnSpc>
            </a:pPr>
            <a:endParaRPr lang="nb-NO" dirty="0">
              <a:solidFill>
                <a:srgbClr val="003A39"/>
              </a:solidFill>
            </a:endParaRPr>
          </a:p>
        </p:txBody>
      </p:sp>
      <p:pic>
        <p:nvPicPr>
          <p:cNvPr id="57350" name="Picture 6" descr="H:\My Documents\Bokmanus Katter\Kattebilder\IMG_57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912368"/>
            <a:ext cx="288431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D01B8F-6EE8-4EAD-A1B3-064D29C6BC3D}"/>
              </a:ext>
            </a:extLst>
          </p:cNvPr>
          <p:cNvSpPr txBox="1"/>
          <p:nvPr/>
        </p:nvSpPr>
        <p:spPr>
          <a:xfrm>
            <a:off x="6290607" y="4005064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Photo: Audun Braastad</a:t>
            </a:r>
          </a:p>
        </p:txBody>
      </p:sp>
    </p:spTree>
    <p:extLst>
      <p:ext uri="{BB962C8B-B14F-4D97-AF65-F5344CB8AC3E}">
        <p14:creationId xmlns:p14="http://schemas.microsoft.com/office/powerpoint/2010/main" val="353123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52113"/>
            <a:ext cx="8317175" cy="1292662"/>
          </a:xfrm>
        </p:spPr>
        <p:txBody>
          <a:bodyPr/>
          <a:lstStyle/>
          <a:p>
            <a:pPr eaLnBrk="1" hangingPunct="1"/>
            <a:r>
              <a:rPr lang="nb-NO" sz="3600" dirty="0"/>
              <a:t>Sociogram: </a:t>
            </a:r>
            <a:br>
              <a:rPr lang="nb-NO" sz="3600" dirty="0"/>
            </a:br>
            <a:r>
              <a:rPr lang="nb-NO" sz="2400" dirty="0">
                <a:solidFill>
                  <a:schemeClr val="tx1"/>
                </a:solidFill>
              </a:rPr>
              <a:t>1 male (M), 1 female (F1) and her two adult </a:t>
            </a:r>
            <a:br>
              <a:rPr lang="nb-NO" sz="2400" dirty="0">
                <a:solidFill>
                  <a:schemeClr val="tx1"/>
                </a:solidFill>
              </a:rPr>
            </a:br>
            <a:r>
              <a:rPr lang="nb-NO" sz="2400" dirty="0">
                <a:solidFill>
                  <a:schemeClr val="tx1"/>
                </a:solidFill>
              </a:rPr>
              <a:t>daughters (F2, F3)</a:t>
            </a:r>
          </a:p>
        </p:txBody>
      </p:sp>
      <p:pic>
        <p:nvPicPr>
          <p:cNvPr id="58373" name="Picture 4" descr="Katt - sosialatferd 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890" y="1493693"/>
            <a:ext cx="6373001" cy="478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4734587" y="1394414"/>
            <a:ext cx="2592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endParaRPr lang="en-GB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6876256" y="5266475"/>
            <a:ext cx="2086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200" dirty="0">
                <a:solidFill>
                  <a:srgbClr val="000000"/>
                </a:solidFill>
                <a:latin typeface="Arial"/>
                <a:cs typeface="+mn-cs"/>
              </a:rPr>
              <a:t>(Macdonald </a:t>
            </a:r>
            <a:r>
              <a:rPr lang="nb-NO" sz="1200" i="1" dirty="0">
                <a:solidFill>
                  <a:srgbClr val="000000"/>
                </a:solidFill>
                <a:latin typeface="Arial"/>
                <a:cs typeface="+mn-cs"/>
              </a:rPr>
              <a:t>et al</a:t>
            </a:r>
            <a:r>
              <a:rPr lang="nb-NO" sz="1200" dirty="0">
                <a:solidFill>
                  <a:srgbClr val="000000"/>
                </a:solidFill>
                <a:latin typeface="Arial"/>
                <a:cs typeface="+mn-cs"/>
              </a:rPr>
              <a:t>., 2000, in: Turner &amp; </a:t>
            </a:r>
            <a:r>
              <a:rPr lang="nb-NO" sz="1200" dirty="0">
                <a:solidFill>
                  <a:srgbClr val="000000"/>
                </a:solidFill>
                <a:latin typeface="Arial"/>
              </a:rPr>
              <a:t>B</a:t>
            </a:r>
            <a:r>
              <a:rPr lang="nb-NO" sz="1200" dirty="0">
                <a:solidFill>
                  <a:srgbClr val="000000"/>
                </a:solidFill>
                <a:latin typeface="Arial"/>
                <a:cs typeface="+mn-cs"/>
              </a:rPr>
              <a:t>ateson (eds) </a:t>
            </a:r>
            <a:r>
              <a:rPr lang="nb-NO" sz="1200" i="1" dirty="0">
                <a:solidFill>
                  <a:srgbClr val="000000"/>
                </a:solidFill>
                <a:latin typeface="Arial"/>
                <a:cs typeface="+mn-cs"/>
              </a:rPr>
              <a:t>The Domestic Cat</a:t>
            </a:r>
            <a:r>
              <a:rPr lang="nb-NO" sz="1200" dirty="0">
                <a:solidFill>
                  <a:srgbClr val="000000"/>
                </a:solidFill>
                <a:latin typeface="Arial"/>
                <a:cs typeface="+mn-cs"/>
              </a:rPr>
              <a:t>, 2nd edn. Cambridge University Press, Cambridge, UK)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195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A48EA6-061D-410C-9D29-53101D6FAA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4bfa961-d78b-447a-878e-35665a8e91d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547</Words>
  <Application>Microsoft Office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Symbol</vt:lpstr>
      <vt:lpstr>Webdings</vt:lpstr>
      <vt:lpstr>NMBU 16:9 with footer</vt:lpstr>
      <vt:lpstr>2_Norsk PPT-mal NMBU</vt:lpstr>
      <vt:lpstr>5_NMBU</vt:lpstr>
      <vt:lpstr>The Cat – Behaviour and Welfare  8. Social behaviour of male cats</vt:lpstr>
      <vt:lpstr>Male cat social behaviour</vt:lpstr>
      <vt:lpstr>Sociogram:  1 male (M), 1 female (F1) and her two adult  daughters (F2, F3)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2022-09-20T15:41:38Z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