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 autoCompressPictures="0">
  <p:sldMasterIdLst>
    <p:sldMasterId id="2147483706" r:id="rId4"/>
    <p:sldMasterId id="2147483730" r:id="rId5"/>
    <p:sldMasterId id="2147483747" r:id="rId6"/>
  </p:sldMasterIdLst>
  <p:notesMasterIdLst>
    <p:notesMasterId r:id="rId17"/>
  </p:notesMasterIdLst>
  <p:sldIdLst>
    <p:sldId id="1132" r:id="rId7"/>
    <p:sldId id="781" r:id="rId8"/>
    <p:sldId id="782" r:id="rId9"/>
    <p:sldId id="783" r:id="rId10"/>
    <p:sldId id="1047" r:id="rId11"/>
    <p:sldId id="785" r:id="rId12"/>
    <p:sldId id="786" r:id="rId13"/>
    <p:sldId id="1133" r:id="rId14"/>
    <p:sldId id="1134" r:id="rId15"/>
    <p:sldId id="266" r:id="rId16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22BB60-7904-4075-839C-397BA5CEFFE9}" v="1" dt="2022-09-12T17:21:06.1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>
      <p:cViewPr varScale="1">
        <p:scale>
          <a:sx n="93" d="100"/>
          <a:sy n="93" d="100"/>
        </p:scale>
        <p:origin x="378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013BB-223A-4A7A-A9B6-504A14290792}" type="datetimeFigureOut">
              <a:rPr lang="nb-NO" smtClean="0"/>
              <a:t>20.09.2022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BF349-27A5-44C1-8C69-2C3879FAD29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56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07BCB6-54E2-467B-AC17-DEC87DDD0F4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Plassholder for topptekst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HFX221 - 2019                                   - Bjarne O. Braastad, NMBU/IHA</a:t>
            </a:r>
          </a:p>
        </p:txBody>
      </p:sp>
    </p:spTree>
    <p:extLst>
      <p:ext uri="{BB962C8B-B14F-4D97-AF65-F5344CB8AC3E}">
        <p14:creationId xmlns:p14="http://schemas.microsoft.com/office/powerpoint/2010/main" val="3713794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C0A634-5A3A-4385-9C35-6DD2DFD99A6D}" type="slidenum">
              <a:rPr lang="nb-NO" smtClean="0">
                <a:solidFill>
                  <a:prstClr val="black"/>
                </a:solidFill>
              </a:rPr>
              <a:pPr/>
              <a:t>2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Bjarne O. Braastad, UMB</a:t>
            </a:r>
          </a:p>
        </p:txBody>
      </p:sp>
      <p:sp>
        <p:nvSpPr>
          <p:cNvPr id="3" name="Plassholder for topptekst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>
                <a:solidFill>
                  <a:prstClr val="black"/>
                </a:solidFill>
              </a:rPr>
              <a:t>HFX221 - 2019                                   - Bjarne O. Braastad, NMBU/IHA</a:t>
            </a:r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38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B429F6-F11F-4E54-958F-1B8A3857C7E0}" type="slidenum">
              <a:rPr lang="nb-NO" smtClean="0">
                <a:solidFill>
                  <a:prstClr val="black"/>
                </a:solidFill>
              </a:rPr>
              <a:pPr/>
              <a:t>3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Bjarne O. Braastad, UMB</a:t>
            </a:r>
          </a:p>
        </p:txBody>
      </p:sp>
      <p:sp>
        <p:nvSpPr>
          <p:cNvPr id="3" name="Plassholder for topptekst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>
                <a:solidFill>
                  <a:prstClr val="black"/>
                </a:solidFill>
              </a:rPr>
              <a:t>HFX221 - 2019                                   - Bjarne O. Braastad, NMBU/IHA</a:t>
            </a:r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501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E4B25-1616-4818-9480-4B869245E7CA}" type="slidenum">
              <a:rPr lang="nb-NO" smtClean="0">
                <a:solidFill>
                  <a:prstClr val="black"/>
                </a:solidFill>
              </a:rPr>
              <a:pPr/>
              <a:t>4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Bjarne O. Braastad, UMB</a:t>
            </a:r>
          </a:p>
        </p:txBody>
      </p:sp>
      <p:sp>
        <p:nvSpPr>
          <p:cNvPr id="3" name="Plassholder for topptekst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>
                <a:solidFill>
                  <a:prstClr val="black"/>
                </a:solidFill>
              </a:rPr>
              <a:t>HFX221 - 2019                                   - Bjarne O. Braastad, NMBU/IHA</a:t>
            </a:r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5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55F3B4-B4D3-469B-BE6F-E05063938B6A}" type="slidenum">
              <a:rPr lang="nb-NO" smtClean="0">
                <a:solidFill>
                  <a:prstClr val="black"/>
                </a:solidFill>
              </a:rPr>
              <a:pPr/>
              <a:t>5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nb-NO">
                <a:solidFill>
                  <a:prstClr val="black"/>
                </a:solidFill>
              </a:rPr>
              <a:t>Bjarne O. Braastad, UMB</a:t>
            </a:r>
          </a:p>
        </p:txBody>
      </p:sp>
      <p:sp>
        <p:nvSpPr>
          <p:cNvPr id="3" name="Plassholder for topptekst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nn-NO">
                <a:solidFill>
                  <a:prstClr val="black"/>
                </a:solidFill>
              </a:rPr>
              <a:t>HFX221 - 2019                                   - Bjarne O. Braastad, NMBU/IHA</a:t>
            </a:r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261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578FC7-07C3-4D98-A827-85CCB08D9659}" type="slidenum">
              <a:rPr lang="nb-NO" smtClean="0">
                <a:solidFill>
                  <a:prstClr val="black"/>
                </a:solidFill>
              </a:rPr>
              <a:pPr/>
              <a:t>6</a:t>
            </a:fld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noProof="0" dirty="0"/>
              <a:t>Eks</a:t>
            </a:r>
            <a:r>
              <a:rPr lang="en-GB" dirty="0"/>
              <a:t>.: hopper ned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stol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går</a:t>
            </a:r>
            <a:r>
              <a:rPr lang="en-GB" baseline="0" dirty="0"/>
              <a:t> </a:t>
            </a:r>
            <a:r>
              <a:rPr lang="en-GB" baseline="0" dirty="0" err="1"/>
              <a:t>forbi</a:t>
            </a:r>
            <a:r>
              <a:rPr lang="en-GB" baseline="0" dirty="0"/>
              <a:t> </a:t>
            </a:r>
            <a:r>
              <a:rPr lang="en-GB" baseline="0" dirty="0" err="1"/>
              <a:t>oss</a:t>
            </a:r>
            <a:r>
              <a:rPr lang="en-GB" baseline="0" dirty="0"/>
              <a:t> </a:t>
            </a:r>
            <a:r>
              <a:rPr lang="en-GB" baseline="0" dirty="0" err="1"/>
              <a:t>på</a:t>
            </a:r>
            <a:r>
              <a:rPr lang="en-GB" baseline="0" dirty="0"/>
              <a:t> </a:t>
            </a:r>
            <a:r>
              <a:rPr lang="en-GB" baseline="0" dirty="0" err="1"/>
              <a:t>vei</a:t>
            </a:r>
            <a:r>
              <a:rPr lang="en-GB" baseline="0" dirty="0"/>
              <a:t> </a:t>
            </a:r>
            <a:r>
              <a:rPr lang="en-GB" baseline="0" dirty="0" err="1"/>
              <a:t>til</a:t>
            </a:r>
            <a:r>
              <a:rPr lang="en-GB" baseline="0" dirty="0"/>
              <a:t> </a:t>
            </a:r>
            <a:r>
              <a:rPr lang="en-GB" baseline="0" dirty="0" err="1"/>
              <a:t>kjøkkenet</a:t>
            </a:r>
            <a:endParaRPr lang="en-GB" baseline="0" dirty="0"/>
          </a:p>
          <a:p>
            <a:pPr eaLnBrk="1" hangingPunct="1"/>
            <a:endParaRPr lang="en-GB" baseline="0" dirty="0"/>
          </a:p>
          <a:p>
            <a:pPr eaLnBrk="1" hangingPunct="1"/>
            <a:r>
              <a:rPr lang="en-GB" baseline="0" dirty="0" err="1"/>
              <a:t>Eks</a:t>
            </a:r>
            <a:r>
              <a:rPr lang="en-GB" baseline="0" dirty="0"/>
              <a:t>.: </a:t>
            </a:r>
            <a:r>
              <a:rPr lang="en-GB" baseline="0" dirty="0" err="1"/>
              <a:t>Katten</a:t>
            </a:r>
            <a:r>
              <a:rPr lang="en-GB" baseline="0" dirty="0"/>
              <a:t> ligger </a:t>
            </a:r>
            <a:r>
              <a:rPr lang="en-GB" baseline="0" dirty="0" err="1"/>
              <a:t>og</a:t>
            </a:r>
            <a:r>
              <a:rPr lang="en-GB" baseline="0" dirty="0"/>
              <a:t> </a:t>
            </a:r>
            <a:r>
              <a:rPr lang="en-GB" baseline="0" dirty="0" err="1"/>
              <a:t>koser</a:t>
            </a:r>
            <a:r>
              <a:rPr lang="en-GB" baseline="0" dirty="0"/>
              <a:t> </a:t>
            </a:r>
            <a:r>
              <a:rPr lang="en-GB" baseline="0" dirty="0" err="1"/>
              <a:t>seg</a:t>
            </a:r>
            <a:r>
              <a:rPr lang="en-GB" baseline="0" dirty="0"/>
              <a:t> I </a:t>
            </a:r>
            <a:r>
              <a:rPr lang="en-GB" baseline="0" dirty="0" err="1"/>
              <a:t>fanget</a:t>
            </a:r>
            <a:r>
              <a:rPr lang="en-GB" baseline="0" dirty="0"/>
              <a:t> </a:t>
            </a:r>
            <a:r>
              <a:rPr lang="en-GB" baseline="0" dirty="0" err="1"/>
              <a:t>vårt</a:t>
            </a:r>
            <a:r>
              <a:rPr lang="en-GB" baseline="0" dirty="0"/>
              <a:t>. Vi </a:t>
            </a:r>
            <a:r>
              <a:rPr lang="en-GB" baseline="0" dirty="0" err="1"/>
              <a:t>klapper</a:t>
            </a:r>
            <a:r>
              <a:rPr lang="en-GB" baseline="0" dirty="0"/>
              <a:t> </a:t>
            </a:r>
            <a:r>
              <a:rPr lang="en-GB" baseline="0" dirty="0" err="1"/>
              <a:t>katten</a:t>
            </a:r>
            <a:r>
              <a:rPr lang="en-GB" baseline="0" dirty="0"/>
              <a:t>…</a:t>
            </a:r>
            <a:endParaRPr lang="en-GB" dirty="0"/>
          </a:p>
        </p:txBody>
      </p:sp>
      <p:sp>
        <p:nvSpPr>
          <p:cNvPr id="2" name="Plassholder for topptekst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nn-NO">
                <a:solidFill>
                  <a:prstClr val="black"/>
                </a:solidFill>
              </a:rPr>
              <a:t>HFX221 - 2019                                   - Bjarne O. Braastad, NMBU/IHA</a:t>
            </a:r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31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5D8422-8ABE-4DD6-B3C8-6E031FE7EDE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z="1400" dirty="0" err="1"/>
              <a:t>Trykk</a:t>
            </a:r>
            <a:r>
              <a:rPr lang="en-GB" sz="1400" dirty="0"/>
              <a:t> </a:t>
            </a:r>
            <a:r>
              <a:rPr lang="en-GB" sz="1400" dirty="0" err="1"/>
              <a:t>Visningsfunksjonen</a:t>
            </a:r>
            <a:r>
              <a:rPr lang="en-GB" sz="1400" dirty="0"/>
              <a:t> </a:t>
            </a:r>
            <a:r>
              <a:rPr lang="en-GB" sz="1400" dirty="0" err="1"/>
              <a:t>så</a:t>
            </a:r>
            <a:r>
              <a:rPr lang="en-GB" sz="1400" dirty="0"/>
              <a:t> </a:t>
            </a:r>
            <a:r>
              <a:rPr lang="en-GB" sz="1400" dirty="0" err="1"/>
              <a:t>samme</a:t>
            </a:r>
            <a:r>
              <a:rPr lang="en-GB" sz="1400" dirty="0"/>
              <a:t> </a:t>
            </a:r>
            <a:r>
              <a:rPr lang="en-GB" sz="1400" dirty="0" err="1"/>
              <a:t>bilde</a:t>
            </a:r>
            <a:r>
              <a:rPr lang="en-GB" sz="1400" baseline="0" dirty="0"/>
              <a:t> </a:t>
            </a:r>
            <a:r>
              <a:rPr lang="en-GB" sz="1400" baseline="0" dirty="0" err="1"/>
              <a:t>er</a:t>
            </a:r>
            <a:r>
              <a:rPr lang="en-GB" sz="1400" baseline="0" dirty="0"/>
              <a:t> </a:t>
            </a:r>
            <a:r>
              <a:rPr lang="en-GB" sz="1400" baseline="0" dirty="0" err="1"/>
              <a:t>på</a:t>
            </a:r>
            <a:r>
              <a:rPr lang="en-GB" sz="1400" baseline="0" dirty="0"/>
              <a:t> PC </a:t>
            </a:r>
            <a:r>
              <a:rPr lang="en-GB" sz="1400" baseline="0" dirty="0" err="1"/>
              <a:t>og</a:t>
            </a:r>
            <a:r>
              <a:rPr lang="en-GB" sz="1400" baseline="0" dirty="0"/>
              <a:t> </a:t>
            </a:r>
            <a:r>
              <a:rPr lang="en-GB" sz="1400" baseline="0" dirty="0" err="1"/>
              <a:t>lerret</a:t>
            </a:r>
            <a:r>
              <a:rPr lang="en-GB" sz="1400" baseline="0" dirty="0"/>
              <a:t>!</a:t>
            </a:r>
          </a:p>
          <a:p>
            <a:pPr eaLnBrk="1" hangingPunct="1"/>
            <a:r>
              <a:rPr lang="en-GB" sz="1400" baseline="0" dirty="0" err="1"/>
              <a:t>Trykk</a:t>
            </a:r>
            <a:r>
              <a:rPr lang="en-GB" sz="1400" baseline="0" dirty="0"/>
              <a:t> </a:t>
            </a:r>
            <a:r>
              <a:rPr lang="en-GB" sz="1400" baseline="0" dirty="0" err="1"/>
              <a:t>deretter</a:t>
            </a:r>
            <a:r>
              <a:rPr lang="en-GB" sz="1400" baseline="0" dirty="0"/>
              <a:t> </a:t>
            </a:r>
            <a:r>
              <a:rPr lang="en-GB" sz="1400" baseline="0" dirty="0" err="1"/>
              <a:t>lenken</a:t>
            </a:r>
            <a:r>
              <a:rPr lang="en-GB" sz="1400" baseline="0" dirty="0"/>
              <a:t>.</a:t>
            </a:r>
            <a:endParaRPr lang="en-GB" sz="1400" dirty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Bjarne O. Braastad, UMB</a:t>
            </a:r>
          </a:p>
        </p:txBody>
      </p:sp>
      <p:sp>
        <p:nvSpPr>
          <p:cNvPr id="3" name="Plassholder for topptekst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HFX221 - 2019                                   - Bjarne O. Braastad, NMBU/IHA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870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D6B581-B799-46BD-932D-08255CD956A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Bjarne O. Braastad, UMB</a:t>
            </a:r>
          </a:p>
        </p:txBody>
      </p:sp>
      <p:sp>
        <p:nvSpPr>
          <p:cNvPr id="3" name="Plassholder for topptekst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HFX221 - 2019                                   - Bjarne O. Braastad, NMBU/IHA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034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Introduction: logo and nam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40835" y="2572200"/>
            <a:ext cx="5662330" cy="17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65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2572510"/>
            <a:ext cx="2569469" cy="1712979"/>
          </a:xfrm>
          <a:prstGeom prst="rect">
            <a:avLst/>
          </a:prstGeom>
        </p:spPr>
      </p:pic>
      <p:pic>
        <p:nvPicPr>
          <p:cNvPr id="2050" name="Picture 2" descr="Z:\NMBU\NMBU_symbol_1000prosent_av_18mm_RGB_hvit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2531" y="2571889"/>
            <a:ext cx="2147040" cy="17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91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animasjon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6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#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The Cat - Behaviour and Welfare - Bjarne O. Braastad</a:t>
            </a:r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7E8CAB-9E1F-487B-9AE4-C60737AEF540}" type="slidenum">
              <a:rPr lang="nb-NO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nb-NO">
              <a:solidFill>
                <a:prstClr val="white"/>
              </a:solidFill>
            </a:endParaRPr>
          </a:p>
        </p:txBody>
      </p:sp>
      <p:cxnSp>
        <p:nvCxnSpPr>
          <p:cNvPr id="7" name="Rett linje 6"/>
          <p:cNvCxnSpPr/>
          <p:nvPr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36933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3956400"/>
            <a:ext cx="7992000" cy="33655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790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lysbilde #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36933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The Cat - Behaviour and Welfare - Bjarne O. Braastad</a:t>
            </a:r>
            <a:endParaRPr lang="nb-NO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7E8CAB-9E1F-487B-9AE4-C60737AEF540}" type="slidenum">
              <a:rPr lang="nb-NO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nb-NO">
              <a:solidFill>
                <a:prstClr val="white"/>
              </a:solidFill>
            </a:endParaRPr>
          </a:p>
        </p:txBody>
      </p:sp>
      <p:cxnSp>
        <p:nvCxnSpPr>
          <p:cNvPr id="7" name="Rett linje 6"/>
          <p:cNvCxnSpPr/>
          <p:nvPr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3956400"/>
            <a:ext cx="7992000" cy="33655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129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1474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16000" y="1825831"/>
            <a:ext cx="3852000" cy="39794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575999" y="1922400"/>
            <a:ext cx="3870000" cy="4129200"/>
          </a:xfrm>
          <a:noFill/>
        </p:spPr>
        <p:txBody>
          <a:bodyPr tIns="216000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1345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6000" y="1825831"/>
            <a:ext cx="3852000" cy="39794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4716016" y="1922400"/>
            <a:ext cx="3870000" cy="4129200"/>
          </a:xfrm>
          <a:noFill/>
        </p:spPr>
        <p:txBody>
          <a:bodyPr tIns="2160000" bIns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35108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leslide med farge og bilde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96512"/>
            <a:ext cx="9144000" cy="2761488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2462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675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vileslide med tekst og 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</p:spPr>
        <p:txBody>
          <a:bodyPr tIns="360000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7970400" y="392400"/>
            <a:ext cx="676800" cy="540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10" name="Plassholder f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096800"/>
            <a:ext cx="9144000" cy="27612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2462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38566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76000" y="1920873"/>
            <a:ext cx="7992000" cy="4127501"/>
          </a:xfrm>
          <a:noFill/>
        </p:spPr>
        <p:txBody>
          <a:bodyPr tIns="216000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784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: animated logo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365579"/>
            <a:ext cx="2520000" cy="21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61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stes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NMBU\nmbu_ppt_sisteside_grafik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20874"/>
            <a:ext cx="9144000" cy="493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Z:\NMBU\NMBU_symbol_1000prosent_av_18mm_RGB_hvit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854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9353" y="1844825"/>
            <a:ext cx="3794294" cy="3960440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70353" y="1844825"/>
            <a:ext cx="3794294" cy="3960440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2775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5862" y="1592719"/>
            <a:ext cx="3807674" cy="73866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63687" y="1592719"/>
            <a:ext cx="3807939" cy="73866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sz="half" idx="13"/>
          </p:nvPr>
        </p:nvSpPr>
        <p:spPr>
          <a:xfrm>
            <a:off x="579353" y="2348880"/>
            <a:ext cx="3794294" cy="3456384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Plassholder for innhold 3"/>
          <p:cNvSpPr>
            <a:spLocks noGrp="1"/>
          </p:cNvSpPr>
          <p:nvPr>
            <p:ph sz="half" idx="2"/>
          </p:nvPr>
        </p:nvSpPr>
        <p:spPr>
          <a:xfrm>
            <a:off x="4770353" y="2348880"/>
            <a:ext cx="3794294" cy="3456384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88203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1885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E8CAB-9E1F-487B-9AE4-C60737AEF540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88863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E1A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05175"/>
            <a:ext cx="6400800" cy="533400"/>
          </a:xfrm>
        </p:spPr>
        <p:txBody>
          <a:bodyPr/>
          <a:lstStyle>
            <a:lvl1pPr marL="0" indent="0" algn="ctr">
              <a:buFont typeface="Webdings" pitchFamily="18" charset="2"/>
              <a:buNone/>
              <a:defRPr sz="17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543050" y="1371600"/>
            <a:ext cx="6019800" cy="18764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0425532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2572510"/>
            <a:ext cx="2569469" cy="1712979"/>
          </a:xfrm>
          <a:prstGeom prst="rect">
            <a:avLst/>
          </a:prstGeom>
        </p:spPr>
      </p:pic>
      <p:pic>
        <p:nvPicPr>
          <p:cNvPr id="205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2531" y="2571889"/>
            <a:ext cx="2147040" cy="17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922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animasjon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930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The Cat - Behaviour and Welfare - Bjarne O. Braastad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503D8D-F27D-49CA-A299-3589FD585F6D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>
              <a:solidFill>
                <a:prstClr val="white"/>
              </a:solidFill>
            </a:endParaRPr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36933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3956400"/>
            <a:ext cx="7992000" cy="33655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895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#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369332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>
                <a:solidFill>
                  <a:prstClr val="white"/>
                </a:solidFill>
              </a:rPr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The Cat - Behaviour and Welfare - Bjarne O. Braastad</a:t>
            </a:r>
            <a:endParaRPr lang="nb-NO" dirty="0">
              <a:solidFill>
                <a:prstClr val="white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503D8D-F27D-49CA-A299-3589FD585F6D}" type="slidenum">
              <a:rPr lang="nb-NO" smtClean="0">
                <a:solidFill>
                  <a:prstClr val="white"/>
                </a:solidFill>
              </a:rPr>
              <a:pPr/>
              <a:t>‹#›</a:t>
            </a:fld>
            <a:endParaRPr lang="nb-NO">
              <a:solidFill>
                <a:prstClr val="white"/>
              </a:solidFill>
            </a:endParaRPr>
          </a:p>
        </p:txBody>
      </p:sp>
      <p:cxnSp>
        <p:nvCxnSpPr>
          <p:cNvPr id="7" name="Rett linje 6"/>
          <p:cNvCxnSpPr/>
          <p:nvPr userDrawn="1"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" y="3956400"/>
            <a:ext cx="7992000" cy="33655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80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521494" y="2617200"/>
            <a:ext cx="8046506" cy="738664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12" name="Undertittel 2"/>
          <p:cNvSpPr>
            <a:spLocks noGrp="1"/>
          </p:cNvSpPr>
          <p:nvPr>
            <p:ph type="subTitle" idx="1"/>
          </p:nvPr>
        </p:nvSpPr>
        <p:spPr>
          <a:xfrm>
            <a:off x="521494" y="3502800"/>
            <a:ext cx="8046506" cy="3693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1494" y="3956400"/>
            <a:ext cx="8046506" cy="3365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Dato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1"/>
          </p:nvPr>
        </p:nvSpPr>
        <p:spPr>
          <a:xfrm>
            <a:off x="521494" y="6264001"/>
            <a:ext cx="2111906" cy="2031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unntekst 5"/>
          <p:cNvSpPr>
            <a:spLocks noGrp="1"/>
          </p:cNvSpPr>
          <p:nvPr>
            <p:ph type="ftr" sz="quarter" idx="3"/>
          </p:nvPr>
        </p:nvSpPr>
        <p:spPr>
          <a:xfrm>
            <a:off x="5535900" y="6264000"/>
            <a:ext cx="3086100" cy="2063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The Cat - Behaviour and Welfare - Bjarne O. Braastad</a:t>
            </a:r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6000" y="406800"/>
            <a:ext cx="673200" cy="540126"/>
          </a:xfrm>
          <a:prstGeom prst="rect">
            <a:avLst/>
          </a:prstGeom>
        </p:spPr>
      </p:pic>
      <p:cxnSp>
        <p:nvCxnSpPr>
          <p:cNvPr id="8" name="Rett linje 7"/>
          <p:cNvCxnSpPr/>
          <p:nvPr userDrawn="1"/>
        </p:nvCxnSpPr>
        <p:spPr>
          <a:xfrm>
            <a:off x="521494" y="6237000"/>
            <a:ext cx="810101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914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8504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til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16000" y="1825831"/>
            <a:ext cx="3852000" cy="39794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575999" y="1922400"/>
            <a:ext cx="3870000" cy="4129200"/>
          </a:xfrm>
          <a:noFill/>
        </p:spPr>
        <p:txBody>
          <a:bodyPr tIns="216000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824424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til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6000" y="1825831"/>
            <a:ext cx="3852000" cy="39794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4716016" y="1922400"/>
            <a:ext cx="3870000" cy="4129200"/>
          </a:xfrm>
          <a:noFill/>
        </p:spPr>
        <p:txBody>
          <a:bodyPr tIns="2160000" bIns="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67397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leslide med farge og bilde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96512"/>
            <a:ext cx="9144000" cy="2761488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2462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0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9233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leslide med tekst og 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</p:spPr>
        <p:txBody>
          <a:bodyPr tIns="360000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7970400" y="392400"/>
            <a:ext cx="676800" cy="540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10" name="Plassholder f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096800"/>
            <a:ext cx="9144000" cy="27612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.</a:t>
            </a:r>
          </a:p>
        </p:txBody>
      </p: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576000" y="2617200"/>
            <a:ext cx="7992000" cy="738664"/>
          </a:xfrm>
        </p:spPr>
        <p:txBody>
          <a:bodyPr anchor="b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576000" y="3502800"/>
            <a:ext cx="7992000" cy="246221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147195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76000" y="1920873"/>
            <a:ext cx="7992000" cy="4127501"/>
          </a:xfrm>
          <a:noFill/>
        </p:spPr>
        <p:txBody>
          <a:bodyPr tIns="2160000"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60859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NMBU\nmbu_ppt_sisteside_grafikk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20874"/>
            <a:ext cx="9144000" cy="493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Z:\NMBU\NMBU_symbol_1000prosent_av_18mm_RGB_hvit.wmf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90436"/>
            <a:ext cx="67658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7327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9353" y="1844825"/>
            <a:ext cx="3794294" cy="3960440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70353" y="1844825"/>
            <a:ext cx="3794294" cy="3960440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01179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5862" y="1592719"/>
            <a:ext cx="3807674" cy="73866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63687" y="1592719"/>
            <a:ext cx="3807939" cy="738664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innhold 2"/>
          <p:cNvSpPr>
            <a:spLocks noGrp="1"/>
          </p:cNvSpPr>
          <p:nvPr>
            <p:ph sz="half" idx="13"/>
          </p:nvPr>
        </p:nvSpPr>
        <p:spPr>
          <a:xfrm>
            <a:off x="579353" y="2348880"/>
            <a:ext cx="3794294" cy="3456384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Plassholder for innhold 3"/>
          <p:cNvSpPr>
            <a:spLocks noGrp="1"/>
          </p:cNvSpPr>
          <p:nvPr>
            <p:ph sz="half" idx="2"/>
          </p:nvPr>
        </p:nvSpPr>
        <p:spPr>
          <a:xfrm>
            <a:off x="4770353" y="2348880"/>
            <a:ext cx="3794294" cy="3456384"/>
          </a:xfrm>
        </p:spPr>
        <p:txBody>
          <a:bodyPr/>
          <a:lstStyle>
            <a:lvl1pPr marL="198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/>
            </a:lvl1pPr>
            <a:lvl2pPr marL="666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2400"/>
            </a:lvl2pPr>
            <a:lvl3pPr marL="1134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3pPr>
            <a:lvl4pPr marL="16002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sz="1800"/>
            </a:lvl4pPr>
            <a:lvl5pPr marL="2052000" marR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198000" marR="0" lvl="0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Klikk for å redigere tekststiler i malen</a:t>
            </a:r>
          </a:p>
          <a:p>
            <a:pPr marL="198000" marR="0" lvl="1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Andre nivå</a:t>
            </a:r>
          </a:p>
          <a:p>
            <a:pPr marL="198000" marR="0" lvl="2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Tredje nivå</a:t>
            </a:r>
          </a:p>
          <a:p>
            <a:pPr marL="198000" marR="0" lvl="3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Fjerde nivå</a:t>
            </a:r>
          </a:p>
          <a:p>
            <a:pPr marL="198000" marR="0" lvl="4" indent="-19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Femte nivå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5140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518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background covering the entire surf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tIns="864000" anchor="ctr" anchorCtr="1"/>
          <a:lstStyle>
            <a:lvl1pPr marL="0" indent="0">
              <a:buNone/>
              <a:defRPr/>
            </a:lvl1pPr>
          </a:lstStyle>
          <a:p>
            <a:r>
              <a:rPr lang="nb-NO"/>
              <a:t>Click ikon to insert picture covering the entire surface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22215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0278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E1A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010106_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888" y="44196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05175"/>
            <a:ext cx="6400800" cy="533400"/>
          </a:xfrm>
        </p:spPr>
        <p:txBody>
          <a:bodyPr/>
          <a:lstStyle>
            <a:lvl1pPr marL="0" indent="0" algn="ctr">
              <a:buFont typeface="Webdings" pitchFamily="18" charset="2"/>
              <a:buNone/>
              <a:defRPr sz="17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543050" y="1371600"/>
            <a:ext cx="6019800" cy="18764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5829109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850" y="190500"/>
            <a:ext cx="7105650" cy="9429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520825" y="1316038"/>
            <a:ext cx="7089775" cy="4800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AFC35-0F71-4132-9850-6BB5C332CD2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9781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850" y="190500"/>
            <a:ext cx="7105650" cy="9429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520825" y="1316038"/>
            <a:ext cx="3468688" cy="4800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1913" y="1316038"/>
            <a:ext cx="3468687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81F3C-8636-4F56-A492-0DA665029CB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022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1494" y="1800000"/>
            <a:ext cx="8101013" cy="41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spcBef>
                <a:spcPts val="900"/>
              </a:spcBef>
              <a:defRPr sz="1650" baseline="0"/>
            </a:lvl1pPr>
            <a:lvl2pPr>
              <a:lnSpc>
                <a:spcPts val="2100"/>
              </a:lnSpc>
              <a:spcBef>
                <a:spcPts val="900"/>
              </a:spcBef>
              <a:defRPr sz="1650" baseline="0"/>
            </a:lvl2pPr>
            <a:lvl3pPr>
              <a:lnSpc>
                <a:spcPts val="2100"/>
              </a:lnSpc>
              <a:spcBef>
                <a:spcPts val="900"/>
              </a:spcBef>
              <a:defRPr sz="1650" baseline="0"/>
            </a:lvl3pPr>
            <a:lvl4pPr>
              <a:lnSpc>
                <a:spcPts val="2100"/>
              </a:lnSpc>
              <a:spcBef>
                <a:spcPts val="900"/>
              </a:spcBef>
              <a:defRPr sz="1650" baseline="0"/>
            </a:lvl4pPr>
            <a:lvl5pPr>
              <a:lnSpc>
                <a:spcPts val="2100"/>
              </a:lnSpc>
              <a:spcBef>
                <a:spcPts val="900"/>
              </a:spcBef>
              <a:defRPr sz="16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440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cxnSp>
        <p:nvCxnSpPr>
          <p:cNvPr id="3" name="Rett linje 2"/>
          <p:cNvCxnSpPr/>
          <p:nvPr userDrawn="1"/>
        </p:nvCxnSpPr>
        <p:spPr>
          <a:xfrm>
            <a:off x="521494" y="6237000"/>
            <a:ext cx="8101013" cy="0"/>
          </a:xfrm>
          <a:prstGeom prst="line">
            <a:avLst/>
          </a:prstGeom>
          <a:ln w="12700">
            <a:solidFill>
              <a:srgbClr val="009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521101" y="1800000"/>
            <a:ext cx="8101406" cy="4140000"/>
          </a:xfrm>
          <a:prstGeom prst="rect">
            <a:avLst/>
          </a:prstGeom>
          <a:noFill/>
        </p:spPr>
        <p:txBody>
          <a:bodyPr tIns="2160000" bIns="0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nb-NO"/>
              <a:t>Click ikon to insert picture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304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1494" y="1800000"/>
            <a:ext cx="38340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spcBef>
                <a:spcPts val="900"/>
              </a:spcBef>
              <a:defRPr sz="1650" baseline="0"/>
            </a:lvl1pPr>
            <a:lvl2pPr>
              <a:lnSpc>
                <a:spcPts val="2100"/>
              </a:lnSpc>
              <a:spcBef>
                <a:spcPts val="900"/>
              </a:spcBef>
              <a:defRPr sz="1650" baseline="0"/>
            </a:lvl2pPr>
            <a:lvl3pPr>
              <a:lnSpc>
                <a:spcPts val="2100"/>
              </a:lnSpc>
              <a:spcBef>
                <a:spcPts val="900"/>
              </a:spcBef>
              <a:defRPr sz="1650" baseline="0"/>
            </a:lvl3pPr>
            <a:lvl4pPr>
              <a:lnSpc>
                <a:spcPts val="2100"/>
              </a:lnSpc>
              <a:spcBef>
                <a:spcPts val="900"/>
              </a:spcBef>
              <a:defRPr sz="1650" baseline="0"/>
            </a:lvl4pPr>
            <a:lvl5pPr>
              <a:lnSpc>
                <a:spcPts val="2100"/>
              </a:lnSpc>
              <a:spcBef>
                <a:spcPts val="900"/>
              </a:spcBef>
              <a:defRPr sz="16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4787100" y="1800000"/>
            <a:ext cx="3834000" cy="4140000"/>
          </a:xfrm>
          <a:prstGeom prst="rect">
            <a:avLst/>
          </a:prstGeom>
          <a:noFill/>
        </p:spPr>
        <p:txBody>
          <a:bodyPr tIns="2160000" bIns="0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768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innhold 2"/>
          <p:cNvSpPr>
            <a:spLocks noGrp="1"/>
          </p:cNvSpPr>
          <p:nvPr>
            <p:ph idx="1"/>
          </p:nvPr>
        </p:nvSpPr>
        <p:spPr>
          <a:xfrm>
            <a:off x="4787100" y="1800000"/>
            <a:ext cx="38340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spcBef>
                <a:spcPts val="900"/>
              </a:spcBef>
              <a:defRPr sz="1650" baseline="0"/>
            </a:lvl1pPr>
            <a:lvl2pPr>
              <a:lnSpc>
                <a:spcPts val="2100"/>
              </a:lnSpc>
              <a:spcBef>
                <a:spcPts val="900"/>
              </a:spcBef>
              <a:defRPr sz="1650" baseline="0"/>
            </a:lvl2pPr>
            <a:lvl3pPr>
              <a:lnSpc>
                <a:spcPts val="2100"/>
              </a:lnSpc>
              <a:spcBef>
                <a:spcPts val="900"/>
              </a:spcBef>
              <a:defRPr sz="1650" baseline="0"/>
            </a:lvl3pPr>
            <a:lvl4pPr>
              <a:lnSpc>
                <a:spcPts val="2100"/>
              </a:lnSpc>
              <a:spcBef>
                <a:spcPts val="900"/>
              </a:spcBef>
              <a:defRPr sz="1650" baseline="0"/>
            </a:lvl4pPr>
            <a:lvl5pPr>
              <a:lnSpc>
                <a:spcPts val="2100"/>
              </a:lnSpc>
              <a:spcBef>
                <a:spcPts val="900"/>
              </a:spcBef>
              <a:defRPr sz="16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10" name="Plassholder for innhold 2"/>
          <p:cNvSpPr>
            <a:spLocks noGrp="1"/>
          </p:cNvSpPr>
          <p:nvPr>
            <p:ph idx="10"/>
          </p:nvPr>
        </p:nvSpPr>
        <p:spPr>
          <a:xfrm>
            <a:off x="522281" y="1800000"/>
            <a:ext cx="38340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2100"/>
              </a:lnSpc>
              <a:spcBef>
                <a:spcPts val="900"/>
              </a:spcBef>
              <a:defRPr sz="1650" baseline="0"/>
            </a:lvl1pPr>
            <a:lvl2pPr>
              <a:lnSpc>
                <a:spcPts val="2100"/>
              </a:lnSpc>
              <a:spcBef>
                <a:spcPts val="900"/>
              </a:spcBef>
              <a:defRPr sz="1650" baseline="0"/>
            </a:lvl2pPr>
            <a:lvl3pPr>
              <a:lnSpc>
                <a:spcPts val="2100"/>
              </a:lnSpc>
              <a:spcBef>
                <a:spcPts val="900"/>
              </a:spcBef>
              <a:defRPr sz="1650" baseline="0"/>
            </a:lvl3pPr>
            <a:lvl4pPr>
              <a:lnSpc>
                <a:spcPts val="2100"/>
              </a:lnSpc>
              <a:spcBef>
                <a:spcPts val="900"/>
              </a:spcBef>
              <a:defRPr sz="1650" baseline="0"/>
            </a:lvl4pPr>
            <a:lvl5pPr>
              <a:lnSpc>
                <a:spcPts val="2100"/>
              </a:lnSpc>
              <a:spcBef>
                <a:spcPts val="900"/>
              </a:spcBef>
              <a:defRPr sz="16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90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009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576000" y="2205000"/>
            <a:ext cx="7992000" cy="738664"/>
          </a:xfrm>
        </p:spPr>
        <p:txBody>
          <a:bodyPr anchor="b"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576000" y="3090600"/>
            <a:ext cx="7992000" cy="43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4" name="TekstSylinder 3"/>
          <p:cNvSpPr txBox="1"/>
          <p:nvPr userDrawn="1"/>
        </p:nvSpPr>
        <p:spPr>
          <a:xfrm>
            <a:off x="413538" y="4077072"/>
            <a:ext cx="9181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135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6000" y="406800"/>
            <a:ext cx="673200" cy="54012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000" y="4450429"/>
            <a:ext cx="8064000" cy="188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1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image" Target="../media/image6.wmf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image" Target="../media/image6.wmf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ittel 7"/>
          <p:cNvSpPr>
            <a:spLocks noGrp="1"/>
          </p:cNvSpPr>
          <p:nvPr>
            <p:ph type="title"/>
          </p:nvPr>
        </p:nvSpPr>
        <p:spPr>
          <a:xfrm>
            <a:off x="521494" y="945000"/>
            <a:ext cx="7191000" cy="533642"/>
          </a:xfrm>
          <a:prstGeom prst="rect">
            <a:avLst/>
          </a:prstGeom>
        </p:spPr>
        <p:txBody>
          <a:bodyPr vert="horz" wrap="none" lIns="0" tIns="0" rIns="0" bIns="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cxnSp>
        <p:nvCxnSpPr>
          <p:cNvPr id="4" name="Rett linje 3"/>
          <p:cNvCxnSpPr/>
          <p:nvPr userDrawn="1"/>
        </p:nvCxnSpPr>
        <p:spPr>
          <a:xfrm>
            <a:off x="521494" y="6237000"/>
            <a:ext cx="8101013" cy="0"/>
          </a:xfrm>
          <a:prstGeom prst="line">
            <a:avLst/>
          </a:prstGeom>
          <a:ln w="6350">
            <a:solidFill>
              <a:srgbClr val="009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>
          <a:xfrm>
            <a:off x="5535900" y="6264000"/>
            <a:ext cx="3086100" cy="2063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009D7F"/>
                </a:solidFill>
              </a:defRPr>
            </a:lvl1pPr>
          </a:lstStyle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4"/>
          </p:nvPr>
        </p:nvSpPr>
        <p:spPr>
          <a:xfrm>
            <a:off x="521494" y="6264001"/>
            <a:ext cx="2057400" cy="2031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009D7F"/>
                </a:solidFill>
              </a:defRPr>
            </a:lvl1pPr>
          </a:lstStyle>
          <a:p>
            <a:fld id="{0A3ED7E7-E538-48B7-BF27-18C497C3E180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956000" y="404874"/>
            <a:ext cx="673200" cy="54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9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2" r:id="rId4"/>
    <p:sldLayoutId id="2147483720" r:id="rId5"/>
    <p:sldLayoutId id="2147483724" r:id="rId6"/>
    <p:sldLayoutId id="2147483721" r:id="rId7"/>
    <p:sldLayoutId id="2147483723" r:id="rId8"/>
    <p:sldLayoutId id="2147483726" r:id="rId9"/>
  </p:sldLayoutIdLst>
  <p:hf hdr="0"/>
  <p:txStyles>
    <p:titleStyle>
      <a:lvl1pPr algn="l" defTabSz="685800" rtl="0" eaLnBrk="1" latinLnBrk="0" hangingPunct="1">
        <a:spcBef>
          <a:spcPct val="0"/>
        </a:spcBef>
        <a:buNone/>
        <a:defRPr sz="2400" kern="1200">
          <a:solidFill>
            <a:srgbClr val="009D7F"/>
          </a:solidFill>
          <a:latin typeface="+mj-lt"/>
          <a:ea typeface="+mj-ea"/>
          <a:cs typeface="+mj-cs"/>
        </a:defRPr>
      </a:lvl1pPr>
    </p:titleStyle>
    <p:bodyStyle>
      <a:lvl1pPr marL="148500" indent="-14850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99500" indent="-14850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0500" indent="-14850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4850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39000" indent="-14850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54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76000" y="932071"/>
            <a:ext cx="6818518" cy="61555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00" y="1825831"/>
            <a:ext cx="7992000" cy="39794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353200" y="6372140"/>
            <a:ext cx="289120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>
                <a:solidFill>
                  <a:srgbClr val="009D7F"/>
                </a:solidFill>
              </a:defRPr>
            </a:lvl1pPr>
          </a:lstStyle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6000" y="6372140"/>
            <a:ext cx="4758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>
                <a:solidFill>
                  <a:srgbClr val="009D7F"/>
                </a:solidFill>
              </a:defRPr>
            </a:lvl1pPr>
          </a:lstStyle>
          <a:p>
            <a:pPr>
              <a:defRPr/>
            </a:pPr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269624" y="6372140"/>
            <a:ext cx="29837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0">
                <a:solidFill>
                  <a:srgbClr val="009D7F"/>
                </a:solidFill>
              </a:defRPr>
            </a:lvl1pPr>
          </a:lstStyle>
          <a:p>
            <a:pPr>
              <a:defRPr/>
            </a:pPr>
            <a:fld id="{9C335BD2-5135-4752-9777-E4CD151E3ADF}" type="slidenum">
              <a:rPr lang="nb-NO" smtClean="0"/>
              <a:pPr>
                <a:defRPr/>
              </a:pPr>
              <a:t>‹#›</a:t>
            </a:fld>
            <a:endParaRPr lang="nb-NO"/>
          </a:p>
        </p:txBody>
      </p:sp>
      <p:cxnSp>
        <p:nvCxnSpPr>
          <p:cNvPr id="13" name="Rett linje 12"/>
          <p:cNvCxnSpPr/>
          <p:nvPr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rgbClr val="009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Morten\Downloads\NMBU_symbol_1000prosent_av_18mm_RGB.wmf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89642"/>
            <a:ext cx="67625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90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9D7F"/>
          </a:solidFill>
          <a:latin typeface="+mj-lt"/>
          <a:ea typeface="+mj-ea"/>
          <a:cs typeface="+mj-cs"/>
        </a:defRPr>
      </a:lvl1pPr>
    </p:titleStyle>
    <p:bodyStyle>
      <a:lvl1pPr marL="198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76000" y="932071"/>
            <a:ext cx="6818518" cy="61555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00" y="1825831"/>
            <a:ext cx="7992000" cy="397943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353200" y="6372140"/>
            <a:ext cx="289120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>
                <a:solidFill>
                  <a:srgbClr val="009D7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>
                <a:latin typeface="Arial"/>
                <a:cs typeface="+mn-cs"/>
              </a:rPr>
              <a:t>Norwegian University of Life Sciences</a:t>
            </a:r>
            <a:endParaRPr lang="nb-NO" dirty="0">
              <a:latin typeface="Arial"/>
              <a:cs typeface="+mn-cs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6000" y="6372140"/>
            <a:ext cx="4758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 b="0">
                <a:solidFill>
                  <a:srgbClr val="009D7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Arial"/>
                <a:cs typeface="+mn-cs"/>
              </a:rPr>
              <a:t>The Cat - Behaviour and Welfare - Bjarne O. Braastad</a:t>
            </a:r>
            <a:endParaRPr lang="nb-NO" dirty="0">
              <a:latin typeface="Arial"/>
              <a:cs typeface="+mn-cs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269624" y="6372140"/>
            <a:ext cx="298376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0">
                <a:solidFill>
                  <a:srgbClr val="009D7F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6503D8D-F27D-49CA-A299-3589FD585F6D}" type="slidenum">
              <a:rPr lang="nb-NO" smtClean="0">
                <a:latin typeface="Arial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b-NO">
              <a:latin typeface="Arial"/>
              <a:cs typeface="+mn-cs"/>
            </a:endParaRPr>
          </a:p>
        </p:txBody>
      </p:sp>
      <p:cxnSp>
        <p:nvCxnSpPr>
          <p:cNvPr id="13" name="Rett linje 12"/>
          <p:cNvCxnSpPr/>
          <p:nvPr userDrawn="1"/>
        </p:nvCxnSpPr>
        <p:spPr>
          <a:xfrm>
            <a:off x="576000" y="6282000"/>
            <a:ext cx="8002800" cy="0"/>
          </a:xfrm>
          <a:prstGeom prst="line">
            <a:avLst/>
          </a:prstGeom>
          <a:ln w="12700">
            <a:solidFill>
              <a:srgbClr val="009D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Morten\Downloads\NMBU_symbol_1000prosent_av_18mm_RGB.wmf"/>
          <p:cNvPicPr>
            <a:picLocks noChangeAspect="1" noChangeArrowheads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0518" y="389642"/>
            <a:ext cx="676257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16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9D7F"/>
          </a:solidFill>
          <a:latin typeface="+mj-lt"/>
          <a:ea typeface="+mj-ea"/>
          <a:cs typeface="+mj-cs"/>
        </a:defRPr>
      </a:lvl1pPr>
    </p:titleStyle>
    <p:bodyStyle>
      <a:lvl1pPr marL="198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000" indent="-1980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astad.info/" TargetMode="External"/><Relationship Id="rId7" Type="http://schemas.openxmlformats.org/officeDocument/2006/relationships/hyperlink" Target="http://www.animalpickings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6" Type="http://schemas.openxmlformats.org/officeDocument/2006/relationships/hyperlink" Target="http://www.etologi-dyrevelferd.no/" TargetMode="External"/><Relationship Id="rId5" Type="http://schemas.openxmlformats.org/officeDocument/2006/relationships/hyperlink" Target="http://www.etologi.no/" TargetMode="External"/><Relationship Id="rId4" Type="http://schemas.openxmlformats.org/officeDocument/2006/relationships/hyperlink" Target="http://www.facebook.com/KattenAtferdVelfer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6904" y="979088"/>
            <a:ext cx="8010192" cy="1778181"/>
          </a:xfrm>
        </p:spPr>
        <p:txBody>
          <a:bodyPr/>
          <a:lstStyle/>
          <a:p>
            <a:pPr eaLnBrk="1" hangingPunct="1"/>
            <a:r>
              <a:rPr lang="nb-N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Cat – Behaviour and Welfare</a:t>
            </a:r>
            <a:br>
              <a:rPr lang="nb-N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nb-NO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The </a:t>
            </a:r>
            <a:r>
              <a:rPr lang="nb-N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cat’s</a:t>
            </a:r>
            <a:r>
              <a:rPr lang="nb-N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body </a:t>
            </a:r>
            <a:r>
              <a:rPr lang="nb-NO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</a:t>
            </a:r>
            <a:endParaRPr lang="nb-NO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6000" y="3412684"/>
            <a:ext cx="5638800" cy="2176556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nb-NO" sz="2800" b="1" dirty="0">
                <a:solidFill>
                  <a:schemeClr val="bg1"/>
                </a:solidFill>
              </a:rPr>
              <a:t>Bjarne O. Braastad</a:t>
            </a:r>
          </a:p>
          <a:p>
            <a:pPr eaLnBrk="1" hangingPunct="1">
              <a:spcBef>
                <a:spcPct val="50000"/>
              </a:spcBef>
            </a:pPr>
            <a:r>
              <a:rPr lang="nb-NO" sz="1600" dirty="0"/>
              <a:t>Professor of Ethology</a:t>
            </a:r>
            <a:endParaRPr lang="nb-NO" sz="1600" dirty="0">
              <a:solidFill>
                <a:schemeClr val="bg1"/>
              </a:solidFill>
            </a:endParaRPr>
          </a:p>
          <a:p>
            <a:pPr eaLnBrk="1" hangingPunct="1"/>
            <a:r>
              <a:rPr lang="nb-NO" sz="1600" dirty="0"/>
              <a:t>Department of Animal and Aquacultural Sciences,</a:t>
            </a:r>
            <a:endParaRPr lang="nb-NO" sz="1600" dirty="0">
              <a:solidFill>
                <a:schemeClr val="bg1"/>
              </a:solidFill>
            </a:endParaRPr>
          </a:p>
          <a:p>
            <a:pPr eaLnBrk="1" hangingPunct="1"/>
            <a:r>
              <a:rPr lang="nb-NO" sz="1600" dirty="0">
                <a:solidFill>
                  <a:schemeClr val="bg1"/>
                </a:solidFill>
              </a:rPr>
              <a:t>Norwegian University of Life Sciences, </a:t>
            </a:r>
            <a:r>
              <a:rPr lang="nb-NO" sz="1600" dirty="0"/>
              <a:t>NMBU, Ås, Norway</a:t>
            </a:r>
            <a:endParaRPr lang="nb-NO" sz="1600" dirty="0">
              <a:solidFill>
                <a:schemeClr val="bg1"/>
              </a:solidFill>
            </a:endParaRPr>
          </a:p>
        </p:txBody>
      </p:sp>
      <p:pic>
        <p:nvPicPr>
          <p:cNvPr id="18" name="Picture 6" descr="F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662335"/>
            <a:ext cx="22860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bild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852552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447" y="6395768"/>
            <a:ext cx="2891208" cy="153888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Norwegian University of Life Sciences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Cat - Behaviour and Welfare - Bjarne O. Braastad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7E8CAB-9E1F-487B-9AE4-C60737AEF540}" type="slidenum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819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489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990001"/>
            <a:ext cx="7269361" cy="1046440"/>
          </a:xfrm>
        </p:spPr>
        <p:txBody>
          <a:bodyPr/>
          <a:lstStyle/>
          <a:p>
            <a:pPr algn="ctr" eaLnBrk="1" hangingPunct="1"/>
            <a:r>
              <a:rPr lang="nb-NO" sz="4000" dirty="0">
                <a:solidFill>
                  <a:srgbClr val="E9E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</a:t>
            </a:r>
            <a:r>
              <a:rPr lang="nb-NO" sz="4000" dirty="0" err="1">
                <a:solidFill>
                  <a:srgbClr val="E9E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</a:t>
            </a:r>
            <a:br>
              <a:rPr lang="nb-NO" sz="4000" dirty="0">
                <a:solidFill>
                  <a:srgbClr val="E9EEE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2800" dirty="0">
                <a:solidFill>
                  <a:srgbClr val="E9E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(Visual </a:t>
            </a:r>
            <a:r>
              <a:rPr lang="nb-NO" sz="2800" dirty="0" err="1">
                <a:solidFill>
                  <a:srgbClr val="E9E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nb-NO" sz="2800" dirty="0">
                <a:solidFill>
                  <a:srgbClr val="E9EEE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20382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406442"/>
            <a:ext cx="7105650" cy="631825"/>
          </a:xfrm>
        </p:spPr>
        <p:txBody>
          <a:bodyPr/>
          <a:lstStyle/>
          <a:p>
            <a:pPr eaLnBrk="1" hangingPunct="1"/>
            <a:r>
              <a:rPr lang="nb-NO" dirty="0"/>
              <a:t>The cat’s body language - I</a:t>
            </a:r>
          </a:p>
        </p:txBody>
      </p:sp>
      <p:pic>
        <p:nvPicPr>
          <p:cNvPr id="49157" name="Picture 4" descr="Katt - visuelle signaler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261" y="1196180"/>
            <a:ext cx="4176713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1093" name="Picture 5" descr="Gaupe og tiger - øresignaler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206" y="1463638"/>
            <a:ext cx="35290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 Box 6"/>
          <p:cNvSpPr txBox="1">
            <a:spLocks noChangeArrowheads="1"/>
          </p:cNvSpPr>
          <p:nvPr/>
        </p:nvSpPr>
        <p:spPr bwMode="auto">
          <a:xfrm>
            <a:off x="4068614" y="1305681"/>
            <a:ext cx="935037" cy="3195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49160" name="Text Box 7"/>
          <p:cNvSpPr txBox="1">
            <a:spLocks noChangeArrowheads="1"/>
          </p:cNvSpPr>
          <p:nvPr/>
        </p:nvSpPr>
        <p:spPr bwMode="auto">
          <a:xfrm>
            <a:off x="3816000" y="1305680"/>
            <a:ext cx="1025973" cy="33051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49161" name="Text Box 8"/>
          <p:cNvSpPr txBox="1">
            <a:spLocks noChangeArrowheads="1"/>
          </p:cNvSpPr>
          <p:nvPr/>
        </p:nvSpPr>
        <p:spPr bwMode="auto">
          <a:xfrm>
            <a:off x="576000" y="2161338"/>
            <a:ext cx="503237" cy="1004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49162" name="Text Box 9"/>
          <p:cNvSpPr txBox="1">
            <a:spLocks noChangeArrowheads="1"/>
          </p:cNvSpPr>
          <p:nvPr/>
        </p:nvSpPr>
        <p:spPr bwMode="auto">
          <a:xfrm>
            <a:off x="603705" y="5457385"/>
            <a:ext cx="43926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GB" sz="1800" b="1" u="sng" dirty="0">
                <a:solidFill>
                  <a:prstClr val="black"/>
                </a:solidFill>
                <a:latin typeface="Arial"/>
                <a:cs typeface="+mn-cs"/>
              </a:rPr>
              <a:t>Offensive threat:</a:t>
            </a:r>
            <a:r>
              <a:rPr lang="en-GB" sz="1800" b="1" dirty="0">
                <a:solidFill>
                  <a:prstClr val="black"/>
                </a:solidFill>
                <a:latin typeface="Arial"/>
                <a:cs typeface="+mn-cs"/>
              </a:rPr>
              <a:t> </a:t>
            </a:r>
            <a:r>
              <a:rPr lang="en-GB" dirty="0">
                <a:solidFill>
                  <a:prstClr val="black"/>
                </a:solidFill>
                <a:latin typeface="Arial"/>
              </a:rPr>
              <a:t>erect legs</a:t>
            </a:r>
            <a:r>
              <a:rPr lang="en-GB" sz="1800" dirty="0">
                <a:solidFill>
                  <a:prstClr val="black"/>
                </a:solidFill>
                <a:latin typeface="Arial"/>
                <a:cs typeface="+mn-cs"/>
              </a:rPr>
              <a:t>, tail down, may show the side of head and body</a:t>
            </a:r>
          </a:p>
        </p:txBody>
      </p:sp>
      <p:sp>
        <p:nvSpPr>
          <p:cNvPr id="601098" name="Text Box 10"/>
          <p:cNvSpPr txBox="1">
            <a:spLocks noChangeArrowheads="1"/>
          </p:cNvSpPr>
          <p:nvPr/>
        </p:nvSpPr>
        <p:spPr bwMode="auto">
          <a:xfrm>
            <a:off x="5353200" y="4434421"/>
            <a:ext cx="35639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GB" dirty="0">
                <a:solidFill>
                  <a:prstClr val="black"/>
                </a:solidFill>
                <a:latin typeface="Arial"/>
              </a:rPr>
              <a:t>Lynx and tiger</a:t>
            </a:r>
            <a:r>
              <a:rPr lang="en-GB" sz="1800" dirty="0">
                <a:solidFill>
                  <a:prstClr val="black"/>
                </a:solidFill>
                <a:latin typeface="Arial"/>
                <a:cs typeface="+mn-cs"/>
              </a:rPr>
              <a:t>: notice the light spots on the ears </a:t>
            </a:r>
            <a:r>
              <a:rPr lang="en-GB" sz="1800" dirty="0">
                <a:solidFill>
                  <a:prstClr val="black"/>
                </a:solidFill>
                <a:latin typeface="Arial"/>
                <a:cs typeface="+mn-cs"/>
                <a:sym typeface="Wingdings" pitchFamily="2" charset="2"/>
              </a:rPr>
              <a:t> ear signals are more visible during night</a:t>
            </a:r>
            <a:endParaRPr lang="en-GB" sz="18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B05790-5D70-4E42-993B-4D7A95E80025}"/>
              </a:ext>
            </a:extLst>
          </p:cNvPr>
          <p:cNvSpPr txBox="1"/>
          <p:nvPr/>
        </p:nvSpPr>
        <p:spPr>
          <a:xfrm>
            <a:off x="5560593" y="5649932"/>
            <a:ext cx="3149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(Figures: Leyhausen, P. (1979) </a:t>
            </a:r>
            <a:r>
              <a:rPr lang="nb-NO" sz="1200" i="1" dirty="0"/>
              <a:t>Cat Behavior.</a:t>
            </a:r>
            <a:r>
              <a:rPr lang="nb-NO" sz="1200" dirty="0"/>
              <a:t> Garland, New York)</a:t>
            </a: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8CED79E0-7255-44AE-BB2D-699B23C2E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99" y="1550150"/>
            <a:ext cx="935037" cy="3195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16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1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1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01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1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576000" y="333375"/>
            <a:ext cx="7861563" cy="631825"/>
          </a:xfrm>
        </p:spPr>
        <p:txBody>
          <a:bodyPr/>
          <a:lstStyle/>
          <a:p>
            <a:pPr eaLnBrk="1" hangingPunct="1"/>
            <a:r>
              <a:rPr lang="nb-NO" dirty="0"/>
              <a:t>The </a:t>
            </a:r>
            <a:r>
              <a:rPr lang="nb-NO" dirty="0" err="1"/>
              <a:t>cat’s</a:t>
            </a:r>
            <a:r>
              <a:rPr lang="nb-NO" dirty="0"/>
              <a:t> body </a:t>
            </a:r>
            <a:r>
              <a:rPr lang="nb-NO" dirty="0" err="1"/>
              <a:t>language</a:t>
            </a:r>
            <a:r>
              <a:rPr lang="nb-NO" dirty="0"/>
              <a:t> - II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4284663" y="1628775"/>
            <a:ext cx="935037" cy="3195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4716463" y="1268413"/>
            <a:ext cx="576262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900113" y="2133600"/>
            <a:ext cx="503237" cy="1004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50185" name="Text Box 12"/>
          <p:cNvSpPr txBox="1">
            <a:spLocks noChangeArrowheads="1"/>
          </p:cNvSpPr>
          <p:nvPr/>
        </p:nvSpPr>
        <p:spPr bwMode="auto">
          <a:xfrm>
            <a:off x="519113" y="1874044"/>
            <a:ext cx="2881312" cy="29084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GB" sz="1800" b="1" u="sng" dirty="0">
                <a:solidFill>
                  <a:prstClr val="black"/>
                </a:solidFill>
                <a:latin typeface="Arial"/>
                <a:cs typeface="+mn-cs"/>
              </a:rPr>
              <a:t>Defensive threat:</a:t>
            </a:r>
            <a:r>
              <a:rPr lang="en-GB" sz="1800" b="1" dirty="0">
                <a:solidFill>
                  <a:prstClr val="black"/>
                </a:solidFill>
                <a:latin typeface="Arial"/>
                <a:cs typeface="+mn-cs"/>
              </a:rPr>
              <a:t>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en-GB" sz="1800" dirty="0">
                <a:solidFill>
                  <a:prstClr val="black"/>
                </a:solidFill>
                <a:latin typeface="Arial"/>
                <a:cs typeface="+mn-cs"/>
              </a:rPr>
              <a:t> close to ground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en-GB" sz="1800" dirty="0">
                <a:solidFill>
                  <a:prstClr val="black"/>
                </a:solidFill>
                <a:latin typeface="Arial"/>
                <a:cs typeface="+mn-cs"/>
              </a:rPr>
              <a:t> retracts head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800" dirty="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r>
              <a:rPr lang="en-GB" dirty="0">
                <a:solidFill>
                  <a:prstClr val="black"/>
                </a:solidFill>
                <a:latin typeface="Arial"/>
              </a:rPr>
              <a:t>By</a:t>
            </a:r>
            <a:r>
              <a:rPr lang="en-GB" sz="1800" dirty="0">
                <a:solidFill>
                  <a:prstClr val="black"/>
                </a:solidFill>
                <a:latin typeface="Arial"/>
                <a:cs typeface="+mn-cs"/>
              </a:rPr>
              <a:t> stronger signals: </a:t>
            </a: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en-GB" dirty="0">
                <a:solidFill>
                  <a:prstClr val="black"/>
                </a:solidFill>
                <a:latin typeface="Arial"/>
              </a:rPr>
              <a:t> </a:t>
            </a:r>
            <a:r>
              <a:rPr lang="en-GB" sz="1800" dirty="0">
                <a:solidFill>
                  <a:prstClr val="black"/>
                </a:solidFill>
                <a:latin typeface="Arial"/>
                <a:cs typeface="+mn-cs"/>
              </a:rPr>
              <a:t>the back towards floor </a:t>
            </a:r>
          </a:p>
          <a:p>
            <a:pPr marL="85725" indent="-85725" eaLnBrk="1" fontAlgn="auto" hangingPunct="1">
              <a:spcBef>
                <a:spcPct val="50000"/>
              </a:spcBef>
              <a:spcAft>
                <a:spcPts val="0"/>
              </a:spcAft>
              <a:buFontTx/>
              <a:buChar char="•"/>
            </a:pPr>
            <a:r>
              <a:rPr lang="en-GB" sz="1800" dirty="0">
                <a:solidFill>
                  <a:prstClr val="black"/>
                </a:solidFill>
                <a:latin typeface="Arial"/>
                <a:cs typeface="+mn-cs"/>
              </a:rPr>
              <a:t> hits with paws to defend  itself </a:t>
            </a:r>
          </a:p>
        </p:txBody>
      </p:sp>
      <p:pic>
        <p:nvPicPr>
          <p:cNvPr id="50184" name="Picture 11" descr="Katt - visuelle signaler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713" y="981075"/>
            <a:ext cx="4967287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83703" y="6538126"/>
            <a:ext cx="2891208" cy="153888"/>
          </a:xfrm>
        </p:spPr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37563" y="6372140"/>
            <a:ext cx="298376" cy="153888"/>
          </a:xfrm>
        </p:spPr>
        <p:txBody>
          <a:bodyPr/>
          <a:lstStyle/>
          <a:p>
            <a:fld id="{76503D8D-F27D-49CA-A299-3589FD585F6D}" type="slidenum">
              <a:rPr lang="nb-NO" smtClean="0"/>
              <a:pPr/>
              <a:t>3</a:t>
            </a:fld>
            <a:endParaRPr lang="nb-NO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947009-8F10-4D94-BD79-582196F4CC02}"/>
              </a:ext>
            </a:extLst>
          </p:cNvPr>
          <p:cNvSpPr txBox="1"/>
          <p:nvPr/>
        </p:nvSpPr>
        <p:spPr>
          <a:xfrm>
            <a:off x="576000" y="5507593"/>
            <a:ext cx="3149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(Leyhausen, P. (1979) </a:t>
            </a:r>
            <a:r>
              <a:rPr lang="nb-NO" sz="1200" i="1" dirty="0"/>
              <a:t>Cat Behavior,</a:t>
            </a:r>
            <a:r>
              <a:rPr lang="nb-NO" sz="1200" dirty="0"/>
              <a:t> Garland, New York. (Drawn from a movie clip))</a:t>
            </a:r>
          </a:p>
        </p:txBody>
      </p:sp>
    </p:spTree>
    <p:extLst>
      <p:ext uri="{BB962C8B-B14F-4D97-AF65-F5344CB8AC3E}">
        <p14:creationId xmlns:p14="http://schemas.microsoft.com/office/powerpoint/2010/main" val="2175843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49647"/>
            <a:ext cx="7213600" cy="615553"/>
          </a:xfrm>
        </p:spPr>
        <p:txBody>
          <a:bodyPr/>
          <a:lstStyle/>
          <a:p>
            <a:pPr eaLnBrk="1" hangingPunct="1"/>
            <a:r>
              <a:rPr lang="nb-NO" dirty="0"/>
              <a:t>The </a:t>
            </a:r>
            <a:r>
              <a:rPr lang="nb-NO" dirty="0" err="1"/>
              <a:t>cat’s</a:t>
            </a:r>
            <a:r>
              <a:rPr lang="nb-NO" dirty="0"/>
              <a:t> </a:t>
            </a:r>
            <a:r>
              <a:rPr lang="nb-NO" dirty="0" err="1"/>
              <a:t>facial</a:t>
            </a:r>
            <a:r>
              <a:rPr lang="nb-NO" dirty="0"/>
              <a:t> signals</a:t>
            </a:r>
          </a:p>
        </p:txBody>
      </p:sp>
      <p:sp>
        <p:nvSpPr>
          <p:cNvPr id="51205" name="Text Box 3"/>
          <p:cNvSpPr txBox="1">
            <a:spLocks noChangeArrowheads="1"/>
          </p:cNvSpPr>
          <p:nvPr/>
        </p:nvSpPr>
        <p:spPr bwMode="auto">
          <a:xfrm>
            <a:off x="4284663" y="1628775"/>
            <a:ext cx="935037" cy="3195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51207" name="Text Box 5"/>
          <p:cNvSpPr txBox="1">
            <a:spLocks noChangeArrowheads="1"/>
          </p:cNvSpPr>
          <p:nvPr/>
        </p:nvSpPr>
        <p:spPr bwMode="auto">
          <a:xfrm>
            <a:off x="900113" y="2133600"/>
            <a:ext cx="503237" cy="1004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pic>
        <p:nvPicPr>
          <p:cNvPr id="51208" name="Picture 6" descr="Katt - visuelle signaler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3689" y="1633842"/>
            <a:ext cx="3923885" cy="356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9" name="Text Box 7"/>
          <p:cNvSpPr txBox="1">
            <a:spLocks noChangeArrowheads="1"/>
          </p:cNvSpPr>
          <p:nvPr/>
        </p:nvSpPr>
        <p:spPr bwMode="auto">
          <a:xfrm>
            <a:off x="5219700" y="1378501"/>
            <a:ext cx="2448644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ct val="5000"/>
              </a:spcAft>
            </a:pPr>
            <a:r>
              <a:rPr lang="en-GB" sz="2000" dirty="0">
                <a:solidFill>
                  <a:prstClr val="black"/>
                </a:solidFill>
                <a:latin typeface="Arial"/>
                <a:cs typeface="+mn-cs"/>
              </a:rPr>
              <a:t>Offensive tendency,</a:t>
            </a:r>
          </a:p>
        </p:txBody>
      </p:sp>
      <p:sp>
        <p:nvSpPr>
          <p:cNvPr id="51210" name="Text Box 8"/>
          <p:cNvSpPr txBox="1">
            <a:spLocks noChangeArrowheads="1"/>
          </p:cNvSpPr>
          <p:nvPr/>
        </p:nvSpPr>
        <p:spPr bwMode="auto">
          <a:xfrm>
            <a:off x="356271" y="4009398"/>
            <a:ext cx="139718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Arial"/>
                <a:cs typeface="+mn-cs"/>
              </a:rPr>
              <a:t>Defensive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Arial"/>
                <a:cs typeface="+mn-cs"/>
              </a:rPr>
              <a:t>tendency</a:t>
            </a:r>
          </a:p>
        </p:txBody>
      </p:sp>
      <p:sp>
        <p:nvSpPr>
          <p:cNvPr id="51211" name="Text Box 9"/>
          <p:cNvSpPr txBox="1">
            <a:spLocks noChangeArrowheads="1"/>
          </p:cNvSpPr>
          <p:nvPr/>
        </p:nvSpPr>
        <p:spPr bwMode="auto">
          <a:xfrm>
            <a:off x="7092950" y="1989138"/>
            <a:ext cx="10795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51212" name="Text Box 10"/>
          <p:cNvSpPr txBox="1">
            <a:spLocks noChangeArrowheads="1"/>
          </p:cNvSpPr>
          <p:nvPr/>
        </p:nvSpPr>
        <p:spPr bwMode="auto">
          <a:xfrm>
            <a:off x="4864922" y="1783526"/>
            <a:ext cx="1003222" cy="369331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51213" name="Text Box 11"/>
          <p:cNvSpPr txBox="1">
            <a:spLocks noChangeArrowheads="1"/>
          </p:cNvSpPr>
          <p:nvPr/>
        </p:nvSpPr>
        <p:spPr bwMode="auto">
          <a:xfrm>
            <a:off x="3887265" y="5082155"/>
            <a:ext cx="1727200" cy="46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5614465" y="1408790"/>
            <a:ext cx="432048" cy="764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sz="1800">
              <a:solidFill>
                <a:prstClr val="white"/>
              </a:solidFill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5263763" y="1654787"/>
            <a:ext cx="954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dirty="0" err="1">
                <a:solidFill>
                  <a:prstClr val="black"/>
                </a:solidFill>
                <a:latin typeface="Arial"/>
              </a:rPr>
              <a:t>angry</a:t>
            </a:r>
            <a:endParaRPr lang="nb-NO" sz="18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515635" y="474456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dirty="0" err="1">
                <a:solidFill>
                  <a:prstClr val="black"/>
                </a:solidFill>
                <a:latin typeface="Arial"/>
              </a:rPr>
              <a:t>fear</a:t>
            </a:r>
            <a:endParaRPr lang="nb-NO" sz="18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533" y="3559157"/>
            <a:ext cx="3198440" cy="21322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36183" y="3064048"/>
            <a:ext cx="3566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What does this cat signal?</a:t>
            </a:r>
          </a:p>
        </p:txBody>
      </p:sp>
      <p:sp>
        <p:nvSpPr>
          <p:cNvPr id="51206" name="Text Box 4"/>
          <p:cNvSpPr txBox="1">
            <a:spLocks noChangeArrowheads="1"/>
          </p:cNvSpPr>
          <p:nvPr/>
        </p:nvSpPr>
        <p:spPr bwMode="auto">
          <a:xfrm>
            <a:off x="4326343" y="1223721"/>
            <a:ext cx="576262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6AE469-FF42-4F94-BE18-84471557F098}"/>
              </a:ext>
            </a:extLst>
          </p:cNvPr>
          <p:cNvSpPr txBox="1"/>
          <p:nvPr/>
        </p:nvSpPr>
        <p:spPr>
          <a:xfrm>
            <a:off x="1259632" y="5626530"/>
            <a:ext cx="3701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(Leyhausen, P. (1979) </a:t>
            </a:r>
            <a:r>
              <a:rPr lang="nb-NO" sz="1200" i="1" dirty="0"/>
              <a:t>Cat Behavior,</a:t>
            </a:r>
            <a:r>
              <a:rPr lang="nb-NO" sz="1200" dirty="0"/>
              <a:t> Garland, New York)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D51DC1-04C5-4C12-A207-DAA3D494A6FD}"/>
              </a:ext>
            </a:extLst>
          </p:cNvPr>
          <p:cNvSpPr txBox="1"/>
          <p:nvPr/>
        </p:nvSpPr>
        <p:spPr>
          <a:xfrm>
            <a:off x="5911835" y="5688466"/>
            <a:ext cx="2891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Photo: Audun Braastad</a:t>
            </a:r>
          </a:p>
        </p:txBody>
      </p:sp>
    </p:spTree>
    <p:extLst>
      <p:ext uri="{BB962C8B-B14F-4D97-AF65-F5344CB8AC3E}">
        <p14:creationId xmlns:p14="http://schemas.microsoft.com/office/powerpoint/2010/main" val="2046023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49647"/>
            <a:ext cx="7920359" cy="615553"/>
          </a:xfrm>
        </p:spPr>
        <p:txBody>
          <a:bodyPr/>
          <a:lstStyle/>
          <a:p>
            <a:pPr eaLnBrk="1" hangingPunct="1"/>
            <a:r>
              <a:rPr lang="nb-NO" dirty="0"/>
              <a:t>The </a:t>
            </a:r>
            <a:r>
              <a:rPr lang="nb-NO" dirty="0" err="1"/>
              <a:t>cat’s</a:t>
            </a:r>
            <a:r>
              <a:rPr lang="nb-NO" dirty="0"/>
              <a:t> body </a:t>
            </a:r>
            <a:r>
              <a:rPr lang="nb-NO" dirty="0" err="1"/>
              <a:t>posture</a:t>
            </a:r>
            <a:endParaRPr lang="nb-NO" dirty="0"/>
          </a:p>
        </p:txBody>
      </p:sp>
      <p:sp>
        <p:nvSpPr>
          <p:cNvPr id="52229" name="Text Box 3"/>
          <p:cNvSpPr txBox="1">
            <a:spLocks noChangeArrowheads="1"/>
          </p:cNvSpPr>
          <p:nvPr/>
        </p:nvSpPr>
        <p:spPr bwMode="auto">
          <a:xfrm>
            <a:off x="4284663" y="1628775"/>
            <a:ext cx="935037" cy="3195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52230" name="Text Box 4"/>
          <p:cNvSpPr txBox="1">
            <a:spLocks noChangeArrowheads="1"/>
          </p:cNvSpPr>
          <p:nvPr/>
        </p:nvSpPr>
        <p:spPr bwMode="auto">
          <a:xfrm>
            <a:off x="4716463" y="1268413"/>
            <a:ext cx="576262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52231" name="Text Box 5"/>
          <p:cNvSpPr txBox="1">
            <a:spLocks noChangeArrowheads="1"/>
          </p:cNvSpPr>
          <p:nvPr/>
        </p:nvSpPr>
        <p:spPr bwMode="auto">
          <a:xfrm>
            <a:off x="900113" y="2133600"/>
            <a:ext cx="503237" cy="1004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52232" name="Text Box 6"/>
          <p:cNvSpPr txBox="1">
            <a:spLocks noChangeArrowheads="1"/>
          </p:cNvSpPr>
          <p:nvPr/>
        </p:nvSpPr>
        <p:spPr bwMode="auto">
          <a:xfrm>
            <a:off x="5584354" y="976083"/>
            <a:ext cx="2444301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ct val="5000"/>
              </a:spcAft>
            </a:pPr>
            <a:r>
              <a:rPr lang="en-GB" sz="2000" dirty="0">
                <a:solidFill>
                  <a:prstClr val="black"/>
                </a:solidFill>
                <a:latin typeface="Arial"/>
                <a:cs typeface="+mn-cs"/>
              </a:rPr>
              <a:t>Offensive tendency</a:t>
            </a:r>
          </a:p>
        </p:txBody>
      </p:sp>
      <p:sp>
        <p:nvSpPr>
          <p:cNvPr id="52233" name="Text Box 7"/>
          <p:cNvSpPr txBox="1">
            <a:spLocks noChangeArrowheads="1"/>
          </p:cNvSpPr>
          <p:nvPr/>
        </p:nvSpPr>
        <p:spPr bwMode="auto">
          <a:xfrm>
            <a:off x="755581" y="5043565"/>
            <a:ext cx="14478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Arial"/>
                <a:cs typeface="+mn-cs"/>
              </a:rPr>
              <a:t>Defensive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dirty="0">
                <a:solidFill>
                  <a:prstClr val="black"/>
                </a:solidFill>
                <a:latin typeface="Arial"/>
                <a:cs typeface="+mn-cs"/>
              </a:rPr>
              <a:t>tendency</a:t>
            </a:r>
          </a:p>
        </p:txBody>
      </p:sp>
      <p:sp>
        <p:nvSpPr>
          <p:cNvPr id="52234" name="Text Box 8"/>
          <p:cNvSpPr txBox="1">
            <a:spLocks noChangeArrowheads="1"/>
          </p:cNvSpPr>
          <p:nvPr/>
        </p:nvSpPr>
        <p:spPr bwMode="auto">
          <a:xfrm>
            <a:off x="7092950" y="1989138"/>
            <a:ext cx="10795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52235" name="Text Box 9"/>
          <p:cNvSpPr txBox="1">
            <a:spLocks noChangeArrowheads="1"/>
          </p:cNvSpPr>
          <p:nvPr/>
        </p:nvSpPr>
        <p:spPr bwMode="auto">
          <a:xfrm>
            <a:off x="6481762" y="1587971"/>
            <a:ext cx="1150938" cy="468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pic>
        <p:nvPicPr>
          <p:cNvPr id="52237" name="Picture 11" descr="Katt - visuelle signaler 6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5861" y="1406129"/>
            <a:ext cx="4803376" cy="418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>
              <a:rot lat="0" lon="0" rev="24000"/>
            </a:camera>
            <a:lightRig rig="threePt" dir="t"/>
          </a:scene3d>
        </p:spPr>
      </p:pic>
      <p:sp>
        <p:nvSpPr>
          <p:cNvPr id="52238" name="Text Box 12"/>
          <p:cNvSpPr txBox="1">
            <a:spLocks noChangeArrowheads="1"/>
          </p:cNvSpPr>
          <p:nvPr/>
        </p:nvSpPr>
        <p:spPr bwMode="auto">
          <a:xfrm>
            <a:off x="6480175" y="2300288"/>
            <a:ext cx="1079500" cy="1552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52239" name="Text Box 13"/>
          <p:cNvSpPr txBox="1">
            <a:spLocks noChangeArrowheads="1"/>
          </p:cNvSpPr>
          <p:nvPr/>
        </p:nvSpPr>
        <p:spPr bwMode="auto">
          <a:xfrm>
            <a:off x="2234730" y="5526087"/>
            <a:ext cx="4465637" cy="74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52240" name="Text Box 14"/>
          <p:cNvSpPr txBox="1">
            <a:spLocks noChangeArrowheads="1"/>
          </p:cNvSpPr>
          <p:nvPr/>
        </p:nvSpPr>
        <p:spPr bwMode="auto">
          <a:xfrm>
            <a:off x="6318000" y="1374590"/>
            <a:ext cx="1008063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</a:pPr>
            <a:endParaRPr lang="en-GB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52241" name="Line 15"/>
          <p:cNvSpPr>
            <a:spLocks noChangeShapeType="1"/>
          </p:cNvSpPr>
          <p:nvPr/>
        </p:nvSpPr>
        <p:spPr bwMode="auto">
          <a:xfrm>
            <a:off x="6318000" y="1468800"/>
            <a:ext cx="86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52242" name="Line 16"/>
          <p:cNvSpPr>
            <a:spLocks noChangeShapeType="1"/>
          </p:cNvSpPr>
          <p:nvPr/>
        </p:nvSpPr>
        <p:spPr bwMode="auto">
          <a:xfrm>
            <a:off x="2318400" y="5471924"/>
            <a:ext cx="0" cy="72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sz="1800">
              <a:solidFill>
                <a:prstClr val="black"/>
              </a:solidFill>
              <a:latin typeface="Arial"/>
              <a:cs typeface="+mn-cs"/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00428" y="3749689"/>
            <a:ext cx="2019721" cy="1342818"/>
          </a:xfrm>
          <a:prstGeom prst="rect">
            <a:avLst/>
          </a:prstGeom>
        </p:spPr>
      </p:pic>
      <p:sp>
        <p:nvSpPr>
          <p:cNvPr id="20" name="TekstSylinder 19"/>
          <p:cNvSpPr txBox="1"/>
          <p:nvPr/>
        </p:nvSpPr>
        <p:spPr>
          <a:xfrm>
            <a:off x="1103578" y="579602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dirty="0" err="1">
                <a:solidFill>
                  <a:prstClr val="black"/>
                </a:solidFill>
                <a:latin typeface="Arial"/>
              </a:rPr>
              <a:t>fear</a:t>
            </a:r>
            <a:endParaRPr lang="nb-NO" sz="18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21" name="TekstSylinder 20"/>
          <p:cNvSpPr txBox="1"/>
          <p:nvPr/>
        </p:nvSpPr>
        <p:spPr>
          <a:xfrm>
            <a:off x="6947054" y="1548762"/>
            <a:ext cx="947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dirty="0" err="1">
                <a:solidFill>
                  <a:prstClr val="black"/>
                </a:solidFill>
                <a:latin typeface="Arial"/>
              </a:rPr>
              <a:t>angry</a:t>
            </a:r>
            <a:endParaRPr lang="nb-NO" sz="18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7182000" y="5157192"/>
            <a:ext cx="14944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000" dirty="0">
                <a:solidFill>
                  <a:prstClr val="black"/>
                </a:solidFill>
                <a:latin typeface="Arial"/>
              </a:rPr>
              <a:t>Ph</a:t>
            </a:r>
            <a:r>
              <a:rPr lang="nb-NO" sz="1000" dirty="0">
                <a:solidFill>
                  <a:prstClr val="black"/>
                </a:solidFill>
                <a:latin typeface="Arial"/>
                <a:cs typeface="+mn-cs"/>
              </a:rPr>
              <a:t>oto: Maria Myrland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5</a:t>
            </a:fld>
            <a:endParaRPr lang="nb-NO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38EDA9-475C-4A46-ADC7-81B87F5F53FF}"/>
              </a:ext>
            </a:extLst>
          </p:cNvPr>
          <p:cNvSpPr txBox="1"/>
          <p:nvPr/>
        </p:nvSpPr>
        <p:spPr>
          <a:xfrm>
            <a:off x="2401909" y="5891669"/>
            <a:ext cx="4558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(Leyhausen, P. (1979) </a:t>
            </a:r>
            <a:r>
              <a:rPr lang="nb-NO" sz="1200" i="1" dirty="0"/>
              <a:t>Cat Behavior,</a:t>
            </a:r>
            <a:r>
              <a:rPr lang="nb-NO" sz="1200" dirty="0"/>
              <a:t> Garland, New York)</a:t>
            </a:r>
          </a:p>
        </p:txBody>
      </p:sp>
    </p:spTree>
    <p:extLst>
      <p:ext uri="{BB962C8B-B14F-4D97-AF65-F5344CB8AC3E}">
        <p14:creationId xmlns:p14="http://schemas.microsoft.com/office/powerpoint/2010/main" val="3741265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808833" y="710175"/>
            <a:ext cx="7609979" cy="631825"/>
          </a:xfrm>
        </p:spPr>
        <p:txBody>
          <a:bodyPr/>
          <a:lstStyle/>
          <a:p>
            <a:pPr eaLnBrk="1" hangingPunct="1"/>
            <a:r>
              <a:rPr lang="nb-NO" dirty="0" err="1"/>
              <a:t>Tail</a:t>
            </a:r>
            <a:r>
              <a:rPr lang="nb-NO" dirty="0"/>
              <a:t> </a:t>
            </a:r>
            <a:r>
              <a:rPr lang="nb-NO" dirty="0" err="1"/>
              <a:t>movements</a:t>
            </a:r>
            <a:endParaRPr lang="nb-NO" dirty="0"/>
          </a:p>
        </p:txBody>
      </p:sp>
      <p:sp>
        <p:nvSpPr>
          <p:cNvPr id="599043" name="Text Box 3"/>
          <p:cNvSpPr txBox="1">
            <a:spLocks noChangeArrowheads="1"/>
          </p:cNvSpPr>
          <p:nvPr/>
        </p:nvSpPr>
        <p:spPr bwMode="auto">
          <a:xfrm>
            <a:off x="805044" y="1772816"/>
            <a:ext cx="6786511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D7F"/>
              </a:buClr>
              <a:buFont typeface="Webdings" pitchFamily="18" charset="2"/>
              <a:buChar char="="/>
              <a:tabLst>
                <a:tab pos="355600" algn="l"/>
                <a:tab pos="901700" algn="l"/>
              </a:tabLst>
            </a:pPr>
            <a:r>
              <a:rPr lang="nb-NO" sz="2400" dirty="0" err="1">
                <a:solidFill>
                  <a:prstClr val="black"/>
                </a:solidFill>
                <a:latin typeface="Arial"/>
              </a:rPr>
              <a:t>Tail</a:t>
            </a:r>
            <a:r>
              <a:rPr lang="nb-NO" sz="2400" dirty="0">
                <a:solidFill>
                  <a:prstClr val="black"/>
                </a:solidFill>
                <a:latin typeface="Arial"/>
              </a:rPr>
              <a:t> up and </a:t>
            </a:r>
            <a:r>
              <a:rPr lang="nb-NO" sz="2400" dirty="0" err="1">
                <a:solidFill>
                  <a:prstClr val="black"/>
                </a:solidFill>
                <a:latin typeface="Arial"/>
              </a:rPr>
              <a:t>down</a:t>
            </a:r>
            <a:r>
              <a:rPr lang="nb-NO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nb-NO" sz="2400" dirty="0" err="1">
                <a:solidFill>
                  <a:prstClr val="black"/>
                </a:solidFill>
                <a:latin typeface="Arial"/>
              </a:rPr>
              <a:t>again</a:t>
            </a:r>
            <a:endParaRPr lang="nb-NO" sz="2400" dirty="0">
              <a:solidFill>
                <a:prstClr val="black"/>
              </a:solidFill>
              <a:latin typeface="Arial"/>
            </a:endParaRPr>
          </a:p>
          <a:p>
            <a:pPr marL="990600" lvl="1" indent="-533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D7F"/>
              </a:buClr>
              <a:buFont typeface="Webdings" pitchFamily="18" charset="2"/>
              <a:buChar char="="/>
              <a:tabLst>
                <a:tab pos="355600" algn="l"/>
                <a:tab pos="901700" algn="l"/>
              </a:tabLst>
            </a:pPr>
            <a:r>
              <a:rPr lang="nb-NO" sz="2000" dirty="0">
                <a:solidFill>
                  <a:prstClr val="black"/>
                </a:solidFill>
                <a:latin typeface="Arial"/>
              </a:rPr>
              <a:t>‘Hi! </a:t>
            </a:r>
            <a:r>
              <a:rPr lang="nb-NO" sz="2000" dirty="0">
                <a:solidFill>
                  <a:prstClr val="black"/>
                </a:solidFill>
                <a:latin typeface="Arial"/>
                <a:sym typeface="Wingdings" panose="05000000000000000000" pitchFamily="2" charset="2"/>
              </a:rPr>
              <a:t></a:t>
            </a:r>
            <a:r>
              <a:rPr lang="nb-NO" sz="2000" dirty="0">
                <a:solidFill>
                  <a:prstClr val="black"/>
                </a:solidFill>
                <a:latin typeface="Arial"/>
              </a:rPr>
              <a:t>’</a:t>
            </a:r>
          </a:p>
          <a:p>
            <a:pPr marL="533400" indent="-533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9D7F"/>
              </a:buClr>
              <a:buFont typeface="Webdings" pitchFamily="18" charset="2"/>
              <a:buChar char="="/>
              <a:tabLst>
                <a:tab pos="355600" algn="l"/>
                <a:tab pos="901700" algn="l"/>
              </a:tabLst>
            </a:pPr>
            <a:endParaRPr lang="nb-NO" dirty="0">
              <a:solidFill>
                <a:prstClr val="black"/>
              </a:solidFill>
              <a:latin typeface="Arial"/>
              <a:cs typeface="+mn-cs"/>
            </a:endParaRPr>
          </a:p>
          <a:p>
            <a:pPr marL="533400" indent="-533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9D7F"/>
              </a:buClr>
              <a:buFont typeface="Webdings" pitchFamily="18" charset="2"/>
              <a:buChar char="="/>
              <a:tabLst>
                <a:tab pos="355600" algn="l"/>
                <a:tab pos="901700" algn="l"/>
              </a:tabLst>
            </a:pPr>
            <a:endParaRPr lang="nb-NO" dirty="0">
              <a:solidFill>
                <a:prstClr val="black"/>
              </a:solidFill>
              <a:latin typeface="Arial"/>
              <a:cs typeface="+mn-cs"/>
            </a:endParaRPr>
          </a:p>
          <a:p>
            <a:pPr marL="533400" indent="-533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9D7F"/>
              </a:buClr>
              <a:buFont typeface="Webdings" pitchFamily="18" charset="2"/>
              <a:buChar char="="/>
              <a:tabLst>
                <a:tab pos="355600" algn="l"/>
                <a:tab pos="901700" algn="l"/>
              </a:tabLst>
            </a:pPr>
            <a:endParaRPr lang="nb-NO" dirty="0">
              <a:solidFill>
                <a:prstClr val="black"/>
              </a:solidFill>
              <a:latin typeface="Arial"/>
              <a:cs typeface="+mn-cs"/>
            </a:endParaRPr>
          </a:p>
          <a:p>
            <a:pPr marL="533400" indent="-533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9D7F"/>
              </a:buClr>
              <a:buFont typeface="Webdings" pitchFamily="18" charset="2"/>
              <a:buChar char="="/>
              <a:tabLst>
                <a:tab pos="355600" algn="l"/>
                <a:tab pos="901700" algn="l"/>
              </a:tabLst>
            </a:pPr>
            <a:endParaRPr lang="nb-NO" dirty="0">
              <a:solidFill>
                <a:prstClr val="black"/>
              </a:solidFill>
              <a:latin typeface="Arial"/>
              <a:cs typeface="+mn-cs"/>
            </a:endParaRPr>
          </a:p>
          <a:p>
            <a:pPr marL="533400" indent="-533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D7F"/>
              </a:buClr>
              <a:buFont typeface="Webdings" pitchFamily="18" charset="2"/>
              <a:buChar char="="/>
              <a:tabLst>
                <a:tab pos="355600" algn="l"/>
                <a:tab pos="901700" algn="l"/>
              </a:tabLst>
            </a:pPr>
            <a:r>
              <a:rPr lang="nb-NO" sz="2400" dirty="0" err="1">
                <a:solidFill>
                  <a:prstClr val="black"/>
                </a:solidFill>
                <a:latin typeface="Arial"/>
              </a:rPr>
              <a:t>Lashing</a:t>
            </a:r>
            <a:r>
              <a:rPr lang="nb-NO" sz="2400" dirty="0">
                <a:solidFill>
                  <a:prstClr val="black"/>
                </a:solidFill>
                <a:latin typeface="Arial"/>
              </a:rPr>
              <a:t> </a:t>
            </a:r>
            <a:r>
              <a:rPr lang="nb-NO" sz="2400" dirty="0" err="1">
                <a:solidFill>
                  <a:prstClr val="black"/>
                </a:solidFill>
                <a:latin typeface="Arial"/>
              </a:rPr>
              <a:t>tail</a:t>
            </a:r>
            <a:endParaRPr lang="nb-NO" sz="2400" dirty="0">
              <a:solidFill>
                <a:prstClr val="black"/>
              </a:solidFill>
              <a:latin typeface="Arial"/>
            </a:endParaRPr>
          </a:p>
          <a:p>
            <a:pPr marL="990600" lvl="1" indent="-5334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9D7F"/>
              </a:buClr>
              <a:buFont typeface="Webdings" pitchFamily="18" charset="2"/>
              <a:buChar char="="/>
              <a:tabLst>
                <a:tab pos="355600" algn="l"/>
                <a:tab pos="901700" algn="l"/>
              </a:tabLst>
            </a:pPr>
            <a:r>
              <a:rPr lang="nb-NO" sz="2000" dirty="0">
                <a:solidFill>
                  <a:prstClr val="black"/>
                </a:solidFill>
                <a:latin typeface="Arial"/>
              </a:rPr>
              <a:t>‘I </a:t>
            </a:r>
            <a:r>
              <a:rPr lang="nb-NO" sz="2000" dirty="0" err="1">
                <a:solidFill>
                  <a:prstClr val="black"/>
                </a:solidFill>
                <a:latin typeface="Arial"/>
              </a:rPr>
              <a:t>warn</a:t>
            </a:r>
            <a:r>
              <a:rPr lang="nb-NO" sz="2000" dirty="0">
                <a:solidFill>
                  <a:prstClr val="black"/>
                </a:solidFill>
                <a:latin typeface="Arial"/>
              </a:rPr>
              <a:t> </a:t>
            </a:r>
            <a:r>
              <a:rPr lang="nb-NO" sz="2000" dirty="0" err="1">
                <a:solidFill>
                  <a:prstClr val="black"/>
                </a:solidFill>
                <a:latin typeface="Arial"/>
              </a:rPr>
              <a:t>you</a:t>
            </a:r>
            <a:r>
              <a:rPr lang="nb-NO" sz="2000" dirty="0">
                <a:solidFill>
                  <a:prstClr val="black"/>
                </a:solidFill>
                <a:latin typeface="Arial"/>
              </a:rPr>
              <a:t>!’</a:t>
            </a:r>
          </a:p>
          <a:p>
            <a:pPr marL="533400" indent="-533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9D7F"/>
              </a:buClr>
              <a:buFont typeface="Webdings" pitchFamily="18" charset="2"/>
              <a:buChar char="="/>
              <a:tabLst>
                <a:tab pos="355600" algn="l"/>
                <a:tab pos="901700" algn="l"/>
              </a:tabLst>
            </a:pPr>
            <a:endParaRPr lang="nb-NO" sz="18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2" name="Pil opp 1"/>
          <p:cNvSpPr/>
          <p:nvPr/>
        </p:nvSpPr>
        <p:spPr bwMode="auto">
          <a:xfrm>
            <a:off x="2627784" y="2204864"/>
            <a:ext cx="216024" cy="216024"/>
          </a:xfrm>
          <a:prstGeom prst="up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nb-NO" sz="1800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cxnSp>
        <p:nvCxnSpPr>
          <p:cNvPr id="4" name="Rett pil 3"/>
          <p:cNvCxnSpPr/>
          <p:nvPr/>
        </p:nvCxnSpPr>
        <p:spPr bwMode="auto">
          <a:xfrm flipV="1">
            <a:off x="5292080" y="1862115"/>
            <a:ext cx="0" cy="48580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Rett pil 12"/>
          <p:cNvCxnSpPr/>
          <p:nvPr/>
        </p:nvCxnSpPr>
        <p:spPr bwMode="auto">
          <a:xfrm>
            <a:off x="4541912" y="4365104"/>
            <a:ext cx="792088" cy="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1" name="Rett pil 10"/>
          <p:cNvCxnSpPr/>
          <p:nvPr/>
        </p:nvCxnSpPr>
        <p:spPr bwMode="auto">
          <a:xfrm>
            <a:off x="5508104" y="1894772"/>
            <a:ext cx="0" cy="48580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6" name="Bild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786" y="1424131"/>
            <a:ext cx="2685678" cy="1791731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786" y="3789040"/>
            <a:ext cx="2685678" cy="1791731"/>
          </a:xfrm>
          <a:prstGeom prst="rect">
            <a:avLst/>
          </a:prstGeom>
        </p:spPr>
      </p:pic>
      <p:sp>
        <p:nvSpPr>
          <p:cNvPr id="16" name="TekstSylinder 15"/>
          <p:cNvSpPr txBox="1"/>
          <p:nvPr/>
        </p:nvSpPr>
        <p:spPr>
          <a:xfrm>
            <a:off x="6228184" y="5847244"/>
            <a:ext cx="2051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b-NO" sz="1200" dirty="0">
                <a:solidFill>
                  <a:prstClr val="black"/>
                </a:solidFill>
                <a:latin typeface="Arial"/>
              </a:rPr>
              <a:t>(Photos</a:t>
            </a:r>
            <a:r>
              <a:rPr lang="nb-NO" sz="1200" dirty="0">
                <a:solidFill>
                  <a:prstClr val="black"/>
                </a:solidFill>
                <a:latin typeface="Arial"/>
                <a:cs typeface="+mn-cs"/>
              </a:rPr>
              <a:t>: Audun Braastad)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Norwegian University of Life Sciences</a:t>
            </a:r>
            <a:endParaRPr lang="nb-NO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Cat - Behaviour and Welfare - Bjarne O. Braastad</a:t>
            </a:r>
            <a:endParaRPr lang="nb-N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3D8D-F27D-49CA-A299-3589FD585F6D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485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9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1972"/>
            <a:ext cx="6958552" cy="1107996"/>
          </a:xfrm>
        </p:spPr>
        <p:txBody>
          <a:bodyPr/>
          <a:lstStyle/>
          <a:p>
            <a:pPr eaLnBrk="1" hangingPunct="1"/>
            <a:r>
              <a:rPr lang="nb-NO" sz="3600" dirty="0"/>
              <a:t>More on cats’ behaviour and welfare is found here </a:t>
            </a:r>
            <a:r>
              <a:rPr lang="nb-NO" sz="2800" dirty="0"/>
              <a:t>(in Norwegian)</a:t>
            </a:r>
            <a:endParaRPr lang="nb-NO" sz="36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539552" y="1988840"/>
            <a:ext cx="8332468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b-NO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D7F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3"/>
              </a:rPr>
              <a:t>www.braastad.info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– Braastad’s website on ethology, animal welfare, cats and human–animal relationship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D7F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4"/>
              </a:rPr>
              <a:t>www.facebook.com/KattenAtferdVelferd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– Facebook (Meta) site for the Norwegian cat book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D7F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5"/>
              </a:rPr>
              <a:t>www.etologi.no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– website for the Norwegian Association of Ethologists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D7F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6"/>
              </a:rPr>
              <a:t>www.etologi-dyrevelferd.no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– website on ethology and animal welfare for secondary schools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9D7F"/>
              </a:buClr>
              <a:buSzTx/>
              <a:buFont typeface="Symbol" pitchFamily="18" charset="2"/>
              <a:buChar char="·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7"/>
              </a:rPr>
              <a:t>www.animalpickings.com</a:t>
            </a: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– popular scientific website for the Research Group on Ethology and Animal Environment at the Norwegian University of Life Sciences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503D8D-F27D-49CA-A299-3589FD585F6D}" type="slidenum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Norwegian University of Life Sciences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Cat - Behaviour and Welfare - Bjarne O. Braastad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250341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852" y="4053388"/>
            <a:ext cx="2664296" cy="1998222"/>
          </a:xfrm>
          <a:prstGeom prst="rect">
            <a:avLst/>
          </a:prstGeom>
        </p:spPr>
      </p:pic>
      <p:sp>
        <p:nvSpPr>
          <p:cNvPr id="9" name="AutoShape 3"/>
          <p:cNvSpPr>
            <a:spLocks noChangeArrowheads="1"/>
          </p:cNvSpPr>
          <p:nvPr/>
        </p:nvSpPr>
        <p:spPr bwMode="auto">
          <a:xfrm>
            <a:off x="5220072" y="4500088"/>
            <a:ext cx="2891208" cy="1449192"/>
          </a:xfrm>
          <a:prstGeom prst="wedgeRoundRectCallout">
            <a:avLst>
              <a:gd name="adj1" fmla="val -78538"/>
              <a:gd name="adj2" fmla="val 3567"/>
              <a:gd name="adj3" fmla="val 16667"/>
            </a:avLst>
          </a:prstGeom>
          <a:solidFill>
            <a:srgbClr val="9DFE7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But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we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have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our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secrets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that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no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ethologist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yet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knows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about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. </a:t>
            </a:r>
            <a:endParaRPr kumimoji="0" lang="nb-NO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503D8D-F27D-49CA-A299-3589FD585F6D}" type="slidenum">
              <a:rPr kumimoji="0" lang="nb-NO" sz="1000" b="0" i="0" u="none" strike="noStrike" kern="1200" cap="none" spc="0" normalizeH="0" baseline="0" noProof="0" smtClean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Cat - Behaviour and Welfare - Bjarne O. Braastad</a:t>
            </a:r>
            <a:endParaRPr kumimoji="0" lang="nb-NO" sz="1000" b="0" i="0" u="none" strike="noStrike" kern="1200" cap="none" spc="0" normalizeH="0" baseline="0" noProof="0">
              <a:ln>
                <a:noFill/>
              </a:ln>
              <a:solidFill>
                <a:srgbClr val="009D7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009D7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Norwegian University of Life Sciences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2" y="695151"/>
            <a:ext cx="4170394" cy="2780262"/>
          </a:xfrm>
          <a:prstGeom prst="rect">
            <a:avLst/>
          </a:prstGeom>
        </p:spPr>
      </p:pic>
      <p:sp>
        <p:nvSpPr>
          <p:cNvPr id="132101" name="AutoShape 3"/>
          <p:cNvSpPr>
            <a:spLocks noChangeArrowheads="1"/>
          </p:cNvSpPr>
          <p:nvPr/>
        </p:nvSpPr>
        <p:spPr bwMode="auto">
          <a:xfrm>
            <a:off x="5281948" y="1628800"/>
            <a:ext cx="3033712" cy="1530375"/>
          </a:xfrm>
          <a:prstGeom prst="wedgeRoundRectCallout">
            <a:avLst>
              <a:gd name="adj1" fmla="val -107108"/>
              <a:gd name="adj2" fmla="val -30286"/>
              <a:gd name="adj3" fmla="val 16667"/>
            </a:avLst>
          </a:prstGeom>
          <a:solidFill>
            <a:srgbClr val="9DFE7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Thank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you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for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listening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to Bjarne. He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believes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that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he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 understands </a:t>
            </a:r>
            <a:r>
              <a:rPr kumimoji="0" lang="nb-NO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me</a:t>
            </a: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7167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NMBU 16:9 with footer">
  <a:themeElements>
    <a:clrScheme name="NMB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D7F"/>
      </a:accent1>
      <a:accent2>
        <a:srgbClr val="FEC843"/>
      </a:accent2>
      <a:accent3>
        <a:srgbClr val="556680"/>
      </a:accent3>
      <a:accent4>
        <a:srgbClr val="00A1CD"/>
      </a:accent4>
      <a:accent5>
        <a:srgbClr val="000000"/>
      </a:accent5>
      <a:accent6>
        <a:srgbClr val="C8ACB7"/>
      </a:accent6>
      <a:hlink>
        <a:srgbClr val="009D7F"/>
      </a:hlink>
      <a:folHlink>
        <a:srgbClr val="77645A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nmbu_engelsk_4-3.pptx  -  Read-Only" id="{E03CE0D5-DEC8-43B6-AB4C-B238A283634D}" vid="{F412CE78-9104-440F-AF69-3AD6D89C6C15}"/>
    </a:ext>
  </a:extLst>
</a:theme>
</file>

<file path=ppt/theme/theme2.xml><?xml version="1.0" encoding="utf-8"?>
<a:theme xmlns:a="http://schemas.openxmlformats.org/drawingml/2006/main" name="2_Norsk PPT-mal NMBU">
  <a:themeElements>
    <a:clrScheme name="NMB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D7F"/>
      </a:accent1>
      <a:accent2>
        <a:srgbClr val="FEC843"/>
      </a:accent2>
      <a:accent3>
        <a:srgbClr val="556680"/>
      </a:accent3>
      <a:accent4>
        <a:srgbClr val="00A1CD"/>
      </a:accent4>
      <a:accent5>
        <a:srgbClr val="000000"/>
      </a:accent5>
      <a:accent6>
        <a:srgbClr val="C8ACB7"/>
      </a:accent6>
      <a:hlink>
        <a:srgbClr val="009D7F"/>
      </a:hlink>
      <a:folHlink>
        <a:srgbClr val="77645A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5_NMBU">
  <a:themeElements>
    <a:clrScheme name="NMBU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D7F"/>
      </a:accent1>
      <a:accent2>
        <a:srgbClr val="FEC843"/>
      </a:accent2>
      <a:accent3>
        <a:srgbClr val="556680"/>
      </a:accent3>
      <a:accent4>
        <a:srgbClr val="00A1CD"/>
      </a:accent4>
      <a:accent5>
        <a:srgbClr val="000000"/>
      </a:accent5>
      <a:accent6>
        <a:srgbClr val="C8ACB7"/>
      </a:accent6>
      <a:hlink>
        <a:srgbClr val="009D7F"/>
      </a:hlink>
      <a:folHlink>
        <a:srgbClr val="77645A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D04241B6A2C49AEC0829EF2CEDC39" ma:contentTypeVersion="10" ma:contentTypeDescription="Create a new document." ma:contentTypeScope="" ma:versionID="8cb6642da07eca8b676722397af83821">
  <xsd:schema xmlns:xsd="http://www.w3.org/2001/XMLSchema" xmlns:xs="http://www.w3.org/2001/XMLSchema" xmlns:p="http://schemas.microsoft.com/office/2006/metadata/properties" xmlns:ns3="44bfa961-d78b-447a-878e-35665a8e91da" targetNamespace="http://schemas.microsoft.com/office/2006/metadata/properties" ma:root="true" ma:fieldsID="fed824015fb53f20ae12fe767caa57d0" ns3:_="">
    <xsd:import namespace="44bfa961-d78b-447a-878e-35665a8e91d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bfa961-d78b-447a-878e-35665a8e91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A48EA6-061D-410C-9D29-53101D6FAAA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4bfa961-d78b-447a-878e-35665a8e91d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F638A1F-54C3-4670-89D8-B1FFACE23D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E348AB-F6C4-449A-899C-7448A9A775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bfa961-d78b-447a-878e-35665a8e91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nmbu_engelsk_4-3</Template>
  <TotalTime>0</TotalTime>
  <Words>704</Words>
  <Application>Microsoft Office PowerPoint</Application>
  <PresentationFormat>On-screen Show (4:3)</PresentationFormat>
  <Paragraphs>154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Comic Sans MS</vt:lpstr>
      <vt:lpstr>Symbol</vt:lpstr>
      <vt:lpstr>Webdings</vt:lpstr>
      <vt:lpstr>NMBU 16:9 with footer</vt:lpstr>
      <vt:lpstr>2_Norsk PPT-mal NMBU</vt:lpstr>
      <vt:lpstr>5_NMBU</vt:lpstr>
      <vt:lpstr>The Cat – Behaviour and Welfare  6. The cat’s body language</vt:lpstr>
      <vt:lpstr>Body language (Visual communication)</vt:lpstr>
      <vt:lpstr>The cat’s body language - I</vt:lpstr>
      <vt:lpstr>The cat’s body language - II</vt:lpstr>
      <vt:lpstr>The cat’s facial signals</vt:lpstr>
      <vt:lpstr>The cat’s body posture</vt:lpstr>
      <vt:lpstr>Tail movements</vt:lpstr>
      <vt:lpstr>More on cats’ behaviour and welfare is found here (in Norwegian)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2020-02-04T13:28:50Z</dcterms:created>
  <dcterms:modified xsi:type="dcterms:W3CDTF">2022-09-20T15:34:29Z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0484126-3486-41a9-802e-7f1e2277276c_Enabled">
    <vt:lpwstr>True</vt:lpwstr>
  </property>
  <property fmtid="{D5CDD505-2E9C-101B-9397-08002B2CF9AE}" pid="3" name="MSIP_Label_d0484126-3486-41a9-802e-7f1e2277276c_SiteId">
    <vt:lpwstr>eec01f8e-737f-43e3-9ed5-f8a59913bd82</vt:lpwstr>
  </property>
  <property fmtid="{D5CDD505-2E9C-101B-9397-08002B2CF9AE}" pid="4" name="MSIP_Label_d0484126-3486-41a9-802e-7f1e2277276c_Owner">
    <vt:lpwstr>kenneth.isaksen@nmbu.no</vt:lpwstr>
  </property>
  <property fmtid="{D5CDD505-2E9C-101B-9397-08002B2CF9AE}" pid="5" name="MSIP_Label_d0484126-3486-41a9-802e-7f1e2277276c_SetDate">
    <vt:lpwstr>2019-04-15T09:22:23.5926490Z</vt:lpwstr>
  </property>
  <property fmtid="{D5CDD505-2E9C-101B-9397-08002B2CF9AE}" pid="6" name="MSIP_Label_d0484126-3486-41a9-802e-7f1e2277276c_Name">
    <vt:lpwstr>Internal</vt:lpwstr>
  </property>
  <property fmtid="{D5CDD505-2E9C-101B-9397-08002B2CF9AE}" pid="7" name="MSIP_Label_d0484126-3486-41a9-802e-7f1e2277276c_Application">
    <vt:lpwstr>Microsoft Azure Information Protection</vt:lpwstr>
  </property>
  <property fmtid="{D5CDD505-2E9C-101B-9397-08002B2CF9AE}" pid="8" name="MSIP_Label_d0484126-3486-41a9-802e-7f1e2277276c_Extended_MSFT_Method">
    <vt:lpwstr>Automatic</vt:lpwstr>
  </property>
  <property fmtid="{D5CDD505-2E9C-101B-9397-08002B2CF9AE}" pid="9" name="Sensitivity">
    <vt:lpwstr>Internal</vt:lpwstr>
  </property>
  <property fmtid="{D5CDD505-2E9C-101B-9397-08002B2CF9AE}" pid="10" name="ContentTypeId">
    <vt:lpwstr>0x010100934D04241B6A2C49AEC0829EF2CEDC39</vt:lpwstr>
  </property>
</Properties>
</file>