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706" r:id="rId4"/>
    <p:sldMasterId id="2147483730" r:id="rId5"/>
    <p:sldMasterId id="2147483747" r:id="rId6"/>
  </p:sldMasterIdLst>
  <p:notesMasterIdLst>
    <p:notesMasterId r:id="rId18"/>
  </p:notesMasterIdLst>
  <p:sldIdLst>
    <p:sldId id="1132" r:id="rId7"/>
    <p:sldId id="774" r:id="rId8"/>
    <p:sldId id="775" r:id="rId9"/>
    <p:sldId id="776" r:id="rId10"/>
    <p:sldId id="777" r:id="rId11"/>
    <p:sldId id="778" r:id="rId12"/>
    <p:sldId id="779" r:id="rId13"/>
    <p:sldId id="1127" r:id="rId14"/>
    <p:sldId id="1133" r:id="rId15"/>
    <p:sldId id="1134" r:id="rId16"/>
    <p:sldId id="266" r:id="rId17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058DA2-C691-49DF-B231-7C11A6C99DD9}" v="191" dt="2022-09-20T15:30:04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>
      <p:cViewPr varScale="1">
        <p:scale>
          <a:sx n="93" d="100"/>
          <a:sy n="93" d="100"/>
        </p:scale>
        <p:origin x="37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13BB-223A-4A7A-A9B6-504A14290792}" type="datetimeFigureOut">
              <a:rPr lang="nb-NO" smtClean="0"/>
              <a:t>20.09.2022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349-27A5-44C1-8C69-2C3879FAD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07BCB6-54E2-467B-AC17-DEC87DDD0F4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lassholder for top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371379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72D6B-D529-4B9D-8FB2-FE8B34A3ACD1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7939" name="Rectangle 2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40" name="Rectangle 3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12</a:t>
            </a:r>
          </a:p>
        </p:txBody>
      </p:sp>
      <p:sp>
        <p:nvSpPr>
          <p:cNvPr id="167941" name="Rectangle 4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42" name="Rectangle 5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43" name="Rectangle 6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44" name="Rectangle 7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12</a:t>
            </a:r>
          </a:p>
        </p:txBody>
      </p:sp>
      <p:sp>
        <p:nvSpPr>
          <p:cNvPr id="167945" name="Rectangle 8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46" name="Rectangle 9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47" name="Rectangle 10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48" name="Rectangle 11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11</a:t>
            </a:r>
          </a:p>
        </p:txBody>
      </p:sp>
      <p:sp>
        <p:nvSpPr>
          <p:cNvPr id="167949" name="Rectangle 12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50" name="Rectangle 13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51" name="Rectangle 14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52" name="Rectangle 15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11</a:t>
            </a:r>
          </a:p>
        </p:txBody>
      </p:sp>
      <p:sp>
        <p:nvSpPr>
          <p:cNvPr id="167953" name="Rectangle 16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54" name="Rectangle 17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55" name="Rectangle 18"/>
          <p:cNvSpPr>
            <a:spLocks noChangeArrowheads="1"/>
          </p:cNvSpPr>
          <p:nvPr/>
        </p:nvSpPr>
        <p:spPr bwMode="auto">
          <a:xfrm>
            <a:off x="3852016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56" name="Rectangle 19"/>
          <p:cNvSpPr>
            <a:spLocks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11</a:t>
            </a:r>
          </a:p>
        </p:txBody>
      </p:sp>
      <p:sp>
        <p:nvSpPr>
          <p:cNvPr id="167957" name="Rectangle 20"/>
          <p:cNvSpPr>
            <a:spLocks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58" name="Rectangle 21"/>
          <p:cNvSpPr>
            <a:spLocks noChangeArrowheads="1"/>
          </p:cNvSpPr>
          <p:nvPr/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59" name="Rectangle 22"/>
          <p:cNvSpPr>
            <a:spLocks noChangeArrowheads="1"/>
          </p:cNvSpPr>
          <p:nvPr/>
        </p:nvSpPr>
        <p:spPr bwMode="auto">
          <a:xfrm>
            <a:off x="3852016" y="10340"/>
            <a:ext cx="2945659" cy="463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60" name="Rectangle 23"/>
          <p:cNvSpPr>
            <a:spLocks noChangeArrowheads="1"/>
          </p:cNvSpPr>
          <p:nvPr/>
        </p:nvSpPr>
        <p:spPr bwMode="auto">
          <a:xfrm>
            <a:off x="3852016" y="9449264"/>
            <a:ext cx="2945659" cy="46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11</a:t>
            </a:r>
          </a:p>
        </p:txBody>
      </p:sp>
      <p:sp>
        <p:nvSpPr>
          <p:cNvPr id="167961" name="Rectangle 24"/>
          <p:cNvSpPr>
            <a:spLocks noChangeArrowheads="1"/>
          </p:cNvSpPr>
          <p:nvPr/>
        </p:nvSpPr>
        <p:spPr bwMode="auto">
          <a:xfrm>
            <a:off x="0" y="9449264"/>
            <a:ext cx="2945659" cy="46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62" name="Rectangle 25"/>
          <p:cNvSpPr>
            <a:spLocks noChangeArrowheads="1"/>
          </p:cNvSpPr>
          <p:nvPr/>
        </p:nvSpPr>
        <p:spPr bwMode="auto">
          <a:xfrm>
            <a:off x="0" y="10340"/>
            <a:ext cx="2945659" cy="463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63" name="Rectangle 26"/>
          <p:cNvSpPr>
            <a:spLocks noChangeArrowheads="1"/>
          </p:cNvSpPr>
          <p:nvPr/>
        </p:nvSpPr>
        <p:spPr bwMode="auto">
          <a:xfrm>
            <a:off x="3852016" y="6894"/>
            <a:ext cx="2945659" cy="465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64" name="Rectangle 27"/>
          <p:cNvSpPr>
            <a:spLocks noChangeArrowheads="1"/>
          </p:cNvSpPr>
          <p:nvPr/>
        </p:nvSpPr>
        <p:spPr bwMode="auto">
          <a:xfrm>
            <a:off x="3852016" y="9447540"/>
            <a:ext cx="2945659" cy="461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11</a:t>
            </a:r>
          </a:p>
        </p:txBody>
      </p:sp>
      <p:sp>
        <p:nvSpPr>
          <p:cNvPr id="167965" name="Rectangle 28"/>
          <p:cNvSpPr>
            <a:spLocks noChangeArrowheads="1"/>
          </p:cNvSpPr>
          <p:nvPr/>
        </p:nvSpPr>
        <p:spPr bwMode="auto">
          <a:xfrm>
            <a:off x="0" y="9447540"/>
            <a:ext cx="2945659" cy="461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66" name="Rectangle 29"/>
          <p:cNvSpPr>
            <a:spLocks noChangeArrowheads="1"/>
          </p:cNvSpPr>
          <p:nvPr/>
        </p:nvSpPr>
        <p:spPr bwMode="auto">
          <a:xfrm>
            <a:off x="0" y="6894"/>
            <a:ext cx="2945659" cy="465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7967" name="Rectangle 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71538"/>
            <a:ext cx="4625975" cy="3470275"/>
          </a:xfrm>
          <a:ln w="12700" cap="flat">
            <a:solidFill>
              <a:schemeClr val="tx1"/>
            </a:solidFill>
          </a:ln>
        </p:spPr>
      </p:sp>
      <p:sp>
        <p:nvSpPr>
          <p:cNvPr id="167968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906357" y="4722047"/>
            <a:ext cx="4984962" cy="3655278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r>
              <a:rPr lang="en-GB" sz="1400" dirty="0" err="1"/>
              <a:t>Dere</a:t>
            </a:r>
            <a:r>
              <a:rPr lang="en-GB" sz="1400" dirty="0"/>
              <a:t> </a:t>
            </a:r>
            <a:r>
              <a:rPr lang="en-GB" sz="1400" dirty="0" err="1"/>
              <a:t>kjenner</a:t>
            </a:r>
            <a:r>
              <a:rPr lang="en-GB" sz="1400" dirty="0"/>
              <a:t> </a:t>
            </a:r>
            <a:r>
              <a:rPr lang="en-GB" sz="1400" dirty="0" err="1"/>
              <a:t>begrepene</a:t>
            </a:r>
            <a:r>
              <a:rPr lang="en-GB" sz="1400" baseline="0" dirty="0"/>
              <a:t> </a:t>
            </a:r>
            <a:r>
              <a:rPr lang="en-GB" sz="1400" b="1" baseline="0" dirty="0" err="1"/>
              <a:t>offensiv</a:t>
            </a:r>
            <a:r>
              <a:rPr lang="en-GB" sz="1400" baseline="0" dirty="0"/>
              <a:t> </a:t>
            </a:r>
            <a:r>
              <a:rPr lang="en-GB" sz="1400" baseline="0" dirty="0" err="1"/>
              <a:t>og</a:t>
            </a:r>
            <a:r>
              <a:rPr lang="en-GB" sz="1400" baseline="0" dirty="0"/>
              <a:t> </a:t>
            </a:r>
            <a:r>
              <a:rPr lang="en-GB" sz="1400" b="1" baseline="0" dirty="0" err="1"/>
              <a:t>defensiv</a:t>
            </a:r>
            <a:r>
              <a:rPr lang="en-GB" sz="1400" b="1" baseline="0" dirty="0"/>
              <a:t> </a:t>
            </a:r>
            <a:r>
              <a:rPr lang="en-GB" sz="1400" baseline="0" dirty="0" err="1"/>
              <a:t>fra</a:t>
            </a:r>
            <a:r>
              <a:rPr lang="en-GB" sz="1400" baseline="0" dirty="0"/>
              <a:t> </a:t>
            </a:r>
            <a:r>
              <a:rPr lang="en-GB" sz="1400" baseline="0" dirty="0" err="1"/>
              <a:t>fotball</a:t>
            </a:r>
            <a:r>
              <a:rPr lang="en-GB" sz="1400" baseline="0" dirty="0"/>
              <a:t> ? </a:t>
            </a:r>
            <a:endParaRPr lang="en-GB" sz="14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3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C8A6FCB-E70A-48F0-AAD0-27BF9E55014C}" type="slidenum">
              <a:rPr lang="nb-NO" sz="1200">
                <a:solidFill>
                  <a:prstClr val="black"/>
                </a:solidFill>
              </a:rPr>
              <a:pPr/>
              <a:t>3</a:t>
            </a:fld>
            <a:endParaRPr lang="nb-NO" sz="1200">
              <a:solidFill>
                <a:prstClr val="black"/>
              </a:solidFill>
            </a:endParaRPr>
          </a:p>
        </p:txBody>
      </p:sp>
      <p:sp>
        <p:nvSpPr>
          <p:cNvPr id="217091" name="Rectangle 2"/>
          <p:cNvSpPr>
            <a:spLocks noChangeArrowheads="1"/>
          </p:cNvSpPr>
          <p:nvPr/>
        </p:nvSpPr>
        <p:spPr bwMode="auto">
          <a:xfrm>
            <a:off x="3852017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092" name="Rectangle 3"/>
          <p:cNvSpPr>
            <a:spLocks noChangeArrowheads="1"/>
          </p:cNvSpPr>
          <p:nvPr/>
        </p:nvSpPr>
        <p:spPr bwMode="auto">
          <a:xfrm>
            <a:off x="3852017" y="9428584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12</a:t>
            </a:r>
          </a:p>
        </p:txBody>
      </p:sp>
      <p:sp>
        <p:nvSpPr>
          <p:cNvPr id="217093" name="Rectangle 4"/>
          <p:cNvSpPr>
            <a:spLocks noChangeArrowheads="1"/>
          </p:cNvSpPr>
          <p:nvPr/>
        </p:nvSpPr>
        <p:spPr bwMode="auto">
          <a:xfrm>
            <a:off x="1" y="9428584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094" name="Rectangle 5"/>
          <p:cNvSpPr>
            <a:spLocks noChangeArrowheads="1"/>
          </p:cNvSpPr>
          <p:nvPr/>
        </p:nvSpPr>
        <p:spPr bwMode="auto">
          <a:xfrm>
            <a:off x="1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095" name="Rectangle 6"/>
          <p:cNvSpPr>
            <a:spLocks noChangeArrowheads="1"/>
          </p:cNvSpPr>
          <p:nvPr/>
        </p:nvSpPr>
        <p:spPr bwMode="auto">
          <a:xfrm>
            <a:off x="3852017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096" name="Rectangle 7"/>
          <p:cNvSpPr>
            <a:spLocks noChangeArrowheads="1"/>
          </p:cNvSpPr>
          <p:nvPr/>
        </p:nvSpPr>
        <p:spPr bwMode="auto">
          <a:xfrm>
            <a:off x="3852017" y="9428584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12</a:t>
            </a:r>
          </a:p>
        </p:txBody>
      </p:sp>
      <p:sp>
        <p:nvSpPr>
          <p:cNvPr id="217097" name="Rectangle 8"/>
          <p:cNvSpPr>
            <a:spLocks noChangeArrowheads="1"/>
          </p:cNvSpPr>
          <p:nvPr/>
        </p:nvSpPr>
        <p:spPr bwMode="auto">
          <a:xfrm>
            <a:off x="1" y="9428584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098" name="Rectangle 9"/>
          <p:cNvSpPr>
            <a:spLocks noChangeArrowheads="1"/>
          </p:cNvSpPr>
          <p:nvPr/>
        </p:nvSpPr>
        <p:spPr bwMode="auto">
          <a:xfrm>
            <a:off x="1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099" name="Rectangle 10"/>
          <p:cNvSpPr>
            <a:spLocks noChangeArrowheads="1"/>
          </p:cNvSpPr>
          <p:nvPr/>
        </p:nvSpPr>
        <p:spPr bwMode="auto">
          <a:xfrm>
            <a:off x="3852017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00" name="Rectangle 11"/>
          <p:cNvSpPr>
            <a:spLocks noChangeArrowheads="1"/>
          </p:cNvSpPr>
          <p:nvPr/>
        </p:nvSpPr>
        <p:spPr bwMode="auto">
          <a:xfrm>
            <a:off x="3852017" y="9428584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11</a:t>
            </a:r>
          </a:p>
        </p:txBody>
      </p:sp>
      <p:sp>
        <p:nvSpPr>
          <p:cNvPr id="217101" name="Rectangle 12"/>
          <p:cNvSpPr>
            <a:spLocks noChangeArrowheads="1"/>
          </p:cNvSpPr>
          <p:nvPr/>
        </p:nvSpPr>
        <p:spPr bwMode="auto">
          <a:xfrm>
            <a:off x="1" y="9428584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02" name="Rectangle 13"/>
          <p:cNvSpPr>
            <a:spLocks noChangeArrowheads="1"/>
          </p:cNvSpPr>
          <p:nvPr/>
        </p:nvSpPr>
        <p:spPr bwMode="auto">
          <a:xfrm>
            <a:off x="1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03" name="Rectangle 14"/>
          <p:cNvSpPr>
            <a:spLocks noChangeArrowheads="1"/>
          </p:cNvSpPr>
          <p:nvPr/>
        </p:nvSpPr>
        <p:spPr bwMode="auto">
          <a:xfrm>
            <a:off x="3852017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04" name="Rectangle 15"/>
          <p:cNvSpPr>
            <a:spLocks noChangeArrowheads="1"/>
          </p:cNvSpPr>
          <p:nvPr/>
        </p:nvSpPr>
        <p:spPr bwMode="auto">
          <a:xfrm>
            <a:off x="3852017" y="9428584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11</a:t>
            </a:r>
          </a:p>
        </p:txBody>
      </p:sp>
      <p:sp>
        <p:nvSpPr>
          <p:cNvPr id="217105" name="Rectangle 16"/>
          <p:cNvSpPr>
            <a:spLocks noChangeArrowheads="1"/>
          </p:cNvSpPr>
          <p:nvPr/>
        </p:nvSpPr>
        <p:spPr bwMode="auto">
          <a:xfrm>
            <a:off x="1" y="9428584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06" name="Rectangle 17"/>
          <p:cNvSpPr>
            <a:spLocks noChangeArrowheads="1"/>
          </p:cNvSpPr>
          <p:nvPr/>
        </p:nvSpPr>
        <p:spPr bwMode="auto">
          <a:xfrm>
            <a:off x="1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07" name="Rectangle 18"/>
          <p:cNvSpPr>
            <a:spLocks noChangeArrowheads="1"/>
          </p:cNvSpPr>
          <p:nvPr/>
        </p:nvSpPr>
        <p:spPr bwMode="auto">
          <a:xfrm>
            <a:off x="3852017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08" name="Rectangle 19"/>
          <p:cNvSpPr>
            <a:spLocks noChangeArrowheads="1"/>
          </p:cNvSpPr>
          <p:nvPr/>
        </p:nvSpPr>
        <p:spPr bwMode="auto">
          <a:xfrm>
            <a:off x="3852017" y="9428584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11</a:t>
            </a:r>
          </a:p>
        </p:txBody>
      </p:sp>
      <p:sp>
        <p:nvSpPr>
          <p:cNvPr id="217109" name="Rectangle 20"/>
          <p:cNvSpPr>
            <a:spLocks noChangeArrowheads="1"/>
          </p:cNvSpPr>
          <p:nvPr/>
        </p:nvSpPr>
        <p:spPr bwMode="auto">
          <a:xfrm>
            <a:off x="1" y="9428584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10" name="Rectangle 21"/>
          <p:cNvSpPr>
            <a:spLocks noChangeArrowheads="1"/>
          </p:cNvSpPr>
          <p:nvPr/>
        </p:nvSpPr>
        <p:spPr bwMode="auto">
          <a:xfrm>
            <a:off x="1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11" name="Rectangle 22"/>
          <p:cNvSpPr>
            <a:spLocks noChangeArrowheads="1"/>
          </p:cNvSpPr>
          <p:nvPr/>
        </p:nvSpPr>
        <p:spPr bwMode="auto">
          <a:xfrm>
            <a:off x="3852017" y="10341"/>
            <a:ext cx="2945659" cy="4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12" name="Rectangle 23"/>
          <p:cNvSpPr>
            <a:spLocks noChangeArrowheads="1"/>
          </p:cNvSpPr>
          <p:nvPr/>
        </p:nvSpPr>
        <p:spPr bwMode="auto">
          <a:xfrm>
            <a:off x="3852017" y="9449265"/>
            <a:ext cx="2945659" cy="46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11</a:t>
            </a:r>
          </a:p>
        </p:txBody>
      </p:sp>
      <p:sp>
        <p:nvSpPr>
          <p:cNvPr id="217113" name="Rectangle 24"/>
          <p:cNvSpPr>
            <a:spLocks noChangeArrowheads="1"/>
          </p:cNvSpPr>
          <p:nvPr/>
        </p:nvSpPr>
        <p:spPr bwMode="auto">
          <a:xfrm>
            <a:off x="1" y="9449265"/>
            <a:ext cx="2945659" cy="46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14" name="Rectangle 25"/>
          <p:cNvSpPr>
            <a:spLocks noChangeArrowheads="1"/>
          </p:cNvSpPr>
          <p:nvPr/>
        </p:nvSpPr>
        <p:spPr bwMode="auto">
          <a:xfrm>
            <a:off x="1" y="10341"/>
            <a:ext cx="2945659" cy="4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15" name="Rectangle 26"/>
          <p:cNvSpPr>
            <a:spLocks noChangeArrowheads="1"/>
          </p:cNvSpPr>
          <p:nvPr/>
        </p:nvSpPr>
        <p:spPr bwMode="auto">
          <a:xfrm>
            <a:off x="3852017" y="6895"/>
            <a:ext cx="2945659" cy="4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16" name="Rectangle 27"/>
          <p:cNvSpPr>
            <a:spLocks noChangeArrowheads="1"/>
          </p:cNvSpPr>
          <p:nvPr/>
        </p:nvSpPr>
        <p:spPr bwMode="auto">
          <a:xfrm>
            <a:off x="3852017" y="9447541"/>
            <a:ext cx="2945659" cy="46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i="1">
                <a:solidFill>
                  <a:prstClr val="black"/>
                </a:solidFill>
                <a:latin typeface="Times New Roman" pitchFamily="18" charset="0"/>
                <a:cs typeface="+mn-cs"/>
              </a:rPr>
              <a:t>11</a:t>
            </a:r>
          </a:p>
        </p:txBody>
      </p:sp>
      <p:sp>
        <p:nvSpPr>
          <p:cNvPr id="217117" name="Rectangle 28"/>
          <p:cNvSpPr>
            <a:spLocks noChangeArrowheads="1"/>
          </p:cNvSpPr>
          <p:nvPr/>
        </p:nvSpPr>
        <p:spPr bwMode="auto">
          <a:xfrm>
            <a:off x="1" y="9447541"/>
            <a:ext cx="2945659" cy="46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18" name="Rectangle 29"/>
          <p:cNvSpPr>
            <a:spLocks noChangeArrowheads="1"/>
          </p:cNvSpPr>
          <p:nvPr/>
        </p:nvSpPr>
        <p:spPr bwMode="auto">
          <a:xfrm>
            <a:off x="1" y="6895"/>
            <a:ext cx="2945659" cy="4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7119" name="Rectangle 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5850" y="871538"/>
            <a:ext cx="4625975" cy="3470275"/>
          </a:xfrm>
          <a:ln w="12700" cap="flat">
            <a:solidFill>
              <a:schemeClr val="tx1"/>
            </a:solidFill>
          </a:ln>
        </p:spPr>
      </p:sp>
      <p:sp>
        <p:nvSpPr>
          <p:cNvPr id="217120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906357" y="4722048"/>
            <a:ext cx="4984962" cy="36552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GB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NVH-DPL 2013  -  Bjarne O. Braastad UMB/IHA</a:t>
            </a:r>
          </a:p>
        </p:txBody>
      </p:sp>
    </p:spTree>
    <p:extLst>
      <p:ext uri="{BB962C8B-B14F-4D97-AF65-F5344CB8AC3E}">
        <p14:creationId xmlns:p14="http://schemas.microsoft.com/office/powerpoint/2010/main" val="9800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4DCAC-BD80-4F9D-B1F1-B13CAE07E9CB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NVH-DPL 2013  -  Bjarne O. Braastad UMB/IHA</a:t>
            </a:r>
          </a:p>
        </p:txBody>
      </p:sp>
    </p:spTree>
    <p:extLst>
      <p:ext uri="{BB962C8B-B14F-4D97-AF65-F5344CB8AC3E}">
        <p14:creationId xmlns:p14="http://schemas.microsoft.com/office/powerpoint/2010/main" val="305218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EFDB1A-626F-4247-B9B8-6306201AF15B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NVH-DPL 2013  -  Bjarne O. Braastad UMB/IHA</a:t>
            </a:r>
          </a:p>
        </p:txBody>
      </p:sp>
    </p:spTree>
    <p:extLst>
      <p:ext uri="{BB962C8B-B14F-4D97-AF65-F5344CB8AC3E}">
        <p14:creationId xmlns:p14="http://schemas.microsoft.com/office/powerpoint/2010/main" val="329648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4DCAC-BD80-4F9D-B1F1-B13CAE07E9CB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NVH-DPL 2013  -  Bjarne O. Braastad UMB/IHA</a:t>
            </a:r>
          </a:p>
        </p:txBody>
      </p:sp>
    </p:spTree>
    <p:extLst>
      <p:ext uri="{BB962C8B-B14F-4D97-AF65-F5344CB8AC3E}">
        <p14:creationId xmlns:p14="http://schemas.microsoft.com/office/powerpoint/2010/main" val="210023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4DCAC-BD80-4F9D-B1F1-B13CAE07E9CB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Dyrepleierstudiet Nord univ. 2017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NVH-DPL 2013  -  Bjarne O. Braastad UMB/IHA</a:t>
            </a:r>
          </a:p>
        </p:txBody>
      </p:sp>
    </p:spTree>
    <p:extLst>
      <p:ext uri="{BB962C8B-B14F-4D97-AF65-F5344CB8AC3E}">
        <p14:creationId xmlns:p14="http://schemas.microsoft.com/office/powerpoint/2010/main" val="396472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5D8422-8ABE-4DD6-B3C8-6E031FE7ED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400" dirty="0" err="1"/>
              <a:t>Trykk</a:t>
            </a:r>
            <a:r>
              <a:rPr lang="en-GB" sz="1400" dirty="0"/>
              <a:t> </a:t>
            </a:r>
            <a:r>
              <a:rPr lang="en-GB" sz="1400" dirty="0" err="1"/>
              <a:t>Visningsfunksjonen</a:t>
            </a:r>
            <a:r>
              <a:rPr lang="en-GB" sz="1400" dirty="0"/>
              <a:t> </a:t>
            </a:r>
            <a:r>
              <a:rPr lang="en-GB" sz="1400" dirty="0" err="1"/>
              <a:t>så</a:t>
            </a:r>
            <a:r>
              <a:rPr lang="en-GB" sz="1400" dirty="0"/>
              <a:t> </a:t>
            </a:r>
            <a:r>
              <a:rPr lang="en-GB" sz="1400" dirty="0" err="1"/>
              <a:t>samme</a:t>
            </a:r>
            <a:r>
              <a:rPr lang="en-GB" sz="1400" dirty="0"/>
              <a:t> </a:t>
            </a:r>
            <a:r>
              <a:rPr lang="en-GB" sz="1400" dirty="0" err="1"/>
              <a:t>bilde</a:t>
            </a:r>
            <a:r>
              <a:rPr lang="en-GB" sz="1400" baseline="0" dirty="0"/>
              <a:t> </a:t>
            </a:r>
            <a:r>
              <a:rPr lang="en-GB" sz="1400" baseline="0" dirty="0" err="1"/>
              <a:t>er</a:t>
            </a:r>
            <a:r>
              <a:rPr lang="en-GB" sz="1400" baseline="0" dirty="0"/>
              <a:t> </a:t>
            </a:r>
            <a:r>
              <a:rPr lang="en-GB" sz="1400" baseline="0" dirty="0" err="1"/>
              <a:t>på</a:t>
            </a:r>
            <a:r>
              <a:rPr lang="en-GB" sz="1400" baseline="0" dirty="0"/>
              <a:t> PC </a:t>
            </a:r>
            <a:r>
              <a:rPr lang="en-GB" sz="1400" baseline="0" dirty="0" err="1"/>
              <a:t>og</a:t>
            </a:r>
            <a:r>
              <a:rPr lang="en-GB" sz="1400" baseline="0" dirty="0"/>
              <a:t> </a:t>
            </a:r>
            <a:r>
              <a:rPr lang="en-GB" sz="1400" baseline="0" dirty="0" err="1"/>
              <a:t>lerret</a:t>
            </a:r>
            <a:r>
              <a:rPr lang="en-GB" sz="1400" baseline="0" dirty="0"/>
              <a:t>!</a:t>
            </a:r>
          </a:p>
          <a:p>
            <a:pPr eaLnBrk="1" hangingPunct="1"/>
            <a:r>
              <a:rPr lang="en-GB" sz="1400" baseline="0" dirty="0" err="1"/>
              <a:t>Trykk</a:t>
            </a:r>
            <a:r>
              <a:rPr lang="en-GB" sz="1400" baseline="0" dirty="0"/>
              <a:t> </a:t>
            </a:r>
            <a:r>
              <a:rPr lang="en-GB" sz="1400" baseline="0" dirty="0" err="1"/>
              <a:t>deretter</a:t>
            </a:r>
            <a:r>
              <a:rPr lang="en-GB" sz="1400" baseline="0" dirty="0"/>
              <a:t> </a:t>
            </a:r>
            <a:r>
              <a:rPr lang="en-GB" sz="1400" baseline="0" dirty="0" err="1"/>
              <a:t>lenken</a:t>
            </a:r>
            <a:r>
              <a:rPr lang="en-GB" sz="1400" baseline="0" dirty="0"/>
              <a:t>.</a:t>
            </a:r>
            <a:endParaRPr lang="en-GB" sz="14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70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6B581-B799-46BD-932D-08255CD956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3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roduction: logo and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0835" y="2572200"/>
            <a:ext cx="566233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7E8CAB-9E1F-487B-9AE4-C60737AEF540}" type="slidenum">
              <a:rPr lang="nb-NO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9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7E8CAB-9E1F-487B-9AE4-C60737AEF540}" type="slidenum">
              <a:rPr lang="nb-NO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2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47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134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51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7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8566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784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: animated logo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365579"/>
            <a:ext cx="2520000" cy="2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6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54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775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820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88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886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E1A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05175"/>
            <a:ext cx="6400800" cy="5334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sz="17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43050" y="1371600"/>
            <a:ext cx="6019800" cy="18764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42553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0825" y="1316038"/>
            <a:ext cx="7089775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FC35-0F71-4132-9850-6BB5C332CD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0792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22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3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9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21494" y="2617200"/>
            <a:ext cx="8046506" cy="738664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21494" y="3502800"/>
            <a:ext cx="8046506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3956400"/>
            <a:ext cx="8046506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>
          <a:xfrm>
            <a:off x="521494" y="6264001"/>
            <a:ext cx="2111906" cy="203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5535900" y="6264000"/>
            <a:ext cx="30861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The Cat - Behaviour and Welfare - Bjarne O. Braastad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406800"/>
            <a:ext cx="673200" cy="540126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1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8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504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2442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6739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23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4719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6085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32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117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1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covering the entire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864000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ikon to insert picture covering the entire surface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221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518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27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E1A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10106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44196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05175"/>
            <a:ext cx="6400800" cy="5334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sz="17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43050" y="1371600"/>
            <a:ext cx="6019800" cy="18764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82910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0825" y="1316038"/>
            <a:ext cx="7089775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FC35-0F71-4132-9850-6BB5C332CD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781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20825" y="1316038"/>
            <a:ext cx="3468688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1913" y="1316038"/>
            <a:ext cx="34686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1F3C-8636-4F56-A492-0DA665029C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22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1494" y="1800000"/>
            <a:ext cx="8101013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4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521101" y="1800000"/>
            <a:ext cx="8101406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nb-NO"/>
              <a:t>Click ikon to insert picture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0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1494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87100" y="1800000"/>
            <a:ext cx="3834000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68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787100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522281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0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205000"/>
            <a:ext cx="7992000" cy="738664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090600"/>
            <a:ext cx="7992000" cy="43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413538" y="4077072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406800"/>
            <a:ext cx="673200" cy="54012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50429"/>
            <a:ext cx="8064000" cy="18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6.wmf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image" Target="../media/image6.w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ittel 7"/>
          <p:cNvSpPr>
            <a:spLocks noGrp="1"/>
          </p:cNvSpPr>
          <p:nvPr>
            <p:ph type="title"/>
          </p:nvPr>
        </p:nvSpPr>
        <p:spPr>
          <a:xfrm>
            <a:off x="521494" y="945000"/>
            <a:ext cx="7191000" cy="53364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635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5535900" y="6264000"/>
            <a:ext cx="30861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09D7F"/>
                </a:solidFill>
              </a:defRPr>
            </a:lvl1pPr>
          </a:lstStyle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4"/>
          </p:nvPr>
        </p:nvSpPr>
        <p:spPr>
          <a:xfrm>
            <a:off x="521494" y="6264001"/>
            <a:ext cx="2057400" cy="2031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D7F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56000" y="404874"/>
            <a:ext cx="673200" cy="5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20" r:id="rId5"/>
    <p:sldLayoutId id="2147483724" r:id="rId6"/>
    <p:sldLayoutId id="2147483721" r:id="rId7"/>
    <p:sldLayoutId id="2147483723" r:id="rId8"/>
    <p:sldLayoutId id="2147483726" r:id="rId9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48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9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0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5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pPr>
              <a:defRPr/>
            </a:pPr>
            <a:fld id="{9C335BD2-5135-4752-9777-E4CD151E3ADF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cxnSp>
        <p:nvCxnSpPr>
          <p:cNvPr id="13" name="Rett linje 12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66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>
                <a:latin typeface="Arial"/>
                <a:cs typeface="+mn-cs"/>
              </a:rPr>
              <a:t>Norwegian University of Life Sciences</a:t>
            </a:r>
            <a:endParaRPr lang="nb-NO" dirty="0">
              <a:latin typeface="Arial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+mn-cs"/>
              </a:rPr>
              <a:t>The Cat - Behaviour and Welfare - Bjarne O. Braastad</a:t>
            </a:r>
            <a:endParaRPr lang="nb-NO" dirty="0">
              <a:latin typeface="Arial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6503D8D-F27D-49CA-A299-3589FD585F6D}" type="slidenum">
              <a:rPr lang="nb-NO" smtClean="0"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latin typeface="Arial"/>
              <a:cs typeface="+mn-cs"/>
            </a:endParaRP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6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0.png"/><Relationship Id="rId5" Type="http://schemas.microsoft.com/office/2007/relationships/media" Target="../media/media3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facebook.com/video.php?v=1015267383984361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6.m4a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4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23.png"/><Relationship Id="rId5" Type="http://schemas.microsoft.com/office/2007/relationships/media" Target="../media/media7.m4a"/><Relationship Id="rId10" Type="http://schemas.openxmlformats.org/officeDocument/2006/relationships/hyperlink" Target="https://www.cell.com/current-biology/supplemental/S0960-9822(09)01168-3" TargetMode="External"/><Relationship Id="rId4" Type="http://schemas.openxmlformats.org/officeDocument/2006/relationships/audio" Target="../media/media6.m4a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astad.info/" TargetMode="External"/><Relationship Id="rId7" Type="http://schemas.openxmlformats.org/officeDocument/2006/relationships/hyperlink" Target="http://www.animalpicking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www.etologi-dyrevelferd.no/" TargetMode="External"/><Relationship Id="rId5" Type="http://schemas.openxmlformats.org/officeDocument/2006/relationships/hyperlink" Target="http://www.etologi.no/" TargetMode="External"/><Relationship Id="rId4" Type="http://schemas.openxmlformats.org/officeDocument/2006/relationships/hyperlink" Target="http://www.facebook.com/KattenAtferdVelfe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904" y="979088"/>
            <a:ext cx="8010192" cy="1787400"/>
          </a:xfrm>
        </p:spPr>
        <p:txBody>
          <a:bodyPr/>
          <a:lstStyle/>
          <a:p>
            <a:pPr eaLnBrk="1" hangingPunct="1"/>
            <a: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 – Behaviour and Welfare</a:t>
            </a: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nb-N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miaow </a:t>
            </a:r>
            <a:r>
              <a:rPr lang="nb-N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000" y="3573016"/>
            <a:ext cx="5638800" cy="2016224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nb-NO" sz="2800" b="1" dirty="0">
                <a:solidFill>
                  <a:schemeClr val="bg1"/>
                </a:solidFill>
              </a:rPr>
              <a:t>Bjarne O. Braastad</a:t>
            </a:r>
          </a:p>
          <a:p>
            <a:pPr eaLnBrk="1" hangingPunct="1">
              <a:spcBef>
                <a:spcPct val="50000"/>
              </a:spcBef>
            </a:pPr>
            <a:r>
              <a:rPr lang="nb-NO" sz="1600" dirty="0"/>
              <a:t>Professor of Ethology</a:t>
            </a:r>
            <a:endParaRPr lang="nb-NO" sz="1600" dirty="0">
              <a:solidFill>
                <a:schemeClr val="bg1"/>
              </a:solidFill>
            </a:endParaRPr>
          </a:p>
          <a:p>
            <a:pPr eaLnBrk="1" hangingPunct="1"/>
            <a:r>
              <a:rPr lang="nb-NO" sz="1600" dirty="0"/>
              <a:t>Department of Animal and Aquacultural Sciences,</a:t>
            </a:r>
            <a:endParaRPr lang="nb-NO" sz="1600" dirty="0">
              <a:solidFill>
                <a:schemeClr val="bg1"/>
              </a:solidFill>
            </a:endParaRPr>
          </a:p>
          <a:p>
            <a:pPr eaLnBrk="1" hangingPunct="1"/>
            <a:r>
              <a:rPr lang="nb-NO" sz="1600" dirty="0">
                <a:solidFill>
                  <a:schemeClr val="bg1"/>
                </a:solidFill>
              </a:rPr>
              <a:t>Norwegian University of Life Sciences, </a:t>
            </a:r>
            <a:r>
              <a:rPr lang="nb-NO" sz="1600" dirty="0"/>
              <a:t>NMBU, Ås, Norway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18" name="Picture 6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662335"/>
            <a:ext cx="2286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bild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55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447" y="6395768"/>
            <a:ext cx="2891208" cy="15388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7E8CAB-9E1F-487B-9AE4-C60737AEF540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1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852" y="4053388"/>
            <a:ext cx="2664296" cy="1998222"/>
          </a:xfrm>
          <a:prstGeom prst="rect">
            <a:avLst/>
          </a:prstGeom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220072" y="4500088"/>
            <a:ext cx="2891208" cy="1449192"/>
          </a:xfrm>
          <a:prstGeom prst="wedgeRoundRectCallout">
            <a:avLst>
              <a:gd name="adj1" fmla="val -78538"/>
              <a:gd name="adj2" fmla="val 3567"/>
              <a:gd name="adj3" fmla="val 16667"/>
            </a:avLst>
          </a:prstGeom>
          <a:solidFill>
            <a:srgbClr val="9DFE7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But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we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have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our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secrets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no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ethologist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yet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knows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about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. </a:t>
            </a: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2" y="695151"/>
            <a:ext cx="4170394" cy="2780262"/>
          </a:xfrm>
          <a:prstGeom prst="rect">
            <a:avLst/>
          </a:prstGeom>
        </p:spPr>
      </p:pic>
      <p:sp>
        <p:nvSpPr>
          <p:cNvPr id="132101" name="AutoShape 3"/>
          <p:cNvSpPr>
            <a:spLocks noChangeArrowheads="1"/>
          </p:cNvSpPr>
          <p:nvPr/>
        </p:nvSpPr>
        <p:spPr bwMode="auto">
          <a:xfrm>
            <a:off x="5281948" y="1628800"/>
            <a:ext cx="3033712" cy="1530375"/>
          </a:xfrm>
          <a:prstGeom prst="wedgeRoundRectCallout">
            <a:avLst>
              <a:gd name="adj1" fmla="val -107108"/>
              <a:gd name="adj2" fmla="val -30286"/>
              <a:gd name="adj3" fmla="val 16667"/>
            </a:avLst>
          </a:prstGeom>
          <a:solidFill>
            <a:srgbClr val="9DFE7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Thank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you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for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listening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to Bjarne. He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believes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he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understands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me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16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8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8" name="Rectangle 16"/>
          <p:cNvSpPr>
            <a:spLocks noGrp="1" noChangeArrowheads="1"/>
          </p:cNvSpPr>
          <p:nvPr>
            <p:ph type="title"/>
          </p:nvPr>
        </p:nvSpPr>
        <p:spPr>
          <a:xfrm>
            <a:off x="575999" y="624535"/>
            <a:ext cx="5224525" cy="643766"/>
          </a:xfrm>
          <a:noFill/>
        </p:spPr>
        <p:txBody>
          <a:bodyPr lIns="90488" tIns="44450" rIns="90488" bIns="44450"/>
          <a:lstStyle/>
          <a:p>
            <a:pPr defTabSz="190500" eaLnBrk="1" hangingPunct="1"/>
            <a:r>
              <a:rPr lang="nb-NO" sz="3600" dirty="0" err="1"/>
              <a:t>Agonistic</a:t>
            </a:r>
            <a:r>
              <a:rPr lang="nb-NO" sz="3600" dirty="0"/>
              <a:t> behaviour</a:t>
            </a: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08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08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08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08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090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091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092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093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094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095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096" name="Rectangle 1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097" name="Rectangle 1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6099" name="Text Box 17"/>
          <p:cNvSpPr txBox="1">
            <a:spLocks noChangeArrowheads="1"/>
          </p:cNvSpPr>
          <p:nvPr/>
        </p:nvSpPr>
        <p:spPr bwMode="auto">
          <a:xfrm>
            <a:off x="557530" y="1447873"/>
            <a:ext cx="8388613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6100" eaLnBrk="1" fontAlgn="auto" hangingPunct="1">
              <a:spcBef>
                <a:spcPct val="50000"/>
              </a:spcBef>
              <a:spcAft>
                <a:spcPts val="0"/>
              </a:spcAft>
              <a:tabLst>
                <a:tab pos="2782888" algn="l"/>
              </a:tabLst>
            </a:pPr>
            <a:r>
              <a:rPr lang="nb-NO" sz="2000" b="1" dirty="0">
                <a:solidFill>
                  <a:prstClr val="black"/>
                </a:solidFill>
                <a:latin typeface="Tahoma" pitchFamily="34" charset="0"/>
                <a:cs typeface="+mn-cs"/>
              </a:rPr>
              <a:t>Agonistic behaviour</a:t>
            </a:r>
            <a:r>
              <a:rPr lang="nb-NO" sz="2000" dirty="0">
                <a:solidFill>
                  <a:prstClr val="black"/>
                </a:solidFill>
                <a:latin typeface="Tahoma" pitchFamily="34" charset="0"/>
                <a:cs typeface="+mn-cs"/>
              </a:rPr>
              <a:t> </a:t>
            </a:r>
            <a:r>
              <a:rPr lang="nb-NO" sz="2000" dirty="0">
                <a:solidFill>
                  <a:prstClr val="black"/>
                </a:solidFill>
                <a:latin typeface="Tahoma" pitchFamily="34" charset="0"/>
              </a:rPr>
              <a:t>–</a:t>
            </a:r>
            <a:r>
              <a:rPr lang="nb-NO" sz="2000" dirty="0">
                <a:solidFill>
                  <a:prstClr val="black"/>
                </a:solidFill>
                <a:latin typeface="Tahoma" pitchFamily="34" charset="0"/>
                <a:cs typeface="+mn-cs"/>
              </a:rPr>
              <a:t> behaviour where the animal wishes to 	 	</a:t>
            </a:r>
            <a:r>
              <a:rPr lang="nb-NO" sz="2000" dirty="0">
                <a:solidFill>
                  <a:prstClr val="black"/>
                </a:solidFill>
                <a:latin typeface="Tahoma" pitchFamily="34" charset="0"/>
              </a:rPr>
              <a:t> 	 </a:t>
            </a:r>
            <a:r>
              <a:rPr lang="nb-NO" sz="2000" i="1" dirty="0">
                <a:solidFill>
                  <a:prstClr val="black"/>
                </a:solidFill>
                <a:latin typeface="Tahoma" pitchFamily="34" charset="0"/>
                <a:cs typeface="+mn-cs"/>
              </a:rPr>
              <a:t>increase the distance </a:t>
            </a:r>
            <a:r>
              <a:rPr lang="nb-NO" sz="2000" dirty="0">
                <a:solidFill>
                  <a:prstClr val="black"/>
                </a:solidFill>
                <a:latin typeface="Tahoma" pitchFamily="34" charset="0"/>
                <a:cs typeface="+mn-cs"/>
              </a:rPr>
              <a:t>from other animals </a:t>
            </a:r>
          </a:p>
          <a:p>
            <a:pPr defTabSz="5461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tabLst>
                <a:tab pos="2782888" algn="l"/>
              </a:tabLst>
            </a:pPr>
            <a:r>
              <a:rPr lang="nb-NO" sz="2000" dirty="0">
                <a:solidFill>
                  <a:prstClr val="black"/>
                </a:solidFill>
                <a:latin typeface="Tahoma" pitchFamily="34" charset="0"/>
                <a:cs typeface="+mn-cs"/>
              </a:rPr>
              <a:t>  Aggressive behaviour – attacks or threatens to attack</a:t>
            </a:r>
          </a:p>
          <a:p>
            <a:pPr defTabSz="5461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tabLst>
                <a:tab pos="2782888" algn="l"/>
              </a:tabLst>
            </a:pPr>
            <a:r>
              <a:rPr lang="nb-NO" sz="2000" dirty="0">
                <a:solidFill>
                  <a:prstClr val="black"/>
                </a:solidFill>
                <a:latin typeface="Tahoma" pitchFamily="34" charset="0"/>
                <a:cs typeface="+mn-cs"/>
              </a:rPr>
              <a:t>  Appeasement signal – </a:t>
            </a:r>
            <a:r>
              <a:rPr lang="nb-NO" sz="2000" dirty="0">
                <a:solidFill>
                  <a:prstClr val="black"/>
                </a:solidFill>
                <a:latin typeface="Tahoma" pitchFamily="34" charset="0"/>
              </a:rPr>
              <a:t>signals lower rank, submission</a:t>
            </a:r>
            <a:endParaRPr lang="nb-NO" sz="2000" dirty="0">
              <a:solidFill>
                <a:prstClr val="black"/>
              </a:solidFill>
              <a:latin typeface="Tahoma" pitchFamily="34" charset="0"/>
              <a:cs typeface="+mn-cs"/>
            </a:endParaRPr>
          </a:p>
          <a:p>
            <a:pPr defTabSz="546100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  <a:tabLst>
                <a:tab pos="2782888" algn="l"/>
              </a:tabLst>
            </a:pPr>
            <a:r>
              <a:rPr lang="nb-NO" sz="2000" dirty="0">
                <a:solidFill>
                  <a:prstClr val="black"/>
                </a:solidFill>
                <a:latin typeface="Tahoma" pitchFamily="34" charset="0"/>
                <a:cs typeface="+mn-cs"/>
              </a:rPr>
              <a:t>  Flight – </a:t>
            </a:r>
            <a:r>
              <a:rPr lang="nb-NO" sz="2000" dirty="0">
                <a:solidFill>
                  <a:prstClr val="black"/>
                </a:solidFill>
                <a:latin typeface="Tahoma" pitchFamily="34" charset="0"/>
              </a:rPr>
              <a:t>flees, if possible</a:t>
            </a:r>
            <a:endParaRPr lang="nb-NO" sz="2000" dirty="0">
              <a:solidFill>
                <a:prstClr val="black"/>
              </a:solidFill>
              <a:latin typeface="Tahoma" pitchFamily="34" charset="0"/>
              <a:cs typeface="+mn-cs"/>
            </a:endParaRPr>
          </a:p>
          <a:p>
            <a:pPr defTabSz="546100" eaLnBrk="1" fontAlgn="auto" hangingPunct="1">
              <a:spcBef>
                <a:spcPct val="50000"/>
              </a:spcBef>
              <a:spcAft>
                <a:spcPts val="0"/>
              </a:spcAft>
              <a:tabLst>
                <a:tab pos="2695575" algn="l"/>
              </a:tabLst>
            </a:pPr>
            <a:r>
              <a:rPr lang="nb-NO" sz="1000" dirty="0">
                <a:solidFill>
                  <a:prstClr val="black"/>
                </a:solidFill>
                <a:latin typeface="Tahoma" pitchFamily="34" charset="0"/>
                <a:cs typeface="+mn-cs"/>
              </a:rPr>
              <a:t>  </a:t>
            </a:r>
          </a:p>
          <a:p>
            <a:pPr defTabSz="546100" eaLnBrk="1" fontAlgn="auto" hangingPunct="1">
              <a:spcBef>
                <a:spcPct val="50000"/>
              </a:spcBef>
              <a:spcAft>
                <a:spcPts val="0"/>
              </a:spcAft>
              <a:tabLst>
                <a:tab pos="2695575" algn="l"/>
              </a:tabLst>
            </a:pPr>
            <a:r>
              <a:rPr lang="nb-NO" sz="2000" b="1" dirty="0">
                <a:solidFill>
                  <a:prstClr val="black"/>
                </a:solidFill>
                <a:latin typeface="Tahoma" pitchFamily="34" charset="0"/>
                <a:cs typeface="+mn-cs"/>
              </a:rPr>
              <a:t>Offensive threat </a:t>
            </a:r>
            <a:r>
              <a:rPr lang="nb-NO" sz="2000" dirty="0">
                <a:solidFill>
                  <a:prstClr val="black"/>
                </a:solidFill>
                <a:latin typeface="Tahoma" pitchFamily="34" charset="0"/>
                <a:cs typeface="+mn-cs"/>
              </a:rPr>
              <a:t>–</a:t>
            </a:r>
            <a:r>
              <a:rPr lang="nb-NO" sz="2000" b="1" dirty="0">
                <a:solidFill>
                  <a:prstClr val="black"/>
                </a:solidFill>
                <a:latin typeface="Tahoma" pitchFamily="34" charset="0"/>
                <a:cs typeface="+mn-cs"/>
              </a:rPr>
              <a:t> </a:t>
            </a:r>
            <a:r>
              <a:rPr lang="nb-NO" sz="2000" dirty="0">
                <a:solidFill>
                  <a:prstClr val="black"/>
                </a:solidFill>
                <a:latin typeface="Tahoma" pitchFamily="34" charset="0"/>
              </a:rPr>
              <a:t>‘</a:t>
            </a:r>
            <a:r>
              <a:rPr lang="nb-NO" sz="2000" dirty="0">
                <a:solidFill>
                  <a:prstClr val="black"/>
                </a:solidFill>
                <a:latin typeface="Tahoma" pitchFamily="34" charset="0"/>
                <a:cs typeface="+mn-cs"/>
              </a:rPr>
              <a:t>If you don’t leave, I will attack you</a:t>
            </a:r>
            <a:r>
              <a:rPr lang="nb-NO" sz="2000" dirty="0">
                <a:solidFill>
                  <a:prstClr val="black"/>
                </a:solidFill>
                <a:latin typeface="Tahoma" pitchFamily="34" charset="0"/>
              </a:rPr>
              <a:t>’</a:t>
            </a:r>
            <a:endParaRPr lang="nb-NO" sz="2000" dirty="0">
              <a:solidFill>
                <a:prstClr val="black"/>
              </a:solidFill>
              <a:latin typeface="Tahoma" pitchFamily="34" charset="0"/>
              <a:cs typeface="+mn-cs"/>
            </a:endParaRPr>
          </a:p>
          <a:p>
            <a:pPr defTabSz="546100" eaLnBrk="1" fontAlgn="auto" hangingPunct="1">
              <a:spcBef>
                <a:spcPct val="50000"/>
              </a:spcBef>
              <a:spcAft>
                <a:spcPts val="0"/>
              </a:spcAft>
              <a:tabLst>
                <a:tab pos="2695575" algn="l"/>
              </a:tabLst>
            </a:pPr>
            <a:r>
              <a:rPr lang="nb-NO" sz="2000" b="1" dirty="0">
                <a:solidFill>
                  <a:prstClr val="black"/>
                </a:solidFill>
                <a:latin typeface="Tahoma" pitchFamily="34" charset="0"/>
                <a:cs typeface="+mn-cs"/>
              </a:rPr>
              <a:t>Defensive threat </a:t>
            </a:r>
            <a:r>
              <a:rPr lang="nb-NO" sz="2000" dirty="0">
                <a:solidFill>
                  <a:prstClr val="black"/>
                </a:solidFill>
                <a:latin typeface="Tahoma" pitchFamily="34" charset="0"/>
                <a:cs typeface="+mn-cs"/>
              </a:rPr>
              <a:t>–</a:t>
            </a:r>
            <a:r>
              <a:rPr lang="nb-NO" sz="2000" b="1" dirty="0">
                <a:solidFill>
                  <a:prstClr val="black"/>
                </a:solidFill>
                <a:latin typeface="Tahoma" pitchFamily="34" charset="0"/>
                <a:cs typeface="+mn-cs"/>
              </a:rPr>
              <a:t> </a:t>
            </a:r>
            <a:r>
              <a:rPr lang="nb-NO" sz="2000" dirty="0">
                <a:solidFill>
                  <a:prstClr val="black"/>
                </a:solidFill>
                <a:latin typeface="Tahoma" pitchFamily="34" charset="0"/>
                <a:cs typeface="+mn-cs"/>
              </a:rPr>
              <a:t>‘If you attack me, I will defend myself’</a:t>
            </a:r>
          </a:p>
        </p:txBody>
      </p:sp>
      <p:sp>
        <p:nvSpPr>
          <p:cNvPr id="399378" name="Text Box 18"/>
          <p:cNvSpPr txBox="1">
            <a:spLocks noChangeArrowheads="1"/>
          </p:cNvSpPr>
          <p:nvPr/>
        </p:nvSpPr>
        <p:spPr bwMode="auto">
          <a:xfrm>
            <a:off x="544139" y="5179282"/>
            <a:ext cx="52563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dirty="0" err="1">
                <a:latin typeface="Tahoma" pitchFamily="34" charset="0"/>
              </a:rPr>
              <a:t>Cats</a:t>
            </a:r>
            <a:r>
              <a:rPr lang="nb-NO" sz="2000" dirty="0">
                <a:latin typeface="Tahoma" pitchFamily="34" charset="0"/>
              </a:rPr>
              <a:t> </a:t>
            </a:r>
            <a:r>
              <a:rPr lang="nb-NO" sz="2000" dirty="0" err="1">
                <a:latin typeface="Tahoma" pitchFamily="34" charset="0"/>
              </a:rPr>
              <a:t>usually</a:t>
            </a:r>
            <a:r>
              <a:rPr lang="nb-NO" sz="2000" dirty="0">
                <a:latin typeface="Tahoma" pitchFamily="34" charset="0"/>
              </a:rPr>
              <a:t> do not signal </a:t>
            </a:r>
            <a:r>
              <a:rPr lang="nb-NO" sz="2000" dirty="0" err="1">
                <a:latin typeface="Tahoma" pitchFamily="34" charset="0"/>
              </a:rPr>
              <a:t>submission</a:t>
            </a:r>
            <a:r>
              <a:rPr lang="nb-NO" sz="2000" dirty="0">
                <a:latin typeface="Tahoma" pitchFamily="34" charset="0"/>
              </a:rPr>
              <a:t>, </a:t>
            </a:r>
            <a:r>
              <a:rPr lang="nb-NO" sz="2000" dirty="0" err="1">
                <a:latin typeface="Tahoma" pitchFamily="34" charset="0"/>
              </a:rPr>
              <a:t>but</a:t>
            </a:r>
            <a:r>
              <a:rPr lang="nb-NO" sz="2000" dirty="0">
                <a:latin typeface="Tahoma" pitchFamily="34" charset="0"/>
              </a:rPr>
              <a:t> </a:t>
            </a:r>
            <a:r>
              <a:rPr lang="nb-NO" sz="2000" dirty="0" err="1">
                <a:latin typeface="Tahoma" pitchFamily="34" charset="0"/>
              </a:rPr>
              <a:t>rather</a:t>
            </a:r>
            <a:r>
              <a:rPr lang="nb-NO" sz="2000" dirty="0">
                <a:latin typeface="Tahoma" pitchFamily="34" charset="0"/>
              </a:rPr>
              <a:t> defensive </a:t>
            </a:r>
            <a:r>
              <a:rPr lang="nb-NO" sz="2000" dirty="0" err="1">
                <a:latin typeface="Tahoma" pitchFamily="34" charset="0"/>
              </a:rPr>
              <a:t>threats</a:t>
            </a:r>
            <a:r>
              <a:rPr lang="nb-NO" sz="2000" dirty="0">
                <a:latin typeface="Tahoma" pitchFamily="34" charset="0"/>
              </a:rPr>
              <a:t>!</a:t>
            </a:r>
          </a:p>
        </p:txBody>
      </p:sp>
      <p:pic>
        <p:nvPicPr>
          <p:cNvPr id="46101" name="Picture 21" descr="H:\My Documents\Bokmanus Katter\Kattebilder\IMG_22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94865"/>
            <a:ext cx="2771403" cy="184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61444" y="6526027"/>
            <a:ext cx="298376" cy="153888"/>
          </a:xfrm>
        </p:spPr>
        <p:txBody>
          <a:bodyPr/>
          <a:lstStyle/>
          <a:p>
            <a:pPr>
              <a:defRPr/>
            </a:pPr>
            <a:fld id="{3CAAFC35-0F71-4132-9850-6BB5C332CD23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  <p:sp>
        <p:nvSpPr>
          <p:cNvPr id="22" name="Date Placeholder 5"/>
          <p:cNvSpPr txBox="1">
            <a:spLocks/>
          </p:cNvSpPr>
          <p:nvPr/>
        </p:nvSpPr>
        <p:spPr>
          <a:xfrm>
            <a:off x="3628259" y="6372139"/>
            <a:ext cx="2891208" cy="153888"/>
          </a:xfrm>
          <a:prstGeom prst="rect">
            <a:avLst/>
          </a:prstGeom>
          <a:ln/>
        </p:spPr>
        <p:txBody>
          <a:bodyPr vert="horz" wrap="square" lIns="0" tIns="0" rIns="0" bIns="0" rtlCol="0" anchor="ctr">
            <a:spAutoFit/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009D7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/>
              <a:t>Norges miljø- og biovitenskapelige universitet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36549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420888"/>
            <a:ext cx="7269361" cy="615553"/>
          </a:xfrm>
        </p:spPr>
        <p:txBody>
          <a:bodyPr/>
          <a:lstStyle/>
          <a:p>
            <a:pPr algn="ctr" eaLnBrk="1" hangingPunct="1"/>
            <a:r>
              <a:rPr lang="nb-NO" sz="40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Acoustic </a:t>
            </a:r>
            <a:r>
              <a:rPr lang="nb-NO" sz="40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nb-NO" sz="28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554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68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68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68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690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691" name="Rectangle 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692" name="Rectangle 1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693" name="Rectangle 1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694" name="Rectangle 1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695" name="Rectangle 1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696" name="Rectangle 1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697" name="Rectangle 1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1698" name="Rectangle 16"/>
          <p:cNvSpPr>
            <a:spLocks noGrp="1" noChangeArrowheads="1"/>
          </p:cNvSpPr>
          <p:nvPr>
            <p:ph type="title"/>
          </p:nvPr>
        </p:nvSpPr>
        <p:spPr>
          <a:xfrm>
            <a:off x="1043608" y="-273997"/>
            <a:ext cx="6264696" cy="1320874"/>
          </a:xfrm>
          <a:noFill/>
        </p:spPr>
        <p:txBody>
          <a:bodyPr lIns="90488" tIns="44450" rIns="90488" bIns="44450"/>
          <a:lstStyle/>
          <a:p>
            <a:pPr defTabSz="190500" eaLnBrk="1" hangingPunct="1"/>
            <a:r>
              <a:rPr lang="nb-NO" dirty="0"/>
              <a:t>The </a:t>
            </a:r>
            <a:r>
              <a:rPr lang="nb-NO" dirty="0" err="1"/>
              <a:t>cat’s</a:t>
            </a:r>
            <a:r>
              <a:rPr lang="nb-NO" dirty="0"/>
              <a:t> sound </a:t>
            </a:r>
            <a:r>
              <a:rPr lang="nb-NO" dirty="0" err="1"/>
              <a:t>language</a:t>
            </a:r>
            <a:endParaRPr lang="nb-NO" dirty="0"/>
          </a:p>
        </p:txBody>
      </p:sp>
      <p:pic>
        <p:nvPicPr>
          <p:cNvPr id="71699" name="Bilde 20" descr="Braastad - dokumenter00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3" y="1197935"/>
            <a:ext cx="6645702" cy="222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7128284" y="5250573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900" dirty="0">
                <a:solidFill>
                  <a:prstClr val="black"/>
                </a:solidFill>
                <a:latin typeface="Arial"/>
              </a:rPr>
              <a:t>(</a:t>
            </a:r>
            <a:r>
              <a:rPr lang="nb-NO" sz="900" dirty="0" err="1">
                <a:solidFill>
                  <a:prstClr val="black"/>
                </a:solidFill>
                <a:latin typeface="Arial"/>
              </a:rPr>
              <a:t>with</a:t>
            </a:r>
            <a:r>
              <a:rPr lang="nb-NO" sz="9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900" dirty="0" err="1">
                <a:solidFill>
                  <a:prstClr val="black"/>
                </a:solidFill>
                <a:latin typeface="Arial"/>
              </a:rPr>
              <a:t>permission</a:t>
            </a:r>
            <a:r>
              <a:rPr lang="nb-NO" sz="900" dirty="0">
                <a:solidFill>
                  <a:prstClr val="black"/>
                </a:solidFill>
                <a:latin typeface="Arial"/>
              </a:rPr>
              <a:t> from Bulls Press)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602825" y="5636100"/>
            <a:ext cx="79651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nb-NO" sz="1700" dirty="0">
                <a:solidFill>
                  <a:prstClr val="black"/>
                </a:solidFill>
                <a:latin typeface="Arial"/>
              </a:rPr>
              <a:t>Wild </a:t>
            </a:r>
            <a:r>
              <a:rPr lang="nb-NO" sz="1700" dirty="0" err="1">
                <a:solidFill>
                  <a:prstClr val="black"/>
                </a:solidFill>
                <a:latin typeface="Arial"/>
              </a:rPr>
              <a:t>cat</a:t>
            </a:r>
            <a:r>
              <a:rPr lang="nb-NO" sz="1700" dirty="0">
                <a:solidFill>
                  <a:prstClr val="black"/>
                </a:solidFill>
                <a:latin typeface="Arial"/>
              </a:rPr>
              <a:t> species (</a:t>
            </a:r>
            <a:r>
              <a:rPr lang="nb-NO" sz="1700" dirty="0" err="1">
                <a:solidFill>
                  <a:prstClr val="black"/>
                </a:solidFill>
                <a:latin typeface="Arial"/>
              </a:rPr>
              <a:t>lions</a:t>
            </a:r>
            <a:r>
              <a:rPr lang="nb-NO" sz="1700" dirty="0">
                <a:solidFill>
                  <a:prstClr val="black"/>
                </a:solidFill>
                <a:latin typeface="Arial"/>
              </a:rPr>
              <a:t>, tigers, </a:t>
            </a:r>
            <a:r>
              <a:rPr lang="nb-NO" sz="1700" dirty="0" err="1">
                <a:solidFill>
                  <a:prstClr val="black"/>
                </a:solidFill>
                <a:latin typeface="Arial"/>
              </a:rPr>
              <a:t>lynx</a:t>
            </a:r>
            <a:r>
              <a:rPr lang="nb-NO" sz="1700" dirty="0">
                <a:solidFill>
                  <a:prstClr val="black"/>
                </a:solidFill>
                <a:latin typeface="Arial"/>
              </a:rPr>
              <a:t> etc.) do not miaow. The miaow is basically a </a:t>
            </a:r>
            <a:r>
              <a:rPr lang="nb-NO" sz="1700" i="1" dirty="0">
                <a:solidFill>
                  <a:prstClr val="black"/>
                </a:solidFill>
                <a:latin typeface="Arial"/>
              </a:rPr>
              <a:t>kitten sound </a:t>
            </a:r>
            <a:r>
              <a:rPr lang="nb-NO" sz="1700" dirty="0">
                <a:solidFill>
                  <a:prstClr val="black"/>
                </a:solidFill>
                <a:latin typeface="Arial"/>
              </a:rPr>
              <a:t>that house cats keep using towards humans; also when adult.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830" y="3557829"/>
            <a:ext cx="5992734" cy="193896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399" y="6336773"/>
            <a:ext cx="2969009" cy="26824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AAFC35-0F71-4132-9850-6BB5C332CD23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74398-1107-4A04-8A2F-9C6A008A5041}"/>
              </a:ext>
            </a:extLst>
          </p:cNvPr>
          <p:cNvSpPr txBox="1"/>
          <p:nvPr/>
        </p:nvSpPr>
        <p:spPr>
          <a:xfrm>
            <a:off x="7327056" y="155679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Which</a:t>
            </a:r>
            <a:r>
              <a:rPr lang="nb-NO" sz="1400" dirty="0"/>
              <a:t> part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the</a:t>
            </a:r>
            <a:r>
              <a:rPr lang="nb-NO" sz="1400" dirty="0"/>
              <a:t> miaow </a:t>
            </a:r>
            <a:r>
              <a:rPr lang="nb-NO" sz="1400" dirty="0" err="1"/>
              <a:t>isn’t</a:t>
            </a:r>
            <a:r>
              <a:rPr lang="nb-NO" sz="1400" dirty="0"/>
              <a:t> </a:t>
            </a:r>
            <a:r>
              <a:rPr lang="nb-NO" sz="1400" dirty="0" err="1"/>
              <a:t>understandable</a:t>
            </a:r>
            <a:r>
              <a:rPr lang="nb-NO" sz="1400" dirty="0"/>
              <a:t> to </a:t>
            </a:r>
            <a:r>
              <a:rPr lang="nb-NO" sz="1400" dirty="0" err="1"/>
              <a:t>you</a:t>
            </a:r>
            <a:r>
              <a:rPr lang="nb-NO" sz="14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04CC0-9611-467F-8B74-900E8D27B98F}"/>
              </a:ext>
            </a:extLst>
          </p:cNvPr>
          <p:cNvSpPr txBox="1"/>
          <p:nvPr/>
        </p:nvSpPr>
        <p:spPr>
          <a:xfrm>
            <a:off x="210501" y="3908434"/>
            <a:ext cx="950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Teacher</a:t>
            </a:r>
            <a:r>
              <a:rPr lang="nb-NO" sz="1400" dirty="0"/>
              <a:t> </a:t>
            </a:r>
            <a:r>
              <a:rPr lang="nb-NO" sz="1400" dirty="0" err="1"/>
              <a:t>Oscar’s</a:t>
            </a:r>
            <a:endParaRPr lang="nb-NO" sz="1400" dirty="0"/>
          </a:p>
          <a:p>
            <a:r>
              <a:rPr lang="nb-NO" sz="1400" dirty="0" err="1"/>
              <a:t>language</a:t>
            </a:r>
            <a:r>
              <a:rPr lang="nb-NO" sz="1400" dirty="0"/>
              <a:t> </a:t>
            </a:r>
            <a:r>
              <a:rPr lang="nb-NO" sz="1400" dirty="0" err="1"/>
              <a:t>lesson</a:t>
            </a:r>
            <a:r>
              <a:rPr lang="nb-NO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995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593659" y="562622"/>
            <a:ext cx="7105650" cy="553998"/>
          </a:xfrm>
        </p:spPr>
        <p:txBody>
          <a:bodyPr/>
          <a:lstStyle/>
          <a:p>
            <a:pPr eaLnBrk="1" hangingPunct="1"/>
            <a:r>
              <a:rPr lang="nb-NO" sz="3600" dirty="0" err="1"/>
              <a:t>What</a:t>
            </a:r>
            <a:r>
              <a:rPr lang="nb-NO" sz="3600" dirty="0"/>
              <a:t> </a:t>
            </a:r>
            <a:r>
              <a:rPr lang="nb-NO" sz="3600" dirty="0" err="1"/>
              <a:t>does</a:t>
            </a:r>
            <a:r>
              <a:rPr lang="nb-NO" sz="3600" dirty="0"/>
              <a:t> </a:t>
            </a:r>
            <a:r>
              <a:rPr lang="nb-NO" sz="3600" dirty="0" err="1"/>
              <a:t>the</a:t>
            </a:r>
            <a:r>
              <a:rPr lang="nb-NO" sz="3600" dirty="0"/>
              <a:t> miaow </a:t>
            </a:r>
            <a:r>
              <a:rPr lang="nb-NO" sz="3600" dirty="0" err="1"/>
              <a:t>mean</a:t>
            </a:r>
            <a:r>
              <a:rPr lang="nb-NO" sz="3600" dirty="0"/>
              <a:t>?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>
          <a:xfrm>
            <a:off x="620129" y="2032184"/>
            <a:ext cx="8353053" cy="4956598"/>
          </a:xfrm>
        </p:spPr>
        <p:txBody>
          <a:bodyPr/>
          <a:lstStyle/>
          <a:p>
            <a:pPr marL="361950" indent="-361950" defTabSz="647700" eaLnBrk="1" hangingPunct="1">
              <a:lnSpc>
                <a:spcPct val="90000"/>
              </a:lnSpc>
              <a:tabLst>
                <a:tab pos="361950" algn="l"/>
              </a:tabLst>
            </a:pPr>
            <a:r>
              <a:rPr lang="nb-NO" b="1" dirty="0">
                <a:solidFill>
                  <a:schemeClr val="tx1"/>
                </a:solidFill>
              </a:rPr>
              <a:t>M</a:t>
            </a:r>
            <a:r>
              <a:rPr lang="nb-NO" dirty="0">
                <a:solidFill>
                  <a:schemeClr val="tx1"/>
                </a:solidFill>
              </a:rPr>
              <a:t>  - long m-sound:    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mrrrr’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  <a:p>
            <a:pPr marL="1077913" lvl="2" indent="-273050">
              <a:lnSpc>
                <a:spcPct val="90000"/>
              </a:lnSpc>
              <a:tabLst>
                <a:tab pos="361950" algn="l"/>
              </a:tabLst>
            </a:pPr>
            <a:r>
              <a:rPr lang="nb-NO" dirty="0"/>
              <a:t>C</a:t>
            </a:r>
            <a:r>
              <a:rPr lang="nb-NO" dirty="0">
                <a:solidFill>
                  <a:schemeClr val="tx1"/>
                </a:solidFill>
                <a:latin typeface="+mn-lt"/>
              </a:rPr>
              <a:t>ontact sound:  even ‘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mrrrr’</a:t>
            </a:r>
            <a:r>
              <a:rPr lang="nb-NO" dirty="0">
                <a:solidFill>
                  <a:schemeClr val="tx1"/>
                </a:solidFill>
                <a:latin typeface="+mn-lt"/>
              </a:rPr>
              <a:t> </a:t>
            </a:r>
            <a:r>
              <a:rPr lang="nb-NO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nb-NO" dirty="0">
                <a:solidFill>
                  <a:schemeClr val="tx1"/>
                </a:solidFill>
                <a:latin typeface="+mn-lt"/>
              </a:rPr>
              <a:t>  ‘Hi!’</a:t>
            </a:r>
          </a:p>
          <a:p>
            <a:pPr marL="1077913" lvl="2" indent="-273050">
              <a:lnSpc>
                <a:spcPct val="90000"/>
              </a:lnSpc>
              <a:tabLst>
                <a:tab pos="361950" algn="l"/>
              </a:tabLst>
            </a:pPr>
            <a:r>
              <a:rPr lang="nb-NO" dirty="0"/>
              <a:t>Call sound</a:t>
            </a:r>
            <a:r>
              <a:rPr lang="nb-NO" dirty="0">
                <a:solidFill>
                  <a:schemeClr val="tx1"/>
                </a:solidFill>
                <a:latin typeface="+mn-lt"/>
              </a:rPr>
              <a:t>:     ‘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mrr</a:t>
            </a:r>
            <a:r>
              <a:rPr lang="nb-NO" baseline="30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</a:t>
            </a:r>
            <a:r>
              <a:rPr lang="nb-NO" baseline="40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n’</a:t>
            </a:r>
            <a:r>
              <a:rPr lang="nb-NO" dirty="0">
                <a:solidFill>
                  <a:schemeClr val="tx1"/>
                </a:solidFill>
                <a:latin typeface="+mn-lt"/>
              </a:rPr>
              <a:t>   </a:t>
            </a:r>
            <a:r>
              <a:rPr lang="nb-NO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‘</a:t>
            </a:r>
            <a:r>
              <a:rPr lang="nb-NO" dirty="0">
                <a:solidFill>
                  <a:schemeClr val="tx1"/>
                </a:solidFill>
                <a:latin typeface="+mn-lt"/>
              </a:rPr>
              <a:t>Hi! Where are you?’</a:t>
            </a:r>
          </a:p>
          <a:p>
            <a:pPr marL="361950" indent="-361950" eaLnBrk="1" hangingPunct="1">
              <a:lnSpc>
                <a:spcPct val="90000"/>
              </a:lnSpc>
              <a:spcBef>
                <a:spcPts val="1800"/>
              </a:spcBef>
              <a:tabLst>
                <a:tab pos="361950" algn="l"/>
              </a:tabLst>
            </a:pPr>
            <a:r>
              <a:rPr lang="nb-NO" b="1" dirty="0">
                <a:solidFill>
                  <a:schemeClr val="tx1"/>
                </a:solidFill>
              </a:rPr>
              <a:t>I </a:t>
            </a:r>
            <a:r>
              <a:rPr lang="nb-NO" dirty="0">
                <a:solidFill>
                  <a:schemeClr val="tx1"/>
                </a:solidFill>
              </a:rPr>
              <a:t>  -  long i- or ee-sound:	 ‘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miiiao’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  <a:p>
            <a:pPr marL="1257300" lvl="2" indent="-269875" eaLnBrk="1" hangingPunct="1">
              <a:lnSpc>
                <a:spcPct val="90000"/>
              </a:lnSpc>
              <a:tabLst>
                <a:tab pos="361950" algn="l"/>
              </a:tabLst>
            </a:pPr>
            <a:r>
              <a:rPr lang="nb-NO" dirty="0">
                <a:latin typeface="Arial" charset="0"/>
              </a:rPr>
              <a:t>discomfort or pain</a:t>
            </a:r>
            <a:r>
              <a:rPr lang="nb-NO" dirty="0">
                <a:solidFill>
                  <a:schemeClr val="tx1"/>
                </a:solidFill>
                <a:latin typeface="Arial" charset="0"/>
              </a:rPr>
              <a:t>:   </a:t>
            </a:r>
            <a:r>
              <a:rPr lang="nb-NO" dirty="0">
                <a:solidFill>
                  <a:schemeClr val="tx1"/>
                </a:solidFill>
                <a:latin typeface="Arial" charset="0"/>
                <a:sym typeface="Wingdings" panose="05000000000000000000" pitchFamily="2" charset="2"/>
              </a:rPr>
              <a:t> ‘</a:t>
            </a:r>
            <a:r>
              <a:rPr lang="nb-NO" dirty="0">
                <a:latin typeface="Arial" charset="0"/>
              </a:rPr>
              <a:t>Ouch</a:t>
            </a:r>
            <a:r>
              <a:rPr lang="nb-NO" dirty="0">
                <a:solidFill>
                  <a:schemeClr val="tx1"/>
                </a:solidFill>
                <a:latin typeface="Arial" charset="0"/>
              </a:rPr>
              <a:t>! That hurts!’</a:t>
            </a:r>
          </a:p>
          <a:p>
            <a:pPr marL="361950" indent="-361950" eaLnBrk="1" hangingPunct="1">
              <a:lnSpc>
                <a:spcPct val="90000"/>
              </a:lnSpc>
              <a:spcBef>
                <a:spcPts val="1800"/>
              </a:spcBef>
              <a:tabLst>
                <a:tab pos="361950" algn="l"/>
              </a:tabLst>
            </a:pPr>
            <a:r>
              <a:rPr lang="nb-NO" b="1" dirty="0">
                <a:solidFill>
                  <a:schemeClr val="tx1"/>
                </a:solidFill>
              </a:rPr>
              <a:t>A</a:t>
            </a:r>
            <a:r>
              <a:rPr lang="nb-NO" dirty="0">
                <a:solidFill>
                  <a:schemeClr val="tx1"/>
                </a:solidFill>
              </a:rPr>
              <a:t>  -  long a-sound:   ‘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miaaao’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  <a:p>
            <a:pPr marL="1257300" lvl="2" indent="-269875" eaLnBrk="1" hangingPunct="1">
              <a:lnSpc>
                <a:spcPct val="90000"/>
              </a:lnSpc>
              <a:tabLst>
                <a:tab pos="361950" algn="l"/>
              </a:tabLst>
            </a:pPr>
            <a:r>
              <a:rPr lang="nb-NO" dirty="0">
                <a:latin typeface="Arial" charset="0"/>
              </a:rPr>
              <a:t>claim, desire: </a:t>
            </a:r>
            <a:r>
              <a:rPr lang="nb-NO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nb-NO" dirty="0">
                <a:solidFill>
                  <a:schemeClr val="tx1"/>
                </a:solidFill>
                <a:latin typeface="Arial" charset="0"/>
                <a:sym typeface="Wingdings" panose="05000000000000000000" pitchFamily="2" charset="2"/>
              </a:rPr>
              <a:t> ‘</a:t>
            </a:r>
            <a:r>
              <a:rPr lang="nb-NO" dirty="0">
                <a:solidFill>
                  <a:schemeClr val="tx1"/>
                </a:solidFill>
                <a:latin typeface="Arial" charset="0"/>
              </a:rPr>
              <a:t>I want ...’</a:t>
            </a:r>
          </a:p>
          <a:p>
            <a:pPr marL="361950" indent="-361950" eaLnBrk="1" hangingPunct="1">
              <a:lnSpc>
                <a:spcPct val="90000"/>
              </a:lnSpc>
              <a:spcBef>
                <a:spcPts val="1800"/>
              </a:spcBef>
              <a:tabLst>
                <a:tab pos="361950" algn="l"/>
              </a:tabLst>
            </a:pPr>
            <a:r>
              <a:rPr lang="nb-NO" b="1" dirty="0"/>
              <a:t>O</a:t>
            </a:r>
            <a:r>
              <a:rPr lang="nb-NO" dirty="0">
                <a:solidFill>
                  <a:schemeClr val="tx1"/>
                </a:solidFill>
              </a:rPr>
              <a:t>  -  long ou-sound:  ‘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miaoowww’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  <a:p>
            <a:pPr marL="1257300" lvl="2" indent="-269875" eaLnBrk="1" hangingPunct="1">
              <a:lnSpc>
                <a:spcPct val="90000"/>
              </a:lnSpc>
              <a:tabLst>
                <a:tab pos="361950" algn="l"/>
              </a:tabLst>
            </a:pPr>
            <a:r>
              <a:rPr lang="nb-NO" dirty="0">
                <a:solidFill>
                  <a:schemeClr val="tx1"/>
                </a:solidFill>
                <a:latin typeface="Arial" charset="0"/>
              </a:rPr>
              <a:t>frustration:	  </a:t>
            </a:r>
            <a:r>
              <a:rPr lang="nb-NO" dirty="0">
                <a:solidFill>
                  <a:schemeClr val="tx1"/>
                </a:solidFill>
                <a:latin typeface="Arial" charset="0"/>
                <a:sym typeface="Wingdings" panose="05000000000000000000" pitchFamily="2" charset="2"/>
              </a:rPr>
              <a:t>   ‘</a:t>
            </a:r>
            <a:r>
              <a:rPr lang="nb-NO" dirty="0">
                <a:solidFill>
                  <a:schemeClr val="tx1"/>
                </a:solidFill>
                <a:latin typeface="Arial" charset="0"/>
              </a:rPr>
              <a:t>I thought I would get …’</a:t>
            </a:r>
          </a:p>
          <a:p>
            <a:pPr marL="1871663" lvl="3" eaLnBrk="1" hangingPunct="1">
              <a:lnSpc>
                <a:spcPct val="90000"/>
              </a:lnSpc>
            </a:pPr>
            <a:endParaRPr lang="nb-NO" dirty="0">
              <a:solidFill>
                <a:srgbClr val="003A39"/>
              </a:solidFill>
              <a:latin typeface="Arial" charset="0"/>
            </a:endParaRPr>
          </a:p>
        </p:txBody>
      </p:sp>
      <p:pic>
        <p:nvPicPr>
          <p:cNvPr id="518148" name="Mrr.wma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21675" y="203218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50" name="Miiiau.wma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21675" y="343299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51" name="Mjaaaau.wma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21675" y="437386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52" name="Mjaaooou.wma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21675" y="5314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7" name="Text Box 11"/>
          <p:cNvSpPr txBox="1">
            <a:spLocks noChangeArrowheads="1"/>
          </p:cNvSpPr>
          <p:nvPr/>
        </p:nvSpPr>
        <p:spPr bwMode="auto">
          <a:xfrm>
            <a:off x="467544" y="1397182"/>
            <a:ext cx="6962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solidFill>
                  <a:srgbClr val="003A39"/>
                </a:solidFill>
                <a:latin typeface="Arial"/>
                <a:cs typeface="+mn-cs"/>
              </a:rPr>
              <a:t> </a:t>
            </a:r>
            <a:r>
              <a:rPr lang="nb-NO" sz="1800" dirty="0">
                <a:solidFill>
                  <a:prstClr val="black"/>
                </a:solidFill>
                <a:latin typeface="Arial"/>
                <a:cs typeface="+mn-cs"/>
              </a:rPr>
              <a:t>Listen to the four letters:  </a:t>
            </a:r>
            <a:r>
              <a:rPr lang="nb-NO" sz="1800" dirty="0">
                <a:solidFill>
                  <a:srgbClr val="009D7F">
                    <a:lumMod val="50000"/>
                  </a:srgbClr>
                </a:solidFill>
                <a:latin typeface="Arial"/>
                <a:cs typeface="+mn-cs"/>
              </a:rPr>
              <a:t>M – I – A – O.   </a:t>
            </a:r>
            <a:r>
              <a:rPr lang="nb-NO" sz="1800" dirty="0" err="1">
                <a:latin typeface="Arial"/>
                <a:cs typeface="+mn-cs"/>
              </a:rPr>
              <a:t>Where</a:t>
            </a:r>
            <a:r>
              <a:rPr lang="nb-NO" sz="1800" dirty="0">
                <a:latin typeface="Arial"/>
                <a:cs typeface="+mn-cs"/>
              </a:rPr>
              <a:t> is </a:t>
            </a:r>
            <a:r>
              <a:rPr lang="nb-NO" sz="1800" dirty="0" err="1">
                <a:latin typeface="Arial"/>
                <a:cs typeface="+mn-cs"/>
              </a:rPr>
              <a:t>the</a:t>
            </a:r>
            <a:r>
              <a:rPr lang="nb-NO" sz="1800" dirty="0">
                <a:latin typeface="Arial"/>
                <a:cs typeface="+mn-cs"/>
              </a:rPr>
              <a:t> </a:t>
            </a:r>
            <a:r>
              <a:rPr lang="nb-NO" sz="1800" dirty="0" err="1">
                <a:latin typeface="Arial"/>
                <a:cs typeface="+mn-cs"/>
              </a:rPr>
              <a:t>emphasis</a:t>
            </a:r>
            <a:r>
              <a:rPr lang="nb-NO" sz="1800" dirty="0">
                <a:latin typeface="Arial"/>
                <a:cs typeface="+mn-cs"/>
              </a:rPr>
              <a:t>?</a:t>
            </a:r>
            <a:endParaRPr lang="en-GB" sz="1800" dirty="0">
              <a:latin typeface="Arial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8853" y="0"/>
            <a:ext cx="205514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0391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8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8110" fill="hold"/>
                                        <p:tgtEl>
                                          <p:spTgt spid="518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148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814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8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0897" fill="hold"/>
                                        <p:tgtEl>
                                          <p:spTgt spid="518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150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8150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8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2011" fill="hold"/>
                                        <p:tgtEl>
                                          <p:spTgt spid="518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151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8151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8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6175" fill="hold"/>
                                        <p:tgtEl>
                                          <p:spTgt spid="518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152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8152"/>
                </p:tgtEl>
              </p:cMediaNode>
            </p:audio>
          </p:childTnLst>
        </p:cTn>
      </p:par>
    </p:tnLst>
    <p:bldLst>
      <p:bldP spid="518147" grpId="0" build="p"/>
      <p:bldP spid="47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00" y="411202"/>
            <a:ext cx="8460496" cy="553998"/>
          </a:xfrm>
        </p:spPr>
        <p:txBody>
          <a:bodyPr/>
          <a:lstStyle/>
          <a:p>
            <a:pPr eaLnBrk="1" hangingPunct="1"/>
            <a:r>
              <a:rPr lang="nb-NO" sz="3600" dirty="0"/>
              <a:t>Graphs </a:t>
            </a:r>
            <a:r>
              <a:rPr lang="nb-NO" sz="3600" dirty="0" err="1"/>
              <a:t>of</a:t>
            </a:r>
            <a:r>
              <a:rPr lang="nb-NO" sz="3600" dirty="0"/>
              <a:t> </a:t>
            </a:r>
            <a:r>
              <a:rPr lang="nb-NO" sz="3600" dirty="0" err="1"/>
              <a:t>the</a:t>
            </a:r>
            <a:r>
              <a:rPr lang="nb-NO" sz="3600" dirty="0"/>
              <a:t> </a:t>
            </a:r>
            <a:r>
              <a:rPr lang="nb-NO" sz="3600" dirty="0" err="1"/>
              <a:t>cat’s</a:t>
            </a:r>
            <a:r>
              <a:rPr lang="nb-NO" sz="3600" dirty="0"/>
              <a:t> miaow sounds</a:t>
            </a:r>
          </a:p>
        </p:txBody>
      </p:sp>
      <p:pic>
        <p:nvPicPr>
          <p:cNvPr id="48133" name="Picture 4" descr="Kattelyder - sonagrafer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000" y="1124745"/>
            <a:ext cx="8036849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Sylinder 3"/>
          <p:cNvSpPr txBox="1"/>
          <p:nvPr/>
        </p:nvSpPr>
        <p:spPr>
          <a:xfrm>
            <a:off x="6300192" y="1188665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Arial"/>
              </a:rPr>
              <a:t>The sounds can reach up to </a:t>
            </a: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50–60 kHz, ultrasound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4744" y="347484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linkClick r:id="rId4"/>
              </a:rPr>
              <a:t>‘Hi! I </a:t>
            </a:r>
            <a:r>
              <a:rPr lang="nb-NO" sz="1400" dirty="0" err="1">
                <a:hlinkClick r:id="rId4"/>
              </a:rPr>
              <a:t>want</a:t>
            </a:r>
            <a:r>
              <a:rPr lang="nb-NO" sz="1400" dirty="0">
                <a:hlinkClick r:id="rId4"/>
              </a:rPr>
              <a:t> </a:t>
            </a:r>
            <a:r>
              <a:rPr lang="nb-NO" sz="1400" dirty="0" err="1">
                <a:hlinkClick r:id="rId4"/>
              </a:rPr>
              <a:t>social</a:t>
            </a:r>
            <a:r>
              <a:rPr lang="nb-NO" sz="1400" dirty="0">
                <a:hlinkClick r:id="rId4"/>
              </a:rPr>
              <a:t> </a:t>
            </a:r>
            <a:r>
              <a:rPr lang="nb-NO" sz="1400" dirty="0" err="1">
                <a:hlinkClick r:id="rId4"/>
              </a:rPr>
              <a:t>contact</a:t>
            </a:r>
            <a:r>
              <a:rPr lang="nb-NO" sz="1400" dirty="0">
                <a:hlinkClick r:id="rId4"/>
              </a:rPr>
              <a:t> </a:t>
            </a:r>
            <a:r>
              <a:rPr lang="nb-NO" sz="1400" dirty="0" err="1">
                <a:hlinkClick r:id="rId4"/>
              </a:rPr>
              <a:t>with</a:t>
            </a:r>
            <a:r>
              <a:rPr lang="nb-NO" sz="1400" dirty="0">
                <a:hlinkClick r:id="rId4"/>
              </a:rPr>
              <a:t> </a:t>
            </a:r>
            <a:r>
              <a:rPr lang="nb-NO" sz="1400" dirty="0" err="1">
                <a:hlinkClick r:id="rId4"/>
              </a:rPr>
              <a:t>you</a:t>
            </a:r>
            <a:r>
              <a:rPr lang="nb-NO" sz="1400" dirty="0">
                <a:hlinkClick r:id="rId4"/>
              </a:rPr>
              <a:t>’</a:t>
            </a:r>
            <a:r>
              <a:rPr lang="nb-NO" sz="1400" dirty="0"/>
              <a:t>  </a:t>
            </a:r>
            <a:r>
              <a:rPr lang="nb-NO" sz="1200" dirty="0"/>
              <a:t>[</a:t>
            </a:r>
            <a:r>
              <a:rPr lang="nb-NO" sz="1200" dirty="0" err="1"/>
              <a:t>click</a:t>
            </a:r>
            <a:r>
              <a:rPr lang="nb-NO" sz="1200" dirty="0"/>
              <a:t>]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923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Text Box 10"/>
          <p:cNvSpPr txBox="1">
            <a:spLocks noChangeArrowheads="1"/>
          </p:cNvSpPr>
          <p:nvPr/>
        </p:nvSpPr>
        <p:spPr bwMode="auto">
          <a:xfrm>
            <a:off x="590809" y="1540946"/>
            <a:ext cx="833305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prstClr val="black"/>
                </a:solidFill>
                <a:latin typeface="Arial"/>
              </a:rPr>
              <a:t>The purr sound: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80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9D7F"/>
              </a:buClr>
              <a:buSzPct val="150000"/>
              <a:buFont typeface="Symbol" panose="05050102010706020507" pitchFamily="18" charset="2"/>
              <a:buChar char="·"/>
            </a:pPr>
            <a:r>
              <a:rPr lang="nb-NO" sz="2200" dirty="0" err="1">
                <a:solidFill>
                  <a:prstClr val="black"/>
                </a:solidFill>
                <a:latin typeface="Arial"/>
              </a:rPr>
              <a:t>Wishes</a:t>
            </a:r>
            <a:r>
              <a:rPr lang="nb-NO" sz="2200" dirty="0">
                <a:solidFill>
                  <a:prstClr val="black"/>
                </a:solidFill>
                <a:latin typeface="Arial"/>
              </a:rPr>
              <a:t> to</a:t>
            </a:r>
            <a:r>
              <a:rPr lang="nb-NO" sz="22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2200" dirty="0" err="1">
                <a:solidFill>
                  <a:prstClr val="black"/>
                </a:solidFill>
                <a:latin typeface="Arial"/>
              </a:rPr>
              <a:t>maintain</a:t>
            </a:r>
            <a:r>
              <a:rPr lang="nb-NO" sz="22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200" dirty="0" err="1">
                <a:solidFill>
                  <a:prstClr val="black"/>
                </a:solidFill>
                <a:latin typeface="Arial"/>
              </a:rPr>
              <a:t>social</a:t>
            </a:r>
            <a:r>
              <a:rPr lang="nb-NO" sz="22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200" dirty="0" err="1">
                <a:solidFill>
                  <a:prstClr val="black"/>
                </a:solidFill>
                <a:latin typeface="Arial"/>
              </a:rPr>
              <a:t>contact</a:t>
            </a:r>
            <a:r>
              <a:rPr lang="nb-NO" sz="2200" dirty="0">
                <a:solidFill>
                  <a:prstClr val="black"/>
                </a:solidFill>
                <a:latin typeface="Arial"/>
              </a:rPr>
              <a:t>   </a:t>
            </a: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[</a:t>
            </a:r>
            <a:r>
              <a:rPr lang="nb-NO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click</a:t>
            </a: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on</a:t>
            </a: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 link and </a:t>
            </a:r>
            <a:r>
              <a:rPr lang="nb-NO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maximize</a:t>
            </a: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 sound </a:t>
            </a:r>
            <a:r>
              <a:rPr lang="nb-NO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level</a:t>
            </a:r>
            <a:r>
              <a:rPr lang="nb-NO" sz="14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nb-NO" sz="220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9D7F"/>
              </a:buClr>
              <a:buSzPct val="150000"/>
              <a:buFont typeface="Symbol" panose="05050102010706020507" pitchFamily="18" charset="2"/>
              <a:buChar char="·"/>
            </a:pPr>
            <a:r>
              <a:rPr lang="nb-NO" sz="2200" dirty="0">
                <a:solidFill>
                  <a:prstClr val="black"/>
                </a:solidFill>
                <a:latin typeface="Arial"/>
                <a:cs typeface="+mn-cs"/>
              </a:rPr>
              <a:t>By </a:t>
            </a:r>
            <a:r>
              <a:rPr lang="nb-NO" sz="2200" dirty="0" err="1">
                <a:solidFill>
                  <a:prstClr val="black"/>
                </a:solidFill>
                <a:latin typeface="Arial"/>
                <a:cs typeface="+mn-cs"/>
              </a:rPr>
              <a:t>disease</a:t>
            </a:r>
            <a:r>
              <a:rPr lang="nb-NO" sz="2200" dirty="0">
                <a:solidFill>
                  <a:prstClr val="black"/>
                </a:solidFill>
                <a:latin typeface="Arial"/>
                <a:cs typeface="+mn-cs"/>
              </a:rPr>
              <a:t> or </a:t>
            </a:r>
            <a:r>
              <a:rPr lang="nb-NO" sz="2200" dirty="0" err="1">
                <a:solidFill>
                  <a:prstClr val="black"/>
                </a:solidFill>
                <a:latin typeface="Arial"/>
                <a:cs typeface="+mn-cs"/>
              </a:rPr>
              <a:t>injury</a:t>
            </a:r>
            <a:r>
              <a:rPr lang="nb-NO" sz="2200" dirty="0">
                <a:solidFill>
                  <a:prstClr val="black"/>
                </a:solidFill>
                <a:latin typeface="Arial"/>
                <a:cs typeface="+mn-cs"/>
              </a:rPr>
              <a:t>: </a:t>
            </a:r>
            <a:r>
              <a:rPr lang="nb-NO" sz="2200" dirty="0" err="1">
                <a:solidFill>
                  <a:prstClr val="black"/>
                </a:solidFill>
                <a:latin typeface="Arial"/>
                <a:cs typeface="+mn-cs"/>
              </a:rPr>
              <a:t>wants</a:t>
            </a:r>
            <a:r>
              <a:rPr lang="nb-NO" sz="22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2200" dirty="0" err="1">
                <a:solidFill>
                  <a:prstClr val="black"/>
                </a:solidFill>
                <a:latin typeface="Arial"/>
                <a:cs typeface="+mn-cs"/>
              </a:rPr>
              <a:t>help</a:t>
            </a:r>
            <a:endParaRPr lang="nb-NO" sz="2200" dirty="0">
              <a:solidFill>
                <a:prstClr val="black"/>
              </a:solidFill>
              <a:latin typeface="Arial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9D7F"/>
              </a:buClr>
              <a:buSzPct val="150000"/>
              <a:buFont typeface="Symbol" panose="05050102010706020507" pitchFamily="18" charset="2"/>
              <a:buChar char="·"/>
            </a:pPr>
            <a:r>
              <a:rPr lang="nb-NO" sz="2200" dirty="0" err="1">
                <a:solidFill>
                  <a:prstClr val="black"/>
                </a:solidFill>
                <a:latin typeface="Arial"/>
              </a:rPr>
              <a:t>C</a:t>
            </a:r>
            <a:r>
              <a:rPr lang="nb-NO" sz="2200" dirty="0" err="1">
                <a:solidFill>
                  <a:prstClr val="black"/>
                </a:solidFill>
                <a:latin typeface="Arial"/>
                <a:cs typeface="+mn-cs"/>
              </a:rPr>
              <a:t>an</a:t>
            </a:r>
            <a:r>
              <a:rPr lang="nb-NO" sz="2200" dirty="0">
                <a:solidFill>
                  <a:prstClr val="black"/>
                </a:solidFill>
                <a:latin typeface="Arial"/>
                <a:cs typeface="+mn-cs"/>
              </a:rPr>
              <a:t> purring </a:t>
            </a:r>
            <a:r>
              <a:rPr lang="nb-NO" sz="2200" dirty="0" err="1">
                <a:solidFill>
                  <a:prstClr val="black"/>
                </a:solidFill>
                <a:latin typeface="Arial"/>
                <a:cs typeface="+mn-cs"/>
                <a:sym typeface="Wingdings" panose="05000000000000000000" pitchFamily="2" charset="2"/>
              </a:rPr>
              <a:t>vibrations</a:t>
            </a:r>
            <a:r>
              <a:rPr lang="nb-NO" sz="2200" dirty="0">
                <a:solidFill>
                  <a:prstClr val="black"/>
                </a:solidFill>
                <a:latin typeface="Arial"/>
                <a:cs typeface="+mn-cs"/>
                <a:sym typeface="Wingdings" panose="05000000000000000000" pitchFamily="2" charset="2"/>
              </a:rPr>
              <a:t> serve as </a:t>
            </a:r>
            <a:r>
              <a:rPr lang="nb-NO" sz="2200" dirty="0" err="1">
                <a:solidFill>
                  <a:prstClr val="black"/>
                </a:solidFill>
                <a:latin typeface="Arial"/>
                <a:cs typeface="+mn-cs"/>
                <a:sym typeface="Wingdings" panose="05000000000000000000" pitchFamily="2" charset="2"/>
              </a:rPr>
              <a:t>muscle</a:t>
            </a:r>
            <a:r>
              <a:rPr lang="nb-NO" sz="2200" dirty="0">
                <a:solidFill>
                  <a:prstClr val="black"/>
                </a:solidFill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lang="nb-NO" sz="2200" dirty="0" err="1">
                <a:solidFill>
                  <a:prstClr val="black"/>
                </a:solidFill>
                <a:latin typeface="Arial"/>
                <a:cs typeface="+mn-cs"/>
                <a:sym typeface="Wingdings" panose="05000000000000000000" pitchFamily="2" charset="2"/>
              </a:rPr>
              <a:t>relaxation</a:t>
            </a:r>
            <a:r>
              <a:rPr lang="nb-NO" sz="2200" dirty="0">
                <a:solidFill>
                  <a:prstClr val="black"/>
                </a:solidFill>
                <a:latin typeface="Arial"/>
                <a:cs typeface="+mn-cs"/>
                <a:sym typeface="Wingdings" panose="05000000000000000000" pitchFamily="2" charset="2"/>
              </a:rPr>
              <a:t>?</a:t>
            </a:r>
            <a:endParaRPr lang="nb-NO" sz="2200" dirty="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E1A200"/>
              </a:buClr>
              <a:buSzPct val="150000"/>
            </a:pPr>
            <a:r>
              <a:rPr lang="nb-NO" sz="1600" dirty="0">
                <a:solidFill>
                  <a:prstClr val="black"/>
                </a:solidFill>
                <a:latin typeface="Arial"/>
                <a:cs typeface="+mn-cs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E1A200"/>
              </a:buClr>
              <a:buSzPct val="150000"/>
            </a:pPr>
            <a:r>
              <a:rPr lang="nb-NO" sz="2000" dirty="0" err="1">
                <a:solidFill>
                  <a:prstClr val="black"/>
                </a:solidFill>
                <a:latin typeface="Arial"/>
              </a:rPr>
              <a:t>Weak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and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strong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purring: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9D7F"/>
              </a:buClr>
              <a:buSzPct val="150000"/>
              <a:buFont typeface="Arial" panose="020B0604020202020204" pitchFamily="34" charset="0"/>
              <a:buChar char="•"/>
            </a:pPr>
            <a:r>
              <a:rPr lang="nb-NO" sz="2200" dirty="0" err="1">
                <a:solidFill>
                  <a:prstClr val="black"/>
                </a:solidFill>
                <a:latin typeface="Arial"/>
              </a:rPr>
              <a:t>We</a:t>
            </a:r>
            <a:r>
              <a:rPr lang="nb-NO" sz="2200" dirty="0" err="1">
                <a:solidFill>
                  <a:prstClr val="black"/>
                </a:solidFill>
                <a:latin typeface="Arial"/>
                <a:cs typeface="+mn-cs"/>
              </a:rPr>
              <a:t>ak</a:t>
            </a:r>
            <a:r>
              <a:rPr lang="nb-NO" sz="2200" dirty="0">
                <a:solidFill>
                  <a:prstClr val="black"/>
                </a:solidFill>
                <a:latin typeface="Arial"/>
                <a:cs typeface="+mn-cs"/>
              </a:rPr>
              <a:t>, normal purring: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9D7F"/>
              </a:buClr>
              <a:buSzPct val="150000"/>
              <a:buFont typeface="Arial" panose="020B0604020202020204" pitchFamily="34" charset="0"/>
              <a:buChar char="•"/>
            </a:pPr>
            <a:r>
              <a:rPr lang="nb-NO" sz="2200" dirty="0" err="1">
                <a:solidFill>
                  <a:prstClr val="black"/>
                </a:solidFill>
                <a:latin typeface="Arial"/>
                <a:cs typeface="+mn-cs"/>
              </a:rPr>
              <a:t>Strong</a:t>
            </a:r>
            <a:r>
              <a:rPr lang="nb-NO" sz="2200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nb-NO" sz="2200" dirty="0">
                <a:solidFill>
                  <a:prstClr val="black"/>
                </a:solidFill>
                <a:latin typeface="Arial"/>
              </a:rPr>
              <a:t>purr</a:t>
            </a:r>
            <a:r>
              <a:rPr lang="nb-NO" sz="2200" dirty="0">
                <a:solidFill>
                  <a:prstClr val="black"/>
                </a:solidFill>
                <a:latin typeface="Arial"/>
                <a:cs typeface="+mn-cs"/>
              </a:rPr>
              <a:t>ing: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009D7F"/>
              </a:buClr>
              <a:buSzPct val="150000"/>
              <a:buFont typeface="Symbol" panose="05050102010706020507" pitchFamily="18" charset="2"/>
              <a:buChar char=""/>
            </a:pPr>
            <a:r>
              <a:rPr lang="nb-NO" sz="2200" dirty="0">
                <a:solidFill>
                  <a:prstClr val="black"/>
                </a:solidFill>
                <a:latin typeface="Arial"/>
                <a:cs typeface="+mn-cs"/>
              </a:rPr>
              <a:t>  strong solicitation of resources (</a:t>
            </a:r>
            <a:r>
              <a:rPr lang="nb-NO" sz="2200" dirty="0">
                <a:solidFill>
                  <a:prstClr val="black"/>
                </a:solidFill>
                <a:latin typeface="Arial"/>
              </a:rPr>
              <a:t>e.g. food</a:t>
            </a:r>
            <a:r>
              <a:rPr lang="nb-NO" sz="2200" dirty="0">
                <a:solidFill>
                  <a:prstClr val="black"/>
                </a:solidFill>
                <a:latin typeface="Arial"/>
                <a:cs typeface="+mn-cs"/>
              </a:rPr>
              <a:t>)</a:t>
            </a:r>
            <a:endParaRPr lang="nb-NO" sz="2000" dirty="0">
              <a:solidFill>
                <a:srgbClr val="003A39"/>
              </a:solidFill>
              <a:latin typeface="Arial"/>
              <a:cs typeface="+mn-cs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79149" y="675930"/>
            <a:ext cx="7615882" cy="615553"/>
          </a:xfrm>
        </p:spPr>
        <p:txBody>
          <a:bodyPr/>
          <a:lstStyle/>
          <a:p>
            <a:pPr eaLnBrk="1" hangingPunct="1"/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cat</a:t>
            </a:r>
            <a:r>
              <a:rPr lang="nb-NO" dirty="0"/>
              <a:t> purr?</a:t>
            </a:r>
          </a:p>
        </p:txBody>
      </p:sp>
      <p:pic>
        <p:nvPicPr>
          <p:cNvPr id="518149" name="Maling hos katt.wma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18957" y="1598328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Sylinder 3"/>
          <p:cNvSpPr txBox="1"/>
          <p:nvPr/>
        </p:nvSpPr>
        <p:spPr>
          <a:xfrm>
            <a:off x="4788476" y="5904690"/>
            <a:ext cx="37328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solidFill>
                  <a:prstClr val="black"/>
                </a:solidFill>
                <a:latin typeface="Arial"/>
                <a:cs typeface="+mn-cs"/>
              </a:rPr>
              <a:t>(</a:t>
            </a:r>
            <a:r>
              <a:rPr lang="nb-NO" sz="1000" dirty="0" err="1">
                <a:solidFill>
                  <a:prstClr val="black"/>
                </a:solidFill>
                <a:latin typeface="Arial"/>
                <a:cs typeface="+mn-cs"/>
                <a:hlinkClick r:id="rId10"/>
              </a:rPr>
              <a:t>McComb</a:t>
            </a:r>
            <a:r>
              <a:rPr lang="nb-NO" sz="1000" dirty="0">
                <a:solidFill>
                  <a:prstClr val="black"/>
                </a:solidFill>
                <a:latin typeface="Arial"/>
                <a:cs typeface="+mn-cs"/>
                <a:hlinkClick r:id="rId10"/>
              </a:rPr>
              <a:t> et al., 2009, </a:t>
            </a:r>
            <a:r>
              <a:rPr lang="nb-NO" sz="1000" dirty="0" err="1">
                <a:solidFill>
                  <a:prstClr val="black"/>
                </a:solidFill>
                <a:latin typeface="Arial"/>
                <a:cs typeface="+mn-cs"/>
                <a:hlinkClick r:id="rId10"/>
              </a:rPr>
              <a:t>Current</a:t>
            </a:r>
            <a:r>
              <a:rPr lang="nb-NO" sz="1000" dirty="0">
                <a:solidFill>
                  <a:prstClr val="black"/>
                </a:solidFill>
                <a:latin typeface="Arial"/>
                <a:cs typeface="+mn-cs"/>
                <a:hlinkClick r:id="rId10"/>
              </a:rPr>
              <a:t> </a:t>
            </a:r>
            <a:r>
              <a:rPr lang="nb-NO" sz="1000" dirty="0" err="1">
                <a:solidFill>
                  <a:prstClr val="black"/>
                </a:solidFill>
                <a:latin typeface="Arial"/>
                <a:cs typeface="+mn-cs"/>
                <a:hlinkClick r:id="rId10"/>
              </a:rPr>
              <a:t>Biology</a:t>
            </a:r>
            <a:r>
              <a:rPr lang="nb-NO" sz="1000" dirty="0">
                <a:solidFill>
                  <a:prstClr val="black"/>
                </a:solidFill>
                <a:latin typeface="Arial"/>
                <a:cs typeface="+mn-cs"/>
                <a:hlinkClick r:id="rId10"/>
              </a:rPr>
              <a:t>, 19 (13), R507-R508</a:t>
            </a:r>
            <a:r>
              <a:rPr lang="nb-NO" sz="1000" dirty="0">
                <a:solidFill>
                  <a:prstClr val="black"/>
                </a:solidFill>
                <a:latin typeface="Arial"/>
                <a:cs typeface="+mn-cs"/>
              </a:rPr>
              <a:t>)</a:t>
            </a:r>
          </a:p>
        </p:txBody>
      </p:sp>
      <p:pic>
        <p:nvPicPr>
          <p:cNvPr id="10" name="Normal maling - McCom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18957" y="4436527"/>
            <a:ext cx="430085" cy="430085"/>
          </a:xfrm>
          <a:prstGeom prst="rect">
            <a:avLst/>
          </a:prstGeom>
        </p:spPr>
      </p:pic>
      <p:pic>
        <p:nvPicPr>
          <p:cNvPr id="11" name="Sterk maling - McComb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18957" y="4893132"/>
            <a:ext cx="445886" cy="445886"/>
          </a:xfrm>
          <a:prstGeom prst="rect">
            <a:avLst/>
          </a:prstGeom>
        </p:spPr>
      </p:pic>
      <p:pic>
        <p:nvPicPr>
          <p:cNvPr id="1026" name="Picture 2" descr="\\a-Home3\home\bjarbr\Documents\BILDER\Katter\Kattebilder hjemmefra\Bjarnes bursdag 51 år0007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551658" cy="191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330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8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629" fill="hold"/>
                                        <p:tgtEl>
                                          <p:spTgt spid="518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149"/>
                  </p:tgtEl>
                </p:cond>
              </p:nextCondLst>
            </p:seq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8149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1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0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00" y="372420"/>
            <a:ext cx="7645663" cy="615553"/>
          </a:xfrm>
        </p:spPr>
        <p:txBody>
          <a:bodyPr/>
          <a:lstStyle/>
          <a:p>
            <a:pPr eaLnBrk="1" hangingPunct="1"/>
            <a:r>
              <a:rPr lang="nb-NO" dirty="0" err="1"/>
              <a:t>Additional</a:t>
            </a:r>
            <a:r>
              <a:rPr lang="nb-NO" dirty="0"/>
              <a:t> </a:t>
            </a:r>
            <a:r>
              <a:rPr lang="nb-NO" dirty="0" err="1"/>
              <a:t>cat</a:t>
            </a:r>
            <a:r>
              <a:rPr lang="nb-NO" dirty="0"/>
              <a:t> sounds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>
          <a:xfrm>
            <a:off x="576001" y="1150237"/>
            <a:ext cx="8172463" cy="5388646"/>
          </a:xfrm>
        </p:spPr>
        <p:txBody>
          <a:bodyPr/>
          <a:lstStyle/>
          <a:p>
            <a:pPr marL="622300" indent="-622300" defTabSz="606425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bdings" pitchFamily="18" charset="2"/>
              <a:buNone/>
            </a:pPr>
            <a:r>
              <a:rPr lang="nb-NO" dirty="0"/>
              <a:t>Yowling</a:t>
            </a:r>
            <a:r>
              <a:rPr lang="nb-NO" dirty="0">
                <a:solidFill>
                  <a:schemeClr val="tx1"/>
                </a:solidFill>
              </a:rPr>
              <a:t>		</a:t>
            </a:r>
            <a:r>
              <a:rPr lang="nb-NO" sz="2000" dirty="0">
                <a:solidFill>
                  <a:schemeClr val="tx1"/>
                </a:solidFill>
              </a:rPr>
              <a:t>- offensive aggression</a:t>
            </a:r>
          </a:p>
          <a:p>
            <a:pPr marL="1090300" lvl="1" indent="-622300" defTabSz="606425">
              <a:spcBef>
                <a:spcPts val="300"/>
              </a:spcBef>
              <a:buFont typeface="Webdings" pitchFamily="18" charset="2"/>
              <a:buNone/>
            </a:pPr>
            <a:r>
              <a:rPr lang="nb-NO" sz="2000" dirty="0">
                <a:solidFill>
                  <a:schemeClr val="tx1"/>
                </a:solidFill>
              </a:rPr>
              <a:t>			- i</a:t>
            </a:r>
            <a:r>
              <a:rPr lang="nb-NO" sz="2000" dirty="0"/>
              <a:t>n fact, a very long</a:t>
            </a:r>
            <a:r>
              <a:rPr lang="nb-NO" sz="2000" dirty="0">
                <a:solidFill>
                  <a:schemeClr val="tx1"/>
                </a:solidFill>
              </a:rPr>
              <a:t> </a:t>
            </a:r>
            <a:r>
              <a:rPr lang="nb-NO" sz="2000" i="1" dirty="0">
                <a:solidFill>
                  <a:schemeClr val="tx1"/>
                </a:solidFill>
              </a:rPr>
              <a:t>miaaaaaaoouu</a:t>
            </a:r>
          </a:p>
          <a:p>
            <a:pPr marL="622300" indent="-622300" defTabSz="606425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bdings" pitchFamily="18" charset="2"/>
              <a:buNone/>
            </a:pPr>
            <a:r>
              <a:rPr lang="nb-NO" sz="1600" dirty="0">
                <a:solidFill>
                  <a:schemeClr val="tx1"/>
                </a:solidFill>
              </a:rPr>
              <a:t>  </a:t>
            </a:r>
          </a:p>
          <a:p>
            <a:pPr marL="622300" indent="-622300" defTabSz="606425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bdings" pitchFamily="18" charset="2"/>
              <a:buNone/>
            </a:pPr>
            <a:r>
              <a:rPr lang="nb-NO" dirty="0">
                <a:solidFill>
                  <a:schemeClr val="tx1"/>
                </a:solidFill>
              </a:rPr>
              <a:t>Hissing		</a:t>
            </a:r>
            <a:r>
              <a:rPr lang="nb-NO" sz="2000" dirty="0">
                <a:solidFill>
                  <a:schemeClr val="tx1"/>
                </a:solidFill>
              </a:rPr>
              <a:t>- defensive aggression, </a:t>
            </a:r>
            <a:r>
              <a:rPr lang="nb-NO" sz="2000" dirty="0"/>
              <a:t>to signal defence motivation</a:t>
            </a:r>
            <a:endParaRPr lang="nb-NO" sz="2000" dirty="0">
              <a:solidFill>
                <a:schemeClr val="tx1"/>
              </a:solidFill>
            </a:endParaRPr>
          </a:p>
          <a:p>
            <a:pPr marL="622300" indent="-622300" defTabSz="606425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bdings" pitchFamily="18" charset="2"/>
              <a:buNone/>
            </a:pPr>
            <a:r>
              <a:rPr lang="nb-NO" sz="2000" dirty="0">
                <a:solidFill>
                  <a:schemeClr val="tx1"/>
                </a:solidFill>
              </a:rPr>
              <a:t>			- v</a:t>
            </a:r>
            <a:r>
              <a:rPr lang="nb-NO" sz="2000" dirty="0"/>
              <a:t>irtually</a:t>
            </a:r>
            <a:r>
              <a:rPr lang="nb-NO" sz="2000" dirty="0">
                <a:solidFill>
                  <a:schemeClr val="tx1"/>
                </a:solidFill>
              </a:rPr>
              <a:t> only cats and snakes are hissing </a:t>
            </a:r>
          </a:p>
          <a:p>
            <a:pPr marL="622300" indent="-622300" defTabSz="606425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bdings" pitchFamily="18" charset="2"/>
              <a:buNone/>
            </a:pPr>
            <a:r>
              <a:rPr lang="nb-NO" sz="1400" dirty="0">
                <a:solidFill>
                  <a:schemeClr val="tx1"/>
                </a:solidFill>
              </a:rPr>
              <a:t>  </a:t>
            </a:r>
          </a:p>
          <a:p>
            <a:pPr marL="622300" indent="-622300" defTabSz="606425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bdings" pitchFamily="18" charset="2"/>
              <a:buNone/>
            </a:pPr>
            <a:r>
              <a:rPr lang="nb-NO" dirty="0"/>
              <a:t>Growl</a:t>
            </a:r>
            <a:r>
              <a:rPr lang="nb-NO" dirty="0">
                <a:solidFill>
                  <a:schemeClr val="tx1"/>
                </a:solidFill>
              </a:rPr>
              <a:t>ing</a:t>
            </a:r>
            <a:r>
              <a:rPr lang="nb-NO" sz="2000" dirty="0">
                <a:solidFill>
                  <a:schemeClr val="tx1"/>
                </a:solidFill>
              </a:rPr>
              <a:t>		- defensive aggression, to defend resources (e.g. </a:t>
            </a:r>
            <a:r>
              <a:rPr lang="nb-NO" sz="2000" dirty="0" err="1">
                <a:solidFill>
                  <a:schemeClr val="tx1"/>
                </a:solidFill>
              </a:rPr>
              <a:t>food</a:t>
            </a:r>
            <a:r>
              <a:rPr lang="nb-NO" sz="2000" dirty="0">
                <a:solidFill>
                  <a:schemeClr val="tx1"/>
                </a:solidFill>
              </a:rPr>
              <a:t>)</a:t>
            </a:r>
          </a:p>
          <a:p>
            <a:pPr marL="622300" indent="-622300" defTabSz="606425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bdings" pitchFamily="18" charset="2"/>
              <a:buNone/>
            </a:pPr>
            <a:endParaRPr lang="nb-NO" sz="1400" dirty="0">
              <a:solidFill>
                <a:schemeClr val="tx1"/>
              </a:solidFill>
            </a:endParaRPr>
          </a:p>
          <a:p>
            <a:pPr marL="622300" indent="-622300" defTabSz="606425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bdings" pitchFamily="18" charset="2"/>
              <a:buNone/>
            </a:pPr>
            <a:r>
              <a:rPr lang="nb-NO" sz="2000" dirty="0">
                <a:solidFill>
                  <a:schemeClr val="tx1"/>
                </a:solidFill>
              </a:rPr>
              <a:t>‘Mngaou’</a:t>
            </a:r>
            <a:r>
              <a:rPr lang="nb-NO" sz="2000" dirty="0">
                <a:solidFill>
                  <a:schemeClr val="tx1"/>
                </a:solidFill>
                <a:sym typeface="Symbol"/>
              </a:rPr>
              <a:t>		- protest!</a:t>
            </a:r>
          </a:p>
          <a:p>
            <a:pPr marL="622300" indent="-622300" defTabSz="606425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bdings" pitchFamily="18" charset="2"/>
              <a:buNone/>
            </a:pPr>
            <a:endParaRPr lang="nb-NO" sz="1400" dirty="0">
              <a:solidFill>
                <a:schemeClr val="tx1"/>
              </a:solidFill>
              <a:sym typeface="Symbol"/>
            </a:endParaRPr>
          </a:p>
          <a:p>
            <a:pPr marL="622300" indent="-622300" defTabSz="606425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nb-NO" sz="2000" dirty="0">
                <a:solidFill>
                  <a:schemeClr val="tx1"/>
                </a:solidFill>
                <a:sym typeface="Symbol"/>
              </a:rPr>
              <a:t>‘Ke-ke-ke’, ‘</a:t>
            </a:r>
            <a:r>
              <a:rPr lang="nb-NO" sz="2000" dirty="0">
                <a:sym typeface="Symbol"/>
              </a:rPr>
              <a:t>A-A-A’</a:t>
            </a:r>
            <a:r>
              <a:rPr lang="nb-NO" sz="2000" dirty="0">
                <a:solidFill>
                  <a:schemeClr val="tx1"/>
                </a:solidFill>
                <a:sym typeface="Symbol"/>
              </a:rPr>
              <a:t>   - ‘I want that bird outside the window!’</a:t>
            </a:r>
          </a:p>
          <a:p>
            <a:pPr marL="622300" indent="-6223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bdings" pitchFamily="18" charset="2"/>
              <a:buNone/>
            </a:pPr>
            <a:r>
              <a:rPr lang="nb-NO" sz="1600" dirty="0">
                <a:solidFill>
                  <a:schemeClr val="tx1"/>
                </a:solidFill>
                <a:sym typeface="Symbol"/>
              </a:rPr>
              <a:t>   </a:t>
            </a:r>
          </a:p>
          <a:p>
            <a:pPr marL="719138" indent="-719138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ebdings" pitchFamily="18" charset="2"/>
              <a:buNone/>
            </a:pPr>
            <a:r>
              <a:rPr lang="nb-NO" sz="1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Note:   There is pronounced individual variation in how cats emit and use sound signals. </a:t>
            </a:r>
            <a:r>
              <a:rPr lang="nb-NO" sz="1800" dirty="0" err="1">
                <a:solidFill>
                  <a:schemeClr val="accent1">
                    <a:lumMod val="50000"/>
                  </a:schemeClr>
                </a:solidFill>
                <a:sym typeface="Symbol"/>
              </a:rPr>
              <a:t>Intonation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and </a:t>
            </a:r>
            <a:r>
              <a:rPr lang="nb-NO" sz="1800" dirty="0" err="1">
                <a:solidFill>
                  <a:schemeClr val="accent1">
                    <a:lumMod val="50000"/>
                  </a:schemeClr>
                </a:solidFill>
                <a:sym typeface="Symbol"/>
              </a:rPr>
              <a:t>modulation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</a:t>
            </a:r>
            <a:r>
              <a:rPr lang="nb-NO" sz="1800" dirty="0" err="1">
                <a:solidFill>
                  <a:schemeClr val="accent1">
                    <a:lumMod val="50000"/>
                  </a:schemeClr>
                </a:solidFill>
                <a:sym typeface="Symbol"/>
              </a:rPr>
              <a:t>of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sounds </a:t>
            </a:r>
            <a:r>
              <a:rPr lang="nb-NO" sz="1800" dirty="0" err="1">
                <a:solidFill>
                  <a:schemeClr val="accent1">
                    <a:lumMod val="50000"/>
                  </a:schemeClr>
                </a:solidFill>
                <a:sym typeface="Symbol"/>
              </a:rPr>
              <a:t>may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</a:t>
            </a:r>
            <a:r>
              <a:rPr lang="nb-NO" sz="1800" dirty="0" err="1">
                <a:solidFill>
                  <a:schemeClr val="accent1">
                    <a:lumMod val="50000"/>
                  </a:schemeClr>
                </a:solidFill>
                <a:sym typeface="Symbol"/>
              </a:rPr>
              <a:t>provide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</a:t>
            </a:r>
            <a:r>
              <a:rPr lang="nb-NO" sz="1800" dirty="0" err="1">
                <a:solidFill>
                  <a:schemeClr val="accent1">
                    <a:lumMod val="50000"/>
                  </a:schemeClr>
                </a:solidFill>
                <a:sym typeface="Symbol"/>
              </a:rPr>
              <a:t>additional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</a:t>
            </a:r>
            <a:r>
              <a:rPr lang="nb-NO" sz="1800" dirty="0" err="1">
                <a:solidFill>
                  <a:schemeClr val="accent1">
                    <a:lumMod val="50000"/>
                  </a:schemeClr>
                </a:solidFill>
                <a:sym typeface="Symbol"/>
              </a:rPr>
              <a:t>information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. Different sounds </a:t>
            </a:r>
            <a:r>
              <a:rPr lang="nb-NO" sz="1800" dirty="0" err="1">
                <a:solidFill>
                  <a:schemeClr val="accent1">
                    <a:lumMod val="50000"/>
                  </a:schemeClr>
                </a:solidFill>
                <a:sym typeface="Symbol"/>
              </a:rPr>
              <a:t>can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be </a:t>
            </a:r>
            <a:r>
              <a:rPr lang="nb-NO" sz="1800" dirty="0" err="1">
                <a:solidFill>
                  <a:schemeClr val="accent1">
                    <a:lumMod val="50000"/>
                  </a:schemeClr>
                </a:solidFill>
                <a:sym typeface="Symbol"/>
              </a:rPr>
              <a:t>combined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</a:t>
            </a:r>
            <a:r>
              <a:rPr lang="nb-NO" sz="1800" dirty="0" err="1">
                <a:solidFill>
                  <a:schemeClr val="accent1">
                    <a:lumMod val="50000"/>
                  </a:schemeClr>
                </a:solidFill>
                <a:sym typeface="Symbol"/>
              </a:rPr>
              <a:t>into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more </a:t>
            </a:r>
            <a:r>
              <a:rPr lang="nb-NO" sz="1800" dirty="0" err="1">
                <a:solidFill>
                  <a:schemeClr val="accent1">
                    <a:lumMod val="50000"/>
                  </a:schemeClr>
                </a:solidFill>
                <a:sym typeface="Symbol"/>
              </a:rPr>
              <a:t>complex</a:t>
            </a:r>
            <a:r>
              <a:rPr lang="nb-NO" sz="1800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signals. </a:t>
            </a:r>
            <a:endParaRPr lang="nb-NO" sz="1800" dirty="0">
              <a:solidFill>
                <a:srgbClr val="003A39"/>
              </a:solidFill>
              <a:latin typeface="Arial" charset="0"/>
            </a:endParaRPr>
          </a:p>
        </p:txBody>
      </p:sp>
      <p:pic>
        <p:nvPicPr>
          <p:cNvPr id="518153" name="Uling.wma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228410"/>
            <a:ext cx="336105" cy="3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4574" y="1"/>
            <a:ext cx="3019426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Cat - Behaviour and Welfare - Bjarne O. Braastad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2416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8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4766" fill="hold"/>
                                        <p:tgtEl>
                                          <p:spTgt spid="518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153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8153"/>
                </p:tgtEl>
              </p:cMediaNode>
            </p:audio>
          </p:childTnLst>
        </p:cTn>
      </p:par>
    </p:tnLst>
    <p:bldLst>
      <p:bldP spid="518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1972"/>
            <a:ext cx="6958552" cy="1107996"/>
          </a:xfrm>
        </p:spPr>
        <p:txBody>
          <a:bodyPr/>
          <a:lstStyle/>
          <a:p>
            <a:pPr eaLnBrk="1" hangingPunct="1"/>
            <a:r>
              <a:rPr lang="nb-NO" sz="3600" dirty="0"/>
              <a:t>More on cats’ behaviour and welfare is found here </a:t>
            </a:r>
            <a:r>
              <a:rPr lang="nb-NO" sz="2800" dirty="0"/>
              <a:t>(in Norwegian)</a:t>
            </a:r>
            <a:endParaRPr lang="nb-NO" sz="36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39552" y="1988840"/>
            <a:ext cx="833246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www.braastad.info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Braastad’s website on ethology, animal welfare, cats and human–animal relationship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/>
              </a:rPr>
              <a:t>www.facebook.com/KattenAtferdVelferd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Facebook (Meta) site for the Norwegian cat book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5"/>
              </a:rPr>
              <a:t>www.etologi.no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website for the Norwegian Association of Ethologists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6"/>
              </a:rPr>
              <a:t>www.etologi-dyrevelferd.no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website on ethology and animal welfare for secondary schools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7"/>
              </a:rPr>
              <a:t>www.animalpickings.com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popular scientific website for the Research Group on Ethology and Animal Environment at the Norwegian University of Life Sciences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5034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NMBU 16:9 with footer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mbu_engelsk_4-3.pptx  -  Read-Only" id="{E03CE0D5-DEC8-43B6-AB4C-B238A283634D}" vid="{F412CE78-9104-440F-AF69-3AD6D89C6C15}"/>
    </a:ext>
  </a:extLst>
</a:theme>
</file>

<file path=ppt/theme/theme2.xml><?xml version="1.0" encoding="utf-8"?>
<a:theme xmlns:a="http://schemas.openxmlformats.org/drawingml/2006/main" name="2_Norsk PPT-mal NMBU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NMBU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D04241B6A2C49AEC0829EF2CEDC39" ma:contentTypeVersion="10" ma:contentTypeDescription="Create a new document." ma:contentTypeScope="" ma:versionID="8cb6642da07eca8b676722397af83821">
  <xsd:schema xmlns:xsd="http://www.w3.org/2001/XMLSchema" xmlns:xs="http://www.w3.org/2001/XMLSchema" xmlns:p="http://schemas.microsoft.com/office/2006/metadata/properties" xmlns:ns3="44bfa961-d78b-447a-878e-35665a8e91da" targetNamespace="http://schemas.microsoft.com/office/2006/metadata/properties" ma:root="true" ma:fieldsID="fed824015fb53f20ae12fe767caa57d0" ns3:_="">
    <xsd:import namespace="44bfa961-d78b-447a-878e-35665a8e91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fa961-d78b-447a-878e-35665a8e9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E348AB-F6C4-449A-899C-7448A9A775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fa961-d78b-447a-878e-35665a8e91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638A1F-54C3-4670-89D8-B1FFACE23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A48EA6-061D-410C-9D29-53101D6FAAAF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44bfa961-d78b-447a-878e-35665a8e91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nmbu_engelsk_4-3</Template>
  <TotalTime>0</TotalTime>
  <Words>1076</Words>
  <Application>Microsoft Office PowerPoint</Application>
  <PresentationFormat>On-screen Show (4:3)</PresentationFormat>
  <Paragraphs>143</Paragraphs>
  <Slides>11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Comic Sans MS</vt:lpstr>
      <vt:lpstr>Symbol</vt:lpstr>
      <vt:lpstr>Tahoma</vt:lpstr>
      <vt:lpstr>Times New Roman</vt:lpstr>
      <vt:lpstr>Webdings</vt:lpstr>
      <vt:lpstr>NMBU 16:9 with footer</vt:lpstr>
      <vt:lpstr>2_Norsk PPT-mal NMBU</vt:lpstr>
      <vt:lpstr>5_NMBU</vt:lpstr>
      <vt:lpstr>The Cat – Behaviour and Welfare  5. What does the miaow mean?</vt:lpstr>
      <vt:lpstr>Agonistic behaviour</vt:lpstr>
      <vt:lpstr>Acoustic communication </vt:lpstr>
      <vt:lpstr>The cat’s sound language</vt:lpstr>
      <vt:lpstr>What does the miaow mean?</vt:lpstr>
      <vt:lpstr>Graphs of the cat’s miaow sounds</vt:lpstr>
      <vt:lpstr>Why does the cat purr?</vt:lpstr>
      <vt:lpstr>Additional cat sounds</vt:lpstr>
      <vt:lpstr>More on cats’ behaviour and welfare is found here (in Norwegian)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2020-02-04T13:28:50Z</dcterms:created>
  <dcterms:modified xsi:type="dcterms:W3CDTF">2022-09-20T15:31:15Z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kenneth.isaksen@nmbu.no</vt:lpwstr>
  </property>
  <property fmtid="{D5CDD505-2E9C-101B-9397-08002B2CF9AE}" pid="5" name="MSIP_Label_d0484126-3486-41a9-802e-7f1e2277276c_SetDate">
    <vt:lpwstr>2019-04-15T09:22:23.5926490Z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Extended_MSFT_Method">
    <vt:lpwstr>Automatic</vt:lpwstr>
  </property>
  <property fmtid="{D5CDD505-2E9C-101B-9397-08002B2CF9AE}" pid="9" name="Sensitivity">
    <vt:lpwstr>Internal</vt:lpwstr>
  </property>
  <property fmtid="{D5CDD505-2E9C-101B-9397-08002B2CF9AE}" pid="10" name="ContentTypeId">
    <vt:lpwstr>0x010100934D04241B6A2C49AEC0829EF2CEDC39</vt:lpwstr>
  </property>
</Properties>
</file>