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3"/>
  </p:notesMasterIdLst>
  <p:sldIdLst>
    <p:sldId id="1132" r:id="rId7"/>
    <p:sldId id="1037" r:id="rId8"/>
    <p:sldId id="1038" r:id="rId9"/>
    <p:sldId id="1133" r:id="rId10"/>
    <p:sldId id="1134" r:id="rId11"/>
    <p:sldId id="266" r:id="rId12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5B67F-AAA4-4FAF-927E-AEA5FAA596E3}" v="296" dt="2022-09-20T15:22:59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6" autoAdjust="0"/>
    <p:restoredTop sz="94660"/>
  </p:normalViewPr>
  <p:slideViewPr>
    <p:cSldViewPr>
      <p:cViewPr varScale="1">
        <p:scale>
          <a:sx n="93" d="100"/>
          <a:sy n="93" d="100"/>
        </p:scale>
        <p:origin x="39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0107D-CA4B-4532-8AA1-2C6DC58A8D52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>
                <a:solidFill>
                  <a:prstClr val="black"/>
                </a:solidFill>
              </a:rPr>
              <a:t>Kattens atferd og forhold til eier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35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0107D-CA4B-4532-8AA1-2C6DC58A8D52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>
                <a:solidFill>
                  <a:prstClr val="black"/>
                </a:solidFill>
              </a:rPr>
              <a:t>Kattens atferd og forhold til eier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73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42553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Norwegian University of Life Sciences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Norwegian University of Life Sciences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 dt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WEMtYj2pJ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7.jpeg"/><Relationship Id="rId5" Type="http://schemas.openxmlformats.org/officeDocument/2006/relationships/hyperlink" Target="http://www.youtube.com/watch?v=cgtYrlFwzF0&amp;NR=1" TargetMode="External"/><Relationship Id="rId4" Type="http://schemas.openxmlformats.org/officeDocument/2006/relationships/hyperlink" Target="https://www.youtube.com/watch?v=ccqNY7wOT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2022" y="247868"/>
            <a:ext cx="8084434" cy="2893100"/>
          </a:xfrm>
        </p:spPr>
        <p:txBody>
          <a:bodyPr/>
          <a:lstStyle/>
          <a:p>
            <a:pPr eaLnBrk="1" hangingPunct="1"/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The kitten’s development from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to 12 weeks of age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717032"/>
            <a:ext cx="5638800" cy="1872207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 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University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Life Sciences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169241"/>
            <a:ext cx="8460496" cy="1107996"/>
          </a:xfrm>
        </p:spPr>
        <p:txBody>
          <a:bodyPr/>
          <a:lstStyle/>
          <a:p>
            <a:pPr eaLnBrk="1" hangingPunct="1"/>
            <a:r>
              <a:rPr lang="nb-NO" sz="3600" dirty="0"/>
              <a:t>Behavioural </a:t>
            </a:r>
            <a:r>
              <a:rPr lang="nb-NO" sz="3600" dirty="0" err="1"/>
              <a:t>development</a:t>
            </a:r>
            <a:r>
              <a:rPr lang="nb-NO" sz="3600" dirty="0"/>
              <a:t>: </a:t>
            </a:r>
            <a:br>
              <a:rPr lang="nb-NO" sz="3600" dirty="0"/>
            </a:br>
            <a:r>
              <a:rPr lang="nb-NO" sz="3600" dirty="0" err="1"/>
              <a:t>socialization</a:t>
            </a:r>
            <a:r>
              <a:rPr lang="nb-NO" sz="3600" dirty="0"/>
              <a:t> and play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999" y="1556792"/>
            <a:ext cx="8100735" cy="3960440"/>
          </a:xfrm>
        </p:spPr>
        <p:txBody>
          <a:bodyPr/>
          <a:lstStyle/>
          <a:p>
            <a:pPr marL="450850" indent="-450850" eaLnBrk="1" hangingPunct="1">
              <a:lnSpc>
                <a:spcPct val="90000"/>
              </a:lnSpc>
            </a:pPr>
            <a:r>
              <a:rPr lang="nb-NO" sz="2000" dirty="0">
                <a:solidFill>
                  <a:schemeClr val="tx1"/>
                </a:solidFill>
              </a:rPr>
              <a:t>2–3 </a:t>
            </a:r>
            <a:r>
              <a:rPr lang="nb-NO" sz="2000" dirty="0"/>
              <a:t>weeks</a:t>
            </a:r>
            <a:r>
              <a:rPr lang="nb-NO" sz="2000" dirty="0">
                <a:solidFill>
                  <a:schemeClr val="tx1"/>
                </a:solidFill>
              </a:rPr>
              <a:t>: </a:t>
            </a:r>
            <a:r>
              <a:rPr lang="nb-NO" sz="2000" i="1" dirty="0">
                <a:solidFill>
                  <a:schemeClr val="tx1"/>
                </a:solidFill>
              </a:rPr>
              <a:t>habituation</a:t>
            </a:r>
            <a:r>
              <a:rPr lang="nb-NO" sz="2000" dirty="0">
                <a:solidFill>
                  <a:schemeClr val="tx1"/>
                </a:solidFill>
              </a:rPr>
              <a:t> to handling by man</a:t>
            </a:r>
          </a:p>
          <a:p>
            <a:pPr marL="450850" indent="-450850" eaLnBrk="1" hangingPunct="1">
              <a:lnSpc>
                <a:spcPct val="90000"/>
              </a:lnSpc>
            </a:pPr>
            <a:r>
              <a:rPr lang="nb-NO" sz="2000" dirty="0">
                <a:solidFill>
                  <a:schemeClr val="tx1"/>
                </a:solidFill>
              </a:rPr>
              <a:t>3–21 </a:t>
            </a:r>
            <a:r>
              <a:rPr lang="nb-NO" sz="2000" dirty="0"/>
              <a:t>weeks</a:t>
            </a:r>
            <a:r>
              <a:rPr lang="nb-NO" sz="2000" dirty="0">
                <a:solidFill>
                  <a:schemeClr val="tx1"/>
                </a:solidFill>
              </a:rPr>
              <a:t>: socialization and social play:</a:t>
            </a:r>
          </a:p>
          <a:p>
            <a:pPr marL="79375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b-NO" sz="2000" dirty="0"/>
              <a:t>socialization: 3–12 weeks; most active 3–7 weeks</a:t>
            </a:r>
          </a:p>
          <a:p>
            <a:pPr marL="79375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b-NO" sz="2000" dirty="0"/>
              <a:t>social play: </a:t>
            </a:r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/>
              <a:t>– learns effects of signals and social responses</a:t>
            </a:r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/>
              <a:t>– </a:t>
            </a:r>
            <a:r>
              <a:rPr lang="nb-NO" sz="2000" dirty="0">
                <a:solidFill>
                  <a:schemeClr val="tx1"/>
                </a:solidFill>
              </a:rPr>
              <a:t>learns with whom it can have social contact</a:t>
            </a:r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/>
              <a:t>– </a:t>
            </a:r>
            <a:r>
              <a:rPr lang="nb-NO" sz="2000" dirty="0">
                <a:solidFill>
                  <a:schemeClr val="tx1"/>
                </a:solidFill>
              </a:rPr>
              <a:t>humans must be included in socialization or the cat will </a:t>
            </a:r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/>
              <a:t>	 </a:t>
            </a:r>
            <a:r>
              <a:rPr lang="nb-NO" sz="2000" dirty="0">
                <a:solidFill>
                  <a:schemeClr val="tx1"/>
                </a:solidFill>
              </a:rPr>
              <a:t>remain fearful towards </a:t>
            </a:r>
            <a:r>
              <a:rPr lang="nb-NO" sz="2000" dirty="0"/>
              <a:t>them</a:t>
            </a:r>
            <a:r>
              <a:rPr lang="nb-NO" sz="2000" dirty="0">
                <a:solidFill>
                  <a:schemeClr val="tx1"/>
                </a:solidFill>
              </a:rPr>
              <a:t>  </a:t>
            </a:r>
            <a:endParaRPr lang="nb-NO" sz="2000" dirty="0"/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>
                <a:solidFill>
                  <a:schemeClr val="tx1"/>
                </a:solidFill>
              </a:rPr>
              <a:t>– varied human contact is important</a:t>
            </a:r>
            <a:endParaRPr lang="nb-NO" sz="2000" dirty="0"/>
          </a:p>
          <a:p>
            <a:pPr marL="450850" lvl="3" indent="0">
              <a:lnSpc>
                <a:spcPct val="90000"/>
              </a:lnSpc>
              <a:buNone/>
            </a:pPr>
            <a:r>
              <a:rPr lang="nb-NO" sz="2000" dirty="0">
                <a:solidFill>
                  <a:schemeClr val="tx1"/>
                </a:solidFill>
              </a:rPr>
              <a:t>– start: weeks 3–9; most active: weeks 9–14</a:t>
            </a:r>
            <a:endParaRPr lang="nb-NO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310" y="4581128"/>
            <a:ext cx="2267186" cy="151145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129071" y="6082013"/>
            <a:ext cx="15476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Photo: Janne Helen Lorentzsen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00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2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2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2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2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2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2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2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2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2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82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59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14212"/>
            <a:ext cx="8280920" cy="1270571"/>
          </a:xfrm>
        </p:spPr>
        <p:txBody>
          <a:bodyPr/>
          <a:lstStyle/>
          <a:p>
            <a:pPr eaLnBrk="1" hangingPunct="1"/>
            <a:r>
              <a:rPr lang="nb-NO" sz="3600" dirty="0"/>
              <a:t>Behavioural </a:t>
            </a:r>
            <a:r>
              <a:rPr lang="nb-NO" sz="3600" dirty="0" err="1"/>
              <a:t>development</a:t>
            </a:r>
            <a:r>
              <a:rPr lang="nb-NO" sz="3600" dirty="0"/>
              <a:t>: </a:t>
            </a:r>
            <a:br>
              <a:rPr lang="nb-NO" sz="3600" dirty="0"/>
            </a:br>
            <a:r>
              <a:rPr lang="nb-NO" sz="3600" dirty="0" err="1"/>
              <a:t>predatory</a:t>
            </a:r>
            <a:r>
              <a:rPr lang="nb-NO" sz="3600" dirty="0"/>
              <a:t> play and motor skills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1259632" y="2204864"/>
            <a:ext cx="7308368" cy="323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eaLnBrk="1" hangingPunct="1">
              <a:lnSpc>
                <a:spcPct val="90000"/>
              </a:lnSpc>
              <a:spcBef>
                <a:spcPts val="528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+mn-cs"/>
              </a:rPr>
              <a:t>Object play/predatory play: learns </a:t>
            </a:r>
            <a:r>
              <a:rPr lang="en-GB" sz="2200" dirty="0"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predatory skills</a:t>
            </a:r>
            <a:r>
              <a:rPr lang="en-GB" sz="2200" dirty="0">
                <a:latin typeface="Arial" panose="020B0604020202020204" pitchFamily="34" charset="0"/>
                <a:cs typeface="+mn-cs"/>
              </a:rPr>
              <a:t> </a:t>
            </a:r>
          </a:p>
          <a:p>
            <a:pPr marL="625475" indent="-176213" eaLnBrk="1" hangingPunct="1">
              <a:lnSpc>
                <a:spcPct val="90000"/>
              </a:lnSpc>
              <a:spcBef>
                <a:spcPts val="528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­"/>
            </a:pPr>
            <a:r>
              <a:rPr lang="en-GB" sz="2200" dirty="0">
                <a:latin typeface="Arial" panose="020B0604020202020204" pitchFamily="34" charset="0"/>
              </a:rPr>
              <a:t>m</a:t>
            </a:r>
            <a:r>
              <a:rPr lang="en-GB" sz="2200" dirty="0">
                <a:latin typeface="Arial" panose="020B0604020202020204" pitchFamily="34" charset="0"/>
                <a:cs typeface="+mn-cs"/>
              </a:rPr>
              <a:t>other brings dead prey by 4–5 weeks of age; later </a:t>
            </a:r>
            <a:r>
              <a:rPr lang="en-GB" sz="2200" dirty="0"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live small rodent prey</a:t>
            </a:r>
            <a:endParaRPr lang="en-GB" sz="2200" dirty="0"/>
          </a:p>
          <a:p>
            <a:pPr marL="625475" indent="-176213" eaLnBrk="1" hangingPunct="1">
              <a:lnSpc>
                <a:spcPct val="90000"/>
              </a:lnSpc>
              <a:spcBef>
                <a:spcPts val="528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­"/>
            </a:pPr>
            <a:r>
              <a:rPr lang="en-GB" sz="2200" dirty="0">
                <a:latin typeface="Arial" panose="020B0604020202020204" pitchFamily="34" charset="0"/>
              </a:rPr>
              <a:t>o</a:t>
            </a:r>
            <a:r>
              <a:rPr lang="en-GB" sz="2200" dirty="0">
                <a:latin typeface="Arial" panose="020B0604020202020204" pitchFamily="34" charset="0"/>
                <a:cs typeface="+mn-cs"/>
              </a:rPr>
              <a:t>bject play: start 9–12 weeks; most active: 18–21 weeks</a:t>
            </a:r>
            <a:endParaRPr lang="en-GB" sz="800" dirty="0">
              <a:latin typeface="Arial" panose="020B0604020202020204" pitchFamily="34" charset="0"/>
              <a:cs typeface="+mn-cs"/>
            </a:endParaRPr>
          </a:p>
          <a:p>
            <a:pPr marL="357188" indent="-357188" eaLnBrk="1" hangingPunct="1">
              <a:lnSpc>
                <a:spcPct val="90000"/>
              </a:lnSpc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+mn-cs"/>
              </a:rPr>
              <a:t>Motor play: learns </a:t>
            </a:r>
            <a:r>
              <a:rPr lang="en-GB" sz="2200" dirty="0">
                <a:latin typeface="Arial" panose="020B0604020202020204" pitchFamily="34" charset="0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co-ordinated movements</a:t>
            </a:r>
            <a:r>
              <a:rPr lang="en-GB" sz="2200" dirty="0">
                <a:latin typeface="Arial" panose="020B0604020202020204" pitchFamily="34" charset="0"/>
                <a:cs typeface="+mn-cs"/>
              </a:rPr>
              <a:t>  </a:t>
            </a:r>
            <a:endParaRPr lang="en-GB" sz="800" dirty="0">
              <a:latin typeface="Arial" panose="020B0604020202020204" pitchFamily="34" charset="0"/>
              <a:cs typeface="+mn-cs"/>
            </a:endParaRPr>
          </a:p>
          <a:p>
            <a:pPr marL="342900" indent="-342900" eaLnBrk="1" hangingPunct="1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GB" sz="2200" dirty="0"/>
              <a:t>To ensure that kittens learn what they need to about social behaviour, they must be together with their mother and siblings until at least 12 weeks of age.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06" y="1959012"/>
            <a:ext cx="842302" cy="9668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50" y="2999813"/>
            <a:ext cx="11156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Photo: Heide Kvaløy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797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</a:t>
            </a: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for the Research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Group on Ethology and Animal Environment </a:t>
            </a: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at the Norwegian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617</Words>
  <Application>Microsoft Office PowerPoint</Application>
  <PresentationFormat>On-screen Show (4:3)</PresentationFormat>
  <Paragraphs>73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Symbol</vt:lpstr>
      <vt:lpstr>Webdings</vt:lpstr>
      <vt:lpstr>NMBU 16:9 with footer</vt:lpstr>
      <vt:lpstr>2_Norsk PPT-mal NMBU</vt:lpstr>
      <vt:lpstr>5_NMBU</vt:lpstr>
      <vt:lpstr> The Cat – Behaviour and Welfare  3. The kitten’s development from  3 to 12 weeks of age</vt:lpstr>
      <vt:lpstr>Behavioural development:  socialization and play</vt:lpstr>
      <vt:lpstr>Behavioural development:  predatory play and motor skills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2022-09-20T15:24:09Z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