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 autoCompressPictures="0">
  <p:sldMasterIdLst>
    <p:sldMasterId id="2147483706" r:id="rId4"/>
    <p:sldMasterId id="2147483730" r:id="rId5"/>
    <p:sldMasterId id="2147483747" r:id="rId6"/>
  </p:sldMasterIdLst>
  <p:notesMasterIdLst>
    <p:notesMasterId r:id="rId13"/>
  </p:notesMasterIdLst>
  <p:sldIdLst>
    <p:sldId id="1132" r:id="rId7"/>
    <p:sldId id="1037" r:id="rId8"/>
    <p:sldId id="1038" r:id="rId9"/>
    <p:sldId id="1133" r:id="rId10"/>
    <p:sldId id="1134" r:id="rId11"/>
    <p:sldId id="266" r:id="rId12"/>
  </p:sldIdLst>
  <p:sldSz cx="9144000" cy="6858000" type="screen4x3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D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D5B67F-AAA4-4FAF-927E-AEA5FAA596E3}" v="296" dt="2022-09-20T15:22:59.8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26" autoAdjust="0"/>
    <p:restoredTop sz="94660"/>
  </p:normalViewPr>
  <p:slideViewPr>
    <p:cSldViewPr>
      <p:cViewPr varScale="1">
        <p:scale>
          <a:sx n="93" d="100"/>
          <a:sy n="93" d="100"/>
        </p:scale>
        <p:origin x="390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B013BB-223A-4A7A-A9B6-504A14290792}" type="datetimeFigureOut">
              <a:rPr lang="nb-NO" smtClean="0"/>
              <a:t>20.09.2022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0BF349-27A5-44C1-8C69-2C3879FAD29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8563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D07BCB6-54E2-467B-AC17-DEC87DDD0F4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Plassholder for top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HFX221 - 2019                                   - Bjarne O. Braastad, NMBU/IHA</a:t>
            </a:r>
          </a:p>
        </p:txBody>
      </p:sp>
    </p:spTree>
    <p:extLst>
      <p:ext uri="{BB962C8B-B14F-4D97-AF65-F5344CB8AC3E}">
        <p14:creationId xmlns:p14="http://schemas.microsoft.com/office/powerpoint/2010/main" val="3713794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30107D-CA4B-4532-8AA1-2C6DC58A8D52}" type="slidenum">
              <a:rPr lang="nb-NO" smtClean="0">
                <a:solidFill>
                  <a:prstClr val="black"/>
                </a:solidFill>
              </a:rPr>
              <a:pPr/>
              <a:t>1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/>
              <a:t>Atferdsutvikling – sosialisering – 12 uker</a:t>
            </a:r>
          </a:p>
          <a:p>
            <a:pPr eaLnBrk="1" hangingPunct="1"/>
            <a:r>
              <a:rPr lang="en-GB"/>
              <a:t>Sosial struktur – hunner og hanner</a:t>
            </a:r>
          </a:p>
          <a:p>
            <a:pPr eaLnBrk="1" hangingPunct="1"/>
            <a:r>
              <a:rPr lang="en-GB"/>
              <a:t>Eierløse katter – katters atferd i ukjent terreng</a:t>
            </a:r>
          </a:p>
          <a:p>
            <a:pPr eaLnBrk="1" hangingPunct="1"/>
            <a:r>
              <a:rPr lang="en-GB"/>
              <a:t>Kommunikasjon – akustisk, visuell, berøring, lukt, mennesker (inkl. Lydfiler)</a:t>
            </a:r>
          </a:p>
          <a:p>
            <a:pPr eaLnBrk="1" hangingPunct="1"/>
            <a:r>
              <a:rPr lang="en-GB"/>
              <a:t>Atferdsproblemer</a:t>
            </a:r>
          </a:p>
          <a:p>
            <a:pPr eaLnBrk="1" hangingPunct="1"/>
            <a:endParaRPr lang="en-GB"/>
          </a:p>
          <a:p>
            <a:pPr eaLnBrk="1" hangingPunct="1"/>
            <a:endParaRPr lang="en-GB"/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nb-NO">
                <a:solidFill>
                  <a:prstClr val="black"/>
                </a:solidFill>
              </a:rPr>
              <a:t>Kattens atferd og forhold til eier</a:t>
            </a:r>
          </a:p>
        </p:txBody>
      </p:sp>
      <p:sp>
        <p:nvSpPr>
          <p:cNvPr id="3" name="Plassholder for topptekst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nn-NO">
                <a:solidFill>
                  <a:prstClr val="black"/>
                </a:solidFill>
              </a:rPr>
              <a:t>HFX221 - 2019                                   - Bjarne O. Braastad, NMBU/IHA</a:t>
            </a:r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1352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A30107D-CA4B-4532-8AA1-2C6DC58A8D52}" type="slidenum">
              <a:rPr lang="nb-NO" smtClean="0">
                <a:solidFill>
                  <a:prstClr val="black"/>
                </a:solidFill>
              </a:rPr>
              <a:pPr/>
              <a:t>2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152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/>
              <a:t>Atferdsutvikling – sosialisering – 12 uker</a:t>
            </a:r>
          </a:p>
          <a:p>
            <a:pPr eaLnBrk="1" hangingPunct="1"/>
            <a:r>
              <a:rPr lang="en-GB"/>
              <a:t>Sosial struktur – hunner og hanner</a:t>
            </a:r>
          </a:p>
          <a:p>
            <a:pPr eaLnBrk="1" hangingPunct="1"/>
            <a:r>
              <a:rPr lang="en-GB"/>
              <a:t>Eierløse katter – katters atferd i ukjent terreng</a:t>
            </a:r>
          </a:p>
          <a:p>
            <a:pPr eaLnBrk="1" hangingPunct="1"/>
            <a:r>
              <a:rPr lang="en-GB"/>
              <a:t>Kommunikasjon – akustisk, visuell, berøring, lukt, mennesker (inkl. Lydfiler)</a:t>
            </a:r>
          </a:p>
          <a:p>
            <a:pPr eaLnBrk="1" hangingPunct="1"/>
            <a:r>
              <a:rPr lang="en-GB"/>
              <a:t>Atferdsproblemer</a:t>
            </a:r>
          </a:p>
          <a:p>
            <a:pPr eaLnBrk="1" hangingPunct="1"/>
            <a:endParaRPr lang="en-GB"/>
          </a:p>
          <a:p>
            <a:pPr eaLnBrk="1" hangingPunct="1"/>
            <a:endParaRPr lang="en-GB"/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nb-NO">
                <a:solidFill>
                  <a:prstClr val="black"/>
                </a:solidFill>
              </a:rPr>
              <a:t>Kattens atferd og forhold til eier</a:t>
            </a:r>
          </a:p>
        </p:txBody>
      </p:sp>
      <p:sp>
        <p:nvSpPr>
          <p:cNvPr id="3" name="Plassholder for topptekst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>
              <a:defRPr/>
            </a:pPr>
            <a:r>
              <a:rPr lang="nn-NO">
                <a:solidFill>
                  <a:prstClr val="black"/>
                </a:solidFill>
              </a:rPr>
              <a:t>HFX221 - 2019                                   - Bjarne O. Braastad, NMBU/IHA</a:t>
            </a:r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5734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85D8422-8ABE-4DD6-B3C8-6E031FE7EDE9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570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sz="1400" dirty="0" err="1"/>
              <a:t>Trykk</a:t>
            </a:r>
            <a:r>
              <a:rPr lang="en-GB" sz="1400" dirty="0"/>
              <a:t> </a:t>
            </a:r>
            <a:r>
              <a:rPr lang="en-GB" sz="1400" dirty="0" err="1"/>
              <a:t>Visningsfunksjonen</a:t>
            </a:r>
            <a:r>
              <a:rPr lang="en-GB" sz="1400" dirty="0"/>
              <a:t> </a:t>
            </a:r>
            <a:r>
              <a:rPr lang="en-GB" sz="1400" dirty="0" err="1"/>
              <a:t>så</a:t>
            </a:r>
            <a:r>
              <a:rPr lang="en-GB" sz="1400" dirty="0"/>
              <a:t> </a:t>
            </a:r>
            <a:r>
              <a:rPr lang="en-GB" sz="1400" dirty="0" err="1"/>
              <a:t>samme</a:t>
            </a:r>
            <a:r>
              <a:rPr lang="en-GB" sz="1400" dirty="0"/>
              <a:t> </a:t>
            </a:r>
            <a:r>
              <a:rPr lang="en-GB" sz="1400" dirty="0" err="1"/>
              <a:t>bilde</a:t>
            </a:r>
            <a:r>
              <a:rPr lang="en-GB" sz="1400" baseline="0" dirty="0"/>
              <a:t> </a:t>
            </a:r>
            <a:r>
              <a:rPr lang="en-GB" sz="1400" baseline="0" dirty="0" err="1"/>
              <a:t>er</a:t>
            </a:r>
            <a:r>
              <a:rPr lang="en-GB" sz="1400" baseline="0" dirty="0"/>
              <a:t> </a:t>
            </a:r>
            <a:r>
              <a:rPr lang="en-GB" sz="1400" baseline="0" dirty="0" err="1"/>
              <a:t>på</a:t>
            </a:r>
            <a:r>
              <a:rPr lang="en-GB" sz="1400" baseline="0" dirty="0"/>
              <a:t> PC </a:t>
            </a:r>
            <a:r>
              <a:rPr lang="en-GB" sz="1400" baseline="0" dirty="0" err="1"/>
              <a:t>og</a:t>
            </a:r>
            <a:r>
              <a:rPr lang="en-GB" sz="1400" baseline="0" dirty="0"/>
              <a:t> </a:t>
            </a:r>
            <a:r>
              <a:rPr lang="en-GB" sz="1400" baseline="0" dirty="0" err="1"/>
              <a:t>lerret</a:t>
            </a:r>
            <a:r>
              <a:rPr lang="en-GB" sz="1400" baseline="0" dirty="0"/>
              <a:t>!</a:t>
            </a:r>
          </a:p>
          <a:p>
            <a:pPr eaLnBrk="1" hangingPunct="1"/>
            <a:r>
              <a:rPr lang="en-GB" sz="1400" baseline="0" dirty="0" err="1"/>
              <a:t>Trykk</a:t>
            </a:r>
            <a:r>
              <a:rPr lang="en-GB" sz="1400" baseline="0" dirty="0"/>
              <a:t> </a:t>
            </a:r>
            <a:r>
              <a:rPr lang="en-GB" sz="1400" baseline="0" dirty="0" err="1"/>
              <a:t>deretter</a:t>
            </a:r>
            <a:r>
              <a:rPr lang="en-GB" sz="1400" baseline="0" dirty="0"/>
              <a:t> </a:t>
            </a:r>
            <a:r>
              <a:rPr lang="en-GB" sz="1400" baseline="0" dirty="0" err="1"/>
              <a:t>lenken</a:t>
            </a:r>
            <a:r>
              <a:rPr lang="en-GB" sz="1400" baseline="0" dirty="0"/>
              <a:t>.</a:t>
            </a:r>
            <a:endParaRPr lang="en-GB" sz="1400" dirty="0"/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Bjarne O. Braastad, UMB</a:t>
            </a:r>
          </a:p>
        </p:txBody>
      </p:sp>
      <p:sp>
        <p:nvSpPr>
          <p:cNvPr id="3" name="Plassholder for topptekst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HFX221 - 2019                                   - Bjarne O. Braastad, NMBU/IHA</a:t>
            </a:r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8702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26D6B581-B799-46BD-932D-08255CD956A3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580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80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2" name="Plassholder for bunntekst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Bjarne O. Braastad, UMB</a:t>
            </a:r>
          </a:p>
        </p:txBody>
      </p:sp>
      <p:sp>
        <p:nvSpPr>
          <p:cNvPr id="3" name="Plassholder for topptekst 2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HFX221 - 2019                                   - Bjarne O. Braastad, NMBU/IHA</a:t>
            </a:r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20349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8.wmf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Introduction: logo and nam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40835" y="2572200"/>
            <a:ext cx="5662330" cy="171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3659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Fors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71999" y="2572510"/>
            <a:ext cx="2569469" cy="1712979"/>
          </a:xfrm>
          <a:prstGeom prst="rect">
            <a:avLst/>
          </a:prstGeom>
        </p:spPr>
      </p:pic>
      <p:pic>
        <p:nvPicPr>
          <p:cNvPr id="2050" name="Picture 2" descr="Z:\NMBU\NMBU_symbol_1000prosent_av_18mm_RGB_hvit.wm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02531" y="2571889"/>
            <a:ext cx="2147040" cy="171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1911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 animasjon">
    <p:bg>
      <p:bgPr>
        <a:solidFill>
          <a:srgbClr val="009D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667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tellysbilde #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>
                <a:solidFill>
                  <a:prstClr val="white"/>
                </a:solidFill>
              </a:rPr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The Cat - Behaviour and Welfare - Bjarne O. Braastad</a:t>
            </a: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67E8CAB-9E1F-487B-9AE4-C60737AEF540}" type="slidenum">
              <a:rPr lang="nb-NO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nb-NO">
              <a:solidFill>
                <a:prstClr val="white"/>
              </a:solidFill>
            </a:endParaRPr>
          </a:p>
        </p:txBody>
      </p:sp>
      <p:cxnSp>
        <p:nvCxnSpPr>
          <p:cNvPr id="7" name="Rett linje 6"/>
          <p:cNvCxnSpPr/>
          <p:nvPr/>
        </p:nvCxnSpPr>
        <p:spPr>
          <a:xfrm>
            <a:off x="576000" y="6282000"/>
            <a:ext cx="80028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12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369332"/>
          </a:xfrm>
        </p:spPr>
        <p:txBody>
          <a:bodyPr>
            <a:noAutofit/>
          </a:bodyPr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14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576000" y="3956400"/>
            <a:ext cx="7992000" cy="336550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Dato</a:t>
            </a:r>
          </a:p>
        </p:txBody>
      </p:sp>
      <p:pic>
        <p:nvPicPr>
          <p:cNvPr id="10" name="Picture 2" descr="Z:\NMBU\NMBU_symbol_1000prosent_av_18mm_RGB_hvit.wmf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3790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tellysbilde #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369332"/>
          </a:xfrm>
        </p:spPr>
        <p:txBody>
          <a:bodyPr>
            <a:noAutofit/>
          </a:bodyPr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>
                <a:solidFill>
                  <a:prstClr val="white"/>
                </a:solidFill>
              </a:rPr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>
                <a:solidFill>
                  <a:prstClr val="white"/>
                </a:solidFill>
              </a:rPr>
              <a:t>The Cat - Behaviour and Welfare - Bjarne O. Braastad</a:t>
            </a:r>
            <a:endParaRPr lang="nb-NO">
              <a:solidFill>
                <a:prstClr val="white"/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667E8CAB-9E1F-487B-9AE4-C60737AEF540}" type="slidenum">
              <a:rPr lang="nb-NO" smtClean="0">
                <a:solidFill>
                  <a:prstClr val="white"/>
                </a:solidFill>
              </a:rPr>
              <a:pPr>
                <a:defRPr/>
              </a:pPr>
              <a:t>‹#›</a:t>
            </a:fld>
            <a:endParaRPr lang="nb-NO">
              <a:solidFill>
                <a:prstClr val="white"/>
              </a:solidFill>
            </a:endParaRPr>
          </a:p>
        </p:txBody>
      </p:sp>
      <p:cxnSp>
        <p:nvCxnSpPr>
          <p:cNvPr id="7" name="Rett linje 6"/>
          <p:cNvCxnSpPr/>
          <p:nvPr/>
        </p:nvCxnSpPr>
        <p:spPr>
          <a:xfrm>
            <a:off x="576000" y="6282000"/>
            <a:ext cx="80028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576000" y="3956400"/>
            <a:ext cx="7992000" cy="336550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Dato</a:t>
            </a:r>
          </a:p>
        </p:txBody>
      </p:sp>
      <p:pic>
        <p:nvPicPr>
          <p:cNvPr id="10" name="Picture 2" descr="Z:\NMBU\NMBU_symbol_1000prosent_av_18mm_RGB_hvit.wmf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51296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314744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, innhold og bilde til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16000" y="1825831"/>
            <a:ext cx="3852000" cy="397943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  <p:sp>
        <p:nvSpPr>
          <p:cNvPr id="10" name="Plassholder for bilde 9"/>
          <p:cNvSpPr>
            <a:spLocks noGrp="1"/>
          </p:cNvSpPr>
          <p:nvPr>
            <p:ph type="pic" sz="quarter" idx="13"/>
          </p:nvPr>
        </p:nvSpPr>
        <p:spPr>
          <a:xfrm>
            <a:off x="575999" y="1922400"/>
            <a:ext cx="3870000" cy="4129200"/>
          </a:xfrm>
          <a:noFill/>
        </p:spPr>
        <p:txBody>
          <a:bodyPr tIns="216000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513457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, innhold og bilde til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76000" y="1825831"/>
            <a:ext cx="3852000" cy="397943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  <p:sp>
        <p:nvSpPr>
          <p:cNvPr id="10" name="Plassholder for bilde 9"/>
          <p:cNvSpPr>
            <a:spLocks noGrp="1"/>
          </p:cNvSpPr>
          <p:nvPr>
            <p:ph type="pic" sz="quarter" idx="13"/>
          </p:nvPr>
        </p:nvSpPr>
        <p:spPr>
          <a:xfrm>
            <a:off x="4716016" y="1922400"/>
            <a:ext cx="3870000" cy="4129200"/>
          </a:xfrm>
          <a:noFill/>
        </p:spPr>
        <p:txBody>
          <a:bodyPr tIns="2160000" bIns="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335108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Hvileslide med farge og bilde">
    <p:bg>
      <p:bgPr>
        <a:solidFill>
          <a:srgbClr val="009D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096512"/>
            <a:ext cx="9144000" cy="2761488"/>
          </a:xfrm>
          <a:prstGeom prst="rect">
            <a:avLst/>
          </a:prstGeom>
        </p:spPr>
      </p:pic>
      <p:sp>
        <p:nvSpPr>
          <p:cNvPr id="6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7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246221"/>
          </a:xfrm>
        </p:spPr>
        <p:txBody>
          <a:bodyPr>
            <a:no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pic>
        <p:nvPicPr>
          <p:cNvPr id="10" name="Picture 2" descr="Z:\NMBU\NMBU_symbol_1000prosent_av_18mm_RGB_hvit.wm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46751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Hvileslide med tekst og bil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bilde 11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  <a:solidFill>
            <a:schemeClr val="bg1">
              <a:lumMod val="75000"/>
            </a:schemeClr>
          </a:solidFill>
        </p:spPr>
        <p:txBody>
          <a:bodyPr tIns="3600000"/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7970400" y="392400"/>
            <a:ext cx="676800" cy="540000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.</a:t>
            </a:r>
          </a:p>
        </p:txBody>
      </p:sp>
      <p:sp>
        <p:nvSpPr>
          <p:cNvPr id="10" name="Plassholder for tekst 6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4096800"/>
            <a:ext cx="9144000" cy="2761200"/>
          </a:xfr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.</a:t>
            </a:r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9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246221"/>
          </a:xfrm>
        </p:spPr>
        <p:txBody>
          <a:bodyPr>
            <a:no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385669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  <p:sp>
        <p:nvSpPr>
          <p:cNvPr id="9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576000" y="1920873"/>
            <a:ext cx="7992000" cy="4127501"/>
          </a:xfrm>
          <a:noFill/>
        </p:spPr>
        <p:txBody>
          <a:bodyPr tIns="216000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57841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duction: animated logo">
    <p:bg>
      <p:bgPr>
        <a:solidFill>
          <a:srgbClr val="009D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2000" y="2365579"/>
            <a:ext cx="2520000" cy="2126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8615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istes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NMBU\nmbu_ppt_sisteside_grafikk.pn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920874"/>
            <a:ext cx="9144000" cy="4937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Z:\NMBU\NMBU_symbol_1000prosent_av_18mm_RGB_hvit.wmf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685441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579353" y="1844825"/>
            <a:ext cx="3794294" cy="3960440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770353" y="1844825"/>
            <a:ext cx="3794294" cy="3960440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727756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75862" y="1592719"/>
            <a:ext cx="3807674" cy="738664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763687" y="1592719"/>
            <a:ext cx="3807939" cy="738664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  <p:sp>
        <p:nvSpPr>
          <p:cNvPr id="12" name="Plassholder for innhold 2"/>
          <p:cNvSpPr>
            <a:spLocks noGrp="1"/>
          </p:cNvSpPr>
          <p:nvPr>
            <p:ph sz="half" idx="13"/>
          </p:nvPr>
        </p:nvSpPr>
        <p:spPr>
          <a:xfrm>
            <a:off x="579353" y="2348880"/>
            <a:ext cx="3794294" cy="3456384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3" name="Plassholder for innhold 3"/>
          <p:cNvSpPr>
            <a:spLocks noGrp="1"/>
          </p:cNvSpPr>
          <p:nvPr>
            <p:ph sz="half" idx="2"/>
          </p:nvPr>
        </p:nvSpPr>
        <p:spPr>
          <a:xfrm>
            <a:off x="4770353" y="2348880"/>
            <a:ext cx="3794294" cy="3456384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9882039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418856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7E8CAB-9E1F-487B-9AE4-C60737AEF540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888863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solidFill>
          <a:srgbClr val="E1A2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05175"/>
            <a:ext cx="6400800" cy="533400"/>
          </a:xfrm>
        </p:spPr>
        <p:txBody>
          <a:bodyPr/>
          <a:lstStyle>
            <a:lvl1pPr marL="0" indent="0" algn="ctr">
              <a:buFont typeface="Webdings" pitchFamily="18" charset="2"/>
              <a:buNone/>
              <a:defRPr sz="1700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543050" y="1371600"/>
            <a:ext cx="6019800" cy="18764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104255329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Fors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71999" y="2572510"/>
            <a:ext cx="2569469" cy="1712979"/>
          </a:xfrm>
          <a:prstGeom prst="rect">
            <a:avLst/>
          </a:prstGeom>
        </p:spPr>
      </p:pic>
      <p:pic>
        <p:nvPicPr>
          <p:cNvPr id="2050" name="Picture 2" descr="Z:\NMBU\NMBU_symbol_1000prosent_av_18mm_RGB_hvit.wmf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02531" y="2571889"/>
            <a:ext cx="2147040" cy="171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29224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 animasjon">
    <p:bg>
      <p:bgPr>
        <a:solidFill>
          <a:srgbClr val="009D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7930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 #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>
                <a:solidFill>
                  <a:prstClr val="white"/>
                </a:solidFill>
              </a:rPr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>
                <a:solidFill>
                  <a:prstClr val="white"/>
                </a:solidFill>
              </a:rPr>
              <a:t>The Cat - Behaviour and Welfare - Bjarne O. Braastad</a:t>
            </a:r>
            <a:endParaRPr lang="nb-NO" dirty="0">
              <a:solidFill>
                <a:prstClr val="white"/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6503D8D-F27D-49CA-A299-3589FD585F6D}" type="slidenum">
              <a:rPr lang="nb-NO" smtClean="0">
                <a:solidFill>
                  <a:prstClr val="white"/>
                </a:solidFill>
              </a:rPr>
              <a:pPr/>
              <a:t>‹#›</a:t>
            </a:fld>
            <a:endParaRPr lang="nb-NO">
              <a:solidFill>
                <a:prstClr val="white"/>
              </a:solidFill>
            </a:endParaRPr>
          </a:p>
        </p:txBody>
      </p:sp>
      <p:cxnSp>
        <p:nvCxnSpPr>
          <p:cNvPr id="7" name="Rett linje 6"/>
          <p:cNvCxnSpPr/>
          <p:nvPr userDrawn="1"/>
        </p:nvCxnSpPr>
        <p:spPr>
          <a:xfrm>
            <a:off x="576000" y="6282000"/>
            <a:ext cx="80028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12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369332"/>
          </a:xfrm>
        </p:spPr>
        <p:txBody>
          <a:bodyPr>
            <a:noAutofit/>
          </a:bodyPr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14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576000" y="3956400"/>
            <a:ext cx="7992000" cy="336550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Dato</a:t>
            </a:r>
          </a:p>
        </p:txBody>
      </p:sp>
      <p:pic>
        <p:nvPicPr>
          <p:cNvPr id="10" name="Picture 2" descr="Z:\NMBU\NMBU_symbol_1000prosent_av_18mm_RGB_hvit.wmf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389523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 #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369332"/>
          </a:xfrm>
        </p:spPr>
        <p:txBody>
          <a:bodyPr>
            <a:noAutofit/>
          </a:bodyPr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>
                <a:solidFill>
                  <a:prstClr val="white"/>
                </a:solidFill>
              </a:rPr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>
                <a:solidFill>
                  <a:prstClr val="white"/>
                </a:solidFill>
              </a:rPr>
              <a:t>The Cat - Behaviour and Welfare - Bjarne O. Braastad</a:t>
            </a:r>
            <a:endParaRPr lang="nb-NO" dirty="0">
              <a:solidFill>
                <a:prstClr val="white"/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6503D8D-F27D-49CA-A299-3589FD585F6D}" type="slidenum">
              <a:rPr lang="nb-NO" smtClean="0">
                <a:solidFill>
                  <a:prstClr val="white"/>
                </a:solidFill>
              </a:rPr>
              <a:pPr/>
              <a:t>‹#›</a:t>
            </a:fld>
            <a:endParaRPr lang="nb-NO">
              <a:solidFill>
                <a:prstClr val="white"/>
              </a:solidFill>
            </a:endParaRPr>
          </a:p>
        </p:txBody>
      </p:sp>
      <p:cxnSp>
        <p:nvCxnSpPr>
          <p:cNvPr id="7" name="Rett linje 6"/>
          <p:cNvCxnSpPr/>
          <p:nvPr userDrawn="1"/>
        </p:nvCxnSpPr>
        <p:spPr>
          <a:xfrm>
            <a:off x="576000" y="6282000"/>
            <a:ext cx="80028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576000" y="3956400"/>
            <a:ext cx="7992000" cy="336550"/>
          </a:xfrm>
        </p:spPr>
        <p:txBody>
          <a:bodyPr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Dato</a:t>
            </a:r>
          </a:p>
        </p:txBody>
      </p:sp>
      <p:pic>
        <p:nvPicPr>
          <p:cNvPr id="10" name="Picture 2" descr="Z:\NMBU\NMBU_symbol_1000prosent_av_18mm_RGB_hvit.wmf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2808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tel 1"/>
          <p:cNvSpPr>
            <a:spLocks noGrp="1"/>
          </p:cNvSpPr>
          <p:nvPr>
            <p:ph type="ctrTitle"/>
          </p:nvPr>
        </p:nvSpPr>
        <p:spPr>
          <a:xfrm>
            <a:off x="521494" y="2617200"/>
            <a:ext cx="8046506" cy="738664"/>
          </a:xfrm>
        </p:spPr>
        <p:txBody>
          <a:bodyPr anchor="b"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12" name="Undertittel 2"/>
          <p:cNvSpPr>
            <a:spLocks noGrp="1"/>
          </p:cNvSpPr>
          <p:nvPr>
            <p:ph type="subTitle" idx="1"/>
          </p:nvPr>
        </p:nvSpPr>
        <p:spPr>
          <a:xfrm>
            <a:off x="521494" y="3502800"/>
            <a:ext cx="8046506" cy="36933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b-NO" dirty="0"/>
          </a:p>
        </p:txBody>
      </p:sp>
      <p:sp>
        <p:nvSpPr>
          <p:cNvPr id="14" name="Plassholder for tekst 12"/>
          <p:cNvSpPr>
            <a:spLocks noGrp="1"/>
          </p:cNvSpPr>
          <p:nvPr>
            <p:ph type="body" sz="quarter" idx="13" hasCustomPrompt="1"/>
          </p:nvPr>
        </p:nvSpPr>
        <p:spPr>
          <a:xfrm>
            <a:off x="521494" y="3956400"/>
            <a:ext cx="8046506" cy="33655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Dato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1"/>
          </p:nvPr>
        </p:nvSpPr>
        <p:spPr>
          <a:xfrm>
            <a:off x="521494" y="6264001"/>
            <a:ext cx="2111906" cy="2031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A3ED7E7-E538-48B7-BF27-18C497C3E180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9" name="Plassholder for bunntekst 5"/>
          <p:cNvSpPr>
            <a:spLocks noGrp="1"/>
          </p:cNvSpPr>
          <p:nvPr>
            <p:ph type="ftr" sz="quarter" idx="3"/>
          </p:nvPr>
        </p:nvSpPr>
        <p:spPr>
          <a:xfrm>
            <a:off x="5535900" y="6264000"/>
            <a:ext cx="3086100" cy="20637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r>
              <a:rPr lang="en-US"/>
              <a:t>Norwegian University of Life Sciences</a:t>
            </a:r>
            <a:endParaRPr lang="nb-NO"/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56000" y="406800"/>
            <a:ext cx="673200" cy="540126"/>
          </a:xfrm>
          <a:prstGeom prst="rect">
            <a:avLst/>
          </a:prstGeom>
        </p:spPr>
      </p:pic>
      <p:cxnSp>
        <p:nvCxnSpPr>
          <p:cNvPr id="8" name="Rett linje 7"/>
          <p:cNvCxnSpPr/>
          <p:nvPr userDrawn="1"/>
        </p:nvCxnSpPr>
        <p:spPr>
          <a:xfrm>
            <a:off x="521494" y="6237000"/>
            <a:ext cx="8101013" cy="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09141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5432" userDrawn="1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0850419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bilde til vens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716000" y="1825831"/>
            <a:ext cx="3852000" cy="397943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0" name="Plassholder for bilde 9"/>
          <p:cNvSpPr>
            <a:spLocks noGrp="1"/>
          </p:cNvSpPr>
          <p:nvPr>
            <p:ph type="pic" sz="quarter" idx="13"/>
          </p:nvPr>
        </p:nvSpPr>
        <p:spPr>
          <a:xfrm>
            <a:off x="575999" y="1922400"/>
            <a:ext cx="3870000" cy="4129200"/>
          </a:xfrm>
          <a:noFill/>
        </p:spPr>
        <p:txBody>
          <a:bodyPr tIns="216000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824424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bilde til høy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76000" y="1825831"/>
            <a:ext cx="3852000" cy="3979433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0" name="Plassholder for bilde 9"/>
          <p:cNvSpPr>
            <a:spLocks noGrp="1"/>
          </p:cNvSpPr>
          <p:nvPr>
            <p:ph type="pic" sz="quarter" idx="13"/>
          </p:nvPr>
        </p:nvSpPr>
        <p:spPr>
          <a:xfrm>
            <a:off x="4716016" y="1922400"/>
            <a:ext cx="3870000" cy="4129200"/>
          </a:xfrm>
          <a:noFill/>
        </p:spPr>
        <p:txBody>
          <a:bodyPr tIns="2160000" bIns="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667397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vileslide med farge og bilde">
    <p:bg>
      <p:bgPr>
        <a:solidFill>
          <a:srgbClr val="009D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096512"/>
            <a:ext cx="9144000" cy="2761488"/>
          </a:xfrm>
          <a:prstGeom prst="rect">
            <a:avLst/>
          </a:prstGeom>
        </p:spPr>
      </p:pic>
      <p:sp>
        <p:nvSpPr>
          <p:cNvPr id="6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7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246221"/>
          </a:xfrm>
        </p:spPr>
        <p:txBody>
          <a:bodyPr>
            <a:no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pic>
        <p:nvPicPr>
          <p:cNvPr id="10" name="Picture 2" descr="Z:\NMBU\NMBU_symbol_1000prosent_av_18mm_RGB_hvit.wmf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392331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vileslide med tekst og bil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bilde 11"/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9144000" cy="6858000"/>
          </a:xfrm>
          <a:solidFill>
            <a:schemeClr val="bg1">
              <a:lumMod val="75000"/>
            </a:schemeClr>
          </a:solidFill>
        </p:spPr>
        <p:txBody>
          <a:bodyPr tIns="3600000"/>
          <a:lstStyle>
            <a:lvl1pPr marL="0" indent="0" algn="ctr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7970400" y="392400"/>
            <a:ext cx="676800" cy="540000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.</a:t>
            </a:r>
          </a:p>
        </p:txBody>
      </p:sp>
      <p:sp>
        <p:nvSpPr>
          <p:cNvPr id="10" name="Plassholder for tekst 6"/>
          <p:cNvSpPr>
            <a:spLocks noGrp="1"/>
          </p:cNvSpPr>
          <p:nvPr>
            <p:ph type="body" sz="quarter" idx="11" hasCustomPrompt="1"/>
          </p:nvPr>
        </p:nvSpPr>
        <p:spPr>
          <a:xfrm>
            <a:off x="0" y="4096800"/>
            <a:ext cx="9144000" cy="2761200"/>
          </a:xfrm>
          <a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.</a:t>
            </a:r>
          </a:p>
        </p:txBody>
      </p:sp>
      <p:sp>
        <p:nvSpPr>
          <p:cNvPr id="8" name="Tittel 1"/>
          <p:cNvSpPr>
            <a:spLocks noGrp="1"/>
          </p:cNvSpPr>
          <p:nvPr>
            <p:ph type="ctrTitle"/>
          </p:nvPr>
        </p:nvSpPr>
        <p:spPr>
          <a:xfrm>
            <a:off x="576000" y="2617200"/>
            <a:ext cx="7992000" cy="738664"/>
          </a:xfrm>
        </p:spPr>
        <p:txBody>
          <a:bodyPr anchor="b"/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9" name="Undertittel 2"/>
          <p:cNvSpPr>
            <a:spLocks noGrp="1"/>
          </p:cNvSpPr>
          <p:nvPr>
            <p:ph type="subTitle" idx="1"/>
          </p:nvPr>
        </p:nvSpPr>
        <p:spPr>
          <a:xfrm>
            <a:off x="576000" y="3502800"/>
            <a:ext cx="7992000" cy="246221"/>
          </a:xfrm>
        </p:spPr>
        <p:txBody>
          <a:bodyPr>
            <a:noAutofit/>
          </a:bodyPr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1471959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9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576000" y="1920873"/>
            <a:ext cx="7992000" cy="4127501"/>
          </a:xfrm>
          <a:noFill/>
        </p:spPr>
        <p:txBody>
          <a:bodyPr tIns="2160000"/>
          <a:lstStyle>
            <a:lvl1pPr marL="0" indent="0" algn="ctr">
              <a:buNone/>
              <a:defRPr sz="1400">
                <a:solidFill>
                  <a:schemeClr val="tx1"/>
                </a:solidFill>
              </a:defRPr>
            </a:lvl1pPr>
          </a:lstStyle>
          <a:p>
            <a:r>
              <a:rPr lang="nb-NO"/>
              <a:t>Klikk ikonet for å legge til et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2608592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stesid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NMBU\nmbu_ppt_sisteside_grafikk.png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920874"/>
            <a:ext cx="9144000" cy="4937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Z:\NMBU\NMBU_symbol_1000prosent_av_18mm_RGB_hvit.wmf"/>
          <p:cNvPicPr>
            <a:picLocks noChangeAspect="1" noChangeArrowheads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90436"/>
            <a:ext cx="676588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773276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579353" y="1844825"/>
            <a:ext cx="3794294" cy="3960440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770353" y="1844825"/>
            <a:ext cx="3794294" cy="3960440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8011790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75862" y="1592719"/>
            <a:ext cx="3807674" cy="738664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763687" y="1592719"/>
            <a:ext cx="3807939" cy="738664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2" name="Plassholder for innhold 2"/>
          <p:cNvSpPr>
            <a:spLocks noGrp="1"/>
          </p:cNvSpPr>
          <p:nvPr>
            <p:ph sz="half" idx="13"/>
          </p:nvPr>
        </p:nvSpPr>
        <p:spPr>
          <a:xfrm>
            <a:off x="579353" y="2348880"/>
            <a:ext cx="3794294" cy="3456384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3" name="Plassholder for innhold 3"/>
          <p:cNvSpPr>
            <a:spLocks noGrp="1"/>
          </p:cNvSpPr>
          <p:nvPr>
            <p:ph sz="half" idx="2"/>
          </p:nvPr>
        </p:nvSpPr>
        <p:spPr>
          <a:xfrm>
            <a:off x="4770353" y="2348880"/>
            <a:ext cx="3794294" cy="3456384"/>
          </a:xfrm>
        </p:spPr>
        <p:txBody>
          <a:bodyPr/>
          <a:lstStyle>
            <a:lvl1pPr marL="198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800"/>
            </a:lvl1pPr>
            <a:lvl2pPr marL="666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2400"/>
            </a:lvl2pPr>
            <a:lvl3pPr marL="1134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000"/>
            </a:lvl3pPr>
            <a:lvl4pPr marL="16002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 sz="1800"/>
            </a:lvl4pPr>
            <a:lvl5pPr marL="2052000" marR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198000" marR="0" lvl="0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Klikk for å redigere tekststiler i malen</a:t>
            </a:r>
          </a:p>
          <a:p>
            <a:pPr marL="198000" marR="0" lvl="1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Andre nivå</a:t>
            </a:r>
          </a:p>
          <a:p>
            <a:pPr marL="198000" marR="0" lvl="2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Tredje nivå</a:t>
            </a:r>
          </a:p>
          <a:p>
            <a:pPr marL="198000" marR="0" lvl="3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Fjerde nivå</a:t>
            </a:r>
          </a:p>
          <a:p>
            <a:pPr marL="198000" marR="0" lvl="4" indent="-198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nb-NO" sz="2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Femte nivå</a:t>
            </a:r>
            <a:endParaRPr kumimoji="0" lang="nb-NO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251401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3518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background covering the entire surfa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ssholder for bilde 1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tIns="864000" anchor="ctr" anchorCtr="1"/>
          <a:lstStyle>
            <a:lvl1pPr marL="0" indent="0">
              <a:buNone/>
              <a:defRPr/>
            </a:lvl1pPr>
          </a:lstStyle>
          <a:p>
            <a:r>
              <a:rPr lang="nb-NO"/>
              <a:t>Click ikon to insert picture covering the entire surface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Norwegian University of Life Sciences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ED7E7-E538-48B7-BF27-18C497C3E180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222152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102789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solidFill>
          <a:srgbClr val="E1A2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010106_whi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71888" y="4419600"/>
            <a:ext cx="180022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05175"/>
            <a:ext cx="6400800" cy="533400"/>
          </a:xfrm>
        </p:spPr>
        <p:txBody>
          <a:bodyPr/>
          <a:lstStyle>
            <a:lvl1pPr marL="0" indent="0" algn="ctr">
              <a:buFont typeface="Webdings" pitchFamily="18" charset="2"/>
              <a:buNone/>
              <a:defRPr sz="1700">
                <a:solidFill>
                  <a:schemeClr val="tx1"/>
                </a:solidFill>
              </a:defRPr>
            </a:lvl1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1543050" y="1371600"/>
            <a:ext cx="6019800" cy="187642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58291091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6850" y="190500"/>
            <a:ext cx="7105650" cy="9429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520825" y="1316038"/>
            <a:ext cx="7089775" cy="48006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AFC35-0F71-4132-9850-6BB5C332CD23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2978100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6850" y="190500"/>
            <a:ext cx="7105650" cy="9429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520825" y="1316038"/>
            <a:ext cx="3468688" cy="48006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1913" y="1316038"/>
            <a:ext cx="3468687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81F3C-8636-4F56-A492-0DA665029CB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60229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21494" y="1800000"/>
            <a:ext cx="8101013" cy="4140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2100"/>
              </a:lnSpc>
              <a:spcBef>
                <a:spcPts val="900"/>
              </a:spcBef>
              <a:defRPr sz="1650" baseline="0"/>
            </a:lvl1pPr>
            <a:lvl2pPr>
              <a:lnSpc>
                <a:spcPts val="2100"/>
              </a:lnSpc>
              <a:spcBef>
                <a:spcPts val="900"/>
              </a:spcBef>
              <a:defRPr sz="1650" baseline="0"/>
            </a:lvl2pPr>
            <a:lvl3pPr>
              <a:lnSpc>
                <a:spcPts val="2100"/>
              </a:lnSpc>
              <a:spcBef>
                <a:spcPts val="900"/>
              </a:spcBef>
              <a:defRPr sz="1650" baseline="0"/>
            </a:lvl3pPr>
            <a:lvl4pPr>
              <a:lnSpc>
                <a:spcPts val="2100"/>
              </a:lnSpc>
              <a:spcBef>
                <a:spcPts val="900"/>
              </a:spcBef>
              <a:defRPr sz="1650" baseline="0"/>
            </a:lvl4pPr>
            <a:lvl5pPr>
              <a:lnSpc>
                <a:spcPts val="2100"/>
              </a:lnSpc>
              <a:spcBef>
                <a:spcPts val="900"/>
              </a:spcBef>
              <a:defRPr sz="16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Norwegian University of Life Sciences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A3ED7E7-E538-48B7-BF27-18C497C3E180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54405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cxnSp>
        <p:nvCxnSpPr>
          <p:cNvPr id="3" name="Rett linje 2"/>
          <p:cNvCxnSpPr/>
          <p:nvPr userDrawn="1"/>
        </p:nvCxnSpPr>
        <p:spPr>
          <a:xfrm>
            <a:off x="521494" y="6237000"/>
            <a:ext cx="8101013" cy="0"/>
          </a:xfrm>
          <a:prstGeom prst="line">
            <a:avLst/>
          </a:prstGeom>
          <a:ln w="12700">
            <a:solidFill>
              <a:srgbClr val="009D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Plassholder for bilde 9"/>
          <p:cNvSpPr>
            <a:spLocks noGrp="1"/>
          </p:cNvSpPr>
          <p:nvPr>
            <p:ph type="pic" sz="quarter" idx="13" hasCustomPrompt="1"/>
          </p:nvPr>
        </p:nvSpPr>
        <p:spPr>
          <a:xfrm>
            <a:off x="521101" y="1800000"/>
            <a:ext cx="8101406" cy="4140000"/>
          </a:xfrm>
          <a:prstGeom prst="rect">
            <a:avLst/>
          </a:prstGeom>
          <a:noFill/>
        </p:spPr>
        <p:txBody>
          <a:bodyPr tIns="2160000" bIns="0"/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</a:lstStyle>
          <a:p>
            <a:r>
              <a:rPr lang="nb-NO"/>
              <a:t>Click ikon to insert picture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Norwegian University of Life Sciences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3ED7E7-E538-48B7-BF27-18C497C3E180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93044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21494" y="1800000"/>
            <a:ext cx="3834000" cy="4140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2100"/>
              </a:lnSpc>
              <a:spcBef>
                <a:spcPts val="900"/>
              </a:spcBef>
              <a:defRPr sz="1650" baseline="0"/>
            </a:lvl1pPr>
            <a:lvl2pPr>
              <a:lnSpc>
                <a:spcPts val="2100"/>
              </a:lnSpc>
              <a:spcBef>
                <a:spcPts val="900"/>
              </a:spcBef>
              <a:defRPr sz="1650" baseline="0"/>
            </a:lvl2pPr>
            <a:lvl3pPr>
              <a:lnSpc>
                <a:spcPts val="2100"/>
              </a:lnSpc>
              <a:spcBef>
                <a:spcPts val="900"/>
              </a:spcBef>
              <a:defRPr sz="1650" baseline="0"/>
            </a:lvl3pPr>
            <a:lvl4pPr>
              <a:lnSpc>
                <a:spcPts val="2100"/>
              </a:lnSpc>
              <a:spcBef>
                <a:spcPts val="900"/>
              </a:spcBef>
              <a:defRPr sz="1650" baseline="0"/>
            </a:lvl4pPr>
            <a:lvl5pPr>
              <a:lnSpc>
                <a:spcPts val="2100"/>
              </a:lnSpc>
              <a:spcBef>
                <a:spcPts val="900"/>
              </a:spcBef>
              <a:defRPr sz="16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4" name="Plassholder for bilde 9"/>
          <p:cNvSpPr>
            <a:spLocks noGrp="1"/>
          </p:cNvSpPr>
          <p:nvPr>
            <p:ph type="pic" sz="quarter" idx="13"/>
          </p:nvPr>
        </p:nvSpPr>
        <p:spPr>
          <a:xfrm>
            <a:off x="4787100" y="1800000"/>
            <a:ext cx="3834000" cy="4140000"/>
          </a:xfrm>
          <a:prstGeom prst="rect">
            <a:avLst/>
          </a:prstGeom>
          <a:noFill/>
        </p:spPr>
        <p:txBody>
          <a:bodyPr tIns="2160000" bIns="0"/>
          <a:lstStyle>
            <a:lvl1pPr marL="0" indent="0" algn="ctr">
              <a:buNone/>
              <a:defRPr sz="15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US"/>
              <a:t>Norwegian University of Life Sciences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A3ED7E7-E538-48B7-BF27-18C497C3E180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77684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2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innhold 2"/>
          <p:cNvSpPr>
            <a:spLocks noGrp="1"/>
          </p:cNvSpPr>
          <p:nvPr>
            <p:ph idx="1"/>
          </p:nvPr>
        </p:nvSpPr>
        <p:spPr>
          <a:xfrm>
            <a:off x="4787100" y="1800000"/>
            <a:ext cx="3834000" cy="4140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2100"/>
              </a:lnSpc>
              <a:spcBef>
                <a:spcPts val="900"/>
              </a:spcBef>
              <a:defRPr sz="1650" baseline="0"/>
            </a:lvl1pPr>
            <a:lvl2pPr>
              <a:lnSpc>
                <a:spcPts val="2100"/>
              </a:lnSpc>
              <a:spcBef>
                <a:spcPts val="900"/>
              </a:spcBef>
              <a:defRPr sz="1650" baseline="0"/>
            </a:lvl2pPr>
            <a:lvl3pPr>
              <a:lnSpc>
                <a:spcPts val="2100"/>
              </a:lnSpc>
              <a:spcBef>
                <a:spcPts val="900"/>
              </a:spcBef>
              <a:defRPr sz="1650" baseline="0"/>
            </a:lvl3pPr>
            <a:lvl4pPr>
              <a:lnSpc>
                <a:spcPts val="2100"/>
              </a:lnSpc>
              <a:spcBef>
                <a:spcPts val="900"/>
              </a:spcBef>
              <a:defRPr sz="1650" baseline="0"/>
            </a:lvl4pPr>
            <a:lvl5pPr>
              <a:lnSpc>
                <a:spcPts val="2100"/>
              </a:lnSpc>
              <a:spcBef>
                <a:spcPts val="900"/>
              </a:spcBef>
              <a:defRPr sz="16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10" name="Plassholder for innhold 2"/>
          <p:cNvSpPr>
            <a:spLocks noGrp="1"/>
          </p:cNvSpPr>
          <p:nvPr>
            <p:ph idx="10"/>
          </p:nvPr>
        </p:nvSpPr>
        <p:spPr>
          <a:xfrm>
            <a:off x="522281" y="1800000"/>
            <a:ext cx="3834000" cy="4140000"/>
          </a:xfrm>
          <a:prstGeom prst="rect">
            <a:avLst/>
          </a:prstGeom>
        </p:spPr>
        <p:txBody>
          <a:bodyPr lIns="0" tIns="0" rIns="0" bIns="0"/>
          <a:lstStyle>
            <a:lvl1pPr>
              <a:lnSpc>
                <a:spcPts val="2100"/>
              </a:lnSpc>
              <a:spcBef>
                <a:spcPts val="900"/>
              </a:spcBef>
              <a:defRPr sz="1650" baseline="0"/>
            </a:lvl1pPr>
            <a:lvl2pPr>
              <a:lnSpc>
                <a:spcPts val="2100"/>
              </a:lnSpc>
              <a:spcBef>
                <a:spcPts val="900"/>
              </a:spcBef>
              <a:defRPr sz="1650" baseline="0"/>
            </a:lvl2pPr>
            <a:lvl3pPr>
              <a:lnSpc>
                <a:spcPts val="2100"/>
              </a:lnSpc>
              <a:spcBef>
                <a:spcPts val="900"/>
              </a:spcBef>
              <a:defRPr sz="1650" baseline="0"/>
            </a:lvl3pPr>
            <a:lvl4pPr>
              <a:lnSpc>
                <a:spcPts val="2100"/>
              </a:lnSpc>
              <a:spcBef>
                <a:spcPts val="900"/>
              </a:spcBef>
              <a:defRPr sz="1650" baseline="0"/>
            </a:lvl4pPr>
            <a:lvl5pPr>
              <a:lnSpc>
                <a:spcPts val="2100"/>
              </a:lnSpc>
              <a:spcBef>
                <a:spcPts val="900"/>
              </a:spcBef>
              <a:defRPr sz="165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Norwegian University of Life Sciences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3ED7E7-E538-48B7-BF27-18C497C3E180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900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osing slide">
    <p:bg>
      <p:bgPr>
        <a:solidFill>
          <a:srgbClr val="009D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1"/>
          <p:cNvSpPr>
            <a:spLocks noGrp="1"/>
          </p:cNvSpPr>
          <p:nvPr>
            <p:ph type="ctrTitle"/>
          </p:nvPr>
        </p:nvSpPr>
        <p:spPr>
          <a:xfrm>
            <a:off x="576000" y="2205000"/>
            <a:ext cx="7992000" cy="738664"/>
          </a:xfrm>
        </p:spPr>
        <p:txBody>
          <a:bodyPr anchor="b">
            <a:normAutofit/>
          </a:bodyPr>
          <a:lstStyle>
            <a:lvl1pPr>
              <a:defRPr sz="27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b-NO" dirty="0"/>
          </a:p>
        </p:txBody>
      </p:sp>
      <p:sp>
        <p:nvSpPr>
          <p:cNvPr id="7" name="Undertittel 2"/>
          <p:cNvSpPr>
            <a:spLocks noGrp="1"/>
          </p:cNvSpPr>
          <p:nvPr>
            <p:ph type="subTitle" idx="1"/>
          </p:nvPr>
        </p:nvSpPr>
        <p:spPr>
          <a:xfrm>
            <a:off x="576000" y="3090600"/>
            <a:ext cx="7992000" cy="43020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b-NO" dirty="0"/>
          </a:p>
        </p:txBody>
      </p:sp>
      <p:sp>
        <p:nvSpPr>
          <p:cNvPr id="4" name="TekstSylinder 3"/>
          <p:cNvSpPr txBox="1"/>
          <p:nvPr userDrawn="1"/>
        </p:nvSpPr>
        <p:spPr>
          <a:xfrm>
            <a:off x="413538" y="4077072"/>
            <a:ext cx="91810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sz="1350"/>
          </a:p>
        </p:txBody>
      </p:sp>
      <p:pic>
        <p:nvPicPr>
          <p:cNvPr id="8" name="Bild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956000" y="406800"/>
            <a:ext cx="673200" cy="540126"/>
          </a:xfrm>
          <a:prstGeom prst="rect">
            <a:avLst/>
          </a:prstGeom>
        </p:spPr>
      </p:pic>
      <p:pic>
        <p:nvPicPr>
          <p:cNvPr id="11" name="Bild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40000" y="4450429"/>
            <a:ext cx="8064000" cy="1887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415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slideLayout" Target="../slideLayouts/slideLayout22.xml"/><Relationship Id="rId18" Type="http://schemas.openxmlformats.org/officeDocument/2006/relationships/image" Target="../media/image6.wmf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slideLayout" Target="../slideLayouts/slideLayout21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6" Type="http://schemas.openxmlformats.org/officeDocument/2006/relationships/slideLayout" Target="../slideLayouts/slideLayout25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8.xml"/><Relationship Id="rId1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17" Type="http://schemas.openxmlformats.org/officeDocument/2006/relationships/slideLayout" Target="../slideLayouts/slideLayout42.xml"/><Relationship Id="rId2" Type="http://schemas.openxmlformats.org/officeDocument/2006/relationships/slideLayout" Target="../slideLayouts/slideLayout27.xml"/><Relationship Id="rId16" Type="http://schemas.openxmlformats.org/officeDocument/2006/relationships/slideLayout" Target="../slideLayouts/slideLayout41.xml"/><Relationship Id="rId20" Type="http://schemas.openxmlformats.org/officeDocument/2006/relationships/image" Target="../media/image6.wmf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35.xml"/><Relationship Id="rId19" Type="http://schemas.openxmlformats.org/officeDocument/2006/relationships/theme" Target="../theme/theme3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tittel 7"/>
          <p:cNvSpPr>
            <a:spLocks noGrp="1"/>
          </p:cNvSpPr>
          <p:nvPr>
            <p:ph type="title"/>
          </p:nvPr>
        </p:nvSpPr>
        <p:spPr>
          <a:xfrm>
            <a:off x="521494" y="945000"/>
            <a:ext cx="7191000" cy="533642"/>
          </a:xfrm>
          <a:prstGeom prst="rect">
            <a:avLst/>
          </a:prstGeom>
        </p:spPr>
        <p:txBody>
          <a:bodyPr vert="horz" wrap="none" lIns="0" tIns="0" rIns="0" bIns="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cxnSp>
        <p:nvCxnSpPr>
          <p:cNvPr id="4" name="Rett linje 3"/>
          <p:cNvCxnSpPr/>
          <p:nvPr userDrawn="1"/>
        </p:nvCxnSpPr>
        <p:spPr>
          <a:xfrm>
            <a:off x="521494" y="6237000"/>
            <a:ext cx="8101013" cy="0"/>
          </a:xfrm>
          <a:prstGeom prst="line">
            <a:avLst/>
          </a:prstGeom>
          <a:ln w="6350">
            <a:solidFill>
              <a:srgbClr val="009D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lassholder for bunntekst 5"/>
          <p:cNvSpPr>
            <a:spLocks noGrp="1"/>
          </p:cNvSpPr>
          <p:nvPr>
            <p:ph type="ftr" sz="quarter" idx="3"/>
          </p:nvPr>
        </p:nvSpPr>
        <p:spPr>
          <a:xfrm>
            <a:off x="5535900" y="6264000"/>
            <a:ext cx="3086100" cy="20637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rgbClr val="009D7F"/>
                </a:solidFill>
              </a:defRPr>
            </a:lvl1pPr>
          </a:lstStyle>
          <a:p>
            <a:r>
              <a:rPr lang="en-US"/>
              <a:t>Norwegian University of Life Sciences</a:t>
            </a:r>
            <a:endParaRPr lang="nb-NO"/>
          </a:p>
        </p:txBody>
      </p:sp>
      <p:sp>
        <p:nvSpPr>
          <p:cNvPr id="10" name="Plassholder for lysbildenummer 9"/>
          <p:cNvSpPr>
            <a:spLocks noGrp="1"/>
          </p:cNvSpPr>
          <p:nvPr>
            <p:ph type="sldNum" sz="quarter" idx="4"/>
          </p:nvPr>
        </p:nvSpPr>
        <p:spPr>
          <a:xfrm>
            <a:off x="521494" y="6264001"/>
            <a:ext cx="2057400" cy="203199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rgbClr val="009D7F"/>
                </a:solidFill>
              </a:defRPr>
            </a:lvl1pPr>
          </a:lstStyle>
          <a:p>
            <a:fld id="{0A3ED7E7-E538-48B7-BF27-18C497C3E180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7956000" y="404874"/>
            <a:ext cx="673200" cy="540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498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2" r:id="rId4"/>
    <p:sldLayoutId id="2147483720" r:id="rId5"/>
    <p:sldLayoutId id="2147483724" r:id="rId6"/>
    <p:sldLayoutId id="2147483721" r:id="rId7"/>
    <p:sldLayoutId id="2147483723" r:id="rId8"/>
    <p:sldLayoutId id="2147483726" r:id="rId9"/>
  </p:sldLayoutIdLst>
  <p:hf hdr="0" dt="0"/>
  <p:txStyles>
    <p:titleStyle>
      <a:lvl1pPr algn="l" defTabSz="685800" rtl="0" eaLnBrk="1" latinLnBrk="0" hangingPunct="1">
        <a:spcBef>
          <a:spcPct val="0"/>
        </a:spcBef>
        <a:buNone/>
        <a:defRPr sz="2400" kern="1200">
          <a:solidFill>
            <a:srgbClr val="009D7F"/>
          </a:solidFill>
          <a:latin typeface="+mj-lt"/>
          <a:ea typeface="+mj-ea"/>
          <a:cs typeface="+mj-cs"/>
        </a:defRPr>
      </a:lvl1pPr>
    </p:titleStyle>
    <p:bodyStyle>
      <a:lvl1pPr marL="148500" indent="-14850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99500" indent="-14850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0500" indent="-14850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4850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39000" indent="-14850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55" userDrawn="1">
          <p15:clr>
            <a:srgbClr val="F26B43"/>
          </p15:clr>
        </p15:guide>
        <p15:guide id="2" pos="543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576000" y="932071"/>
            <a:ext cx="6818518" cy="615553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76000" y="1825831"/>
            <a:ext cx="7992000" cy="3979433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5353200" y="6372140"/>
            <a:ext cx="2891208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 b="0">
                <a:solidFill>
                  <a:srgbClr val="009D7F"/>
                </a:solidFill>
              </a:defRPr>
            </a:lvl1pPr>
          </a:lstStyle>
          <a:p>
            <a:r>
              <a:rPr lang="nb-NO"/>
              <a:t>Norwegian University of Life Sciences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576000" y="6372140"/>
            <a:ext cx="47580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 b="0">
                <a:solidFill>
                  <a:srgbClr val="009D7F"/>
                </a:solidFill>
              </a:defRPr>
            </a:lvl1pPr>
          </a:lstStyle>
          <a:p>
            <a:pPr>
              <a:defRPr/>
            </a:pPr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269624" y="6372140"/>
            <a:ext cx="298376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 b="0">
                <a:solidFill>
                  <a:srgbClr val="009D7F"/>
                </a:solidFill>
              </a:defRPr>
            </a:lvl1pPr>
          </a:lstStyle>
          <a:p>
            <a:pPr>
              <a:defRPr/>
            </a:pPr>
            <a:fld id="{9C335BD2-5135-4752-9777-E4CD151E3ADF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  <p:cxnSp>
        <p:nvCxnSpPr>
          <p:cNvPr id="13" name="Rett linje 12"/>
          <p:cNvCxnSpPr/>
          <p:nvPr/>
        </p:nvCxnSpPr>
        <p:spPr>
          <a:xfrm>
            <a:off x="576000" y="6282000"/>
            <a:ext cx="8002800" cy="0"/>
          </a:xfrm>
          <a:prstGeom prst="line">
            <a:avLst/>
          </a:prstGeom>
          <a:ln w="12700">
            <a:solidFill>
              <a:srgbClr val="009D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C:\Users\Morten\Downloads\NMBU_symbol_1000prosent_av_18mm_RGB.wmf"/>
          <p:cNvPicPr>
            <a:picLocks noChangeAspect="1" noChangeArrowheads="1"/>
          </p:cNvPicPr>
          <p:nvPr/>
        </p:nvPicPr>
        <p:blipFill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89642"/>
            <a:ext cx="676257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5901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2" r:id="rId12"/>
    <p:sldLayoutId id="2147483743" r:id="rId13"/>
    <p:sldLayoutId id="2147483744" r:id="rId14"/>
    <p:sldLayoutId id="2147483745" r:id="rId15"/>
    <p:sldLayoutId id="2147483746" r:id="rId16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rgbClr val="009D7F"/>
          </a:solidFill>
          <a:latin typeface="+mj-lt"/>
          <a:ea typeface="+mj-ea"/>
          <a:cs typeface="+mj-cs"/>
        </a:defRPr>
      </a:lvl1pPr>
    </p:titleStyle>
    <p:bodyStyle>
      <a:lvl1pPr marL="198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4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2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576000" y="932071"/>
            <a:ext cx="6818518" cy="615553"/>
          </a:xfrm>
          <a:prstGeom prst="rect">
            <a:avLst/>
          </a:prstGeom>
        </p:spPr>
        <p:txBody>
          <a:bodyPr vert="horz" wrap="square" lIns="0" tIns="0" rIns="0" bIns="0" rtlCol="0" anchor="b" anchorCtr="0">
            <a:sp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576000" y="1825831"/>
            <a:ext cx="7992000" cy="3979433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5353200" y="6372140"/>
            <a:ext cx="2891208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 b="0">
                <a:solidFill>
                  <a:srgbClr val="009D7F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nb-NO">
                <a:latin typeface="Arial"/>
                <a:cs typeface="+mn-cs"/>
              </a:rPr>
              <a:t>Norwegian University of Life Sciences</a:t>
            </a:r>
            <a:endParaRPr lang="nb-NO" dirty="0">
              <a:latin typeface="Arial"/>
              <a:cs typeface="+mn-cs"/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576000" y="6372140"/>
            <a:ext cx="47580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1000" b="0">
                <a:solidFill>
                  <a:srgbClr val="009D7F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>
                <a:latin typeface="Arial"/>
                <a:cs typeface="+mn-cs"/>
              </a:rPr>
              <a:t>The Cat - Behaviour and Welfare - Bjarne O. Braastad</a:t>
            </a:r>
            <a:endParaRPr lang="nb-NO" dirty="0">
              <a:latin typeface="Arial"/>
              <a:cs typeface="+mn-cs"/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269624" y="6372140"/>
            <a:ext cx="298376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 b="0">
                <a:solidFill>
                  <a:srgbClr val="009D7F"/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76503D8D-F27D-49CA-A299-3589FD585F6D}" type="slidenum">
              <a:rPr lang="nb-NO" smtClean="0">
                <a:latin typeface="Arial"/>
                <a:cs typeface="+mn-cs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nb-NO">
              <a:latin typeface="Arial"/>
              <a:cs typeface="+mn-cs"/>
            </a:endParaRPr>
          </a:p>
        </p:txBody>
      </p:sp>
      <p:cxnSp>
        <p:nvCxnSpPr>
          <p:cNvPr id="13" name="Rett linje 12"/>
          <p:cNvCxnSpPr/>
          <p:nvPr userDrawn="1"/>
        </p:nvCxnSpPr>
        <p:spPr>
          <a:xfrm>
            <a:off x="576000" y="6282000"/>
            <a:ext cx="8002800" cy="0"/>
          </a:xfrm>
          <a:prstGeom prst="line">
            <a:avLst/>
          </a:prstGeom>
          <a:ln w="12700">
            <a:solidFill>
              <a:srgbClr val="009D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4" name="Picture 2" descr="C:\Users\Morten\Downloads\NMBU_symbol_1000prosent_av_18mm_RGB.wmf"/>
          <p:cNvPicPr>
            <a:picLocks noChangeAspect="1" noChangeArrowheads="1"/>
          </p:cNvPicPr>
          <p:nvPr userDrawn="1"/>
        </p:nvPicPr>
        <p:blipFill>
          <a:blip r:embed="rId2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70518" y="389642"/>
            <a:ext cx="676257" cy="5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4167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  <p:sldLayoutId id="2147483759" r:id="rId12"/>
    <p:sldLayoutId id="2147483760" r:id="rId13"/>
    <p:sldLayoutId id="2147483761" r:id="rId14"/>
    <p:sldLayoutId id="2147483762" r:id="rId15"/>
    <p:sldLayoutId id="2147483763" r:id="rId16"/>
    <p:sldLayoutId id="2147483764" r:id="rId17"/>
    <p:sldLayoutId id="2147483765" r:id="rId18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rgbClr val="009D7F"/>
          </a:solidFill>
          <a:latin typeface="+mj-lt"/>
          <a:ea typeface="+mj-ea"/>
          <a:cs typeface="+mj-cs"/>
        </a:defRPr>
      </a:lvl1pPr>
    </p:titleStyle>
    <p:bodyStyle>
      <a:lvl1pPr marL="198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4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2000" indent="-1980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_WEMtYj2pJc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7.jpeg"/><Relationship Id="rId5" Type="http://schemas.openxmlformats.org/officeDocument/2006/relationships/hyperlink" Target="http://www.youtube.com/watch?v=cgtYrlFwzF0&amp;NR=1" TargetMode="External"/><Relationship Id="rId4" Type="http://schemas.openxmlformats.org/officeDocument/2006/relationships/hyperlink" Target="https://www.youtube.com/watch?v=ccqNY7wOTR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raastad.info/" TargetMode="External"/><Relationship Id="rId7" Type="http://schemas.openxmlformats.org/officeDocument/2006/relationships/hyperlink" Target="http://www.animalpickings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0.xml"/><Relationship Id="rId6" Type="http://schemas.openxmlformats.org/officeDocument/2006/relationships/hyperlink" Target="http://www.etologi-dyrevelferd.no/" TargetMode="External"/><Relationship Id="rId5" Type="http://schemas.openxmlformats.org/officeDocument/2006/relationships/hyperlink" Target="http://www.etologi.no/" TargetMode="External"/><Relationship Id="rId4" Type="http://schemas.openxmlformats.org/officeDocument/2006/relationships/hyperlink" Target="http://www.facebook.com/KattenAtferdVelferd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9.xml"/><Relationship Id="rId4" Type="http://schemas.openxmlformats.org/officeDocument/2006/relationships/image" Target="../media/image1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92022" y="247868"/>
            <a:ext cx="8084434" cy="2893100"/>
          </a:xfrm>
        </p:spPr>
        <p:txBody>
          <a:bodyPr/>
          <a:lstStyle/>
          <a:p>
            <a:pPr eaLnBrk="1" hangingPunct="1"/>
            <a:br>
              <a:rPr lang="nb-NO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nb-NO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Cat – Behaviour and Welfare</a:t>
            </a:r>
            <a:br>
              <a:rPr lang="nb-NO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nb-NO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nb-NO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The kitten’s development from </a:t>
            </a:r>
            <a:br>
              <a:rPr lang="nb-NO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nb-NO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to 12 weeks of age</a:t>
            </a:r>
          </a:p>
        </p:txBody>
      </p:sp>
      <p:sp>
        <p:nvSpPr>
          <p:cNvPr id="1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76000" y="3717032"/>
            <a:ext cx="5638800" cy="1872207"/>
          </a:xfrm>
        </p:spPr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nb-NO" sz="2800" b="1" dirty="0">
                <a:solidFill>
                  <a:schemeClr val="bg1"/>
                </a:solidFill>
              </a:rPr>
              <a:t>Bjarne O. Braastad</a:t>
            </a:r>
          </a:p>
          <a:p>
            <a:pPr eaLnBrk="1" hangingPunct="1">
              <a:spcBef>
                <a:spcPct val="50000"/>
              </a:spcBef>
            </a:pPr>
            <a:r>
              <a:rPr lang="nb-NO" sz="1600" dirty="0"/>
              <a:t>Professor of Ethology </a:t>
            </a:r>
            <a:endParaRPr lang="nb-NO" sz="1600" dirty="0">
              <a:solidFill>
                <a:schemeClr val="bg1"/>
              </a:solidFill>
            </a:endParaRPr>
          </a:p>
          <a:p>
            <a:pPr eaLnBrk="1" hangingPunct="1"/>
            <a:r>
              <a:rPr lang="nb-NO" sz="1600" dirty="0"/>
              <a:t>Department of Animal and Aquacultural Sciences,</a:t>
            </a:r>
            <a:endParaRPr lang="nb-NO" sz="1600" dirty="0">
              <a:solidFill>
                <a:schemeClr val="bg1"/>
              </a:solidFill>
            </a:endParaRPr>
          </a:p>
          <a:p>
            <a:pPr eaLnBrk="1" hangingPunct="1"/>
            <a:r>
              <a:rPr lang="nb-NO" sz="1600" dirty="0">
                <a:solidFill>
                  <a:schemeClr val="bg1"/>
                </a:solidFill>
              </a:rPr>
              <a:t>Norwegian University of Life Sciences, </a:t>
            </a:r>
            <a:r>
              <a:rPr lang="nb-NO" sz="1600" dirty="0"/>
              <a:t>NMBU, Ås, Norway</a:t>
            </a:r>
            <a:endParaRPr lang="nb-NO" sz="1600" dirty="0">
              <a:solidFill>
                <a:schemeClr val="bg1"/>
              </a:solidFill>
            </a:endParaRPr>
          </a:p>
        </p:txBody>
      </p:sp>
      <p:pic>
        <p:nvPicPr>
          <p:cNvPr id="18" name="Picture 6" descr="Fi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4662335"/>
            <a:ext cx="2286000" cy="151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4" descr="bilde 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2852552"/>
            <a:ext cx="22860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447" y="6395768"/>
            <a:ext cx="2891208" cy="153888"/>
          </a:xfr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Norwegian </a:t>
            </a:r>
            <a:r>
              <a:rPr kumimoji="0" lang="nb-NO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University</a:t>
            </a:r>
            <a:r>
              <a:rPr kumimoji="0" lang="nb-NO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</a:t>
            </a:r>
            <a:r>
              <a:rPr kumimoji="0" lang="nb-NO" sz="1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of</a:t>
            </a:r>
            <a:r>
              <a:rPr kumimoji="0" lang="nb-NO" sz="1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Life Sciences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The Cat - Behaviour and Welfare - Bjarne O. Braastad</a:t>
            </a:r>
            <a:endParaRPr kumimoji="0" lang="nb-NO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67E8CAB-9E1F-487B-9AE4-C60737AEF540}" type="slidenum">
              <a:rPr kumimoji="0" lang="nb-NO" sz="10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0</a:t>
            </a:fld>
            <a:endParaRPr kumimoji="0" lang="nb-NO" sz="1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1819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>
          <a:xfrm>
            <a:off x="576000" y="169241"/>
            <a:ext cx="8460496" cy="1107996"/>
          </a:xfrm>
        </p:spPr>
        <p:txBody>
          <a:bodyPr/>
          <a:lstStyle/>
          <a:p>
            <a:pPr eaLnBrk="1" hangingPunct="1"/>
            <a:r>
              <a:rPr lang="nb-NO" sz="3600" dirty="0"/>
              <a:t>Behavioural </a:t>
            </a:r>
            <a:r>
              <a:rPr lang="nb-NO" sz="3600" dirty="0" err="1"/>
              <a:t>development</a:t>
            </a:r>
            <a:r>
              <a:rPr lang="nb-NO" sz="3600" dirty="0"/>
              <a:t>: </a:t>
            </a:r>
            <a:br>
              <a:rPr lang="nb-NO" sz="3600" dirty="0"/>
            </a:br>
            <a:r>
              <a:rPr lang="nb-NO" sz="3600" dirty="0" err="1"/>
              <a:t>socialization</a:t>
            </a:r>
            <a:r>
              <a:rPr lang="nb-NO" sz="3600" dirty="0"/>
              <a:t> and play</a:t>
            </a:r>
          </a:p>
        </p:txBody>
      </p:sp>
      <p:sp>
        <p:nvSpPr>
          <p:cNvPr id="582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5999" y="1556792"/>
            <a:ext cx="8100735" cy="3960440"/>
          </a:xfrm>
        </p:spPr>
        <p:txBody>
          <a:bodyPr/>
          <a:lstStyle/>
          <a:p>
            <a:pPr marL="450850" indent="-450850" eaLnBrk="1" hangingPunct="1">
              <a:lnSpc>
                <a:spcPct val="90000"/>
              </a:lnSpc>
            </a:pPr>
            <a:r>
              <a:rPr lang="nb-NO" sz="2000" dirty="0">
                <a:solidFill>
                  <a:schemeClr val="tx1"/>
                </a:solidFill>
              </a:rPr>
              <a:t>2–3 </a:t>
            </a:r>
            <a:r>
              <a:rPr lang="nb-NO" sz="2000" dirty="0"/>
              <a:t>weeks</a:t>
            </a:r>
            <a:r>
              <a:rPr lang="nb-NO" sz="2000" dirty="0">
                <a:solidFill>
                  <a:schemeClr val="tx1"/>
                </a:solidFill>
              </a:rPr>
              <a:t>: </a:t>
            </a:r>
            <a:r>
              <a:rPr lang="nb-NO" sz="2000" i="1" dirty="0">
                <a:solidFill>
                  <a:schemeClr val="tx1"/>
                </a:solidFill>
              </a:rPr>
              <a:t>habituation</a:t>
            </a:r>
            <a:r>
              <a:rPr lang="nb-NO" sz="2000" dirty="0">
                <a:solidFill>
                  <a:schemeClr val="tx1"/>
                </a:solidFill>
              </a:rPr>
              <a:t> to handling by man</a:t>
            </a:r>
          </a:p>
          <a:p>
            <a:pPr marL="450850" indent="-450850" eaLnBrk="1" hangingPunct="1">
              <a:lnSpc>
                <a:spcPct val="90000"/>
              </a:lnSpc>
            </a:pPr>
            <a:r>
              <a:rPr lang="nb-NO" sz="2000" dirty="0">
                <a:solidFill>
                  <a:schemeClr val="tx1"/>
                </a:solidFill>
              </a:rPr>
              <a:t>3–21 </a:t>
            </a:r>
            <a:r>
              <a:rPr lang="nb-NO" sz="2000" dirty="0"/>
              <a:t>weeks</a:t>
            </a:r>
            <a:r>
              <a:rPr lang="nb-NO" sz="2000" dirty="0">
                <a:solidFill>
                  <a:schemeClr val="tx1"/>
                </a:solidFill>
              </a:rPr>
              <a:t>: socialization and social play:</a:t>
            </a:r>
          </a:p>
          <a:p>
            <a:pPr marL="793750" lvl="1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nb-NO" sz="2000" dirty="0"/>
              <a:t>socialization: 3–12 weeks; most active 3–7 weeks</a:t>
            </a:r>
          </a:p>
          <a:p>
            <a:pPr marL="793750" lvl="3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nb-NO" sz="2000" dirty="0"/>
              <a:t>social play: </a:t>
            </a:r>
          </a:p>
          <a:p>
            <a:pPr marL="450850" lvl="3" indent="0">
              <a:lnSpc>
                <a:spcPct val="90000"/>
              </a:lnSpc>
              <a:buNone/>
            </a:pPr>
            <a:r>
              <a:rPr lang="nb-NO" sz="2000" dirty="0"/>
              <a:t>– learns effects of signals and social responses</a:t>
            </a:r>
          </a:p>
          <a:p>
            <a:pPr marL="450850" lvl="3" indent="0">
              <a:lnSpc>
                <a:spcPct val="90000"/>
              </a:lnSpc>
              <a:buNone/>
            </a:pPr>
            <a:r>
              <a:rPr lang="nb-NO" sz="2000" dirty="0"/>
              <a:t>– </a:t>
            </a:r>
            <a:r>
              <a:rPr lang="nb-NO" sz="2000" dirty="0">
                <a:solidFill>
                  <a:schemeClr val="tx1"/>
                </a:solidFill>
              </a:rPr>
              <a:t>learns with whom it can have social contact</a:t>
            </a:r>
          </a:p>
          <a:p>
            <a:pPr marL="450850" lvl="3" indent="0">
              <a:lnSpc>
                <a:spcPct val="90000"/>
              </a:lnSpc>
              <a:buNone/>
            </a:pPr>
            <a:r>
              <a:rPr lang="nb-NO" sz="2000" dirty="0"/>
              <a:t>– </a:t>
            </a:r>
            <a:r>
              <a:rPr lang="nb-NO" sz="2000" dirty="0">
                <a:solidFill>
                  <a:schemeClr val="tx1"/>
                </a:solidFill>
              </a:rPr>
              <a:t>humans must be included in socialization or the cat will </a:t>
            </a:r>
          </a:p>
          <a:p>
            <a:pPr marL="450850" lvl="3" indent="0">
              <a:lnSpc>
                <a:spcPct val="90000"/>
              </a:lnSpc>
              <a:buNone/>
            </a:pPr>
            <a:r>
              <a:rPr lang="nb-NO" sz="2000" dirty="0"/>
              <a:t>	 </a:t>
            </a:r>
            <a:r>
              <a:rPr lang="nb-NO" sz="2000" dirty="0">
                <a:solidFill>
                  <a:schemeClr val="tx1"/>
                </a:solidFill>
              </a:rPr>
              <a:t>remain fearful towards </a:t>
            </a:r>
            <a:r>
              <a:rPr lang="nb-NO" sz="2000" dirty="0"/>
              <a:t>them</a:t>
            </a:r>
            <a:r>
              <a:rPr lang="nb-NO" sz="2000" dirty="0">
                <a:solidFill>
                  <a:schemeClr val="tx1"/>
                </a:solidFill>
              </a:rPr>
              <a:t>  </a:t>
            </a:r>
            <a:endParaRPr lang="nb-NO" sz="2000" dirty="0"/>
          </a:p>
          <a:p>
            <a:pPr marL="450850" lvl="3" indent="0">
              <a:lnSpc>
                <a:spcPct val="90000"/>
              </a:lnSpc>
              <a:buNone/>
            </a:pPr>
            <a:r>
              <a:rPr lang="nb-NO" sz="2000" dirty="0">
                <a:solidFill>
                  <a:schemeClr val="tx1"/>
                </a:solidFill>
              </a:rPr>
              <a:t>– varied human contact is important</a:t>
            </a:r>
            <a:endParaRPr lang="nb-NO" sz="2000" dirty="0"/>
          </a:p>
          <a:p>
            <a:pPr marL="450850" lvl="3" indent="0">
              <a:lnSpc>
                <a:spcPct val="90000"/>
              </a:lnSpc>
              <a:buNone/>
            </a:pPr>
            <a:r>
              <a:rPr lang="nb-NO" sz="2000" dirty="0">
                <a:solidFill>
                  <a:schemeClr val="tx1"/>
                </a:solidFill>
              </a:rPr>
              <a:t>– start: weeks 3–9; most active: weeks 9–14</a:t>
            </a:r>
            <a:endParaRPr lang="nb-NO" dirty="0">
              <a:solidFill>
                <a:schemeClr val="tx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9310" y="4581128"/>
            <a:ext cx="2267186" cy="151145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129071" y="6082013"/>
            <a:ext cx="154766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700" dirty="0"/>
              <a:t>Photo: Janne Helen Lorentzsen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  <a:endParaRPr lang="nb-NO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05000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2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2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82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82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82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82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82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82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82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82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82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82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82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82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82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82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82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82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82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82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2659" grpId="0" build="p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>
          <a:xfrm>
            <a:off x="755576" y="214212"/>
            <a:ext cx="8280920" cy="1270571"/>
          </a:xfrm>
        </p:spPr>
        <p:txBody>
          <a:bodyPr/>
          <a:lstStyle/>
          <a:p>
            <a:pPr eaLnBrk="1" hangingPunct="1"/>
            <a:r>
              <a:rPr lang="nb-NO" sz="3600" dirty="0"/>
              <a:t>Behavioural </a:t>
            </a:r>
            <a:r>
              <a:rPr lang="nb-NO" sz="3600" dirty="0" err="1"/>
              <a:t>development</a:t>
            </a:r>
            <a:r>
              <a:rPr lang="nb-NO" sz="3600" dirty="0"/>
              <a:t>: </a:t>
            </a:r>
            <a:br>
              <a:rPr lang="nb-NO" sz="3600" dirty="0"/>
            </a:br>
            <a:r>
              <a:rPr lang="nb-NO" sz="3600" dirty="0" err="1"/>
              <a:t>predatory</a:t>
            </a:r>
            <a:r>
              <a:rPr lang="nb-NO" sz="3600" dirty="0"/>
              <a:t> play and motor skills</a:t>
            </a:r>
          </a:p>
        </p:txBody>
      </p:sp>
      <p:sp>
        <p:nvSpPr>
          <p:cNvPr id="2" name="TekstSylinder 1"/>
          <p:cNvSpPr txBox="1"/>
          <p:nvPr/>
        </p:nvSpPr>
        <p:spPr>
          <a:xfrm>
            <a:off x="1259632" y="2204864"/>
            <a:ext cx="7308368" cy="3230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indent="-357188" eaLnBrk="1" hangingPunct="1">
              <a:lnSpc>
                <a:spcPct val="90000"/>
              </a:lnSpc>
              <a:spcBef>
                <a:spcPts val="528"/>
              </a:spcBef>
              <a:spcAft>
                <a:spcPts val="0"/>
              </a:spcAft>
              <a:buSzPts val="2200"/>
              <a:buFont typeface="Arial" panose="020B0604020202020204" pitchFamily="34" charset="0"/>
              <a:buChar char="•"/>
            </a:pPr>
            <a:r>
              <a:rPr lang="en-GB" sz="2200" dirty="0">
                <a:latin typeface="Arial" panose="020B0604020202020204" pitchFamily="34" charset="0"/>
                <a:cs typeface="+mn-cs"/>
              </a:rPr>
              <a:t>Object play/predatory play: learns </a:t>
            </a:r>
            <a:r>
              <a:rPr lang="en-GB" sz="2200" dirty="0">
                <a:latin typeface="Arial" panose="020B0604020202020204" pitchFamily="34" charset="0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predatory skills</a:t>
            </a:r>
            <a:r>
              <a:rPr lang="en-GB" sz="2200" dirty="0">
                <a:latin typeface="Arial" panose="020B0604020202020204" pitchFamily="34" charset="0"/>
                <a:cs typeface="+mn-cs"/>
              </a:rPr>
              <a:t> </a:t>
            </a:r>
          </a:p>
          <a:p>
            <a:pPr marL="625475" indent="-176213" eaLnBrk="1" hangingPunct="1">
              <a:lnSpc>
                <a:spcPct val="90000"/>
              </a:lnSpc>
              <a:spcBef>
                <a:spcPts val="528"/>
              </a:spcBef>
              <a:spcAft>
                <a:spcPts val="0"/>
              </a:spcAft>
              <a:buSzPts val="2200"/>
              <a:buFont typeface="Arial" panose="020B0604020202020204" pitchFamily="34" charset="0"/>
              <a:buChar char="­"/>
            </a:pPr>
            <a:r>
              <a:rPr lang="en-GB" sz="2200" dirty="0">
                <a:latin typeface="Arial" panose="020B0604020202020204" pitchFamily="34" charset="0"/>
              </a:rPr>
              <a:t>m</a:t>
            </a:r>
            <a:r>
              <a:rPr lang="en-GB" sz="2200" dirty="0">
                <a:latin typeface="Arial" panose="020B0604020202020204" pitchFamily="34" charset="0"/>
                <a:cs typeface="+mn-cs"/>
              </a:rPr>
              <a:t>other brings dead prey by 4–5 weeks of age; later </a:t>
            </a:r>
            <a:r>
              <a:rPr lang="en-GB" sz="2200" dirty="0">
                <a:latin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live small rodent prey</a:t>
            </a:r>
            <a:endParaRPr lang="en-GB" sz="2200" dirty="0"/>
          </a:p>
          <a:p>
            <a:pPr marL="625475" indent="-176213" eaLnBrk="1" hangingPunct="1">
              <a:lnSpc>
                <a:spcPct val="90000"/>
              </a:lnSpc>
              <a:spcBef>
                <a:spcPts val="528"/>
              </a:spcBef>
              <a:spcAft>
                <a:spcPts val="0"/>
              </a:spcAft>
              <a:buSzPts val="2200"/>
              <a:buFont typeface="Arial" panose="020B0604020202020204" pitchFamily="34" charset="0"/>
              <a:buChar char="­"/>
            </a:pPr>
            <a:r>
              <a:rPr lang="en-GB" sz="2200" dirty="0">
                <a:latin typeface="Arial" panose="020B0604020202020204" pitchFamily="34" charset="0"/>
              </a:rPr>
              <a:t>o</a:t>
            </a:r>
            <a:r>
              <a:rPr lang="en-GB" sz="2200" dirty="0">
                <a:latin typeface="Arial" panose="020B0604020202020204" pitchFamily="34" charset="0"/>
                <a:cs typeface="+mn-cs"/>
              </a:rPr>
              <a:t>bject play: start 9–12 weeks; most active: 18–21 weeks</a:t>
            </a:r>
            <a:endParaRPr lang="en-GB" sz="800" dirty="0">
              <a:latin typeface="Arial" panose="020B0604020202020204" pitchFamily="34" charset="0"/>
              <a:cs typeface="+mn-cs"/>
            </a:endParaRPr>
          </a:p>
          <a:p>
            <a:pPr marL="357188" indent="-357188" eaLnBrk="1" hangingPunct="1">
              <a:lnSpc>
                <a:spcPct val="90000"/>
              </a:lnSpc>
              <a:spcBef>
                <a:spcPts val="528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200" dirty="0">
                <a:latin typeface="Arial" panose="020B0604020202020204" pitchFamily="34" charset="0"/>
                <a:cs typeface="+mn-cs"/>
              </a:rPr>
              <a:t>Motor play: learns </a:t>
            </a:r>
            <a:r>
              <a:rPr lang="en-GB" sz="2200" dirty="0">
                <a:latin typeface="Arial" panose="020B0604020202020204" pitchFamily="34" charset="0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co-ordinated movements</a:t>
            </a:r>
            <a:r>
              <a:rPr lang="en-GB" sz="2200" dirty="0">
                <a:latin typeface="Arial" panose="020B0604020202020204" pitchFamily="34" charset="0"/>
                <a:cs typeface="+mn-cs"/>
              </a:rPr>
              <a:t>  </a:t>
            </a:r>
            <a:endParaRPr lang="en-GB" sz="800" dirty="0">
              <a:latin typeface="Arial" panose="020B0604020202020204" pitchFamily="34" charset="0"/>
              <a:cs typeface="+mn-cs"/>
            </a:endParaRPr>
          </a:p>
          <a:p>
            <a:pPr marL="342900" indent="-342900" eaLnBrk="1" hangingPunct="1">
              <a:spcBef>
                <a:spcPct val="30000"/>
              </a:spcBef>
              <a:buFont typeface="Arial" panose="020B0604020202020204" pitchFamily="34" charset="0"/>
              <a:buChar char="•"/>
            </a:pPr>
            <a:r>
              <a:rPr lang="en-GB" sz="2200" dirty="0"/>
              <a:t>To ensure that kittens learn what they need to about social behaviour, they must be together with their mother and siblings until at least 12 weeks of age.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06" y="1959012"/>
            <a:ext cx="842302" cy="96689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7750" y="2999813"/>
            <a:ext cx="111561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700" dirty="0"/>
              <a:t>Photo: Heide Kvaløy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b-NO"/>
              <a:t>Norwegian University of Life Sciences</a:t>
            </a:r>
            <a:endParaRPr lang="nb-NO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Cat - Behaviour and Welfare - Bjarne O. Braastad</a:t>
            </a:r>
            <a:endParaRPr lang="nb-NO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3D8D-F27D-49CA-A299-3589FD585F6D}" type="slidenum">
              <a:rPr lang="nb-NO" smtClean="0"/>
              <a:pPr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87974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6" name="Rectangle 2"/>
          <p:cNvSpPr>
            <a:spLocks noGrp="1" noChangeArrowheads="1"/>
          </p:cNvSpPr>
          <p:nvPr>
            <p:ph type="title"/>
          </p:nvPr>
        </p:nvSpPr>
        <p:spPr>
          <a:xfrm>
            <a:off x="683568" y="331972"/>
            <a:ext cx="6958552" cy="1107996"/>
          </a:xfrm>
        </p:spPr>
        <p:txBody>
          <a:bodyPr/>
          <a:lstStyle/>
          <a:p>
            <a:pPr eaLnBrk="1" hangingPunct="1"/>
            <a:r>
              <a:rPr lang="nb-NO" sz="3600" dirty="0"/>
              <a:t>More on cats’ behaviour and welfare is found here </a:t>
            </a:r>
            <a:r>
              <a:rPr lang="nb-NO" sz="2800" dirty="0"/>
              <a:t>(in Norwegian)</a:t>
            </a:r>
            <a:endParaRPr lang="nb-NO" sz="3600" dirty="0"/>
          </a:p>
        </p:txBody>
      </p:sp>
      <p:sp>
        <p:nvSpPr>
          <p:cNvPr id="7" name="TekstSylinder 6"/>
          <p:cNvSpPr txBox="1"/>
          <p:nvPr/>
        </p:nvSpPr>
        <p:spPr>
          <a:xfrm>
            <a:off x="539552" y="1988840"/>
            <a:ext cx="8332468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b-NO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9D7F"/>
              </a:buClr>
              <a:buSzTx/>
              <a:buFont typeface="Symbol" pitchFamily="18" charset="2"/>
              <a:buChar char="·"/>
              <a:tabLst/>
              <a:defRPr/>
            </a:pP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  <a:hlinkClick r:id="rId3"/>
              </a:rPr>
              <a:t>www.braastad.info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– Braastad’s website on ethology, animal welfare, cats and human–animal relationship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9D7F"/>
              </a:buClr>
              <a:buSzTx/>
              <a:buFont typeface="Symbol" pitchFamily="18" charset="2"/>
              <a:buChar char="·"/>
              <a:tabLst/>
              <a:defRPr/>
            </a:pP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  <a:hlinkClick r:id="rId4"/>
              </a:rPr>
              <a:t>www.facebook.com/KattenAtferdVelferd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– Facebook (Meta) site for the Norwegian cat book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9D7F"/>
              </a:buClr>
              <a:buSzTx/>
              <a:buFont typeface="Symbol" pitchFamily="18" charset="2"/>
              <a:buChar char="·"/>
              <a:tabLst/>
              <a:defRPr/>
            </a:pP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  <a:hlinkClick r:id="rId5"/>
              </a:rPr>
              <a:t>www.etologi.no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– website for the Norwegian Association of Ethologists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9D7F"/>
              </a:buClr>
              <a:buSzTx/>
              <a:buFont typeface="Symbol" pitchFamily="18" charset="2"/>
              <a:buChar char="·"/>
              <a:tabLst/>
              <a:defRPr/>
            </a:pP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  <a:hlinkClick r:id="rId6"/>
              </a:rPr>
              <a:t>www.etologi-dyrevelferd.no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– website on ethology and animal welfare for secondary schools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009D7F"/>
              </a:buClr>
              <a:buSzTx/>
              <a:buFont typeface="Symbol" pitchFamily="18" charset="2"/>
              <a:buChar char="·"/>
              <a:tabLst/>
              <a:defRPr/>
            </a:pP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  <a:hlinkClick r:id="rId7"/>
              </a:rPr>
              <a:t>www.animalpickings.com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 – popular scientific website </a:t>
            </a:r>
            <a:r>
              <a:rPr kumimoji="0" lang="nb-NO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for the Research 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Group on Ethology and Animal Environment </a:t>
            </a:r>
            <a:r>
              <a:rPr kumimoji="0" lang="nb-NO" sz="20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at the Norwegian </a:t>
            </a:r>
            <a:r>
              <a:rPr kumimoji="0" lang="nb-NO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University of Life Sciences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nb-NO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6503D8D-F27D-49CA-A299-3589FD585F6D}" type="slidenum">
              <a:rPr kumimoji="0" lang="nb-NO" sz="1000" b="0" i="0" u="none" strike="noStrike" kern="1200" cap="none" spc="0" normalizeH="0" baseline="0" noProof="0" smtClean="0">
                <a:ln>
                  <a:noFill/>
                </a:ln>
                <a:solidFill>
                  <a:srgbClr val="009D7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b-NO" sz="1000" b="0" i="0" u="none" strike="noStrike" kern="1200" cap="none" spc="0" normalizeH="0" baseline="0" noProof="0">
              <a:ln>
                <a:noFill/>
              </a:ln>
              <a:solidFill>
                <a:srgbClr val="009D7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0" i="0" u="none" strike="noStrike" kern="1200" cap="none" spc="0" normalizeH="0" baseline="0" noProof="0">
                <a:ln>
                  <a:noFill/>
                </a:ln>
                <a:solidFill>
                  <a:srgbClr val="009D7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Norwegian University of Life Sciences</a:t>
            </a:r>
            <a:endParaRPr kumimoji="0" lang="nb-NO" sz="1000" b="0" i="0" u="none" strike="noStrike" kern="1200" cap="none" spc="0" normalizeH="0" baseline="0" noProof="0" dirty="0">
              <a:ln>
                <a:noFill/>
              </a:ln>
              <a:solidFill>
                <a:srgbClr val="009D7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009D7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The Cat - Behaviour and Welfare - Bjarne O. Braastad</a:t>
            </a:r>
            <a:endParaRPr kumimoji="0" lang="nb-NO" sz="1000" b="0" i="0" u="none" strike="noStrike" kern="1200" cap="none" spc="0" normalizeH="0" baseline="0" noProof="0" dirty="0">
              <a:ln>
                <a:noFill/>
              </a:ln>
              <a:solidFill>
                <a:srgbClr val="009D7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250341"/>
      </p:ext>
    </p:extLst>
  </p:cSld>
  <p:clrMapOvr>
    <a:masterClrMapping/>
  </p:clrMapOvr>
  <p:transition spd="slow"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22852" y="4053388"/>
            <a:ext cx="2664296" cy="1998222"/>
          </a:xfrm>
          <a:prstGeom prst="rect">
            <a:avLst/>
          </a:prstGeom>
        </p:spPr>
      </p:pic>
      <p:sp>
        <p:nvSpPr>
          <p:cNvPr id="9" name="AutoShape 3"/>
          <p:cNvSpPr>
            <a:spLocks noChangeArrowheads="1"/>
          </p:cNvSpPr>
          <p:nvPr/>
        </p:nvSpPr>
        <p:spPr bwMode="auto">
          <a:xfrm>
            <a:off x="5220072" y="4500088"/>
            <a:ext cx="2891208" cy="1449192"/>
          </a:xfrm>
          <a:prstGeom prst="wedgeRoundRectCallout">
            <a:avLst>
              <a:gd name="adj1" fmla="val -78538"/>
              <a:gd name="adj2" fmla="val 3567"/>
              <a:gd name="adj3" fmla="val 16667"/>
            </a:avLst>
          </a:prstGeom>
          <a:solidFill>
            <a:srgbClr val="9DFE7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But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we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have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our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secrets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that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no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ethologist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yet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knows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about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. </a:t>
            </a:r>
            <a:endParaRPr kumimoji="0" lang="nb-NO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mic Sans MS" pitchFamily="66" charset="0"/>
              <a:ea typeface="+mn-ea"/>
              <a:cs typeface="Arial" charset="0"/>
            </a:endParaRPr>
          </a:p>
        </p:txBody>
      </p:sp>
      <p:sp>
        <p:nvSpPr>
          <p:cNvPr id="8" name="Plassholder for lysbilde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6503D8D-F27D-49CA-A299-3589FD585F6D}" type="slidenum">
              <a:rPr kumimoji="0" lang="nb-NO" sz="1000" b="0" i="0" u="none" strike="noStrike" kern="1200" cap="none" spc="0" normalizeH="0" baseline="0" noProof="0" smtClean="0">
                <a:ln>
                  <a:noFill/>
                </a:ln>
                <a:solidFill>
                  <a:srgbClr val="009D7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nb-NO" sz="1000" b="0" i="0" u="none" strike="noStrike" kern="1200" cap="none" spc="0" normalizeH="0" baseline="0" noProof="0">
              <a:ln>
                <a:noFill/>
              </a:ln>
              <a:solidFill>
                <a:srgbClr val="009D7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>
                <a:ln>
                  <a:noFill/>
                </a:ln>
                <a:solidFill>
                  <a:srgbClr val="009D7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The Cat - Behaviour and Welfare - Bjarne O. Braastad</a:t>
            </a:r>
            <a:endParaRPr kumimoji="0" lang="nb-NO" sz="1000" b="0" i="0" u="none" strike="noStrike" kern="1200" cap="none" spc="0" normalizeH="0" baseline="0" noProof="0">
              <a:ln>
                <a:noFill/>
              </a:ln>
              <a:solidFill>
                <a:srgbClr val="009D7F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1000" b="0" i="0" u="none" strike="noStrike" kern="1200" cap="none" spc="0" normalizeH="0" baseline="0" noProof="0">
                <a:ln>
                  <a:noFill/>
                </a:ln>
                <a:solidFill>
                  <a:srgbClr val="009D7F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Norwegian University of Life Sciences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362" y="695151"/>
            <a:ext cx="4170394" cy="2780262"/>
          </a:xfrm>
          <a:prstGeom prst="rect">
            <a:avLst/>
          </a:prstGeom>
        </p:spPr>
      </p:pic>
      <p:sp>
        <p:nvSpPr>
          <p:cNvPr id="132101" name="AutoShape 3"/>
          <p:cNvSpPr>
            <a:spLocks noChangeArrowheads="1"/>
          </p:cNvSpPr>
          <p:nvPr/>
        </p:nvSpPr>
        <p:spPr bwMode="auto">
          <a:xfrm>
            <a:off x="5281948" y="1628800"/>
            <a:ext cx="3033712" cy="1530375"/>
          </a:xfrm>
          <a:prstGeom prst="wedgeRoundRectCallout">
            <a:avLst>
              <a:gd name="adj1" fmla="val -107108"/>
              <a:gd name="adj2" fmla="val -30286"/>
              <a:gd name="adj3" fmla="val 16667"/>
            </a:avLst>
          </a:prstGeom>
          <a:solidFill>
            <a:srgbClr val="9DFE7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Thank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you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for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listening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to Bjarne. He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believes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that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he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 understands </a:t>
            </a:r>
            <a:r>
              <a:rPr kumimoji="0" lang="nb-NO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me</a:t>
            </a:r>
            <a:r>
              <a:rPr kumimoji="0" lang="nb-NO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mic Sans MS" pitchFamily="66" charset="0"/>
                <a:ea typeface="+mn-ea"/>
                <a:cs typeface="Arial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71675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8489597"/>
      </p:ext>
    </p:extLst>
  </p:cSld>
  <p:clrMapOvr>
    <a:masterClrMapping/>
  </p:clrMapOvr>
</p:sld>
</file>

<file path=ppt/theme/theme1.xml><?xml version="1.0" encoding="utf-8"?>
<a:theme xmlns:a="http://schemas.openxmlformats.org/drawingml/2006/main" name="NMBU 16:9 with footer">
  <a:themeElements>
    <a:clrScheme name="NMBU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9D7F"/>
      </a:accent1>
      <a:accent2>
        <a:srgbClr val="FEC843"/>
      </a:accent2>
      <a:accent3>
        <a:srgbClr val="556680"/>
      </a:accent3>
      <a:accent4>
        <a:srgbClr val="00A1CD"/>
      </a:accent4>
      <a:accent5>
        <a:srgbClr val="000000"/>
      </a:accent5>
      <a:accent6>
        <a:srgbClr val="C8ACB7"/>
      </a:accent6>
      <a:hlink>
        <a:srgbClr val="009D7F"/>
      </a:hlink>
      <a:folHlink>
        <a:srgbClr val="77645A"/>
      </a:folHlink>
    </a:clrScheme>
    <a:fontScheme name="Office klassis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nmbu_engelsk_4-3.pptx  -  Read-Only" id="{E03CE0D5-DEC8-43B6-AB4C-B238A283634D}" vid="{F412CE78-9104-440F-AF69-3AD6D89C6C15}"/>
    </a:ext>
  </a:extLst>
</a:theme>
</file>

<file path=ppt/theme/theme2.xml><?xml version="1.0" encoding="utf-8"?>
<a:theme xmlns:a="http://schemas.openxmlformats.org/drawingml/2006/main" name="2_Norsk PPT-mal NMBU">
  <a:themeElements>
    <a:clrScheme name="NMBU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9D7F"/>
      </a:accent1>
      <a:accent2>
        <a:srgbClr val="FEC843"/>
      </a:accent2>
      <a:accent3>
        <a:srgbClr val="556680"/>
      </a:accent3>
      <a:accent4>
        <a:srgbClr val="00A1CD"/>
      </a:accent4>
      <a:accent5>
        <a:srgbClr val="000000"/>
      </a:accent5>
      <a:accent6>
        <a:srgbClr val="C8ACB7"/>
      </a:accent6>
      <a:hlink>
        <a:srgbClr val="009D7F"/>
      </a:hlink>
      <a:folHlink>
        <a:srgbClr val="77645A"/>
      </a:folHlink>
    </a:clrScheme>
    <a:fontScheme name="Office klassis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5_NMBU">
  <a:themeElements>
    <a:clrScheme name="NMBU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9D7F"/>
      </a:accent1>
      <a:accent2>
        <a:srgbClr val="FEC843"/>
      </a:accent2>
      <a:accent3>
        <a:srgbClr val="556680"/>
      </a:accent3>
      <a:accent4>
        <a:srgbClr val="00A1CD"/>
      </a:accent4>
      <a:accent5>
        <a:srgbClr val="000000"/>
      </a:accent5>
      <a:accent6>
        <a:srgbClr val="C8ACB7"/>
      </a:accent6>
      <a:hlink>
        <a:srgbClr val="009D7F"/>
      </a:hlink>
      <a:folHlink>
        <a:srgbClr val="77645A"/>
      </a:folHlink>
    </a:clrScheme>
    <a:fontScheme name="Office klassis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34D04241B6A2C49AEC0829EF2CEDC39" ma:contentTypeVersion="10" ma:contentTypeDescription="Create a new document." ma:contentTypeScope="" ma:versionID="8cb6642da07eca8b676722397af83821">
  <xsd:schema xmlns:xsd="http://www.w3.org/2001/XMLSchema" xmlns:xs="http://www.w3.org/2001/XMLSchema" xmlns:p="http://schemas.microsoft.com/office/2006/metadata/properties" xmlns:ns3="44bfa961-d78b-447a-878e-35665a8e91da" targetNamespace="http://schemas.microsoft.com/office/2006/metadata/properties" ma:root="true" ma:fieldsID="fed824015fb53f20ae12fe767caa57d0" ns3:_="">
    <xsd:import namespace="44bfa961-d78b-447a-878e-35665a8e91d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bfa961-d78b-447a-878e-35665a8e91d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F638A1F-54C3-4670-89D8-B1FFACE23D7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AA48EA6-061D-410C-9D29-53101D6FAAA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44bfa961-d78b-447a-878e-35665a8e91da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7E348AB-F6C4-449A-899C-7448A9A775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4bfa961-d78b-447a-878e-35665a8e91d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nmbu_engelsk_4-3</Template>
  <TotalTime>0</TotalTime>
  <Words>617</Words>
  <Application>Microsoft Office PowerPoint</Application>
  <PresentationFormat>On-screen Show (4:3)</PresentationFormat>
  <Paragraphs>73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Comic Sans MS</vt:lpstr>
      <vt:lpstr>Symbol</vt:lpstr>
      <vt:lpstr>Webdings</vt:lpstr>
      <vt:lpstr>NMBU 16:9 with footer</vt:lpstr>
      <vt:lpstr>2_Norsk PPT-mal NMBU</vt:lpstr>
      <vt:lpstr>5_NMBU</vt:lpstr>
      <vt:lpstr> The Cat – Behaviour and Welfare  3. The kitten’s development from  3 to 12 weeks of age</vt:lpstr>
      <vt:lpstr>Behavioural development:  socialization and play</vt:lpstr>
      <vt:lpstr>Behavioural development:  predatory play and motor skills</vt:lpstr>
      <vt:lpstr>More on cats’ behaviour and welfare is found here (in Norwegian)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2020-02-04T13:28:50Z</dcterms:created>
  <dcterms:modified xsi:type="dcterms:W3CDTF">2022-09-20T15:24:09Z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0484126-3486-41a9-802e-7f1e2277276c_Enabled">
    <vt:lpwstr>True</vt:lpwstr>
  </property>
  <property fmtid="{D5CDD505-2E9C-101B-9397-08002B2CF9AE}" pid="3" name="MSIP_Label_d0484126-3486-41a9-802e-7f1e2277276c_SiteId">
    <vt:lpwstr>eec01f8e-737f-43e3-9ed5-f8a59913bd82</vt:lpwstr>
  </property>
  <property fmtid="{D5CDD505-2E9C-101B-9397-08002B2CF9AE}" pid="4" name="MSIP_Label_d0484126-3486-41a9-802e-7f1e2277276c_Owner">
    <vt:lpwstr>kenneth.isaksen@nmbu.no</vt:lpwstr>
  </property>
  <property fmtid="{D5CDD505-2E9C-101B-9397-08002B2CF9AE}" pid="5" name="MSIP_Label_d0484126-3486-41a9-802e-7f1e2277276c_SetDate">
    <vt:lpwstr>2019-04-15T09:22:23.5926490Z</vt:lpwstr>
  </property>
  <property fmtid="{D5CDD505-2E9C-101B-9397-08002B2CF9AE}" pid="6" name="MSIP_Label_d0484126-3486-41a9-802e-7f1e2277276c_Name">
    <vt:lpwstr>Internal</vt:lpwstr>
  </property>
  <property fmtid="{D5CDD505-2E9C-101B-9397-08002B2CF9AE}" pid="7" name="MSIP_Label_d0484126-3486-41a9-802e-7f1e2277276c_Application">
    <vt:lpwstr>Microsoft Azure Information Protection</vt:lpwstr>
  </property>
  <property fmtid="{D5CDD505-2E9C-101B-9397-08002B2CF9AE}" pid="8" name="MSIP_Label_d0484126-3486-41a9-802e-7f1e2277276c_Extended_MSFT_Method">
    <vt:lpwstr>Automatic</vt:lpwstr>
  </property>
  <property fmtid="{D5CDD505-2E9C-101B-9397-08002B2CF9AE}" pid="9" name="Sensitivity">
    <vt:lpwstr>Internal</vt:lpwstr>
  </property>
  <property fmtid="{D5CDD505-2E9C-101B-9397-08002B2CF9AE}" pid="10" name="ContentTypeId">
    <vt:lpwstr>0x010100934D04241B6A2C49AEC0829EF2CEDC39</vt:lpwstr>
  </property>
</Properties>
</file>