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  <p:sldMasterId id="2147483730" r:id="rId5"/>
    <p:sldMasterId id="2147483747" r:id="rId6"/>
  </p:sldMasterIdLst>
  <p:notesMasterIdLst>
    <p:notesMasterId r:id="rId24"/>
  </p:notesMasterIdLst>
  <p:sldIdLst>
    <p:sldId id="1132" r:id="rId7"/>
    <p:sldId id="742" r:id="rId8"/>
    <p:sldId id="952" r:id="rId9"/>
    <p:sldId id="969" r:id="rId10"/>
    <p:sldId id="1048" r:id="rId11"/>
    <p:sldId id="1049" r:id="rId12"/>
    <p:sldId id="987" r:id="rId13"/>
    <p:sldId id="897" r:id="rId14"/>
    <p:sldId id="954" r:id="rId15"/>
    <p:sldId id="806" r:id="rId16"/>
    <p:sldId id="976" r:id="rId17"/>
    <p:sldId id="977" r:id="rId18"/>
    <p:sldId id="978" r:id="rId19"/>
    <p:sldId id="979" r:id="rId20"/>
    <p:sldId id="1133" r:id="rId21"/>
    <p:sldId id="1134" r:id="rId22"/>
    <p:sldId id="266" r:id="rId23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>
      <p:cViewPr varScale="1">
        <p:scale>
          <a:sx n="93" d="100"/>
          <a:sy n="93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E9D5E-A7D5-41F7-A88B-7533E169ECB0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784896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E9D5E-A7D5-41F7-A88B-7533E169ECB0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42682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E9D5E-A7D5-41F7-A88B-7533E169ECB0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11143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6CB331-992D-4D66-B0EB-2917C7CA3B28}" type="slidenum">
              <a:rPr lang="nb-NO" sz="1200" smtClean="0"/>
              <a:pPr/>
              <a:t>2</a:t>
            </a:fld>
            <a:endParaRPr lang="nb-NO" sz="120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01659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6CB331-992D-4D66-B0EB-2917C7CA3B28}" type="slidenum">
              <a:rPr lang="nb-NO" sz="1200" smtClean="0"/>
              <a:pPr/>
              <a:t>3</a:t>
            </a:fld>
            <a:endParaRPr lang="nb-NO" sz="120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61767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1AF4F-AC74-4DF9-A459-958E574A5302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1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1AF4F-AC74-4DF9-A459-958E574A5302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1AF4F-AC74-4DF9-A459-958E574A530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Kattens atferd og forhold til eier</a:t>
            </a:r>
          </a:p>
        </p:txBody>
      </p:sp>
    </p:spTree>
    <p:extLst>
      <p:ext uri="{BB962C8B-B14F-4D97-AF65-F5344CB8AC3E}">
        <p14:creationId xmlns:p14="http://schemas.microsoft.com/office/powerpoint/2010/main" val="11785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1AF4F-AC74-4DF9-A459-958E574A5302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F2AAE-E12D-4294-87C4-37B551ABF0FD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6788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E9D5E-A7D5-41F7-A88B-7533E169ECB0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15-08-11-95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904" y="444884"/>
            <a:ext cx="8010192" cy="2768091"/>
          </a:xfrm>
        </p:spPr>
        <p:txBody>
          <a:bodyPr/>
          <a:lstStyle/>
          <a:p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The cat’s environmental </a:t>
            </a:r>
            <a:b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759195"/>
            <a:ext cx="5638800" cy="217655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</a:t>
            </a:r>
            <a:r>
              <a:rPr lang="nb-NO" sz="1600" dirty="0" err="1"/>
              <a:t>of</a:t>
            </a:r>
            <a:r>
              <a:rPr lang="nb-NO" sz="1600" dirty="0"/>
              <a:t> Animal and Aquacultural Sciences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CB61FD7-5409-4A8D-8E40-17A2C1C1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72140"/>
            <a:ext cx="4758000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tel 1"/>
          <p:cNvSpPr>
            <a:spLocks noGrp="1"/>
          </p:cNvSpPr>
          <p:nvPr>
            <p:ph type="title"/>
          </p:nvPr>
        </p:nvSpPr>
        <p:spPr>
          <a:xfrm>
            <a:off x="683568" y="388977"/>
            <a:ext cx="7898457" cy="553998"/>
          </a:xfrm>
        </p:spPr>
        <p:txBody>
          <a:bodyPr/>
          <a:lstStyle/>
          <a:p>
            <a:r>
              <a:rPr lang="nb-NO" sz="3600" dirty="0" err="1"/>
              <a:t>Boarding</a:t>
            </a:r>
            <a:r>
              <a:rPr lang="nb-NO" sz="3600" dirty="0"/>
              <a:t> </a:t>
            </a:r>
            <a:r>
              <a:rPr lang="nb-NO" sz="3600" dirty="0" err="1"/>
              <a:t>cattery</a:t>
            </a:r>
            <a:r>
              <a:rPr lang="nb-NO" sz="3600" dirty="0"/>
              <a:t> – </a:t>
            </a:r>
            <a:r>
              <a:rPr lang="nb-NO" sz="3600" dirty="0" err="1"/>
              <a:t>housing</a:t>
            </a:r>
            <a:r>
              <a:rPr lang="nb-NO" sz="3600" dirty="0"/>
              <a:t> design</a:t>
            </a:r>
          </a:p>
        </p:txBody>
      </p:sp>
      <p:pic>
        <p:nvPicPr>
          <p:cNvPr id="120837" name="Picture 2" descr="H:\My Documents\Bokmanus Katter\Kattebilder\Kattepensjonatet\_85W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21" y="1120369"/>
            <a:ext cx="4177696" cy="27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3" descr="H:\My Documents\Bokmanus Katter\Kattebilder\Kattepensjonatet\_85W1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978" y="1191376"/>
            <a:ext cx="40671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5" descr="H:\My Documents\Bokmanus Katter\Kattebilder\Kattepensjonatet\_85W1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321" y="4042426"/>
            <a:ext cx="4177696" cy="27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Bilde 8" descr="_85W13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0978" y="4077073"/>
            <a:ext cx="417302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76056" y="6602972"/>
            <a:ext cx="2891208" cy="153888"/>
          </a:xfrm>
        </p:spPr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9984" y="6526028"/>
            <a:ext cx="4758000" cy="153888"/>
          </a:xfrm>
        </p:spPr>
        <p:txBody>
          <a:bodyPr/>
          <a:lstStyle/>
          <a:p>
            <a:r>
              <a:rPr lang="en-US"/>
              <a:t>The Cat - Behaviour and Welfare - Bjarne O. Braastad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4727" y="6602972"/>
            <a:ext cx="298376" cy="153888"/>
          </a:xfrm>
        </p:spPr>
        <p:txBody>
          <a:bodyPr/>
          <a:lstStyle/>
          <a:p>
            <a:fld id="{76503D8D-F27D-49CA-A299-3589FD585F6D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571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04" y="331972"/>
            <a:ext cx="8007108" cy="1107996"/>
          </a:xfrm>
        </p:spPr>
        <p:txBody>
          <a:bodyPr/>
          <a:lstStyle/>
          <a:p>
            <a:pPr eaLnBrk="1" hangingPunct="1"/>
            <a:r>
              <a:rPr lang="nb-NO" sz="3500" dirty="0" err="1"/>
              <a:t>Regulations</a:t>
            </a:r>
            <a:r>
              <a:rPr lang="nb-NO" sz="3500" dirty="0"/>
              <a:t> </a:t>
            </a:r>
            <a:r>
              <a:rPr lang="nb-NO" sz="3500" dirty="0" err="1"/>
              <a:t>on</a:t>
            </a:r>
            <a:r>
              <a:rPr lang="nb-NO" sz="3500" dirty="0"/>
              <a:t> trade and </a:t>
            </a:r>
            <a:r>
              <a:rPr lang="nb-NO" sz="3500" dirty="0" err="1"/>
              <a:t>temporary</a:t>
            </a:r>
            <a:r>
              <a:rPr lang="nb-NO" sz="3500" dirty="0"/>
              <a:t> </a:t>
            </a:r>
            <a:r>
              <a:rPr lang="nb-NO" sz="3500" dirty="0" err="1"/>
              <a:t>care</a:t>
            </a:r>
            <a:r>
              <a:rPr lang="nb-NO" sz="3500" dirty="0"/>
              <a:t> of </a:t>
            </a:r>
            <a:r>
              <a:rPr lang="nb-NO" sz="3500" dirty="0" err="1"/>
              <a:t>animals</a:t>
            </a:r>
            <a:r>
              <a:rPr lang="nb-NO" sz="3500" dirty="0"/>
              <a:t> </a:t>
            </a:r>
            <a:r>
              <a:rPr lang="nb-NO" sz="2400" dirty="0"/>
              <a:t>(2016)</a:t>
            </a:r>
            <a:endParaRPr lang="nb-NO" sz="2400" b="1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316" y="1772816"/>
            <a:ext cx="7970684" cy="43488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000" dirty="0">
                <a:solidFill>
                  <a:schemeClr val="tx1"/>
                </a:solidFill>
              </a:rPr>
              <a:t>Also applies to </a:t>
            </a:r>
            <a:r>
              <a:rPr lang="nb-NO" sz="2000" i="1" dirty="0">
                <a:solidFill>
                  <a:schemeClr val="tx1"/>
                </a:solidFill>
              </a:rPr>
              <a:t>semi-commercial</a:t>
            </a:r>
            <a:r>
              <a:rPr lang="nb-NO" sz="2000" i="1" dirty="0"/>
              <a:t> cat breeders,</a:t>
            </a:r>
            <a:r>
              <a:rPr lang="nb-NO" sz="2000" i="1" dirty="0">
                <a:solidFill>
                  <a:schemeClr val="tx1"/>
                </a:solidFill>
              </a:rPr>
              <a:t> zoo shops, boarding catteries</a:t>
            </a:r>
            <a:r>
              <a:rPr lang="nb-NO" sz="2000" i="1" dirty="0"/>
              <a:t>, </a:t>
            </a:r>
            <a:r>
              <a:rPr lang="nb-NO" sz="2000" i="1" dirty="0">
                <a:solidFill>
                  <a:schemeClr val="tx1"/>
                </a:solidFill>
              </a:rPr>
              <a:t>animal shelters </a:t>
            </a:r>
            <a:r>
              <a:rPr lang="nb-NO" sz="2000" dirty="0">
                <a:solidFill>
                  <a:schemeClr val="tx1"/>
                </a:solidFill>
              </a:rPr>
              <a:t>and</a:t>
            </a:r>
            <a:r>
              <a:rPr lang="nb-NO" sz="2000" i="1" dirty="0">
                <a:solidFill>
                  <a:schemeClr val="tx1"/>
                </a:solidFill>
              </a:rPr>
              <a:t> professional caretakers of dogs and cats  	  	</a:t>
            </a:r>
            <a:endParaRPr lang="nb-NO" sz="2000" dirty="0"/>
          </a:p>
          <a:p>
            <a:pPr eaLnBrk="1" hangingPunct="1">
              <a:lnSpc>
                <a:spcPct val="90000"/>
              </a:lnSpc>
            </a:pPr>
            <a:r>
              <a:rPr lang="nb-NO" sz="2000" dirty="0">
                <a:solidFill>
                  <a:schemeClr val="tx1"/>
                </a:solidFill>
              </a:rPr>
              <a:t>Dogs and </a:t>
            </a:r>
            <a:r>
              <a:rPr lang="nb-NO" sz="2000" dirty="0" err="1">
                <a:solidFill>
                  <a:schemeClr val="tx1"/>
                </a:solidFill>
              </a:rPr>
              <a:t>cats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are</a:t>
            </a:r>
            <a:r>
              <a:rPr lang="nb-NO" sz="2000" dirty="0">
                <a:solidFill>
                  <a:schemeClr val="tx1"/>
                </a:solidFill>
              </a:rPr>
              <a:t> not </a:t>
            </a:r>
            <a:r>
              <a:rPr lang="nb-NO" sz="2000" dirty="0" err="1">
                <a:solidFill>
                  <a:schemeClr val="tx1"/>
                </a:solidFill>
              </a:rPr>
              <a:t>allowed</a:t>
            </a:r>
            <a:r>
              <a:rPr lang="nb-NO" sz="2000" dirty="0">
                <a:solidFill>
                  <a:schemeClr val="tx1"/>
                </a:solidFill>
              </a:rPr>
              <a:t> for sale in zoo shops or </a:t>
            </a:r>
            <a:r>
              <a:rPr lang="nb-NO" sz="2000" dirty="0" err="1">
                <a:solidFill>
                  <a:schemeClr val="tx1"/>
                </a:solidFill>
              </a:rPr>
              <a:t>markets</a:t>
            </a:r>
            <a:r>
              <a:rPr lang="nb-NO" sz="2000" dirty="0">
                <a:solidFill>
                  <a:schemeClr val="tx1"/>
                </a:solidFill>
              </a:rPr>
              <a:t> etc. 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dirty="0"/>
              <a:t>New i</a:t>
            </a:r>
            <a:r>
              <a:rPr lang="nb-NO" sz="2000" dirty="0">
                <a:solidFill>
                  <a:schemeClr val="tx1"/>
                </a:solidFill>
              </a:rPr>
              <a:t>nstitutions are </a:t>
            </a:r>
            <a:r>
              <a:rPr lang="nb-NO" sz="2000" i="1" dirty="0">
                <a:solidFill>
                  <a:schemeClr val="tx1"/>
                </a:solidFill>
              </a:rPr>
              <a:t>obliged to report </a:t>
            </a:r>
            <a:r>
              <a:rPr lang="nb-NO" sz="2000" dirty="0">
                <a:solidFill>
                  <a:schemeClr val="tx1"/>
                </a:solidFill>
              </a:rPr>
              <a:t>to animal </a:t>
            </a:r>
            <a:r>
              <a:rPr lang="nb-NO" sz="2000" dirty="0"/>
              <a:t>w</a:t>
            </a:r>
            <a:r>
              <a:rPr lang="nb-NO" sz="2000" dirty="0">
                <a:solidFill>
                  <a:schemeClr val="tx1"/>
                </a:solidFill>
              </a:rPr>
              <a:t>elfare authorities </a:t>
            </a: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 will be visited by </a:t>
            </a:r>
            <a:r>
              <a:rPr lang="nb-NO" sz="2000" i="1" dirty="0">
                <a:solidFill>
                  <a:schemeClr val="tx1"/>
                </a:solidFill>
                <a:sym typeface="Wingdings" panose="05000000000000000000" pitchFamily="2" charset="2"/>
              </a:rPr>
              <a:t>welfare inspectors.</a:t>
            </a:r>
            <a:endParaRPr lang="nb-NO" sz="20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2000" dirty="0">
                <a:solidFill>
                  <a:schemeClr val="tx1"/>
                </a:solidFill>
              </a:rPr>
              <a:t>Detailed technical requireme</a:t>
            </a:r>
            <a:r>
              <a:rPr lang="nb-NO" sz="2000" dirty="0"/>
              <a:t>nts are replaced by </a:t>
            </a:r>
            <a:r>
              <a:rPr lang="nb-NO" sz="2000" i="1" dirty="0"/>
              <a:t>functional requirements</a:t>
            </a:r>
            <a:r>
              <a:rPr lang="nb-NO" sz="2000" dirty="0"/>
              <a:t> in line with the Animal Welfare Act, which is also in line with this definition</a:t>
            </a:r>
            <a:r>
              <a:rPr lang="nb-NO" sz="2000" dirty="0">
                <a:solidFill>
                  <a:schemeClr val="tx1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2000" i="1" dirty="0">
                <a:solidFill>
                  <a:schemeClr val="tx1"/>
                </a:solidFill>
              </a:rPr>
              <a:t>      ‘</a:t>
            </a:r>
            <a:r>
              <a:rPr lang="nb-NO" sz="2000" i="1" dirty="0"/>
              <a:t>The environment of an animal is appropriate if it allows the animal     	to satisfy its needs.’</a:t>
            </a:r>
            <a:r>
              <a:rPr lang="nb-NO" sz="2000" i="1" dirty="0">
                <a:solidFill>
                  <a:schemeClr val="accent6"/>
                </a:solidFill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2000" i="1" dirty="0">
                <a:solidFill>
                  <a:schemeClr val="accent6"/>
                </a:solidFill>
              </a:rPr>
              <a:t>		</a:t>
            </a:r>
            <a:r>
              <a:rPr lang="nb-NO" sz="1200" dirty="0">
                <a:solidFill>
                  <a:schemeClr val="tx1"/>
                </a:solidFill>
              </a:rPr>
              <a:t>(Broom &amp; Fraser, 2007, </a:t>
            </a:r>
            <a:r>
              <a:rPr lang="nb-NO" sz="1200" i="1" dirty="0">
                <a:solidFill>
                  <a:schemeClr val="tx1"/>
                </a:solidFill>
              </a:rPr>
              <a:t>Domestic Animal Behaviour and Welfare</a:t>
            </a:r>
            <a:r>
              <a:rPr lang="nb-NO" sz="1200" dirty="0">
                <a:solidFill>
                  <a:schemeClr val="tx1"/>
                </a:solidFill>
              </a:rPr>
              <a:t>, 4th edn. CAB 				Iinternational, Wallingford, UK)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dirty="0">
                <a:solidFill>
                  <a:srgbClr val="009D7F"/>
                </a:solidFill>
              </a:rPr>
              <a:t>Competence requirements </a:t>
            </a:r>
            <a:r>
              <a:rPr lang="nb-NO" sz="2000" dirty="0">
                <a:solidFill>
                  <a:schemeClr val="tx1"/>
                </a:solidFill>
              </a:rPr>
              <a:t>are enhanced.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8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74" y="548680"/>
            <a:ext cx="8388488" cy="553998"/>
          </a:xfrm>
        </p:spPr>
        <p:txBody>
          <a:bodyPr/>
          <a:lstStyle/>
          <a:p>
            <a:pPr eaLnBrk="1" hangingPunct="1"/>
            <a:r>
              <a:rPr lang="nb-NO" sz="3600" dirty="0"/>
              <a:t>Regulations: living environment</a:t>
            </a:r>
            <a:endParaRPr lang="nb-NO" sz="3600" b="1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00" y="1624548"/>
            <a:ext cx="799200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b-NO" sz="2100" b="1" dirty="0">
                <a:solidFill>
                  <a:schemeClr val="tx1"/>
                </a:solidFill>
              </a:rPr>
              <a:t>§ </a:t>
            </a:r>
            <a:r>
              <a:rPr lang="nb-NO" sz="2100" b="1" dirty="0"/>
              <a:t>9</a:t>
            </a:r>
            <a:r>
              <a:rPr lang="nb-NO" sz="2100" b="1" dirty="0">
                <a:solidFill>
                  <a:schemeClr val="tx1"/>
                </a:solidFill>
              </a:rPr>
              <a:t> </a:t>
            </a:r>
            <a:r>
              <a:rPr lang="nb-NO" sz="2100" b="1" dirty="0" err="1">
                <a:solidFill>
                  <a:schemeClr val="tx1"/>
                </a:solidFill>
              </a:rPr>
              <a:t>Living</a:t>
            </a:r>
            <a:r>
              <a:rPr lang="nb-NO" sz="2100" b="1" dirty="0">
                <a:solidFill>
                  <a:schemeClr val="tx1"/>
                </a:solidFill>
              </a:rPr>
              <a:t> </a:t>
            </a:r>
            <a:r>
              <a:rPr lang="nb-NO" sz="2100" b="1" dirty="0" err="1">
                <a:solidFill>
                  <a:schemeClr val="tx1"/>
                </a:solidFill>
              </a:rPr>
              <a:t>environment</a:t>
            </a:r>
            <a:r>
              <a:rPr lang="nb-NO" sz="21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nb-NO" sz="2200" dirty="0" err="1"/>
              <a:t>Light</a:t>
            </a:r>
            <a:r>
              <a:rPr lang="nb-NO" sz="2200" dirty="0"/>
              <a:t> </a:t>
            </a:r>
            <a:r>
              <a:rPr lang="nb-NO" sz="2200" dirty="0" err="1"/>
              <a:t>conditions</a:t>
            </a:r>
            <a:r>
              <a:rPr lang="nb-NO" sz="2200" dirty="0"/>
              <a:t>, </a:t>
            </a:r>
            <a:r>
              <a:rPr lang="nb-NO" sz="2200" dirty="0" err="1"/>
              <a:t>temperature</a:t>
            </a:r>
            <a:r>
              <a:rPr lang="nb-NO" sz="2200" dirty="0"/>
              <a:t>, </a:t>
            </a:r>
            <a:r>
              <a:rPr lang="nb-NO" sz="2200" dirty="0" err="1"/>
              <a:t>noise</a:t>
            </a:r>
            <a:r>
              <a:rPr lang="nb-NO" sz="2200" dirty="0"/>
              <a:t> </a:t>
            </a:r>
            <a:r>
              <a:rPr lang="nb-NO" sz="2200" dirty="0" err="1"/>
              <a:t>level</a:t>
            </a:r>
            <a:r>
              <a:rPr lang="nb-NO" sz="2200" dirty="0"/>
              <a:t>, </a:t>
            </a:r>
            <a:r>
              <a:rPr lang="nb-NO" sz="2200" dirty="0" err="1"/>
              <a:t>quality</a:t>
            </a:r>
            <a:r>
              <a:rPr lang="nb-NO" sz="2200" dirty="0"/>
              <a:t> of air and water, and </a:t>
            </a:r>
            <a:r>
              <a:rPr lang="nb-NO" sz="2200" dirty="0" err="1"/>
              <a:t>other</a:t>
            </a:r>
            <a:r>
              <a:rPr lang="nb-NO" sz="2200" dirty="0"/>
              <a:t> </a:t>
            </a:r>
            <a:r>
              <a:rPr lang="nb-NO" sz="2200" dirty="0" err="1"/>
              <a:t>aspects</a:t>
            </a:r>
            <a:r>
              <a:rPr lang="nb-NO" sz="2200" dirty="0"/>
              <a:t> of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living</a:t>
            </a:r>
            <a:r>
              <a:rPr lang="nb-NO" sz="2200" dirty="0"/>
              <a:t> </a:t>
            </a:r>
            <a:r>
              <a:rPr lang="nb-NO" sz="2200" dirty="0" err="1"/>
              <a:t>environment</a:t>
            </a:r>
            <a:r>
              <a:rPr lang="nb-NO" sz="2200" dirty="0"/>
              <a:t>, </a:t>
            </a:r>
            <a:r>
              <a:rPr lang="nb-NO" sz="2200" dirty="0" err="1"/>
              <a:t>shall</a:t>
            </a:r>
            <a:r>
              <a:rPr lang="nb-NO" sz="2200" dirty="0"/>
              <a:t> be </a:t>
            </a:r>
            <a:r>
              <a:rPr lang="nb-NO" sz="2200" dirty="0" err="1">
                <a:solidFill>
                  <a:srgbClr val="009D7F"/>
                </a:solidFill>
              </a:rPr>
              <a:t>adapted</a:t>
            </a:r>
            <a:r>
              <a:rPr lang="nb-NO" sz="2200" dirty="0">
                <a:solidFill>
                  <a:srgbClr val="009D7F"/>
                </a:solidFill>
              </a:rPr>
              <a:t> to </a:t>
            </a:r>
            <a:r>
              <a:rPr lang="nb-NO" sz="2200" dirty="0" err="1">
                <a:solidFill>
                  <a:srgbClr val="009D7F"/>
                </a:solidFill>
              </a:rPr>
              <a:t>the</a:t>
            </a:r>
            <a:r>
              <a:rPr lang="nb-NO" sz="2200" dirty="0">
                <a:solidFill>
                  <a:srgbClr val="009D7F"/>
                </a:solidFill>
              </a:rPr>
              <a:t> animal species, </a:t>
            </a:r>
            <a:r>
              <a:rPr lang="nb-NO" sz="2200" dirty="0" err="1">
                <a:solidFill>
                  <a:srgbClr val="009D7F"/>
                </a:solidFill>
              </a:rPr>
              <a:t>population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size</a:t>
            </a:r>
            <a:r>
              <a:rPr lang="nb-NO" sz="2200" dirty="0">
                <a:solidFill>
                  <a:srgbClr val="009D7F"/>
                </a:solidFill>
              </a:rPr>
              <a:t> and age </a:t>
            </a:r>
            <a:r>
              <a:rPr lang="nb-NO" sz="2200" dirty="0" err="1">
                <a:solidFill>
                  <a:srgbClr val="009D7F"/>
                </a:solidFill>
              </a:rPr>
              <a:t>level</a:t>
            </a:r>
            <a:r>
              <a:rPr lang="nb-NO" sz="2200" dirty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nb-NO" sz="2200" dirty="0" err="1"/>
              <a:t>Each</a:t>
            </a:r>
            <a:r>
              <a:rPr lang="nb-NO" sz="2200" dirty="0"/>
              <a:t> animal </a:t>
            </a:r>
            <a:r>
              <a:rPr lang="nb-NO" sz="2200" dirty="0" err="1"/>
              <a:t>shall</a:t>
            </a:r>
            <a:r>
              <a:rPr lang="nb-NO" sz="2200" dirty="0"/>
              <a:t> have </a:t>
            </a:r>
            <a:r>
              <a:rPr lang="nb-NO" sz="2200" dirty="0" err="1">
                <a:solidFill>
                  <a:srgbClr val="009D7F"/>
                </a:solidFill>
              </a:rPr>
              <a:t>adequate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space</a:t>
            </a:r>
            <a:r>
              <a:rPr lang="nb-NO" sz="2200" dirty="0"/>
              <a:t>. </a:t>
            </a:r>
            <a:r>
              <a:rPr lang="nb-NO" sz="2200" dirty="0" err="1">
                <a:solidFill>
                  <a:srgbClr val="009D7F"/>
                </a:solidFill>
              </a:rPr>
              <a:t>Hostile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animals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/>
              <a:t>shall</a:t>
            </a:r>
            <a:r>
              <a:rPr lang="nb-NO" sz="2200" dirty="0"/>
              <a:t> be </a:t>
            </a:r>
            <a:r>
              <a:rPr lang="nb-NO" sz="2200" dirty="0" err="1"/>
              <a:t>kept</a:t>
            </a:r>
            <a:r>
              <a:rPr lang="nb-NO" sz="2200" dirty="0"/>
              <a:t> </a:t>
            </a:r>
            <a:r>
              <a:rPr lang="nb-NO" sz="2200" dirty="0" err="1"/>
              <a:t>separately</a:t>
            </a:r>
            <a:r>
              <a:rPr lang="nb-NO" sz="2200" dirty="0"/>
              <a:t>. </a:t>
            </a:r>
            <a:r>
              <a:rPr lang="nb-NO" sz="2200" dirty="0" err="1">
                <a:solidFill>
                  <a:srgbClr val="009D7F"/>
                </a:solidFill>
              </a:rPr>
              <a:t>Prey</a:t>
            </a:r>
            <a:r>
              <a:rPr lang="nb-NO" sz="2200" dirty="0">
                <a:solidFill>
                  <a:srgbClr val="009D7F"/>
                </a:solidFill>
              </a:rPr>
              <a:t> species </a:t>
            </a:r>
            <a:r>
              <a:rPr lang="nb-NO" sz="2200" dirty="0" err="1"/>
              <a:t>shall</a:t>
            </a:r>
            <a:r>
              <a:rPr lang="nb-NO" sz="2200" dirty="0"/>
              <a:t> be </a:t>
            </a:r>
            <a:r>
              <a:rPr lang="nb-NO" sz="2200" dirty="0" err="1"/>
              <a:t>kept</a:t>
            </a:r>
            <a:r>
              <a:rPr lang="nb-NO" sz="2200" dirty="0"/>
              <a:t> </a:t>
            </a:r>
            <a:r>
              <a:rPr lang="nb-NO" sz="2200" dirty="0" err="1"/>
              <a:t>separately</a:t>
            </a:r>
            <a:r>
              <a:rPr lang="nb-NO" sz="2200" dirty="0"/>
              <a:t> from predators. </a:t>
            </a:r>
          </a:p>
          <a:p>
            <a:pPr>
              <a:lnSpc>
                <a:spcPct val="90000"/>
              </a:lnSpc>
              <a:buNone/>
            </a:pPr>
            <a:r>
              <a:rPr lang="nb-NO" sz="2200" dirty="0"/>
              <a:t>The </a:t>
            </a:r>
            <a:r>
              <a:rPr lang="nb-NO" sz="2200" dirty="0" err="1"/>
              <a:t>animals</a:t>
            </a:r>
            <a:r>
              <a:rPr lang="nb-NO" sz="2200" dirty="0"/>
              <a:t> </a:t>
            </a:r>
            <a:r>
              <a:rPr lang="nb-NO" sz="2200" dirty="0" err="1"/>
              <a:t>shall</a:t>
            </a:r>
            <a:r>
              <a:rPr lang="nb-NO" sz="2200" dirty="0"/>
              <a:t> have </a:t>
            </a:r>
            <a:r>
              <a:rPr lang="nb-NO" sz="2200" dirty="0" err="1"/>
              <a:t>possibilities</a:t>
            </a:r>
            <a:r>
              <a:rPr lang="nb-NO" sz="2200" dirty="0"/>
              <a:t> for </a:t>
            </a:r>
            <a:r>
              <a:rPr lang="nb-NO" sz="2200" dirty="0" err="1">
                <a:solidFill>
                  <a:srgbClr val="009D7F"/>
                </a:solidFill>
              </a:rPr>
              <a:t>free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movements</a:t>
            </a:r>
            <a:r>
              <a:rPr lang="nb-NO" sz="2200" dirty="0">
                <a:solidFill>
                  <a:srgbClr val="009D7F"/>
                </a:solidFill>
              </a:rPr>
              <a:t>, </a:t>
            </a:r>
            <a:r>
              <a:rPr lang="nb-NO" sz="2200" dirty="0" err="1">
                <a:solidFill>
                  <a:srgbClr val="009D7F"/>
                </a:solidFill>
              </a:rPr>
              <a:t>frequent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activity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/>
              <a:t>and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exercise</a:t>
            </a:r>
            <a:r>
              <a:rPr lang="nb-NO" sz="2200" dirty="0"/>
              <a:t>, </a:t>
            </a:r>
            <a:r>
              <a:rPr lang="nb-NO" sz="2200" dirty="0" err="1"/>
              <a:t>adapted</a:t>
            </a:r>
            <a:r>
              <a:rPr lang="nb-NO" sz="2200" dirty="0"/>
              <a:t> to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animals</a:t>
            </a:r>
            <a:r>
              <a:rPr lang="nb-NO" sz="2200" dirty="0"/>
              <a:t>’ </a:t>
            </a:r>
            <a:r>
              <a:rPr lang="nb-NO" sz="2200" dirty="0" err="1"/>
              <a:t>needs</a:t>
            </a:r>
            <a:r>
              <a:rPr lang="nb-NO" sz="2200" dirty="0"/>
              <a:t>, species and age as </a:t>
            </a:r>
            <a:r>
              <a:rPr lang="nb-NO" sz="2200" dirty="0" err="1"/>
              <a:t>well</a:t>
            </a:r>
            <a:r>
              <a:rPr lang="nb-NO" sz="2200" dirty="0"/>
              <a:t> as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duration</a:t>
            </a:r>
            <a:r>
              <a:rPr lang="nb-NO" sz="2200" dirty="0"/>
              <a:t> of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keeping</a:t>
            </a:r>
            <a:r>
              <a:rPr lang="nb-NO" sz="2200" dirty="0"/>
              <a:t>. </a:t>
            </a:r>
            <a:endParaRPr lang="nb-NO" sz="21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631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00" y="1556792"/>
            <a:ext cx="7992000" cy="4573563"/>
          </a:xfrm>
        </p:spPr>
        <p:txBody>
          <a:bodyPr/>
          <a:lstStyle/>
          <a:p>
            <a:pPr>
              <a:buNone/>
            </a:pPr>
            <a:r>
              <a:rPr lang="nb-NO" sz="2100" b="1" dirty="0">
                <a:solidFill>
                  <a:schemeClr val="tx1"/>
                </a:solidFill>
              </a:rPr>
              <a:t>§ 10 </a:t>
            </a:r>
            <a:r>
              <a:rPr lang="nb-NO" sz="2100" b="1" dirty="0" err="1"/>
              <a:t>Inspection</a:t>
            </a:r>
            <a:r>
              <a:rPr lang="nb-NO" sz="2100" b="1" dirty="0"/>
              <a:t> and </a:t>
            </a:r>
            <a:r>
              <a:rPr lang="nb-NO" sz="2100" b="1" dirty="0" err="1"/>
              <a:t>care</a:t>
            </a:r>
            <a:r>
              <a:rPr lang="nb-NO" sz="2100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nb-NO" sz="2200" dirty="0"/>
              <a:t>The </a:t>
            </a:r>
            <a:r>
              <a:rPr lang="nb-NO" sz="2200" dirty="0" err="1"/>
              <a:t>animals</a:t>
            </a:r>
            <a:r>
              <a:rPr lang="nb-NO" sz="2200" dirty="0"/>
              <a:t> </a:t>
            </a:r>
            <a:r>
              <a:rPr lang="nb-NO" sz="2200" dirty="0" err="1"/>
              <a:t>shall</a:t>
            </a:r>
            <a:r>
              <a:rPr lang="nb-NO" sz="2200" dirty="0"/>
              <a:t> be </a:t>
            </a:r>
            <a:r>
              <a:rPr lang="nb-NO" sz="2200" dirty="0" err="1"/>
              <a:t>inspected</a:t>
            </a:r>
            <a:r>
              <a:rPr lang="nb-NO" sz="2200" dirty="0"/>
              <a:t> and </a:t>
            </a:r>
            <a:r>
              <a:rPr lang="nb-NO" sz="2200" dirty="0" err="1"/>
              <a:t>cared</a:t>
            </a:r>
            <a:r>
              <a:rPr lang="nb-NO" sz="2200" dirty="0"/>
              <a:t> for at </a:t>
            </a:r>
            <a:r>
              <a:rPr lang="nb-NO" sz="2200" dirty="0" err="1"/>
              <a:t>least</a:t>
            </a:r>
            <a:r>
              <a:rPr lang="nb-NO" sz="2200" dirty="0"/>
              <a:t> </a:t>
            </a:r>
            <a:r>
              <a:rPr lang="nb-NO" sz="2200" dirty="0" err="1">
                <a:solidFill>
                  <a:srgbClr val="009D7F"/>
                </a:solidFill>
              </a:rPr>
              <a:t>twice</a:t>
            </a:r>
            <a:r>
              <a:rPr lang="nb-NO" sz="2200" dirty="0">
                <a:solidFill>
                  <a:srgbClr val="009D7F"/>
                </a:solidFill>
              </a:rPr>
              <a:t> per </a:t>
            </a:r>
            <a:r>
              <a:rPr lang="nb-NO" sz="2200" dirty="0" err="1">
                <a:solidFill>
                  <a:srgbClr val="009D7F"/>
                </a:solidFill>
              </a:rPr>
              <a:t>day</a:t>
            </a:r>
            <a:r>
              <a:rPr lang="nb-NO" sz="2200" dirty="0"/>
              <a:t>. </a:t>
            </a:r>
          </a:p>
          <a:p>
            <a:pPr>
              <a:buNone/>
            </a:pPr>
            <a:r>
              <a:rPr lang="nb-NO" sz="2200" dirty="0"/>
              <a:t>Animals </a:t>
            </a:r>
            <a:r>
              <a:rPr lang="nb-NO" sz="2200" dirty="0" err="1"/>
              <a:t>which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sick</a:t>
            </a:r>
            <a:r>
              <a:rPr lang="nb-NO" sz="2200" dirty="0"/>
              <a:t>, </a:t>
            </a:r>
            <a:r>
              <a:rPr lang="nb-NO" sz="2200" dirty="0" err="1"/>
              <a:t>injured</a:t>
            </a:r>
            <a:r>
              <a:rPr lang="nb-NO" sz="2200" dirty="0"/>
              <a:t>, in heat, </a:t>
            </a:r>
            <a:r>
              <a:rPr lang="nb-NO" sz="2200" dirty="0" err="1"/>
              <a:t>soon</a:t>
            </a:r>
            <a:r>
              <a:rPr lang="nb-NO" sz="2200" dirty="0"/>
              <a:t> to </a:t>
            </a:r>
            <a:r>
              <a:rPr lang="nb-NO" sz="2200" dirty="0" err="1"/>
              <a:t>give</a:t>
            </a:r>
            <a:r>
              <a:rPr lang="nb-NO" sz="2200" dirty="0"/>
              <a:t> </a:t>
            </a:r>
            <a:r>
              <a:rPr lang="nb-NO" sz="2200" dirty="0" err="1"/>
              <a:t>birth</a:t>
            </a:r>
            <a:r>
              <a:rPr lang="nb-NO" sz="2200" dirty="0"/>
              <a:t> or newborn, and </a:t>
            </a:r>
            <a:r>
              <a:rPr lang="nb-NO" sz="2200" dirty="0" err="1"/>
              <a:t>animals</a:t>
            </a:r>
            <a:r>
              <a:rPr lang="nb-NO" sz="2200" dirty="0"/>
              <a:t> </a:t>
            </a:r>
            <a:r>
              <a:rPr lang="nb-NO" sz="2200" dirty="0" err="1"/>
              <a:t>showing</a:t>
            </a:r>
            <a:r>
              <a:rPr lang="nb-NO" sz="2200" dirty="0"/>
              <a:t> </a:t>
            </a:r>
            <a:r>
              <a:rPr lang="nb-NO" sz="2200" dirty="0" err="1"/>
              <a:t>abnormal</a:t>
            </a:r>
            <a:r>
              <a:rPr lang="nb-NO" sz="2200" dirty="0"/>
              <a:t> behaviour, </a:t>
            </a:r>
            <a:r>
              <a:rPr lang="nb-NO" sz="2200" dirty="0" err="1"/>
              <a:t>shall</a:t>
            </a:r>
            <a:r>
              <a:rPr lang="nb-NO" sz="2200" dirty="0"/>
              <a:t> be given </a:t>
            </a:r>
            <a:r>
              <a:rPr lang="nb-NO" sz="2200" dirty="0" err="1"/>
              <a:t>particular</a:t>
            </a:r>
            <a:r>
              <a:rPr lang="nb-NO" sz="2200" dirty="0"/>
              <a:t> </a:t>
            </a:r>
            <a:r>
              <a:rPr lang="nb-NO" sz="2200" dirty="0" err="1"/>
              <a:t>attention</a:t>
            </a:r>
            <a:r>
              <a:rPr lang="nb-NO" sz="2200" dirty="0"/>
              <a:t> and </a:t>
            </a:r>
            <a:r>
              <a:rPr lang="nb-NO" sz="2200" dirty="0" err="1"/>
              <a:t>if</a:t>
            </a:r>
            <a:r>
              <a:rPr lang="nb-NO" sz="2200" dirty="0"/>
              <a:t> </a:t>
            </a:r>
            <a:r>
              <a:rPr lang="nb-NO" sz="2200" dirty="0" err="1"/>
              <a:t>necessary</a:t>
            </a:r>
            <a:r>
              <a:rPr lang="nb-NO" sz="2200" dirty="0"/>
              <a:t> be </a:t>
            </a:r>
            <a:r>
              <a:rPr lang="nb-NO" sz="2200" dirty="0" err="1"/>
              <a:t>kept</a:t>
            </a:r>
            <a:r>
              <a:rPr lang="nb-NO" sz="2200" dirty="0"/>
              <a:t> </a:t>
            </a:r>
            <a:r>
              <a:rPr lang="nb-NO" sz="2200" dirty="0" err="1"/>
              <a:t>separately</a:t>
            </a:r>
            <a:r>
              <a:rPr lang="nb-NO" sz="2200" dirty="0"/>
              <a:t> from </a:t>
            </a:r>
            <a:r>
              <a:rPr lang="nb-NO" sz="2200" dirty="0" err="1"/>
              <a:t>other</a:t>
            </a:r>
            <a:r>
              <a:rPr lang="nb-NO" sz="2200" dirty="0"/>
              <a:t> </a:t>
            </a:r>
            <a:r>
              <a:rPr lang="nb-NO" sz="2200" dirty="0" err="1"/>
              <a:t>animals</a:t>
            </a:r>
            <a:r>
              <a:rPr lang="nb-NO" sz="2200" dirty="0"/>
              <a:t>.  </a:t>
            </a:r>
          </a:p>
          <a:p>
            <a:pPr>
              <a:buNone/>
            </a:pPr>
            <a:r>
              <a:rPr lang="nb-NO" sz="2200" dirty="0" err="1">
                <a:solidFill>
                  <a:srgbClr val="009D7F"/>
                </a:solidFill>
              </a:rPr>
              <a:t>Sick</a:t>
            </a:r>
            <a:r>
              <a:rPr lang="nb-NO" sz="2200" dirty="0">
                <a:solidFill>
                  <a:srgbClr val="009D7F"/>
                </a:solidFill>
              </a:rPr>
              <a:t> and </a:t>
            </a:r>
            <a:r>
              <a:rPr lang="nb-NO" sz="2200" dirty="0" err="1">
                <a:solidFill>
                  <a:srgbClr val="009D7F"/>
                </a:solidFill>
              </a:rPr>
              <a:t>injured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animals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shall</a:t>
            </a:r>
            <a:r>
              <a:rPr lang="nb-NO" sz="2200" dirty="0">
                <a:solidFill>
                  <a:srgbClr val="009D7F"/>
                </a:solidFill>
              </a:rPr>
              <a:t> be </a:t>
            </a:r>
            <a:r>
              <a:rPr lang="nb-NO" sz="2200" dirty="0" err="1">
                <a:solidFill>
                  <a:srgbClr val="009D7F"/>
                </a:solidFill>
              </a:rPr>
              <a:t>treated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immediately</a:t>
            </a:r>
            <a:r>
              <a:rPr lang="nb-NO" sz="2200" dirty="0">
                <a:solidFill>
                  <a:srgbClr val="009D7F"/>
                </a:solidFill>
              </a:rPr>
              <a:t>, </a:t>
            </a:r>
            <a:r>
              <a:rPr lang="nb-NO" sz="2200" dirty="0" err="1"/>
              <a:t>if</a:t>
            </a:r>
            <a:r>
              <a:rPr lang="nb-NO" sz="2200" dirty="0"/>
              <a:t> </a:t>
            </a:r>
            <a:r>
              <a:rPr lang="nb-NO" sz="2200" dirty="0" err="1"/>
              <a:t>necessary</a:t>
            </a:r>
            <a:r>
              <a:rPr lang="nb-NO" sz="2200" dirty="0"/>
              <a:t> by a </a:t>
            </a:r>
            <a:r>
              <a:rPr lang="nb-NO" sz="2200" dirty="0" err="1"/>
              <a:t>veterinarian</a:t>
            </a:r>
            <a:r>
              <a:rPr lang="nb-NO" sz="2200" dirty="0"/>
              <a:t>.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/>
              <a:t>If </a:t>
            </a:r>
            <a:r>
              <a:rPr lang="nb-NO" sz="2200" dirty="0" err="1"/>
              <a:t>staying</a:t>
            </a:r>
            <a:r>
              <a:rPr lang="nb-NO" sz="2200" dirty="0"/>
              <a:t> </a:t>
            </a:r>
            <a:r>
              <a:rPr lang="nb-NO" sz="2200" dirty="0" err="1"/>
              <a:t>alive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</a:t>
            </a:r>
            <a:r>
              <a:rPr lang="nb-NO" sz="2200" dirty="0" err="1"/>
              <a:t>cause</a:t>
            </a:r>
            <a:r>
              <a:rPr lang="nb-NO" sz="2200" dirty="0"/>
              <a:t> </a:t>
            </a:r>
            <a:r>
              <a:rPr lang="nb-NO" sz="2200" dirty="0" err="1">
                <a:solidFill>
                  <a:srgbClr val="009D7F"/>
                </a:solidFill>
              </a:rPr>
              <a:t>unnecessary</a:t>
            </a:r>
            <a:r>
              <a:rPr lang="nb-NO" sz="2200" dirty="0">
                <a:solidFill>
                  <a:srgbClr val="009D7F"/>
                </a:solidFill>
              </a:rPr>
              <a:t> </a:t>
            </a:r>
            <a:r>
              <a:rPr lang="nb-NO" sz="2200" dirty="0" err="1">
                <a:solidFill>
                  <a:srgbClr val="009D7F"/>
                </a:solidFill>
              </a:rPr>
              <a:t>suffering</a:t>
            </a:r>
            <a:r>
              <a:rPr lang="nb-NO" sz="2200" dirty="0"/>
              <a:t>, </a:t>
            </a:r>
            <a:r>
              <a:rPr lang="nb-NO" sz="2200" dirty="0" err="1"/>
              <a:t>the</a:t>
            </a:r>
            <a:r>
              <a:rPr lang="nb-NO" sz="2200" dirty="0"/>
              <a:t> animal </a:t>
            </a:r>
            <a:r>
              <a:rPr lang="nb-NO" sz="2200" dirty="0" err="1"/>
              <a:t>can</a:t>
            </a:r>
            <a:r>
              <a:rPr lang="nb-NO" sz="2200" dirty="0"/>
              <a:t> be </a:t>
            </a:r>
            <a:r>
              <a:rPr lang="nb-NO" sz="2200" dirty="0" err="1">
                <a:solidFill>
                  <a:srgbClr val="009D7F"/>
                </a:solidFill>
              </a:rPr>
              <a:t>euthanized</a:t>
            </a:r>
            <a:r>
              <a:rPr lang="nb-NO" sz="2200" dirty="0"/>
              <a:t> by a </a:t>
            </a:r>
            <a:r>
              <a:rPr lang="nb-NO" sz="2200" dirty="0" err="1"/>
              <a:t>skilled</a:t>
            </a:r>
            <a:r>
              <a:rPr lang="nb-NO" sz="2200" dirty="0"/>
              <a:t> person. </a:t>
            </a:r>
            <a:endParaRPr lang="nb-NO" sz="21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548680"/>
            <a:ext cx="8388488" cy="553998"/>
          </a:xfrm>
        </p:spPr>
        <p:txBody>
          <a:bodyPr/>
          <a:lstStyle/>
          <a:p>
            <a:pPr eaLnBrk="1" hangingPunct="1"/>
            <a:r>
              <a:rPr lang="nb-NO" sz="3600" dirty="0"/>
              <a:t>Regulations: inspection and care</a:t>
            </a:r>
            <a:endParaRPr lang="nb-NO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48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171" y="1268760"/>
            <a:ext cx="7992000" cy="4573563"/>
          </a:xfrm>
        </p:spPr>
        <p:txBody>
          <a:bodyPr/>
          <a:lstStyle/>
          <a:p>
            <a:pPr>
              <a:buNone/>
            </a:pPr>
            <a:r>
              <a:rPr lang="nb-NO" sz="2100" b="1" dirty="0">
                <a:solidFill>
                  <a:schemeClr val="tx1"/>
                </a:solidFill>
              </a:rPr>
              <a:t>§ 14 </a:t>
            </a:r>
            <a:r>
              <a:rPr lang="nb-NO" sz="2100" b="1" dirty="0"/>
              <a:t>The </a:t>
            </a:r>
            <a:r>
              <a:rPr lang="nb-NO" sz="2100" b="1" dirty="0" err="1"/>
              <a:t>animals</a:t>
            </a:r>
            <a:r>
              <a:rPr lang="nb-NO" sz="2100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nb-NO" sz="2200" dirty="0"/>
              <a:t>The animals </a:t>
            </a:r>
            <a:r>
              <a:rPr lang="nb-NO" sz="2200" dirty="0">
                <a:solidFill>
                  <a:srgbClr val="009D7F"/>
                </a:solidFill>
              </a:rPr>
              <a:t>must be suitable </a:t>
            </a:r>
            <a:r>
              <a:rPr lang="nb-NO" sz="2200" dirty="0"/>
              <a:t>for being sold or given away, or being kept temporarily, without unnecessary suffering. Due consideration must be given to the animal’s behaviour, socialization, health and age.    </a:t>
            </a:r>
          </a:p>
          <a:p>
            <a:pPr>
              <a:buNone/>
            </a:pPr>
            <a:r>
              <a:rPr lang="nb-NO" sz="1200" dirty="0"/>
              <a:t> </a:t>
            </a:r>
          </a:p>
          <a:p>
            <a:pPr>
              <a:buNone/>
            </a:pPr>
            <a:r>
              <a:rPr lang="nb-NO" sz="2200" b="1" dirty="0"/>
              <a:t>§7 Information to </a:t>
            </a:r>
            <a:r>
              <a:rPr lang="nb-NO" sz="2200" b="1" dirty="0" err="1"/>
              <a:t>receivers</a:t>
            </a:r>
            <a:r>
              <a:rPr lang="nb-NO" sz="2200" b="1" dirty="0"/>
              <a:t> of </a:t>
            </a:r>
            <a:r>
              <a:rPr lang="nb-NO" sz="2200" b="1" dirty="0" err="1"/>
              <a:t>animals</a:t>
            </a:r>
            <a:endParaRPr lang="nb-NO" sz="2200" b="1" dirty="0"/>
          </a:p>
          <a:p>
            <a:pPr>
              <a:buNone/>
            </a:pPr>
            <a:r>
              <a:rPr lang="nb-NO" sz="2100" dirty="0"/>
              <a:t>Animals </a:t>
            </a:r>
            <a:r>
              <a:rPr lang="nb-NO" sz="2100" dirty="0" err="1"/>
              <a:t>which</a:t>
            </a:r>
            <a:r>
              <a:rPr lang="nb-NO" sz="2100" dirty="0"/>
              <a:t> </a:t>
            </a:r>
            <a:r>
              <a:rPr lang="nb-NO" sz="2100" dirty="0" err="1"/>
              <a:t>are</a:t>
            </a:r>
            <a:r>
              <a:rPr lang="nb-NO" sz="2100" dirty="0"/>
              <a:t> sold or given to </a:t>
            </a:r>
            <a:r>
              <a:rPr lang="nb-NO" sz="2100" dirty="0" err="1"/>
              <a:t>people</a:t>
            </a:r>
            <a:r>
              <a:rPr lang="nb-NO" sz="2100" dirty="0"/>
              <a:t>, must be </a:t>
            </a:r>
            <a:r>
              <a:rPr lang="nb-NO" sz="2100" dirty="0" err="1">
                <a:solidFill>
                  <a:srgbClr val="009D7F"/>
                </a:solidFill>
              </a:rPr>
              <a:t>accompanied</a:t>
            </a:r>
            <a:r>
              <a:rPr lang="nb-NO" sz="2100" dirty="0">
                <a:solidFill>
                  <a:srgbClr val="009D7F"/>
                </a:solidFill>
              </a:rPr>
              <a:t> by </a:t>
            </a:r>
            <a:r>
              <a:rPr lang="nb-NO" sz="2100" dirty="0" err="1">
                <a:solidFill>
                  <a:srgbClr val="009D7F"/>
                </a:solidFill>
              </a:rPr>
              <a:t>written</a:t>
            </a:r>
            <a:r>
              <a:rPr lang="nb-NO" sz="2100" dirty="0">
                <a:solidFill>
                  <a:srgbClr val="009D7F"/>
                </a:solidFill>
              </a:rPr>
              <a:t> </a:t>
            </a:r>
            <a:r>
              <a:rPr lang="nb-NO" sz="2100" dirty="0" err="1">
                <a:solidFill>
                  <a:srgbClr val="009D7F"/>
                </a:solidFill>
              </a:rPr>
              <a:t>information</a:t>
            </a:r>
            <a:r>
              <a:rPr lang="nb-NO" sz="2100" dirty="0">
                <a:solidFill>
                  <a:srgbClr val="009D7F"/>
                </a:solidFill>
              </a:rPr>
              <a:t> </a:t>
            </a:r>
            <a:r>
              <a:rPr lang="nb-NO" sz="2100" dirty="0" err="1"/>
              <a:t>on</a:t>
            </a:r>
            <a:r>
              <a:rPr lang="nb-NO" sz="2100" dirty="0"/>
              <a:t> </a:t>
            </a:r>
            <a:r>
              <a:rPr lang="nb-NO" sz="2100" dirty="0" err="1"/>
              <a:t>the</a:t>
            </a:r>
            <a:r>
              <a:rPr lang="nb-NO" sz="2100" dirty="0"/>
              <a:t> species’ </a:t>
            </a:r>
            <a:r>
              <a:rPr lang="nb-NO" sz="2100" i="1" dirty="0" err="1"/>
              <a:t>physiological</a:t>
            </a:r>
            <a:r>
              <a:rPr lang="nb-NO" sz="2100" i="1" dirty="0"/>
              <a:t> and behavioural </a:t>
            </a:r>
            <a:r>
              <a:rPr lang="nb-NO" sz="2100" i="1" dirty="0" err="1"/>
              <a:t>needs</a:t>
            </a:r>
            <a:r>
              <a:rPr lang="nb-NO" sz="2100" dirty="0"/>
              <a:t>,</a:t>
            </a:r>
            <a:r>
              <a:rPr lang="nb-NO" sz="2100" i="1" dirty="0"/>
              <a:t> </a:t>
            </a:r>
            <a:r>
              <a:rPr lang="nb-NO" sz="2100" dirty="0" err="1"/>
              <a:t>including</a:t>
            </a:r>
            <a:r>
              <a:rPr lang="nb-NO" sz="2100" dirty="0"/>
              <a:t> </a:t>
            </a:r>
            <a:r>
              <a:rPr lang="nb-NO" sz="2100" dirty="0" err="1"/>
              <a:t>requirements</a:t>
            </a:r>
            <a:r>
              <a:rPr lang="nb-NO" sz="2100" dirty="0"/>
              <a:t> for </a:t>
            </a:r>
            <a:r>
              <a:rPr lang="nb-NO" sz="2100" i="1" dirty="0" err="1"/>
              <a:t>living</a:t>
            </a:r>
            <a:r>
              <a:rPr lang="nb-NO" sz="2100" i="1" dirty="0"/>
              <a:t> </a:t>
            </a:r>
            <a:r>
              <a:rPr lang="nb-NO" sz="2100" i="1" dirty="0" err="1"/>
              <a:t>environment</a:t>
            </a:r>
            <a:r>
              <a:rPr lang="nb-NO" sz="2100" i="1" dirty="0"/>
              <a:t>, </a:t>
            </a:r>
            <a:r>
              <a:rPr lang="nb-NO" sz="2100" i="1" dirty="0" err="1"/>
              <a:t>feeding</a:t>
            </a:r>
            <a:r>
              <a:rPr lang="nb-NO" sz="2100" i="1" dirty="0"/>
              <a:t> </a:t>
            </a:r>
            <a:r>
              <a:rPr lang="nb-NO" sz="2100" dirty="0"/>
              <a:t>and </a:t>
            </a:r>
            <a:r>
              <a:rPr lang="nb-NO" sz="2100" i="1" dirty="0" err="1"/>
              <a:t>other</a:t>
            </a:r>
            <a:r>
              <a:rPr lang="nb-NO" sz="2100" i="1" dirty="0"/>
              <a:t> </a:t>
            </a:r>
            <a:r>
              <a:rPr lang="nb-NO" sz="2100" i="1" dirty="0" err="1"/>
              <a:t>care</a:t>
            </a:r>
            <a:r>
              <a:rPr lang="nb-NO" sz="2100" dirty="0"/>
              <a:t>. Information </a:t>
            </a:r>
            <a:r>
              <a:rPr lang="nb-NO" sz="2100" dirty="0" err="1"/>
              <a:t>on</a:t>
            </a:r>
            <a:r>
              <a:rPr lang="nb-NO" sz="2100" dirty="0"/>
              <a:t> </a:t>
            </a:r>
            <a:r>
              <a:rPr lang="nb-NO" sz="2100" dirty="0" err="1"/>
              <a:t>the</a:t>
            </a:r>
            <a:r>
              <a:rPr lang="nb-NO" sz="2100" dirty="0"/>
              <a:t> </a:t>
            </a:r>
            <a:r>
              <a:rPr lang="nb-NO" sz="2100" i="1" dirty="0" err="1"/>
              <a:t>particular</a:t>
            </a:r>
            <a:r>
              <a:rPr lang="nb-NO" sz="2100" i="1" dirty="0"/>
              <a:t> </a:t>
            </a:r>
            <a:r>
              <a:rPr lang="nb-NO" sz="2100" i="1" dirty="0" err="1"/>
              <a:t>individual</a:t>
            </a:r>
            <a:r>
              <a:rPr lang="nb-NO" sz="2100" i="1" dirty="0"/>
              <a:t> </a:t>
            </a:r>
            <a:r>
              <a:rPr lang="nb-NO" sz="2100" dirty="0"/>
              <a:t>must be given, </a:t>
            </a:r>
            <a:r>
              <a:rPr lang="nb-NO" sz="2100" dirty="0" err="1"/>
              <a:t>when</a:t>
            </a:r>
            <a:r>
              <a:rPr lang="nb-NO" sz="2100" dirty="0"/>
              <a:t> relevant.  </a:t>
            </a:r>
            <a:endParaRPr lang="nb-NO" sz="21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171" y="494045"/>
            <a:ext cx="8388488" cy="523220"/>
          </a:xfrm>
        </p:spPr>
        <p:txBody>
          <a:bodyPr/>
          <a:lstStyle/>
          <a:p>
            <a:pPr eaLnBrk="1" hangingPunct="1"/>
            <a:r>
              <a:rPr lang="nb-NO" sz="3400" dirty="0"/>
              <a:t>Regulations: animals and information</a:t>
            </a:r>
            <a:endParaRPr lang="nb-NO" sz="3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27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com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98135"/>
            <a:ext cx="7269361" cy="492443"/>
          </a:xfrm>
        </p:spPr>
        <p:txBody>
          <a:bodyPr/>
          <a:lstStyle/>
          <a:p>
            <a:pPr eaLnBrk="1" hangingPunct="1"/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cat’s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nb-NO" sz="3200" dirty="0">
              <a:solidFill>
                <a:srgbClr val="E9E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6000" y="548680"/>
            <a:ext cx="6818518" cy="1107996"/>
          </a:xfrm>
        </p:spPr>
        <p:txBody>
          <a:bodyPr/>
          <a:lstStyle/>
          <a:p>
            <a:r>
              <a:rPr lang="nb-NO" sz="3600" dirty="0"/>
              <a:t>Welfare of cats can vary from very good to very bad</a:t>
            </a:r>
          </a:p>
        </p:txBody>
      </p:sp>
      <p:pic>
        <p:nvPicPr>
          <p:cNvPr id="10" name="Picture 3" descr="Rampoline i sofa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492896"/>
            <a:ext cx="3962781" cy="29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katt i pensjonatb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625" y="2492896"/>
            <a:ext cx="3962781" cy="29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5368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/>
          </p:nvPr>
        </p:nvSpPr>
        <p:spPr>
          <a:xfrm>
            <a:off x="576000" y="317412"/>
            <a:ext cx="6516280" cy="1107996"/>
          </a:xfrm>
        </p:spPr>
        <p:txBody>
          <a:bodyPr/>
          <a:lstStyle/>
          <a:p>
            <a:r>
              <a:rPr lang="nb-NO" sz="3600" dirty="0"/>
              <a:t>Norwegian Animal </a:t>
            </a:r>
            <a:r>
              <a:rPr lang="nb-NO" sz="3600" dirty="0" err="1"/>
              <a:t>Welfare</a:t>
            </a:r>
            <a:r>
              <a:rPr lang="nb-NO" sz="3600" dirty="0"/>
              <a:t> </a:t>
            </a:r>
            <a:r>
              <a:rPr lang="nb-NO" sz="3600" dirty="0" err="1"/>
              <a:t>Act</a:t>
            </a:r>
            <a:r>
              <a:rPr lang="nb-NO" sz="3600" dirty="0"/>
              <a:t> – </a:t>
            </a:r>
            <a:r>
              <a:rPr lang="nb-NO" sz="3600" dirty="0" err="1"/>
              <a:t>living</a:t>
            </a:r>
            <a:r>
              <a:rPr lang="nb-NO" sz="3600" dirty="0"/>
              <a:t> </a:t>
            </a:r>
            <a:r>
              <a:rPr lang="nb-NO" sz="3600" dirty="0" err="1"/>
              <a:t>environment</a:t>
            </a:r>
            <a:r>
              <a:rPr lang="nb-NO" sz="3600" dirty="0"/>
              <a:t> (2010)</a:t>
            </a:r>
            <a:endParaRPr lang="en-US" sz="3600" dirty="0"/>
          </a:p>
        </p:txBody>
      </p:sp>
      <p:sp>
        <p:nvSpPr>
          <p:cNvPr id="219139" name="Content Placeholder 2"/>
          <p:cNvSpPr>
            <a:spLocks noGrp="1"/>
          </p:cNvSpPr>
          <p:nvPr>
            <p:ph idx="1"/>
          </p:nvPr>
        </p:nvSpPr>
        <p:spPr>
          <a:xfrm>
            <a:off x="576000" y="1684252"/>
            <a:ext cx="8034600" cy="4687888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nb-NO" u="sng" dirty="0">
                <a:solidFill>
                  <a:schemeClr val="tx1"/>
                </a:solidFill>
              </a:rPr>
              <a:t>§ 23 </a:t>
            </a:r>
            <a:r>
              <a:rPr lang="nb-NO" u="sng" dirty="0"/>
              <a:t>Animals’ </a:t>
            </a:r>
            <a:r>
              <a:rPr lang="nb-NO" u="sng" dirty="0" err="1"/>
              <a:t>living</a:t>
            </a:r>
            <a:r>
              <a:rPr lang="nb-NO" u="sng" dirty="0"/>
              <a:t> </a:t>
            </a:r>
            <a:r>
              <a:rPr lang="nb-NO" u="sng" dirty="0" err="1"/>
              <a:t>environment</a:t>
            </a:r>
            <a:endParaRPr lang="nb-NO" u="sng" dirty="0">
              <a:solidFill>
                <a:schemeClr val="tx1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en-US" sz="2300" dirty="0"/>
              <a:t>The </a:t>
            </a:r>
            <a:r>
              <a:rPr lang="en-US" sz="2300" dirty="0">
                <a:solidFill>
                  <a:srgbClr val="009D7F"/>
                </a:solidFill>
              </a:rPr>
              <a:t>animal keeper </a:t>
            </a:r>
            <a:r>
              <a:rPr lang="en-US" sz="2300" dirty="0"/>
              <a:t>shall ensure that animals are kept in an environment which is consistent with </a:t>
            </a:r>
            <a:r>
              <a:rPr lang="en-US" sz="2300" dirty="0">
                <a:solidFill>
                  <a:srgbClr val="009D7F"/>
                </a:solidFill>
              </a:rPr>
              <a:t>good welfare, and which meets the animals’ needs which are specific for both the species and the individual</a:t>
            </a:r>
            <a:r>
              <a:rPr lang="en-US" sz="2300" dirty="0"/>
              <a:t>. The environment shall give the animals opportunity to carry out </a:t>
            </a:r>
            <a:r>
              <a:rPr lang="en-US" sz="2300" dirty="0">
                <a:solidFill>
                  <a:srgbClr val="009D7F"/>
                </a:solidFill>
              </a:rPr>
              <a:t>stimulating activities, movement, rest and other natural behaviour</a:t>
            </a:r>
            <a:r>
              <a:rPr lang="en-US" sz="2300" dirty="0"/>
              <a:t>. The animals’ living environment shall stimulate good health and condition, and contribute to safety and well being.</a:t>
            </a:r>
          </a:p>
          <a:p>
            <a:pPr>
              <a:buFont typeface="Webdings" pitchFamily="18" charset="2"/>
              <a:buNone/>
            </a:pPr>
            <a:r>
              <a:rPr lang="en-US" sz="2300" dirty="0"/>
              <a:t>Animals shall have access to suitable and safe shelter outside the normal grazing periods.</a:t>
            </a:r>
            <a:endParaRPr lang="nb-NO" sz="2300" dirty="0">
              <a:solidFill>
                <a:schemeClr val="tx1"/>
              </a:solidFill>
            </a:endParaRPr>
          </a:p>
          <a:p>
            <a:pPr>
              <a:buFont typeface="Webdings" pitchFamily="18" charset="2"/>
              <a:buNone/>
            </a:pP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347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823" y="280990"/>
            <a:ext cx="7365024" cy="1231106"/>
          </a:xfrm>
        </p:spPr>
        <p:txBody>
          <a:bodyPr/>
          <a:lstStyle/>
          <a:p>
            <a:r>
              <a:rPr lang="nb-NO" dirty="0"/>
              <a:t>The cat’s normal environment in nature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2823" y="1702636"/>
            <a:ext cx="8317224" cy="48965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dirty="0" err="1"/>
              <a:t>Biotope</a:t>
            </a:r>
            <a:r>
              <a:rPr lang="nb-NO" dirty="0"/>
              <a:t>, </a:t>
            </a:r>
            <a:r>
              <a:rPr lang="nb-NO" dirty="0" err="1"/>
              <a:t>natural</a:t>
            </a:r>
            <a:r>
              <a:rPr lang="nb-NO" dirty="0"/>
              <a:t> habitat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dirty="0"/>
              <a:t> forest terrain, trees, creeks, hides, not open areas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dirty="0" err="1"/>
              <a:t>Climate</a:t>
            </a:r>
            <a:r>
              <a:rPr lang="nb-NO" dirty="0"/>
              <a:t>: </a:t>
            </a:r>
            <a:r>
              <a:rPr lang="nb-NO" dirty="0" err="1"/>
              <a:t>temperature</a:t>
            </a:r>
            <a:r>
              <a:rPr lang="nb-NO" dirty="0"/>
              <a:t>, </a:t>
            </a:r>
            <a:r>
              <a:rPr lang="nb-NO" dirty="0" err="1"/>
              <a:t>humidity</a:t>
            </a:r>
            <a:r>
              <a:rPr lang="nb-NO" dirty="0"/>
              <a:t>, </a:t>
            </a:r>
            <a:r>
              <a:rPr lang="nb-NO" dirty="0" err="1"/>
              <a:t>wind</a:t>
            </a:r>
            <a:endParaRPr lang="nb-NO" dirty="0"/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dirty="0"/>
              <a:t> temperate/climate, like in Scandinavia – or somewhat milder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dirty="0"/>
              <a:t>Substrate: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dirty="0"/>
              <a:t> soil and grass substrate – short grass most optimal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dirty="0"/>
              <a:t> cats can rest and sleep in trees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animals</a:t>
            </a:r>
            <a:r>
              <a:rPr lang="nb-NO" dirty="0"/>
              <a:t> </a:t>
            </a:r>
            <a:r>
              <a:rPr lang="nb-NO" dirty="0" err="1"/>
              <a:t>attempt</a:t>
            </a:r>
            <a:r>
              <a:rPr lang="nb-NO" dirty="0"/>
              <a:t> to </a:t>
            </a:r>
            <a:r>
              <a:rPr lang="nb-NO" dirty="0" err="1">
                <a:solidFill>
                  <a:srgbClr val="009D7F"/>
                </a:solidFill>
              </a:rPr>
              <a:t>optimize</a:t>
            </a:r>
            <a:r>
              <a:rPr lang="nb-NO" dirty="0">
                <a:solidFill>
                  <a:srgbClr val="009D7F"/>
                </a:solidFill>
              </a:rPr>
              <a:t> </a:t>
            </a:r>
            <a:r>
              <a:rPr lang="nb-NO" dirty="0" err="1">
                <a:solidFill>
                  <a:srgbClr val="009D7F"/>
                </a:solidFill>
              </a:rPr>
              <a:t>their</a:t>
            </a:r>
            <a:r>
              <a:rPr lang="nb-NO" dirty="0">
                <a:solidFill>
                  <a:srgbClr val="009D7F"/>
                </a:solidFill>
              </a:rPr>
              <a:t> </a:t>
            </a:r>
            <a:r>
              <a:rPr lang="nb-NO" dirty="0" err="1">
                <a:solidFill>
                  <a:srgbClr val="009D7F"/>
                </a:solidFill>
              </a:rPr>
              <a:t>environment</a:t>
            </a:r>
            <a:r>
              <a:rPr lang="nb-NO" dirty="0"/>
              <a:t>, </a:t>
            </a:r>
            <a:r>
              <a:rPr lang="nb-NO" dirty="0" err="1"/>
              <a:t>cats</a:t>
            </a:r>
            <a:r>
              <a:rPr lang="nb-NO" dirty="0"/>
              <a:t> </a:t>
            </a:r>
            <a:r>
              <a:rPr lang="nb-NO" dirty="0" err="1"/>
              <a:t>tend</a:t>
            </a:r>
            <a:r>
              <a:rPr lang="nb-NO" dirty="0"/>
              <a:t> to </a:t>
            </a:r>
            <a:r>
              <a:rPr lang="nb-NO" dirty="0" err="1"/>
              <a:t>prefer</a:t>
            </a:r>
            <a:r>
              <a:rPr lang="nb-NO" dirty="0"/>
              <a:t> it </a:t>
            </a:r>
            <a:r>
              <a:rPr lang="nb-NO" dirty="0" err="1"/>
              <a:t>somewhat</a:t>
            </a:r>
            <a:r>
              <a:rPr lang="nb-NO" dirty="0"/>
              <a:t> </a:t>
            </a:r>
            <a:r>
              <a:rPr lang="nb-NO" dirty="0" err="1">
                <a:solidFill>
                  <a:srgbClr val="009D7F"/>
                </a:solidFill>
              </a:rPr>
              <a:t>warmer</a:t>
            </a:r>
            <a:r>
              <a:rPr lang="nb-NO" dirty="0">
                <a:solidFill>
                  <a:srgbClr val="009D7F"/>
                </a:solidFill>
              </a:rPr>
              <a:t> and </a:t>
            </a:r>
            <a:r>
              <a:rPr lang="nb-NO" dirty="0" err="1">
                <a:solidFill>
                  <a:srgbClr val="009D7F"/>
                </a:solidFill>
              </a:rPr>
              <a:t>softer</a:t>
            </a:r>
            <a:r>
              <a:rPr lang="nb-NO" dirty="0">
                <a:solidFill>
                  <a:srgbClr val="009D7F"/>
                </a:solidFill>
              </a:rPr>
              <a:t> </a:t>
            </a:r>
            <a:r>
              <a:rPr lang="nb-NO" dirty="0" err="1"/>
              <a:t>than</a:t>
            </a:r>
            <a:r>
              <a:rPr lang="nb-NO" dirty="0"/>
              <a:t> nature </a:t>
            </a:r>
            <a:r>
              <a:rPr lang="nb-NO" dirty="0" err="1"/>
              <a:t>normally</a:t>
            </a:r>
            <a:r>
              <a:rPr lang="nb-NO" dirty="0"/>
              <a:t> </a:t>
            </a:r>
            <a:r>
              <a:rPr lang="nb-NO" dirty="0" err="1"/>
              <a:t>provides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not a </a:t>
            </a:r>
            <a:r>
              <a:rPr lang="nb-NO" dirty="0" err="1"/>
              <a:t>welfare</a:t>
            </a:r>
            <a:r>
              <a:rPr lang="nb-NO" dirty="0"/>
              <a:t> </a:t>
            </a:r>
            <a:r>
              <a:rPr lang="nb-NO" dirty="0" err="1"/>
              <a:t>requirement</a:t>
            </a:r>
            <a:r>
              <a:rPr lang="nb-NO" dirty="0"/>
              <a:t>. </a:t>
            </a:r>
          </a:p>
        </p:txBody>
      </p:sp>
      <p:pic>
        <p:nvPicPr>
          <p:cNvPr id="8" name="Bilde 7" descr="Rampoline i tr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930951"/>
            <a:ext cx="1742563" cy="1162289"/>
          </a:xfrm>
          <a:prstGeom prst="rect">
            <a:avLst/>
          </a:prstGeom>
        </p:spPr>
      </p:pic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729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538227"/>
            <a:ext cx="7788538" cy="553998"/>
          </a:xfrm>
        </p:spPr>
        <p:txBody>
          <a:bodyPr/>
          <a:lstStyle/>
          <a:p>
            <a:r>
              <a:rPr lang="nb-NO" sz="3600" dirty="0" err="1"/>
              <a:t>Indoor</a:t>
            </a:r>
            <a:r>
              <a:rPr lang="nb-NO" sz="3600" dirty="0"/>
              <a:t> </a:t>
            </a:r>
            <a:r>
              <a:rPr lang="nb-NO" sz="3600" dirty="0" err="1"/>
              <a:t>environment</a:t>
            </a:r>
            <a:r>
              <a:rPr lang="nb-NO" sz="3600" dirty="0"/>
              <a:t> for </a:t>
            </a:r>
            <a:r>
              <a:rPr lang="nb-NO" sz="3600" dirty="0" err="1"/>
              <a:t>cats</a:t>
            </a:r>
            <a:endParaRPr lang="nb-NO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6000" y="1268760"/>
            <a:ext cx="8365481" cy="4645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Cats are very flexible: during domestication they have adapted to human housing conditions.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Most </a:t>
            </a:r>
            <a:r>
              <a:rPr lang="nb-NO" sz="2100" dirty="0" err="1"/>
              <a:t>important</a:t>
            </a:r>
            <a:r>
              <a:rPr lang="nb-NO" sz="2100" dirty="0"/>
              <a:t> </a:t>
            </a:r>
            <a:r>
              <a:rPr lang="nb-NO" sz="2100" dirty="0" err="1"/>
              <a:t>aspects</a:t>
            </a:r>
            <a:r>
              <a:rPr lang="nb-NO" sz="2100" dirty="0"/>
              <a:t> of </a:t>
            </a:r>
            <a:r>
              <a:rPr lang="nb-NO" sz="2100" dirty="0" err="1"/>
              <a:t>indoor</a:t>
            </a:r>
            <a:r>
              <a:rPr lang="nb-NO" sz="2100" dirty="0"/>
              <a:t> </a:t>
            </a:r>
            <a:r>
              <a:rPr lang="nb-NO" sz="2100" dirty="0" err="1"/>
              <a:t>environment</a:t>
            </a:r>
            <a:r>
              <a:rPr lang="nb-NO" sz="2100" dirty="0"/>
              <a:t>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 adapted to </a:t>
            </a:r>
            <a:r>
              <a:rPr lang="nb-NO" sz="2100" i="1" dirty="0"/>
              <a:t>social structure </a:t>
            </a:r>
            <a:r>
              <a:rPr lang="nb-NO" sz="2100" dirty="0"/>
              <a:t>with regard to </a:t>
            </a:r>
            <a:r>
              <a:rPr lang="nb-NO" sz="2100" i="1" dirty="0"/>
              <a:t>space</a:t>
            </a:r>
            <a:r>
              <a:rPr lang="nb-NO" sz="2100" dirty="0"/>
              <a:t> and </a:t>
            </a:r>
            <a:r>
              <a:rPr lang="nb-NO" sz="2100" i="1" dirty="0"/>
              <a:t>rooms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 has quiet </a:t>
            </a:r>
            <a:r>
              <a:rPr lang="nb-NO" sz="2100" i="1" dirty="0"/>
              <a:t>rest </a:t>
            </a:r>
            <a:r>
              <a:rPr lang="nb-NO" sz="2100" dirty="0"/>
              <a:t>and</a:t>
            </a:r>
            <a:r>
              <a:rPr lang="nb-NO" sz="2100" i="1" dirty="0"/>
              <a:t> sleeping places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 has space for </a:t>
            </a:r>
            <a:r>
              <a:rPr lang="nb-NO" sz="2100" i="1" dirty="0"/>
              <a:t>play </a:t>
            </a:r>
            <a:r>
              <a:rPr lang="nb-NO" sz="2100" dirty="0"/>
              <a:t>and</a:t>
            </a:r>
            <a:r>
              <a:rPr lang="nb-NO" sz="2100" i="1" dirty="0"/>
              <a:t> activity </a:t>
            </a:r>
            <a:r>
              <a:rPr lang="nb-NO" sz="2100" dirty="0"/>
              <a:t>(indoor cats in particular)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sz="2100" i="1" dirty="0"/>
              <a:t> environmental enrichment </a:t>
            </a:r>
            <a:r>
              <a:rPr lang="nb-NO" sz="2100" dirty="0"/>
              <a:t>is important, particularly if the cat is alone a lot.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 food automats, play objects </a:t>
            </a:r>
            <a:r>
              <a:rPr lang="nb-NO" sz="2100" dirty="0">
                <a:sym typeface="Wingdings" panose="05000000000000000000" pitchFamily="2" charset="2"/>
              </a:rPr>
              <a:t> challenge the </a:t>
            </a:r>
            <a:r>
              <a:rPr lang="nb-NO" sz="2100" i="1" dirty="0">
                <a:sym typeface="Wingdings" panose="05000000000000000000" pitchFamily="2" charset="2"/>
              </a:rPr>
              <a:t>cat’s intelligence</a:t>
            </a:r>
            <a:r>
              <a:rPr lang="nb-NO" sz="2100" dirty="0">
                <a:sym typeface="Wingdings" panose="05000000000000000000" pitchFamily="2" charset="2"/>
              </a:rPr>
              <a:t>!</a:t>
            </a:r>
            <a:endParaRPr lang="nb-NO" sz="2100" dirty="0"/>
          </a:p>
        </p:txBody>
      </p:sp>
      <p:pic>
        <p:nvPicPr>
          <p:cNvPr id="10" name="Bilde 9" descr="Hund og katt i sof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97" y="4577114"/>
            <a:ext cx="1689203" cy="1689203"/>
          </a:xfrm>
          <a:prstGeom prst="rect">
            <a:avLst/>
          </a:prstGeom>
        </p:spPr>
      </p:pic>
      <p:pic>
        <p:nvPicPr>
          <p:cNvPr id="11" name="Bilde 10" descr="Bilder via jobb-PC 02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10" y="4459750"/>
            <a:ext cx="2267660" cy="1700745"/>
          </a:xfrm>
          <a:prstGeom prst="rect">
            <a:avLst/>
          </a:prstGeom>
        </p:spPr>
      </p:pic>
      <p:pic>
        <p:nvPicPr>
          <p:cNvPr id="13" name="Picture 3" descr="\\a-Home3\home\bjarbr\Documents\Katten - Atferd og velferd\Kattebilder\Katt som leker med fjærdusk - lyser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751" y="4289779"/>
            <a:ext cx="136815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My Documents\BILDER\Katter\Kattebilder hjemmefra\Rampus og Rampoline ser på tenni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2325"/>
            <a:ext cx="1548622" cy="1118167"/>
          </a:xfrm>
          <a:prstGeom prst="rect">
            <a:avLst/>
          </a:prstGeom>
          <a:noFill/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418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43" y="289194"/>
            <a:ext cx="7816869" cy="892552"/>
          </a:xfrm>
        </p:spPr>
        <p:txBody>
          <a:bodyPr/>
          <a:lstStyle/>
          <a:p>
            <a:r>
              <a:rPr lang="nb-NO" dirty="0" err="1"/>
              <a:t>Catnip</a:t>
            </a:r>
            <a:br>
              <a:rPr lang="nb-NO" dirty="0"/>
            </a:br>
            <a:r>
              <a:rPr lang="nb-NO" sz="1800" dirty="0"/>
              <a:t>(</a:t>
            </a:r>
            <a:r>
              <a:rPr lang="nb-NO" sz="1800" i="1" dirty="0" err="1"/>
              <a:t>Nepeta</a:t>
            </a:r>
            <a:r>
              <a:rPr lang="nb-NO" sz="1800" i="1" dirty="0"/>
              <a:t> </a:t>
            </a:r>
            <a:r>
              <a:rPr lang="nb-NO" sz="1800" i="1" dirty="0" err="1"/>
              <a:t>cataria</a:t>
            </a:r>
            <a:r>
              <a:rPr lang="nb-NO" sz="1800" i="1" dirty="0"/>
              <a:t>, </a:t>
            </a:r>
            <a:r>
              <a:rPr lang="nb-NO" sz="1800" dirty="0" err="1"/>
              <a:t>environmental</a:t>
            </a:r>
            <a:r>
              <a:rPr lang="nb-NO" sz="1800" dirty="0"/>
              <a:t> </a:t>
            </a:r>
            <a:r>
              <a:rPr lang="nb-NO" sz="1800" dirty="0" err="1"/>
              <a:t>enrichment</a:t>
            </a:r>
            <a:r>
              <a:rPr lang="nb-NO" sz="1800" dirty="0"/>
              <a:t> for </a:t>
            </a:r>
            <a:r>
              <a:rPr lang="nb-NO" sz="1800" dirty="0" err="1"/>
              <a:t>cats</a:t>
            </a:r>
            <a:r>
              <a:rPr lang="nb-NO" sz="1800" dirty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6001" y="1268760"/>
            <a:ext cx="7992000" cy="4645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28" y="-1"/>
            <a:ext cx="1908596" cy="143144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5999" y="1519821"/>
            <a:ext cx="8316481" cy="48881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Dried leaves or plant oil: increases attention to scratching post or toys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Affects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50–80% of cats, both genders, castrated or intact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(the rest passively?)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not affect kittens below 2–3 months of age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 variation: due to dominant gene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Reactions: sniffs; chews; licks; touches/rubs cheek, chin or body or rolls onto the catnip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rarely: stretches itself, drools, jumps, runs or becomes aggressive and hyperactive; hallucination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or trance 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 err="1">
                <a:solidFill>
                  <a:prstClr val="black"/>
                </a:solidFill>
                <a:latin typeface="Arial"/>
              </a:rPr>
              <a:t>Duration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5–15 minutes, then non-responsive for 30–60 minutes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Active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substance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nepetalactone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enters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via nose to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amygdala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hypothalamus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react to concentrations as low as 0.01–1.0 x 10</a:t>
            </a:r>
            <a:r>
              <a:rPr kumimoji="0" lang="nb-NO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i="1" dirty="0" err="1">
                <a:solidFill>
                  <a:prstClr val="black"/>
                </a:solidFill>
                <a:latin typeface="Arial"/>
              </a:rPr>
              <a:t>Harmless</a:t>
            </a:r>
            <a:r>
              <a:rPr kumimoji="0" lang="nb-NO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long-term effects or addiction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be habituated if it is given too frequently.</a:t>
            </a: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Pregnant females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can risk uterus contractions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nb-NO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avoid intake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8000" marR="0" lvl="0" indent="-1980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363167"/>
            <a:ext cx="7788538" cy="615553"/>
          </a:xfrm>
        </p:spPr>
        <p:txBody>
          <a:bodyPr/>
          <a:lstStyle/>
          <a:p>
            <a:r>
              <a:rPr lang="nb-NO" dirty="0" err="1"/>
              <a:t>Outdoor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for </a:t>
            </a:r>
            <a:r>
              <a:rPr lang="nb-NO" dirty="0" err="1"/>
              <a:t>cats</a:t>
            </a:r>
            <a:endParaRPr lang="nb-NO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69917" y="1496730"/>
            <a:ext cx="8004165" cy="32136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The same </a:t>
            </a:r>
            <a:r>
              <a:rPr lang="nb-NO" sz="2100" dirty="0" err="1"/>
              <a:t>basic</a:t>
            </a:r>
            <a:r>
              <a:rPr lang="nb-NO" sz="2100" dirty="0"/>
              <a:t> </a:t>
            </a:r>
            <a:r>
              <a:rPr lang="nb-NO" sz="2100" dirty="0" err="1"/>
              <a:t>principles</a:t>
            </a:r>
            <a:r>
              <a:rPr lang="nb-NO" sz="2100" dirty="0"/>
              <a:t> </a:t>
            </a:r>
            <a:r>
              <a:rPr lang="nb-NO" sz="2100" dirty="0" err="1"/>
              <a:t>apply</a:t>
            </a:r>
            <a:r>
              <a:rPr lang="nb-NO" sz="2100" dirty="0"/>
              <a:t> to </a:t>
            </a:r>
            <a:r>
              <a:rPr lang="nb-NO" sz="2100" dirty="0" err="1"/>
              <a:t>both</a:t>
            </a:r>
            <a:r>
              <a:rPr lang="nb-NO" sz="2100" dirty="0"/>
              <a:t> </a:t>
            </a:r>
            <a:r>
              <a:rPr lang="nb-NO" sz="2100" dirty="0" err="1"/>
              <a:t>outdoor</a:t>
            </a:r>
            <a:r>
              <a:rPr lang="nb-NO" sz="2100" dirty="0"/>
              <a:t> and              </a:t>
            </a:r>
            <a:r>
              <a:rPr lang="nb-NO" sz="2100" dirty="0" err="1"/>
              <a:t>indoor</a:t>
            </a:r>
            <a:r>
              <a:rPr lang="nb-NO" sz="2100" dirty="0"/>
              <a:t> </a:t>
            </a:r>
            <a:r>
              <a:rPr lang="nb-NO" sz="2100" dirty="0" err="1"/>
              <a:t>environments</a:t>
            </a:r>
            <a:r>
              <a:rPr lang="nb-NO" sz="2100" dirty="0"/>
              <a:t> for </a:t>
            </a:r>
            <a:r>
              <a:rPr lang="nb-NO" sz="2100" dirty="0" err="1"/>
              <a:t>cats</a:t>
            </a:r>
            <a:r>
              <a:rPr lang="nb-NO" sz="2100" dirty="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Some factors are easier to satisfy outdoors than indoors –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nb-NO" sz="2100" dirty="0"/>
              <a:t>     and </a:t>
            </a:r>
            <a:r>
              <a:rPr lang="nb-NO" sz="2100" i="1" dirty="0"/>
              <a:t>vice versa</a:t>
            </a:r>
            <a:r>
              <a:rPr lang="nb-NO" sz="2100" dirty="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Therefore: advantageous to welfare if cats can have access both outdoors and indoors.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nb-NO" sz="2100" dirty="0"/>
              <a:t>The most </a:t>
            </a:r>
            <a:r>
              <a:rPr lang="nb-NO" sz="2100" dirty="0" err="1"/>
              <a:t>flexible</a:t>
            </a:r>
            <a:r>
              <a:rPr lang="nb-NO" sz="2100" dirty="0"/>
              <a:t> </a:t>
            </a:r>
            <a:r>
              <a:rPr lang="nb-NO" sz="2100" dirty="0" err="1"/>
              <a:t>way</a:t>
            </a:r>
            <a:r>
              <a:rPr lang="nb-NO" sz="2100" dirty="0"/>
              <a:t> is to </a:t>
            </a:r>
            <a:r>
              <a:rPr lang="nb-NO" sz="2100" dirty="0" err="1"/>
              <a:t>use</a:t>
            </a:r>
            <a:r>
              <a:rPr lang="nb-NO" sz="2100" dirty="0"/>
              <a:t> a </a:t>
            </a:r>
            <a:r>
              <a:rPr lang="nb-NO" sz="2100" dirty="0" err="1"/>
              <a:t>catflap</a:t>
            </a:r>
            <a:r>
              <a:rPr lang="nb-NO" sz="2100" dirty="0"/>
              <a:t> in an exit </a:t>
            </a:r>
            <a:r>
              <a:rPr lang="nb-NO" sz="2100" dirty="0" err="1"/>
              <a:t>door</a:t>
            </a:r>
            <a:r>
              <a:rPr lang="nb-NO" sz="2100" dirty="0"/>
              <a:t>. </a:t>
            </a:r>
          </a:p>
        </p:txBody>
      </p:sp>
      <p:pic>
        <p:nvPicPr>
          <p:cNvPr id="15" name="Picture 2" descr="H:\My Documents\BILDER\Katter\Kattebilder hjemmefra\Kattebilder fra hagen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464" y="1105103"/>
            <a:ext cx="1310319" cy="982739"/>
          </a:xfrm>
          <a:prstGeom prst="rect">
            <a:avLst/>
          </a:prstGeom>
          <a:noFill/>
        </p:spPr>
      </p:pic>
      <p:pic>
        <p:nvPicPr>
          <p:cNvPr id="16" name="Picture 4" descr="\\a-Home3\home\bjarbr\Documents\Katten - Atferd og velferd\Kattebilder\Katt på terrassen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712" y="4268316"/>
            <a:ext cx="2222931" cy="1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\\a-Home3\home\bjarbr\Documents\Katten - Atferd og velferd\Kattebilder\Rampoline ruller seg i blomsterbed 0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7277" y="4252029"/>
            <a:ext cx="2040406" cy="16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a-Home3\home\bjarbr\Documents\Katten - Atferd og velferd\Kattebilder\Kandidat _MG_08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57" y="4251911"/>
            <a:ext cx="2553891" cy="17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7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1" y="331972"/>
            <a:ext cx="71643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What do you do with your cat during vacations?</a:t>
            </a: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00" y="1981200"/>
            <a:ext cx="824415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>
                <a:solidFill>
                  <a:schemeClr val="tx1"/>
                </a:solidFill>
                <a:cs typeface="Times New Roman" pitchFamily="18" charset="0"/>
              </a:rPr>
              <a:t>Let a neighbour take care of your cat</a:t>
            </a:r>
          </a:p>
          <a:p>
            <a:pPr eaLnBrk="1" hangingPunct="1">
              <a:lnSpc>
                <a:spcPct val="90000"/>
              </a:lnSpc>
            </a:pPr>
            <a:r>
              <a:rPr lang="nb-NO" dirty="0">
                <a:cs typeface="Times New Roman" pitchFamily="18" charset="0"/>
              </a:rPr>
              <a:t>B</a:t>
            </a:r>
            <a:r>
              <a:rPr lang="nb-NO" dirty="0">
                <a:solidFill>
                  <a:schemeClr val="tx1"/>
                </a:solidFill>
                <a:cs typeface="Times New Roman" pitchFamily="18" charset="0"/>
              </a:rPr>
              <a:t>ring the cat on vacation – camping tour, holiday house</a:t>
            </a:r>
          </a:p>
          <a:p>
            <a:pPr eaLnBrk="1" hangingPunct="1">
              <a:lnSpc>
                <a:spcPct val="90000"/>
              </a:lnSpc>
            </a:pPr>
            <a:r>
              <a:rPr lang="nb-NO" dirty="0">
                <a:cs typeface="Times New Roman" pitchFamily="18" charset="0"/>
              </a:rPr>
              <a:t>Hire a professional cat visitor</a:t>
            </a:r>
            <a:endParaRPr lang="nb-NO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>
                <a:solidFill>
                  <a:schemeClr val="tx1"/>
                </a:solidFill>
                <a:cs typeface="Times New Roman" pitchFamily="18" charset="0"/>
              </a:rPr>
              <a:t>Use a boarding cattery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b-NO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nb-NO" dirty="0">
                <a:cs typeface="Times New Roman" pitchFamily="18" charset="0"/>
              </a:rPr>
              <a:t>NB: Norwegian </a:t>
            </a:r>
            <a:r>
              <a:rPr lang="nb-NO" dirty="0">
                <a:cs typeface="Times New Roman" pitchFamily="18" charset="0"/>
                <a:hlinkClick r:id="rId3"/>
              </a:rPr>
              <a:t>regulations on temporary care of animals </a:t>
            </a:r>
            <a:r>
              <a:rPr lang="nb-NO" dirty="0">
                <a:cs typeface="Times New Roman" pitchFamily="18" charset="0"/>
              </a:rPr>
              <a:t>apply to professional cat visitors and boarding catteries (from 2016).   </a:t>
            </a:r>
            <a:endParaRPr lang="nb-NO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249517"/>
      </p:ext>
    </p:extLst>
  </p:cSld>
  <p:clrMapOvr>
    <a:masterClrMapping/>
  </p:clrMapOvr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0" ma:contentTypeDescription="Create a new document." ma:contentTypeScope="" ma:versionID="8cb6642da07eca8b676722397af83821">
  <xsd:schema xmlns:xsd="http://www.w3.org/2001/XMLSchema" xmlns:xs="http://www.w3.org/2001/XMLSchema" xmlns:p="http://schemas.microsoft.com/office/2006/metadata/properties" xmlns:ns3="44bfa961-d78b-447a-878e-35665a8e91da" targetNamespace="http://schemas.microsoft.com/office/2006/metadata/properties" ma:root="true" ma:fieldsID="fed824015fb53f20ae12fe767caa57d0" ns3:_="">
    <xsd:import namespace="44bfa961-d78b-447a-878e-35665a8e9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E348AB-F6C4-449A-899C-7448A9A7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638A1F-54C3-4670-89D8-B1FFACE23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48EA6-061D-410C-9D29-53101D6FAAA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4bfa961-d78b-447a-878e-35665a8e91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1672</Words>
  <Application>Microsoft Office PowerPoint</Application>
  <PresentationFormat>On-screen Show (4:3)</PresentationFormat>
  <Paragraphs>168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Symbol</vt:lpstr>
      <vt:lpstr>Webdings</vt:lpstr>
      <vt:lpstr>NMBU 16:9 with footer</vt:lpstr>
      <vt:lpstr>2_Norsk PPT-mal NMBU</vt:lpstr>
      <vt:lpstr>5_NMBU</vt:lpstr>
      <vt:lpstr>The Cat – Behaviour and Welfare  22. The cat’s environmental  needs</vt:lpstr>
      <vt:lpstr>The cat’s environmental needs</vt:lpstr>
      <vt:lpstr>Welfare of cats can vary from very good to very bad</vt:lpstr>
      <vt:lpstr>Norwegian Animal Welfare Act – living environment (2010)</vt:lpstr>
      <vt:lpstr>The cat’s normal environment in nature</vt:lpstr>
      <vt:lpstr>Indoor environment for cats</vt:lpstr>
      <vt:lpstr>Catnip (Nepeta cataria, environmental enrichment for cats)</vt:lpstr>
      <vt:lpstr>Outdoor environment for cats</vt:lpstr>
      <vt:lpstr>What do you do with your cat during vacations?</vt:lpstr>
      <vt:lpstr>Boarding cattery – housing design</vt:lpstr>
      <vt:lpstr>Regulations on trade and temporary care of animals (2016)</vt:lpstr>
      <vt:lpstr>Regulations: living environment</vt:lpstr>
      <vt:lpstr>Regulations: inspection and care</vt:lpstr>
      <vt:lpstr>Regulations: animals and information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0x010100934D04241B6A2C49AEC0829EF2CEDC39</vt:lpwstr>
  </property>
</Properties>
</file>