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removePersonalInfoOnSave="1" saveSubsetFonts="1" autoCompressPictures="0">
  <p:sldMasterIdLst>
    <p:sldMasterId id="2147483706" r:id="rId4"/>
    <p:sldMasterId id="2147483730" r:id="rId5"/>
    <p:sldMasterId id="2147483747" r:id="rId6"/>
  </p:sldMasterIdLst>
  <p:notesMasterIdLst>
    <p:notesMasterId r:id="rId29"/>
  </p:notesMasterIdLst>
  <p:sldIdLst>
    <p:sldId id="1132" r:id="rId7"/>
    <p:sldId id="1135" r:id="rId8"/>
    <p:sldId id="1136" r:id="rId9"/>
    <p:sldId id="1137" r:id="rId10"/>
    <p:sldId id="1138" r:id="rId11"/>
    <p:sldId id="1139" r:id="rId12"/>
    <p:sldId id="1140" r:id="rId13"/>
    <p:sldId id="1141" r:id="rId14"/>
    <p:sldId id="1142" r:id="rId15"/>
    <p:sldId id="1143" r:id="rId16"/>
    <p:sldId id="1144" r:id="rId17"/>
    <p:sldId id="1145" r:id="rId18"/>
    <p:sldId id="1146" r:id="rId19"/>
    <p:sldId id="1148" r:id="rId20"/>
    <p:sldId id="1150" r:id="rId21"/>
    <p:sldId id="1151" r:id="rId22"/>
    <p:sldId id="1152" r:id="rId23"/>
    <p:sldId id="1153" r:id="rId24"/>
    <p:sldId id="1154" r:id="rId25"/>
    <p:sldId id="1133" r:id="rId26"/>
    <p:sldId id="1134" r:id="rId27"/>
    <p:sldId id="266" r:id="rId28"/>
  </p:sldIdLst>
  <p:sldSz cx="9144000" cy="6858000" type="screen4x3"/>
  <p:notesSz cx="6797675" cy="9926638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D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A273C9-DBB1-4AF5-924A-01881F167E78}" v="64" dt="2022-09-20T17:50:18.2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488" autoAdjust="0"/>
    <p:restoredTop sz="94660"/>
  </p:normalViewPr>
  <p:slideViewPr>
    <p:cSldViewPr>
      <p:cViewPr varScale="1">
        <p:scale>
          <a:sx n="93" d="100"/>
          <a:sy n="93" d="100"/>
        </p:scale>
        <p:origin x="288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microsoft.com/office/2015/10/relationships/revisionInfo" Target="revisionInfo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B013BB-223A-4A7A-A9B6-504A14290792}" type="datetimeFigureOut">
              <a:rPr lang="nb-NO" smtClean="0"/>
              <a:t>20.09.2022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0BF349-27A5-44C1-8C69-2C3879FAD29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8563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07BCB6-54E2-467B-AC17-DEC87DDD0F4E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Plassholder for topptekst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HFX221 - 2019                                   - Bjarne O. Braastad, NMBU/IHA</a:t>
            </a:r>
          </a:p>
        </p:txBody>
      </p:sp>
    </p:spTree>
    <p:extLst>
      <p:ext uri="{BB962C8B-B14F-4D97-AF65-F5344CB8AC3E}">
        <p14:creationId xmlns:p14="http://schemas.microsoft.com/office/powerpoint/2010/main" val="37137947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511670" indent="-196796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787184" indent="-157437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102058" indent="-157437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416931" indent="-157437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731805" indent="-157437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046679" indent="-157437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361552" indent="-157437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2676426" indent="-157437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C8DFBEFA-45CD-4BD5-89D8-5E9679499BE6}" type="slidenum">
              <a:rPr lang="nb-NO" sz="800"/>
              <a:pPr/>
              <a:t>9</a:t>
            </a:fld>
            <a:endParaRPr lang="nb-NO" sz="80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11188" y="514350"/>
            <a:ext cx="3432175" cy="2574925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5202" y="3260488"/>
            <a:ext cx="3724586" cy="308896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b-NO"/>
          </a:p>
        </p:txBody>
      </p:sp>
      <p:sp>
        <p:nvSpPr>
          <p:cNvPr id="2" name="Plassholder for topptekst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HFX221 - 2019                                   - Bjarne O. Braastad, NMBU/IHA</a:t>
            </a:r>
          </a:p>
        </p:txBody>
      </p:sp>
    </p:spTree>
    <p:extLst>
      <p:ext uri="{BB962C8B-B14F-4D97-AF65-F5344CB8AC3E}">
        <p14:creationId xmlns:p14="http://schemas.microsoft.com/office/powerpoint/2010/main" val="18294936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511670" indent="-196796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787184" indent="-157437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102058" indent="-157437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416931" indent="-157437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731805" indent="-157437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046679" indent="-157437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361552" indent="-157437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2676426" indent="-157437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28ED2C5F-1930-4FC4-AF53-4ECAC39ABE27}" type="slidenum">
              <a:rPr lang="nb-NO" sz="800"/>
              <a:pPr/>
              <a:t>10</a:t>
            </a:fld>
            <a:endParaRPr lang="nb-NO" sz="80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11188" y="514350"/>
            <a:ext cx="3432175" cy="2574925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5202" y="3260488"/>
            <a:ext cx="3724586" cy="308896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b-NO"/>
          </a:p>
        </p:txBody>
      </p:sp>
      <p:sp>
        <p:nvSpPr>
          <p:cNvPr id="2" name="Plassholder for topptekst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HFX221 - 2019                                   - Bjarne O. Braastad, NMBU/IHA</a:t>
            </a:r>
          </a:p>
        </p:txBody>
      </p:sp>
    </p:spTree>
    <p:extLst>
      <p:ext uri="{BB962C8B-B14F-4D97-AF65-F5344CB8AC3E}">
        <p14:creationId xmlns:p14="http://schemas.microsoft.com/office/powerpoint/2010/main" val="4606783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1E0125-E319-4B5E-A9DD-0F23E8834450}" type="slidenum">
              <a:rPr lang="nb-NO" smtClean="0">
                <a:solidFill>
                  <a:prstClr val="black"/>
                </a:solidFill>
              </a:rPr>
              <a:pPr/>
              <a:t>11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226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75" y="763588"/>
            <a:ext cx="4987925" cy="3741737"/>
          </a:xfrm>
          <a:ln/>
        </p:spPr>
      </p:sp>
      <p:sp>
        <p:nvSpPr>
          <p:cNvPr id="226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798" y="4734111"/>
            <a:ext cx="4966079" cy="4429073"/>
          </a:xfrm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  <p:sp>
        <p:nvSpPr>
          <p:cNvPr id="2" name="Plassholder for bunntekst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b-NO">
                <a:solidFill>
                  <a:prstClr val="black"/>
                </a:solidFill>
              </a:rPr>
              <a:t>Bjarne O. Braastad, UMB</a:t>
            </a:r>
          </a:p>
        </p:txBody>
      </p:sp>
      <p:sp>
        <p:nvSpPr>
          <p:cNvPr id="3" name="Plassholder for topptekst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>
                <a:solidFill>
                  <a:prstClr val="black"/>
                </a:solidFill>
              </a:rPr>
              <a:t>HFX221 - 2019                                   - Bjarne O. Braastad, NMBU/IHA</a:t>
            </a:r>
          </a:p>
        </p:txBody>
      </p:sp>
    </p:spTree>
    <p:extLst>
      <p:ext uri="{BB962C8B-B14F-4D97-AF65-F5344CB8AC3E}">
        <p14:creationId xmlns:p14="http://schemas.microsoft.com/office/powerpoint/2010/main" val="24389485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B28549-00C6-4651-A404-934FB4DD6CD4}" type="slidenum">
              <a:rPr lang="nb-NO" smtClean="0"/>
              <a:pPr/>
              <a:t>12</a:t>
            </a:fld>
            <a:endParaRPr lang="nb-NO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11188" y="514350"/>
            <a:ext cx="3432175" cy="2574925"/>
          </a:xfrm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2" name="Plassholder for topptekst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HFX221 - 2019                                   - Bjarne O. Braastad, NMBU/IHA</a:t>
            </a:r>
          </a:p>
        </p:txBody>
      </p:sp>
    </p:spTree>
    <p:extLst>
      <p:ext uri="{BB962C8B-B14F-4D97-AF65-F5344CB8AC3E}">
        <p14:creationId xmlns:p14="http://schemas.microsoft.com/office/powerpoint/2010/main" val="38891444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1F9FB3-DB36-426D-A8F3-11E35B2FA016}" type="slidenum">
              <a:rPr lang="nb-NO" smtClean="0"/>
              <a:pPr/>
              <a:t>13</a:t>
            </a:fld>
            <a:endParaRPr lang="nb-NO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03250" y="528638"/>
            <a:ext cx="3448050" cy="2586037"/>
          </a:xfrm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7131" y="3273515"/>
            <a:ext cx="3400728" cy="3062589"/>
          </a:xfrm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  <p:sp>
        <p:nvSpPr>
          <p:cNvPr id="2" name="Plassholder for topptekst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HFX221 - 2019                                   - Bjarne O. Braastad, NMBU/IHA</a:t>
            </a:r>
          </a:p>
        </p:txBody>
      </p:sp>
    </p:spTree>
    <p:extLst>
      <p:ext uri="{BB962C8B-B14F-4D97-AF65-F5344CB8AC3E}">
        <p14:creationId xmlns:p14="http://schemas.microsoft.com/office/powerpoint/2010/main" val="39128350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511670" indent="-196796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787184" indent="-157437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102058" indent="-157437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416931" indent="-157437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731805" indent="-157437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046679" indent="-157437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361552" indent="-157437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2676426" indent="-157437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14EED29-1135-4ACE-825D-629CB635C399}" type="slidenum">
              <a:rPr lang="nb-NO" sz="800"/>
              <a:pPr/>
              <a:t>14</a:t>
            </a:fld>
            <a:endParaRPr lang="nb-NO" sz="800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03250" y="528638"/>
            <a:ext cx="3448050" cy="2586037"/>
          </a:xfrm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7131" y="3273515"/>
            <a:ext cx="3400728" cy="306258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/>
          </a:p>
        </p:txBody>
      </p:sp>
      <p:sp>
        <p:nvSpPr>
          <p:cNvPr id="2" name="Plassholder for topptekst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HFX221 - 2019                                   - Bjarne O. Braastad, NMBU/IHA</a:t>
            </a:r>
          </a:p>
        </p:txBody>
      </p:sp>
    </p:spTree>
    <p:extLst>
      <p:ext uri="{BB962C8B-B14F-4D97-AF65-F5344CB8AC3E}">
        <p14:creationId xmlns:p14="http://schemas.microsoft.com/office/powerpoint/2010/main" val="38420666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B28549-00C6-4651-A404-934FB4DD6CD4}" type="slidenum">
              <a:rPr lang="nb-NO" smtClean="0"/>
              <a:pPr/>
              <a:t>15</a:t>
            </a:fld>
            <a:endParaRPr lang="nb-NO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11188" y="514350"/>
            <a:ext cx="3432175" cy="2574925"/>
          </a:xfrm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2" name="Plassholder for topptekst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HFX221 - 2019                                   - Bjarne O. Braastad, NMBU/IHA</a:t>
            </a:r>
          </a:p>
        </p:txBody>
      </p:sp>
    </p:spTree>
    <p:extLst>
      <p:ext uri="{BB962C8B-B14F-4D97-AF65-F5344CB8AC3E}">
        <p14:creationId xmlns:p14="http://schemas.microsoft.com/office/powerpoint/2010/main" val="29209768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10724B-26F4-48A5-A627-EB11484BABED}" type="slidenum">
              <a:rPr lang="nb-NO" smtClean="0"/>
              <a:pPr/>
              <a:t>16</a:t>
            </a:fld>
            <a:endParaRPr lang="nb-NO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75" y="763588"/>
            <a:ext cx="4987925" cy="3741737"/>
          </a:xfrm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798" y="4734111"/>
            <a:ext cx="4966079" cy="4429073"/>
          </a:xfrm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  <p:sp>
        <p:nvSpPr>
          <p:cNvPr id="2" name="Plassholder for topptekst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HFX221 - 2019                                   - Bjarne O. Braastad, NMBU/IHA</a:t>
            </a:r>
          </a:p>
        </p:txBody>
      </p:sp>
    </p:spTree>
    <p:extLst>
      <p:ext uri="{BB962C8B-B14F-4D97-AF65-F5344CB8AC3E}">
        <p14:creationId xmlns:p14="http://schemas.microsoft.com/office/powerpoint/2010/main" val="19501275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5938B0-DDDF-43EE-AF4B-33450D177B68}" type="slidenum">
              <a:rPr lang="nb-NO" smtClean="0">
                <a:solidFill>
                  <a:prstClr val="black"/>
                </a:solidFill>
              </a:rPr>
              <a:pPr/>
              <a:t>17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228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8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  <p:sp>
        <p:nvSpPr>
          <p:cNvPr id="2" name="Plassholder for bunntekst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b-NO">
                <a:solidFill>
                  <a:prstClr val="black"/>
                </a:solidFill>
              </a:rPr>
              <a:t>Bjarne O. Braastad, UMB</a:t>
            </a:r>
          </a:p>
        </p:txBody>
      </p:sp>
      <p:sp>
        <p:nvSpPr>
          <p:cNvPr id="3" name="Plassholder for topptekst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>
                <a:solidFill>
                  <a:prstClr val="black"/>
                </a:solidFill>
              </a:rPr>
              <a:t>HFX221 - 2019                                   - Bjarne O. Braastad, NMBU/IHA</a:t>
            </a:r>
          </a:p>
        </p:txBody>
      </p:sp>
    </p:spTree>
    <p:extLst>
      <p:ext uri="{BB962C8B-B14F-4D97-AF65-F5344CB8AC3E}">
        <p14:creationId xmlns:p14="http://schemas.microsoft.com/office/powerpoint/2010/main" val="21508884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511670" indent="-196796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787184" indent="-157437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102058" indent="-157437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416931" indent="-157437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731805" indent="-157437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046679" indent="-157437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361552" indent="-157437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2676426" indent="-157437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E76ABD35-9A01-4725-88ED-F1F21C945CEE}" type="slidenum">
              <a:rPr lang="nb-NO" sz="800"/>
              <a:pPr/>
              <a:t>18</a:t>
            </a:fld>
            <a:endParaRPr lang="nb-NO" sz="80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03250" y="528638"/>
            <a:ext cx="3448050" cy="2586037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7131" y="3273515"/>
            <a:ext cx="3400728" cy="306258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/>
          </a:p>
        </p:txBody>
      </p:sp>
      <p:sp>
        <p:nvSpPr>
          <p:cNvPr id="2" name="Plassholder for topptekst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HFX221 - 2019                                   - Bjarne O. Braastad, NMBU/IHA</a:t>
            </a:r>
          </a:p>
        </p:txBody>
      </p:sp>
    </p:spTree>
    <p:extLst>
      <p:ext uri="{BB962C8B-B14F-4D97-AF65-F5344CB8AC3E}">
        <p14:creationId xmlns:p14="http://schemas.microsoft.com/office/powerpoint/2010/main" val="2691059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511670" indent="-196796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787184" indent="-157437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102058" indent="-157437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416931" indent="-157437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731805" indent="-157437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046679" indent="-157437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361552" indent="-157437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2676426" indent="-157437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E76ABD35-9A01-4725-88ED-F1F21C945CEE}" type="slidenum">
              <a:rPr lang="nb-NO" sz="800"/>
              <a:pPr/>
              <a:t>1</a:t>
            </a:fld>
            <a:endParaRPr lang="nb-NO" sz="80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03250" y="528638"/>
            <a:ext cx="3448050" cy="2586037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7131" y="3273515"/>
            <a:ext cx="3400728" cy="306258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/>
          </a:p>
        </p:txBody>
      </p:sp>
      <p:sp>
        <p:nvSpPr>
          <p:cNvPr id="2" name="Plassholder for topptekst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HFX221 - 2019                                   - Bjarne O. Braastad, NMBU/IHA</a:t>
            </a:r>
          </a:p>
        </p:txBody>
      </p:sp>
    </p:spTree>
    <p:extLst>
      <p:ext uri="{BB962C8B-B14F-4D97-AF65-F5344CB8AC3E}">
        <p14:creationId xmlns:p14="http://schemas.microsoft.com/office/powerpoint/2010/main" val="2933733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5D8422-8ABE-4DD6-B3C8-6E031FE7EDE9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57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7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z="1400" dirty="0" err="1"/>
              <a:t>Trykk</a:t>
            </a:r>
            <a:r>
              <a:rPr lang="en-GB" sz="1400" dirty="0"/>
              <a:t> </a:t>
            </a:r>
            <a:r>
              <a:rPr lang="en-GB" sz="1400" dirty="0" err="1"/>
              <a:t>Visningsfunksjonen</a:t>
            </a:r>
            <a:r>
              <a:rPr lang="en-GB" sz="1400" dirty="0"/>
              <a:t> </a:t>
            </a:r>
            <a:r>
              <a:rPr lang="en-GB" sz="1400" dirty="0" err="1"/>
              <a:t>så</a:t>
            </a:r>
            <a:r>
              <a:rPr lang="en-GB" sz="1400" dirty="0"/>
              <a:t> </a:t>
            </a:r>
            <a:r>
              <a:rPr lang="en-GB" sz="1400" dirty="0" err="1"/>
              <a:t>samme</a:t>
            </a:r>
            <a:r>
              <a:rPr lang="en-GB" sz="1400" dirty="0"/>
              <a:t> </a:t>
            </a:r>
            <a:r>
              <a:rPr lang="en-GB" sz="1400" dirty="0" err="1"/>
              <a:t>bilde</a:t>
            </a:r>
            <a:r>
              <a:rPr lang="en-GB" sz="1400" baseline="0" dirty="0"/>
              <a:t> </a:t>
            </a:r>
            <a:r>
              <a:rPr lang="en-GB" sz="1400" baseline="0" dirty="0" err="1"/>
              <a:t>er</a:t>
            </a:r>
            <a:r>
              <a:rPr lang="en-GB" sz="1400" baseline="0" dirty="0"/>
              <a:t> </a:t>
            </a:r>
            <a:r>
              <a:rPr lang="en-GB" sz="1400" baseline="0" dirty="0" err="1"/>
              <a:t>på</a:t>
            </a:r>
            <a:r>
              <a:rPr lang="en-GB" sz="1400" baseline="0" dirty="0"/>
              <a:t> PC </a:t>
            </a:r>
            <a:r>
              <a:rPr lang="en-GB" sz="1400" baseline="0" dirty="0" err="1"/>
              <a:t>og</a:t>
            </a:r>
            <a:r>
              <a:rPr lang="en-GB" sz="1400" baseline="0" dirty="0"/>
              <a:t> </a:t>
            </a:r>
            <a:r>
              <a:rPr lang="en-GB" sz="1400" baseline="0" dirty="0" err="1"/>
              <a:t>lerret</a:t>
            </a:r>
            <a:r>
              <a:rPr lang="en-GB" sz="1400" baseline="0" dirty="0"/>
              <a:t>!</a:t>
            </a:r>
          </a:p>
          <a:p>
            <a:pPr eaLnBrk="1" hangingPunct="1"/>
            <a:r>
              <a:rPr lang="en-GB" sz="1400" baseline="0" dirty="0" err="1"/>
              <a:t>Trykk</a:t>
            </a:r>
            <a:r>
              <a:rPr lang="en-GB" sz="1400" baseline="0" dirty="0"/>
              <a:t> </a:t>
            </a:r>
            <a:r>
              <a:rPr lang="en-GB" sz="1400" baseline="0" dirty="0" err="1"/>
              <a:t>deretter</a:t>
            </a:r>
            <a:r>
              <a:rPr lang="en-GB" sz="1400" baseline="0" dirty="0"/>
              <a:t> </a:t>
            </a:r>
            <a:r>
              <a:rPr lang="en-GB" sz="1400" baseline="0" dirty="0" err="1"/>
              <a:t>lenken</a:t>
            </a:r>
            <a:r>
              <a:rPr lang="en-GB" sz="1400" baseline="0" dirty="0"/>
              <a:t>.</a:t>
            </a:r>
            <a:endParaRPr lang="en-GB" sz="1400" dirty="0"/>
          </a:p>
        </p:txBody>
      </p:sp>
      <p:sp>
        <p:nvSpPr>
          <p:cNvPr id="2" name="Plassholder for bunntekst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Bjarne O. Braastad, UMB</a:t>
            </a:r>
          </a:p>
        </p:txBody>
      </p:sp>
      <p:sp>
        <p:nvSpPr>
          <p:cNvPr id="3" name="Plassholder for topptekst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HFX221 - 2019                                   - Bjarne O. Braastad, NMBU/IHA</a:t>
            </a:r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8702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D6B581-B799-46BD-932D-08255CD956A3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58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8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  <p:sp>
        <p:nvSpPr>
          <p:cNvPr id="2" name="Plassholder for bunntekst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Bjarne O. Braastad, UMB</a:t>
            </a:r>
          </a:p>
        </p:txBody>
      </p:sp>
      <p:sp>
        <p:nvSpPr>
          <p:cNvPr id="3" name="Plassholder for topptekst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HFX221 - 2019                                   - Bjarne O. Braastad, NMBU/IHA</a:t>
            </a:r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0349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99C491-F831-48BB-B279-234B5FB8366F}" type="slidenum">
              <a:rPr lang="nb-NO" smtClean="0"/>
              <a:pPr/>
              <a:t>2</a:t>
            </a:fld>
            <a:endParaRPr lang="nb-NO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03250" y="528638"/>
            <a:ext cx="3448050" cy="2586037"/>
          </a:xfrm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7131" y="3273515"/>
            <a:ext cx="3400728" cy="3062589"/>
          </a:xfrm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  <p:sp>
        <p:nvSpPr>
          <p:cNvPr id="2" name="Plassholder for topptekst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HFX221 - 2019                                   - Bjarne O. Braastad, NMBU/IHA</a:t>
            </a:r>
          </a:p>
        </p:txBody>
      </p:sp>
    </p:spTree>
    <p:extLst>
      <p:ext uri="{BB962C8B-B14F-4D97-AF65-F5344CB8AC3E}">
        <p14:creationId xmlns:p14="http://schemas.microsoft.com/office/powerpoint/2010/main" val="398097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99C491-F831-48BB-B279-234B5FB8366F}" type="slidenum">
              <a:rPr lang="nb-NO" smtClean="0"/>
              <a:pPr/>
              <a:t>3</a:t>
            </a:fld>
            <a:endParaRPr lang="nb-NO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03250" y="528638"/>
            <a:ext cx="3448050" cy="2586037"/>
          </a:xfrm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7131" y="3273515"/>
            <a:ext cx="3400728" cy="3062589"/>
          </a:xfrm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38075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99C491-F831-48BB-B279-234B5FB8366F}" type="slidenum">
              <a:rPr lang="nb-NO" smtClean="0"/>
              <a:pPr/>
              <a:t>4</a:t>
            </a:fld>
            <a:endParaRPr lang="nb-NO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03250" y="528638"/>
            <a:ext cx="3448050" cy="2586037"/>
          </a:xfrm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7131" y="3273515"/>
            <a:ext cx="3400728" cy="3062589"/>
          </a:xfrm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  <p:sp>
        <p:nvSpPr>
          <p:cNvPr id="2" name="Plassholder for topptekst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HFX221 - 2019                                   - Bjarne O. Braastad, NMBU/IHA</a:t>
            </a:r>
          </a:p>
        </p:txBody>
      </p:sp>
    </p:spTree>
    <p:extLst>
      <p:ext uri="{BB962C8B-B14F-4D97-AF65-F5344CB8AC3E}">
        <p14:creationId xmlns:p14="http://schemas.microsoft.com/office/powerpoint/2010/main" val="8994081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511670" indent="-196796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787184" indent="-157437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102058" indent="-157437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416931" indent="-157437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731805" indent="-157437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046679" indent="-157437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361552" indent="-157437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2676426" indent="-157437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10A400E8-1AAF-40D6-AE9A-D458B1E90BAC}" type="slidenum">
              <a:rPr lang="nb-NO" sz="800"/>
              <a:pPr/>
              <a:t>5</a:t>
            </a:fld>
            <a:endParaRPr lang="nb-NO" sz="80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03250" y="528638"/>
            <a:ext cx="3449638" cy="2587625"/>
          </a:xfrm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7464" y="3273311"/>
            <a:ext cx="3400062" cy="306331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/>
          </a:p>
        </p:txBody>
      </p:sp>
      <p:sp>
        <p:nvSpPr>
          <p:cNvPr id="2" name="Plassholder for topptekst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HFX221 - 2019                                   - Bjarne O. Braastad, NMBU/IHA</a:t>
            </a:r>
          </a:p>
        </p:txBody>
      </p:sp>
    </p:spTree>
    <p:extLst>
      <p:ext uri="{BB962C8B-B14F-4D97-AF65-F5344CB8AC3E}">
        <p14:creationId xmlns:p14="http://schemas.microsoft.com/office/powerpoint/2010/main" val="40206085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11188" y="514350"/>
            <a:ext cx="3432175" cy="2574925"/>
          </a:xfrm>
          <a:ln/>
        </p:spPr>
      </p:sp>
      <p:sp>
        <p:nvSpPr>
          <p:cNvPr id="45059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45060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511670" indent="-196796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787184" indent="-157437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102058" indent="-157437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416931" indent="-157437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731805" indent="-157437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046679" indent="-157437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361552" indent="-157437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2676426" indent="-157437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380666F-0F10-470D-9F91-347EDDC7AE01}" type="slidenum">
              <a:rPr lang="nb-NO" sz="800"/>
              <a:pPr/>
              <a:t>6</a:t>
            </a:fld>
            <a:endParaRPr lang="nb-NO" sz="800"/>
          </a:p>
        </p:txBody>
      </p:sp>
      <p:sp>
        <p:nvSpPr>
          <p:cNvPr id="2" name="Plassholder for topptekst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HFX221 - 2019                                   - Bjarne O. Braastad, NMBU/IHA</a:t>
            </a:r>
          </a:p>
        </p:txBody>
      </p:sp>
    </p:spTree>
    <p:extLst>
      <p:ext uri="{BB962C8B-B14F-4D97-AF65-F5344CB8AC3E}">
        <p14:creationId xmlns:p14="http://schemas.microsoft.com/office/powerpoint/2010/main" val="14287823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511670" indent="-196796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787184" indent="-157437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102058" indent="-157437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416931" indent="-157437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731805" indent="-157437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046679" indent="-157437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361552" indent="-157437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2676426" indent="-157437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51130AB7-A602-4181-930C-3691B199112F}" type="slidenum">
              <a:rPr lang="nb-NO" sz="800"/>
              <a:pPr/>
              <a:t>7</a:t>
            </a:fld>
            <a:endParaRPr lang="nb-NO" sz="80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11188" y="514350"/>
            <a:ext cx="3432175" cy="2574925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5202" y="3260488"/>
            <a:ext cx="3724586" cy="308896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b-NO"/>
          </a:p>
        </p:txBody>
      </p:sp>
      <p:sp>
        <p:nvSpPr>
          <p:cNvPr id="2" name="Plassholder for topptekst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HFX221 - 2019                                   - Bjarne O. Braastad, NMBU/IHA</a:t>
            </a:r>
          </a:p>
        </p:txBody>
      </p:sp>
    </p:spTree>
    <p:extLst>
      <p:ext uri="{BB962C8B-B14F-4D97-AF65-F5344CB8AC3E}">
        <p14:creationId xmlns:p14="http://schemas.microsoft.com/office/powerpoint/2010/main" val="9687477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511670" indent="-196796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787184" indent="-157437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102058" indent="-157437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416931" indent="-157437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731805" indent="-157437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046679" indent="-157437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361552" indent="-157437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2676426" indent="-157437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494B7C49-6E61-438C-94D5-6277673FF546}" type="slidenum">
              <a:rPr lang="nb-NO" sz="800"/>
              <a:pPr/>
              <a:t>8</a:t>
            </a:fld>
            <a:endParaRPr lang="nb-NO" sz="80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11188" y="514350"/>
            <a:ext cx="3432175" cy="2574925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5202" y="3260488"/>
            <a:ext cx="3724586" cy="308896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b-NO"/>
          </a:p>
        </p:txBody>
      </p:sp>
      <p:sp>
        <p:nvSpPr>
          <p:cNvPr id="2" name="Plassholder for topptekst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HFX221 - 2019                                   - Bjarne O. Braastad, NMBU/IHA</a:t>
            </a:r>
          </a:p>
        </p:txBody>
      </p:sp>
    </p:spTree>
    <p:extLst>
      <p:ext uri="{BB962C8B-B14F-4D97-AF65-F5344CB8AC3E}">
        <p14:creationId xmlns:p14="http://schemas.microsoft.com/office/powerpoint/2010/main" val="3807201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w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wmf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Introduction: logo and nam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40835" y="2572200"/>
            <a:ext cx="5662330" cy="171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3659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Fors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1999" y="2572510"/>
            <a:ext cx="2569469" cy="1712979"/>
          </a:xfrm>
          <a:prstGeom prst="rect">
            <a:avLst/>
          </a:prstGeom>
        </p:spPr>
      </p:pic>
      <p:pic>
        <p:nvPicPr>
          <p:cNvPr id="2050" name="Picture 2" descr="Z:\NMBU\NMBU_symbol_1000prosent_av_18mm_RGB_hvit.wm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2531" y="2571889"/>
            <a:ext cx="2147040" cy="171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911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animasjon">
    <p:bg>
      <p:bgPr>
        <a:solidFill>
          <a:srgbClr val="009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66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lysbilde #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>
                <a:solidFill>
                  <a:prstClr val="white"/>
                </a:solidFill>
              </a:rPr>
              <a:t>Norwegian University of Life Sciences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The Cat - Behaviour and Welfare - Bjarne O. Braastad</a:t>
            </a:r>
            <a:endParaRPr lang="nb-NO">
              <a:solidFill>
                <a:prstClr val="white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67E8CAB-9E1F-487B-9AE4-C60737AEF540}" type="slidenum">
              <a:rPr lang="nb-NO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nb-NO">
              <a:solidFill>
                <a:prstClr val="white"/>
              </a:solidFill>
            </a:endParaRPr>
          </a:p>
        </p:txBody>
      </p:sp>
      <p:cxnSp>
        <p:nvCxnSpPr>
          <p:cNvPr id="7" name="Rett linje 6"/>
          <p:cNvCxnSpPr/>
          <p:nvPr/>
        </p:nvCxnSpPr>
        <p:spPr>
          <a:xfrm>
            <a:off x="576000" y="6282000"/>
            <a:ext cx="80028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tel 1"/>
          <p:cNvSpPr>
            <a:spLocks noGrp="1"/>
          </p:cNvSpPr>
          <p:nvPr>
            <p:ph type="ctrTitle"/>
          </p:nvPr>
        </p:nvSpPr>
        <p:spPr>
          <a:xfrm>
            <a:off x="576000" y="2617200"/>
            <a:ext cx="7992000" cy="738664"/>
          </a:xfrm>
        </p:spPr>
        <p:txBody>
          <a:bodyPr anchor="b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2" name="Undertittel 2"/>
          <p:cNvSpPr>
            <a:spLocks noGrp="1"/>
          </p:cNvSpPr>
          <p:nvPr>
            <p:ph type="subTitle" idx="1"/>
          </p:nvPr>
        </p:nvSpPr>
        <p:spPr>
          <a:xfrm>
            <a:off x="576000" y="3502800"/>
            <a:ext cx="7992000" cy="369332"/>
          </a:xfrm>
        </p:spPr>
        <p:txBody>
          <a:bodyPr>
            <a:noAutofit/>
          </a:bodyPr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14" name="Plassholder for tekst 12"/>
          <p:cNvSpPr>
            <a:spLocks noGrp="1"/>
          </p:cNvSpPr>
          <p:nvPr>
            <p:ph type="body" sz="quarter" idx="13" hasCustomPrompt="1"/>
          </p:nvPr>
        </p:nvSpPr>
        <p:spPr>
          <a:xfrm>
            <a:off x="576000" y="3956400"/>
            <a:ext cx="7992000" cy="336550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Dato</a:t>
            </a:r>
          </a:p>
        </p:txBody>
      </p:sp>
      <p:pic>
        <p:nvPicPr>
          <p:cNvPr id="10" name="Picture 2" descr="Z:\NMBU\NMBU_symbol_1000prosent_av_18mm_RGB_hvit.wm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0518" y="390436"/>
            <a:ext cx="676588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37901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lysbilde #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576000" y="2617200"/>
            <a:ext cx="7992000" cy="738664"/>
          </a:xfrm>
        </p:spPr>
        <p:txBody>
          <a:bodyPr anchor="b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76000" y="3502800"/>
            <a:ext cx="7992000" cy="369332"/>
          </a:xfrm>
        </p:spPr>
        <p:txBody>
          <a:bodyPr>
            <a:noAutofit/>
          </a:bodyPr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>
                <a:solidFill>
                  <a:prstClr val="white"/>
                </a:solidFill>
              </a:rPr>
              <a:t>Norwegian University of Life Sciences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/>
                </a:solidFill>
              </a:rPr>
              <a:t>The Cat - Behaviour and Welfare - Bjarne O. Braastad</a:t>
            </a:r>
            <a:endParaRPr lang="nb-NO">
              <a:solidFill>
                <a:prstClr val="white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67E8CAB-9E1F-487B-9AE4-C60737AEF540}" type="slidenum">
              <a:rPr lang="nb-NO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nb-NO">
              <a:solidFill>
                <a:prstClr val="white"/>
              </a:solidFill>
            </a:endParaRPr>
          </a:p>
        </p:txBody>
      </p:sp>
      <p:cxnSp>
        <p:nvCxnSpPr>
          <p:cNvPr id="7" name="Rett linje 6"/>
          <p:cNvCxnSpPr/>
          <p:nvPr/>
        </p:nvCxnSpPr>
        <p:spPr>
          <a:xfrm>
            <a:off x="576000" y="6282000"/>
            <a:ext cx="80028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lassholder for tekst 12"/>
          <p:cNvSpPr>
            <a:spLocks noGrp="1"/>
          </p:cNvSpPr>
          <p:nvPr>
            <p:ph type="body" sz="quarter" idx="13" hasCustomPrompt="1"/>
          </p:nvPr>
        </p:nvSpPr>
        <p:spPr>
          <a:xfrm>
            <a:off x="576000" y="3956400"/>
            <a:ext cx="7992000" cy="336550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Dato</a:t>
            </a:r>
          </a:p>
        </p:txBody>
      </p:sp>
      <p:pic>
        <p:nvPicPr>
          <p:cNvPr id="10" name="Picture 2" descr="Z:\NMBU\NMBU_symbol_1000prosent_av_18mm_RGB_hvit.wm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0518" y="390436"/>
            <a:ext cx="676588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1296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Norwegian University of Life Sciences</a:t>
            </a:r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Cat - Behaviour and Welfare - Bjarne O. Braastad</a:t>
            </a: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E8CAB-9E1F-487B-9AE4-C60737AEF540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314744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, innhold og bilde til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16000" y="1825831"/>
            <a:ext cx="3852000" cy="397943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Norwegian University of Life Sciences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Cat - Behaviour and Welfare - Bjarne O. Braastad</a:t>
            </a: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E8CAB-9E1F-487B-9AE4-C60737AEF540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10" name="Plassholder for bilde 9"/>
          <p:cNvSpPr>
            <a:spLocks noGrp="1"/>
          </p:cNvSpPr>
          <p:nvPr>
            <p:ph type="pic" sz="quarter" idx="13"/>
          </p:nvPr>
        </p:nvSpPr>
        <p:spPr>
          <a:xfrm>
            <a:off x="575999" y="1922400"/>
            <a:ext cx="3870000" cy="4129200"/>
          </a:xfrm>
          <a:noFill/>
        </p:spPr>
        <p:txBody>
          <a:bodyPr tIns="2160000"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51345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, innhold og bilde til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76000" y="1825831"/>
            <a:ext cx="3852000" cy="397943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Norwegian University of Life Sciences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Cat - Behaviour and Welfare - Bjarne O. Braastad</a:t>
            </a: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E8CAB-9E1F-487B-9AE4-C60737AEF540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10" name="Plassholder for bilde 9"/>
          <p:cNvSpPr>
            <a:spLocks noGrp="1"/>
          </p:cNvSpPr>
          <p:nvPr>
            <p:ph type="pic" sz="quarter" idx="13"/>
          </p:nvPr>
        </p:nvSpPr>
        <p:spPr>
          <a:xfrm>
            <a:off x="4716016" y="1922400"/>
            <a:ext cx="3870000" cy="4129200"/>
          </a:xfrm>
          <a:noFill/>
        </p:spPr>
        <p:txBody>
          <a:bodyPr tIns="2160000" bIns="0"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335108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vileslide med farge og bilde">
    <p:bg>
      <p:bgPr>
        <a:solidFill>
          <a:srgbClr val="009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96512"/>
            <a:ext cx="9144000" cy="2761488"/>
          </a:xfrm>
          <a:prstGeom prst="rect">
            <a:avLst/>
          </a:prstGeom>
        </p:spPr>
      </p:pic>
      <p:sp>
        <p:nvSpPr>
          <p:cNvPr id="6" name="Tittel 1"/>
          <p:cNvSpPr>
            <a:spLocks noGrp="1"/>
          </p:cNvSpPr>
          <p:nvPr>
            <p:ph type="ctrTitle"/>
          </p:nvPr>
        </p:nvSpPr>
        <p:spPr>
          <a:xfrm>
            <a:off x="576000" y="2617200"/>
            <a:ext cx="7992000" cy="738664"/>
          </a:xfrm>
        </p:spPr>
        <p:txBody>
          <a:bodyPr anchor="b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7" name="Undertittel 2"/>
          <p:cNvSpPr>
            <a:spLocks noGrp="1"/>
          </p:cNvSpPr>
          <p:nvPr>
            <p:ph type="subTitle" idx="1"/>
          </p:nvPr>
        </p:nvSpPr>
        <p:spPr>
          <a:xfrm>
            <a:off x="576000" y="3502800"/>
            <a:ext cx="7992000" cy="246221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0" name="Picture 2" descr="Z:\NMBU\NMBU_symbol_1000prosent_av_18mm_RGB_hvit.wm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0518" y="390436"/>
            <a:ext cx="676588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4675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vileslide med tekst og bil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bilde 11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6858000"/>
          </a:xfrm>
          <a:solidFill>
            <a:schemeClr val="bg1">
              <a:lumMod val="75000"/>
            </a:schemeClr>
          </a:solidFill>
        </p:spPr>
        <p:txBody>
          <a:bodyPr tIns="3600000"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7" name="Plassholder for tekst 6"/>
          <p:cNvSpPr>
            <a:spLocks noGrp="1"/>
          </p:cNvSpPr>
          <p:nvPr>
            <p:ph type="body" sz="quarter" idx="10" hasCustomPrompt="1"/>
          </p:nvPr>
        </p:nvSpPr>
        <p:spPr>
          <a:xfrm>
            <a:off x="7970400" y="392400"/>
            <a:ext cx="676800" cy="540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.</a:t>
            </a:r>
          </a:p>
        </p:txBody>
      </p:sp>
      <p:sp>
        <p:nvSpPr>
          <p:cNvPr id="10" name="Plassholder for tekst 6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096800"/>
            <a:ext cx="9144000" cy="2761200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.</a:t>
            </a:r>
          </a:p>
        </p:txBody>
      </p:sp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576000" y="2617200"/>
            <a:ext cx="7992000" cy="738664"/>
          </a:xfrm>
        </p:spPr>
        <p:txBody>
          <a:bodyPr anchor="b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9" name="Undertittel 2"/>
          <p:cNvSpPr>
            <a:spLocks noGrp="1"/>
          </p:cNvSpPr>
          <p:nvPr>
            <p:ph type="subTitle" idx="1"/>
          </p:nvPr>
        </p:nvSpPr>
        <p:spPr>
          <a:xfrm>
            <a:off x="576000" y="3502800"/>
            <a:ext cx="7992000" cy="246221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385669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Norwegian University of Life Sciences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Cat - Behaviour and Welfare - Bjarne O. Braastad</a:t>
            </a: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E8CAB-9E1F-487B-9AE4-C60737AEF540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9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576000" y="1920873"/>
            <a:ext cx="7992000" cy="4127501"/>
          </a:xfrm>
          <a:noFill/>
        </p:spPr>
        <p:txBody>
          <a:bodyPr tIns="2160000"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57841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: animated logo">
    <p:bg>
      <p:bgPr>
        <a:solidFill>
          <a:srgbClr val="009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2365579"/>
            <a:ext cx="2520000" cy="212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8615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istes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:\NMBU\nmbu_ppt_sisteside_grafikk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20874"/>
            <a:ext cx="9144000" cy="493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Z:\NMBU\NMBU_symbol_1000prosent_av_18mm_RGB_hvit.wm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0518" y="390436"/>
            <a:ext cx="676588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8544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79353" y="1844825"/>
            <a:ext cx="3794294" cy="3960440"/>
          </a:xfrm>
        </p:spPr>
        <p:txBody>
          <a:bodyPr/>
          <a:lstStyle>
            <a:lvl1pPr marL="198000" marR="0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/>
            </a:lvl1pPr>
            <a:lvl2pPr marL="666000" marR="0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 sz="2400"/>
            </a:lvl2pPr>
            <a:lvl3pPr marL="1134000" marR="0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1600200" marR="0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 sz="1800"/>
            </a:lvl4pPr>
            <a:lvl5pPr marL="2052000" marR="0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198000" marR="0" lvl="0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Klikk for å redigere tekststiler i malen</a:t>
            </a:r>
          </a:p>
          <a:p>
            <a:pPr marL="198000" marR="0" lvl="1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Andre nivå</a:t>
            </a:r>
          </a:p>
          <a:p>
            <a:pPr marL="198000" marR="0" lvl="2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Tredje nivå</a:t>
            </a:r>
          </a:p>
          <a:p>
            <a:pPr marL="198000" marR="0" lvl="3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Fjerde nivå</a:t>
            </a:r>
          </a:p>
          <a:p>
            <a:pPr marL="198000" marR="0" lvl="4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Femte nivå</a:t>
            </a: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770353" y="1844825"/>
            <a:ext cx="3794294" cy="3960440"/>
          </a:xfrm>
        </p:spPr>
        <p:txBody>
          <a:bodyPr/>
          <a:lstStyle>
            <a:lvl1pPr marL="198000" marR="0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/>
            </a:lvl1pPr>
            <a:lvl2pPr marL="666000" marR="0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 sz="2400"/>
            </a:lvl2pPr>
            <a:lvl3pPr marL="1134000" marR="0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1600200" marR="0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 sz="1800"/>
            </a:lvl4pPr>
            <a:lvl5pPr marL="2052000" marR="0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198000" marR="0" lvl="0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Klikk for å redigere tekststiler i malen</a:t>
            </a:r>
          </a:p>
          <a:p>
            <a:pPr marL="198000" marR="0" lvl="1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Andre nivå</a:t>
            </a:r>
          </a:p>
          <a:p>
            <a:pPr marL="198000" marR="0" lvl="2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Tredje nivå</a:t>
            </a:r>
          </a:p>
          <a:p>
            <a:pPr marL="198000" marR="0" lvl="3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Fjerde nivå</a:t>
            </a:r>
          </a:p>
          <a:p>
            <a:pPr marL="198000" marR="0" lvl="4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Femte nivå</a:t>
            </a: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Norwegian University of Life Sciences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Cat - Behaviour and Welfare - Bjarne O. Braastad</a:t>
            </a:r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E8CAB-9E1F-487B-9AE4-C60737AEF540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727756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575862" y="1592719"/>
            <a:ext cx="3807674" cy="738664"/>
          </a:xfrm>
        </p:spPr>
        <p:txBody>
          <a:bodyPr anchor="b"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763687" y="1592719"/>
            <a:ext cx="3807939" cy="738664"/>
          </a:xfrm>
        </p:spPr>
        <p:txBody>
          <a:bodyPr anchor="b"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Norwegian University of Life Sciences</a:t>
            </a:r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Cat - Behaviour and Welfare - Bjarne O. Braastad</a:t>
            </a:r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E8CAB-9E1F-487B-9AE4-C60737AEF540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12" name="Plassholder for innhold 2"/>
          <p:cNvSpPr>
            <a:spLocks noGrp="1"/>
          </p:cNvSpPr>
          <p:nvPr>
            <p:ph sz="half" idx="13"/>
          </p:nvPr>
        </p:nvSpPr>
        <p:spPr>
          <a:xfrm>
            <a:off x="579353" y="2348880"/>
            <a:ext cx="3794294" cy="3456384"/>
          </a:xfrm>
        </p:spPr>
        <p:txBody>
          <a:bodyPr/>
          <a:lstStyle>
            <a:lvl1pPr marL="198000" marR="0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/>
            </a:lvl1pPr>
            <a:lvl2pPr marL="666000" marR="0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 sz="2400"/>
            </a:lvl2pPr>
            <a:lvl3pPr marL="1134000" marR="0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1600200" marR="0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 sz="1800"/>
            </a:lvl4pPr>
            <a:lvl5pPr marL="2052000" marR="0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198000" marR="0" lvl="0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Klikk for å redigere tekststiler i malen</a:t>
            </a:r>
          </a:p>
          <a:p>
            <a:pPr marL="198000" marR="0" lvl="1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Andre nivå</a:t>
            </a:r>
          </a:p>
          <a:p>
            <a:pPr marL="198000" marR="0" lvl="2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Tredje nivå</a:t>
            </a:r>
          </a:p>
          <a:p>
            <a:pPr marL="198000" marR="0" lvl="3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Fjerde nivå</a:t>
            </a:r>
          </a:p>
          <a:p>
            <a:pPr marL="198000" marR="0" lvl="4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Femte nivå</a:t>
            </a: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3" name="Plassholder for innhold 3"/>
          <p:cNvSpPr>
            <a:spLocks noGrp="1"/>
          </p:cNvSpPr>
          <p:nvPr>
            <p:ph sz="half" idx="2"/>
          </p:nvPr>
        </p:nvSpPr>
        <p:spPr>
          <a:xfrm>
            <a:off x="4770353" y="2348880"/>
            <a:ext cx="3794294" cy="3456384"/>
          </a:xfrm>
        </p:spPr>
        <p:txBody>
          <a:bodyPr/>
          <a:lstStyle>
            <a:lvl1pPr marL="198000" marR="0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/>
            </a:lvl1pPr>
            <a:lvl2pPr marL="666000" marR="0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 sz="2400"/>
            </a:lvl2pPr>
            <a:lvl3pPr marL="1134000" marR="0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1600200" marR="0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 sz="1800"/>
            </a:lvl4pPr>
            <a:lvl5pPr marL="2052000" marR="0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198000" marR="0" lvl="0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Klikk for å redigere tekststiler i malen</a:t>
            </a:r>
          </a:p>
          <a:p>
            <a:pPr marL="198000" marR="0" lvl="1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Andre nivå</a:t>
            </a:r>
          </a:p>
          <a:p>
            <a:pPr marL="198000" marR="0" lvl="2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Tredje nivå</a:t>
            </a:r>
          </a:p>
          <a:p>
            <a:pPr marL="198000" marR="0" lvl="3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Fjerde nivå</a:t>
            </a:r>
          </a:p>
          <a:p>
            <a:pPr marL="198000" marR="0" lvl="4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Femte nivå</a:t>
            </a: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988203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Norwegian University of Life Sciences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Cat - Behaviour and Welfare - Bjarne O. Braastad</a:t>
            </a:r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E8CAB-9E1F-487B-9AE4-C60737AEF540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41885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Norwegian University of Life Sciences</a:t>
            </a: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Cat - Behaviour and Welfare - Bjarne O. Braastad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E8CAB-9E1F-487B-9AE4-C60737AEF540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888863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Fors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1999" y="2572510"/>
            <a:ext cx="2569469" cy="1712979"/>
          </a:xfrm>
          <a:prstGeom prst="rect">
            <a:avLst/>
          </a:prstGeom>
        </p:spPr>
      </p:pic>
      <p:pic>
        <p:nvPicPr>
          <p:cNvPr id="2050" name="Picture 2" descr="Z:\NMBU\NMBU_symbol_1000prosent_av_18mm_RGB_hvit.wmf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2531" y="2571889"/>
            <a:ext cx="2147040" cy="171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9224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animasjon">
    <p:bg>
      <p:bgPr>
        <a:solidFill>
          <a:srgbClr val="009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7930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#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>
                <a:solidFill>
                  <a:prstClr val="white"/>
                </a:solidFill>
              </a:rPr>
              <a:t>Norwegian University of Life Sciences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The Cat - Behaviour and Welfare - Bjarne O. Braastad</a:t>
            </a:r>
            <a:endParaRPr lang="nb-NO" dirty="0">
              <a:solidFill>
                <a:prstClr val="white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6503D8D-F27D-49CA-A299-3589FD585F6D}" type="slidenum">
              <a:rPr lang="nb-NO" smtClean="0">
                <a:solidFill>
                  <a:prstClr val="white"/>
                </a:solidFill>
              </a:rPr>
              <a:pPr/>
              <a:t>‹#›</a:t>
            </a:fld>
            <a:endParaRPr lang="nb-NO">
              <a:solidFill>
                <a:prstClr val="white"/>
              </a:solidFill>
            </a:endParaRPr>
          </a:p>
        </p:txBody>
      </p:sp>
      <p:cxnSp>
        <p:nvCxnSpPr>
          <p:cNvPr id="7" name="Rett linje 6"/>
          <p:cNvCxnSpPr/>
          <p:nvPr userDrawn="1"/>
        </p:nvCxnSpPr>
        <p:spPr>
          <a:xfrm>
            <a:off x="576000" y="6282000"/>
            <a:ext cx="80028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tel 1"/>
          <p:cNvSpPr>
            <a:spLocks noGrp="1"/>
          </p:cNvSpPr>
          <p:nvPr>
            <p:ph type="ctrTitle"/>
          </p:nvPr>
        </p:nvSpPr>
        <p:spPr>
          <a:xfrm>
            <a:off x="576000" y="2617200"/>
            <a:ext cx="7992000" cy="738664"/>
          </a:xfrm>
        </p:spPr>
        <p:txBody>
          <a:bodyPr anchor="b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2" name="Undertittel 2"/>
          <p:cNvSpPr>
            <a:spLocks noGrp="1"/>
          </p:cNvSpPr>
          <p:nvPr>
            <p:ph type="subTitle" idx="1"/>
          </p:nvPr>
        </p:nvSpPr>
        <p:spPr>
          <a:xfrm>
            <a:off x="576000" y="3502800"/>
            <a:ext cx="7992000" cy="369332"/>
          </a:xfrm>
        </p:spPr>
        <p:txBody>
          <a:bodyPr>
            <a:noAutofit/>
          </a:bodyPr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14" name="Plassholder for tekst 12"/>
          <p:cNvSpPr>
            <a:spLocks noGrp="1"/>
          </p:cNvSpPr>
          <p:nvPr>
            <p:ph type="body" sz="quarter" idx="13" hasCustomPrompt="1"/>
          </p:nvPr>
        </p:nvSpPr>
        <p:spPr>
          <a:xfrm>
            <a:off x="576000" y="3956400"/>
            <a:ext cx="7992000" cy="336550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Dato</a:t>
            </a:r>
          </a:p>
        </p:txBody>
      </p:sp>
      <p:pic>
        <p:nvPicPr>
          <p:cNvPr id="10" name="Picture 2" descr="Z:\NMBU\NMBU_symbol_1000prosent_av_18mm_RGB_hvit.wmf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0518" y="390436"/>
            <a:ext cx="676588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38952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#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576000" y="2617200"/>
            <a:ext cx="7992000" cy="738664"/>
          </a:xfrm>
        </p:spPr>
        <p:txBody>
          <a:bodyPr anchor="b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76000" y="3502800"/>
            <a:ext cx="7992000" cy="369332"/>
          </a:xfrm>
        </p:spPr>
        <p:txBody>
          <a:bodyPr>
            <a:noAutofit/>
          </a:bodyPr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>
                <a:solidFill>
                  <a:prstClr val="white"/>
                </a:solidFill>
              </a:rPr>
              <a:t>Norwegian University of Life Sciences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The Cat - Behaviour and Welfare - Bjarne O. Braastad</a:t>
            </a:r>
            <a:endParaRPr lang="nb-NO" dirty="0">
              <a:solidFill>
                <a:prstClr val="white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6503D8D-F27D-49CA-A299-3589FD585F6D}" type="slidenum">
              <a:rPr lang="nb-NO" smtClean="0">
                <a:solidFill>
                  <a:prstClr val="white"/>
                </a:solidFill>
              </a:rPr>
              <a:pPr/>
              <a:t>‹#›</a:t>
            </a:fld>
            <a:endParaRPr lang="nb-NO">
              <a:solidFill>
                <a:prstClr val="white"/>
              </a:solidFill>
            </a:endParaRPr>
          </a:p>
        </p:txBody>
      </p:sp>
      <p:cxnSp>
        <p:nvCxnSpPr>
          <p:cNvPr id="7" name="Rett linje 6"/>
          <p:cNvCxnSpPr/>
          <p:nvPr userDrawn="1"/>
        </p:nvCxnSpPr>
        <p:spPr>
          <a:xfrm>
            <a:off x="576000" y="6282000"/>
            <a:ext cx="80028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lassholder for tekst 12"/>
          <p:cNvSpPr>
            <a:spLocks noGrp="1"/>
          </p:cNvSpPr>
          <p:nvPr>
            <p:ph type="body" sz="quarter" idx="13" hasCustomPrompt="1"/>
          </p:nvPr>
        </p:nvSpPr>
        <p:spPr>
          <a:xfrm>
            <a:off x="576000" y="3956400"/>
            <a:ext cx="7992000" cy="336550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Dato</a:t>
            </a:r>
          </a:p>
        </p:txBody>
      </p:sp>
      <p:pic>
        <p:nvPicPr>
          <p:cNvPr id="10" name="Picture 2" descr="Z:\NMBU\NMBU_symbol_1000prosent_av_18mm_RGB_hvit.wmf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0518" y="390436"/>
            <a:ext cx="676588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28085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Norwegian University of Life Sciences</a:t>
            </a:r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Cat - Behaviour and Welfare - Bjarne O. Braastad</a:t>
            </a: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03D8D-F27D-49CA-A299-3589FD585F6D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08504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tel 1"/>
          <p:cNvSpPr>
            <a:spLocks noGrp="1"/>
          </p:cNvSpPr>
          <p:nvPr>
            <p:ph type="ctrTitle"/>
          </p:nvPr>
        </p:nvSpPr>
        <p:spPr>
          <a:xfrm>
            <a:off x="521494" y="2617200"/>
            <a:ext cx="8046506" cy="738664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12" name="Undertittel 2"/>
          <p:cNvSpPr>
            <a:spLocks noGrp="1"/>
          </p:cNvSpPr>
          <p:nvPr>
            <p:ph type="subTitle" idx="1"/>
          </p:nvPr>
        </p:nvSpPr>
        <p:spPr>
          <a:xfrm>
            <a:off x="521494" y="3502800"/>
            <a:ext cx="8046506" cy="36933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b-NO" dirty="0"/>
          </a:p>
        </p:txBody>
      </p:sp>
      <p:sp>
        <p:nvSpPr>
          <p:cNvPr id="14" name="Plassholder for tekst 12"/>
          <p:cNvSpPr>
            <a:spLocks noGrp="1"/>
          </p:cNvSpPr>
          <p:nvPr>
            <p:ph type="body" sz="quarter" idx="13" hasCustomPrompt="1"/>
          </p:nvPr>
        </p:nvSpPr>
        <p:spPr>
          <a:xfrm>
            <a:off x="521494" y="3956400"/>
            <a:ext cx="8046506" cy="3365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Dato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1"/>
          </p:nvPr>
        </p:nvSpPr>
        <p:spPr>
          <a:xfrm>
            <a:off x="521494" y="6264001"/>
            <a:ext cx="2111906" cy="2031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3ED7E7-E538-48B7-BF27-18C497C3E180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Plassholder for bunntekst 5"/>
          <p:cNvSpPr>
            <a:spLocks noGrp="1"/>
          </p:cNvSpPr>
          <p:nvPr>
            <p:ph type="ftr" sz="quarter" idx="3"/>
          </p:nvPr>
        </p:nvSpPr>
        <p:spPr>
          <a:xfrm>
            <a:off x="5535900" y="6264000"/>
            <a:ext cx="3086100" cy="20637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The Cat - Behaviour and Welfare - Bjarne O. Braastad</a:t>
            </a:r>
            <a:endParaRPr lang="nb-NO"/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56000" y="406800"/>
            <a:ext cx="673200" cy="540126"/>
          </a:xfrm>
          <a:prstGeom prst="rect">
            <a:avLst/>
          </a:prstGeom>
        </p:spPr>
      </p:pic>
      <p:cxnSp>
        <p:nvCxnSpPr>
          <p:cNvPr id="8" name="Rett linje 7"/>
          <p:cNvCxnSpPr/>
          <p:nvPr userDrawn="1"/>
        </p:nvCxnSpPr>
        <p:spPr>
          <a:xfrm>
            <a:off x="521494" y="6237000"/>
            <a:ext cx="8101013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09141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432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 til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16000" y="1825831"/>
            <a:ext cx="3852000" cy="397943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Norwegian University of Life Sciences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Cat - Behaviour and Welfare - Bjarne O. Braastad</a:t>
            </a: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03D8D-F27D-49CA-A299-3589FD585F6D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" name="Plassholder for bilde 9"/>
          <p:cNvSpPr>
            <a:spLocks noGrp="1"/>
          </p:cNvSpPr>
          <p:nvPr>
            <p:ph type="pic" sz="quarter" idx="13"/>
          </p:nvPr>
        </p:nvSpPr>
        <p:spPr>
          <a:xfrm>
            <a:off x="575999" y="1922400"/>
            <a:ext cx="3870000" cy="4129200"/>
          </a:xfrm>
          <a:noFill/>
        </p:spPr>
        <p:txBody>
          <a:bodyPr tIns="2160000"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824424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 til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76000" y="1825831"/>
            <a:ext cx="3852000" cy="397943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Norwegian University of Life Sciences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Cat - Behaviour and Welfare - Bjarne O. Braastad</a:t>
            </a: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03D8D-F27D-49CA-A299-3589FD585F6D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" name="Plassholder for bilde 9"/>
          <p:cNvSpPr>
            <a:spLocks noGrp="1"/>
          </p:cNvSpPr>
          <p:nvPr>
            <p:ph type="pic" sz="quarter" idx="13"/>
          </p:nvPr>
        </p:nvSpPr>
        <p:spPr>
          <a:xfrm>
            <a:off x="4716016" y="1922400"/>
            <a:ext cx="3870000" cy="4129200"/>
          </a:xfrm>
          <a:noFill/>
        </p:spPr>
        <p:txBody>
          <a:bodyPr tIns="2160000" bIns="0"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667397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vileslide med farge og bilde">
    <p:bg>
      <p:bgPr>
        <a:solidFill>
          <a:srgbClr val="009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96512"/>
            <a:ext cx="9144000" cy="2761488"/>
          </a:xfrm>
          <a:prstGeom prst="rect">
            <a:avLst/>
          </a:prstGeom>
        </p:spPr>
      </p:pic>
      <p:sp>
        <p:nvSpPr>
          <p:cNvPr id="6" name="Tittel 1"/>
          <p:cNvSpPr>
            <a:spLocks noGrp="1"/>
          </p:cNvSpPr>
          <p:nvPr>
            <p:ph type="ctrTitle"/>
          </p:nvPr>
        </p:nvSpPr>
        <p:spPr>
          <a:xfrm>
            <a:off x="576000" y="2617200"/>
            <a:ext cx="7992000" cy="738664"/>
          </a:xfrm>
        </p:spPr>
        <p:txBody>
          <a:bodyPr anchor="b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7" name="Undertittel 2"/>
          <p:cNvSpPr>
            <a:spLocks noGrp="1"/>
          </p:cNvSpPr>
          <p:nvPr>
            <p:ph type="subTitle" idx="1"/>
          </p:nvPr>
        </p:nvSpPr>
        <p:spPr>
          <a:xfrm>
            <a:off x="576000" y="3502800"/>
            <a:ext cx="7992000" cy="246221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0" name="Picture 2" descr="Z:\NMBU\NMBU_symbol_1000prosent_av_18mm_RGB_hvit.wmf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0518" y="390436"/>
            <a:ext cx="676588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9233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vileslide med tekst og bil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bilde 11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6858000"/>
          </a:xfrm>
          <a:solidFill>
            <a:schemeClr val="bg1">
              <a:lumMod val="75000"/>
            </a:schemeClr>
          </a:solidFill>
        </p:spPr>
        <p:txBody>
          <a:bodyPr tIns="3600000"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7" name="Plassholder for tekst 6"/>
          <p:cNvSpPr>
            <a:spLocks noGrp="1"/>
          </p:cNvSpPr>
          <p:nvPr>
            <p:ph type="body" sz="quarter" idx="10" hasCustomPrompt="1"/>
          </p:nvPr>
        </p:nvSpPr>
        <p:spPr>
          <a:xfrm>
            <a:off x="7970400" y="392400"/>
            <a:ext cx="676800" cy="540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.</a:t>
            </a:r>
          </a:p>
        </p:txBody>
      </p:sp>
      <p:sp>
        <p:nvSpPr>
          <p:cNvPr id="10" name="Plassholder for tekst 6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096800"/>
            <a:ext cx="9144000" cy="2761200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.</a:t>
            </a:r>
          </a:p>
        </p:txBody>
      </p:sp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576000" y="2617200"/>
            <a:ext cx="7992000" cy="738664"/>
          </a:xfrm>
        </p:spPr>
        <p:txBody>
          <a:bodyPr anchor="b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9" name="Undertittel 2"/>
          <p:cNvSpPr>
            <a:spLocks noGrp="1"/>
          </p:cNvSpPr>
          <p:nvPr>
            <p:ph type="subTitle" idx="1"/>
          </p:nvPr>
        </p:nvSpPr>
        <p:spPr>
          <a:xfrm>
            <a:off x="576000" y="3502800"/>
            <a:ext cx="7992000" cy="246221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147195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Norwegian University of Life Sciences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Cat - Behaviour and Welfare - Bjarne O. Braastad</a:t>
            </a: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03D8D-F27D-49CA-A299-3589FD585F6D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576000" y="1920873"/>
            <a:ext cx="7992000" cy="4127501"/>
          </a:xfrm>
          <a:noFill/>
        </p:spPr>
        <p:txBody>
          <a:bodyPr tIns="2160000"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260859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stes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:\NMBU\nmbu_ppt_sisteside_grafikk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20874"/>
            <a:ext cx="9144000" cy="493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Z:\NMBU\NMBU_symbol_1000prosent_av_18mm_RGB_hvit.wmf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0518" y="390436"/>
            <a:ext cx="676588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7327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79353" y="1844825"/>
            <a:ext cx="3794294" cy="3960440"/>
          </a:xfrm>
        </p:spPr>
        <p:txBody>
          <a:bodyPr/>
          <a:lstStyle>
            <a:lvl1pPr marL="198000" marR="0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/>
            </a:lvl1pPr>
            <a:lvl2pPr marL="666000" marR="0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 sz="2400"/>
            </a:lvl2pPr>
            <a:lvl3pPr marL="1134000" marR="0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1600200" marR="0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 sz="1800"/>
            </a:lvl4pPr>
            <a:lvl5pPr marL="2052000" marR="0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198000" marR="0" lvl="0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Klikk for å redigere tekststiler i malen</a:t>
            </a:r>
          </a:p>
          <a:p>
            <a:pPr marL="198000" marR="0" lvl="1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Andre nivå</a:t>
            </a:r>
          </a:p>
          <a:p>
            <a:pPr marL="198000" marR="0" lvl="2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Tredje nivå</a:t>
            </a:r>
          </a:p>
          <a:p>
            <a:pPr marL="198000" marR="0" lvl="3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Fjerde nivå</a:t>
            </a:r>
          </a:p>
          <a:p>
            <a:pPr marL="198000" marR="0" lvl="4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Femte nivå</a:t>
            </a: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770353" y="1844825"/>
            <a:ext cx="3794294" cy="3960440"/>
          </a:xfrm>
        </p:spPr>
        <p:txBody>
          <a:bodyPr/>
          <a:lstStyle>
            <a:lvl1pPr marL="198000" marR="0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/>
            </a:lvl1pPr>
            <a:lvl2pPr marL="666000" marR="0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 sz="2400"/>
            </a:lvl2pPr>
            <a:lvl3pPr marL="1134000" marR="0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1600200" marR="0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 sz="1800"/>
            </a:lvl4pPr>
            <a:lvl5pPr marL="2052000" marR="0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198000" marR="0" lvl="0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Klikk for å redigere tekststiler i malen</a:t>
            </a:r>
          </a:p>
          <a:p>
            <a:pPr marL="198000" marR="0" lvl="1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Andre nivå</a:t>
            </a:r>
          </a:p>
          <a:p>
            <a:pPr marL="198000" marR="0" lvl="2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Tredje nivå</a:t>
            </a:r>
          </a:p>
          <a:p>
            <a:pPr marL="198000" marR="0" lvl="3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Fjerde nivå</a:t>
            </a:r>
          </a:p>
          <a:p>
            <a:pPr marL="198000" marR="0" lvl="4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Femte nivå</a:t>
            </a: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Norwegian University of Life Sciences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Cat - Behaviour and Welfare - Bjarne O. Braastad</a:t>
            </a:r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03D8D-F27D-49CA-A299-3589FD585F6D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801179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575862" y="1592719"/>
            <a:ext cx="3807674" cy="738664"/>
          </a:xfrm>
        </p:spPr>
        <p:txBody>
          <a:bodyPr anchor="b"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763687" y="1592719"/>
            <a:ext cx="3807939" cy="738664"/>
          </a:xfrm>
        </p:spPr>
        <p:txBody>
          <a:bodyPr anchor="b"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Norwegian University of Life Sciences</a:t>
            </a:r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Cat - Behaviour and Welfare - Bjarne O. Braastad</a:t>
            </a:r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03D8D-F27D-49CA-A299-3589FD585F6D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2" name="Plassholder for innhold 2"/>
          <p:cNvSpPr>
            <a:spLocks noGrp="1"/>
          </p:cNvSpPr>
          <p:nvPr>
            <p:ph sz="half" idx="13"/>
          </p:nvPr>
        </p:nvSpPr>
        <p:spPr>
          <a:xfrm>
            <a:off x="579353" y="2348880"/>
            <a:ext cx="3794294" cy="3456384"/>
          </a:xfrm>
        </p:spPr>
        <p:txBody>
          <a:bodyPr/>
          <a:lstStyle>
            <a:lvl1pPr marL="198000" marR="0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/>
            </a:lvl1pPr>
            <a:lvl2pPr marL="666000" marR="0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 sz="2400"/>
            </a:lvl2pPr>
            <a:lvl3pPr marL="1134000" marR="0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1600200" marR="0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 sz="1800"/>
            </a:lvl4pPr>
            <a:lvl5pPr marL="2052000" marR="0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198000" marR="0" lvl="0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Klikk for å redigere tekststiler i malen</a:t>
            </a:r>
          </a:p>
          <a:p>
            <a:pPr marL="198000" marR="0" lvl="1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Andre nivå</a:t>
            </a:r>
          </a:p>
          <a:p>
            <a:pPr marL="198000" marR="0" lvl="2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Tredje nivå</a:t>
            </a:r>
          </a:p>
          <a:p>
            <a:pPr marL="198000" marR="0" lvl="3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Fjerde nivå</a:t>
            </a:r>
          </a:p>
          <a:p>
            <a:pPr marL="198000" marR="0" lvl="4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Femte nivå</a:t>
            </a: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3" name="Plassholder for innhold 3"/>
          <p:cNvSpPr>
            <a:spLocks noGrp="1"/>
          </p:cNvSpPr>
          <p:nvPr>
            <p:ph sz="half" idx="2"/>
          </p:nvPr>
        </p:nvSpPr>
        <p:spPr>
          <a:xfrm>
            <a:off x="4770353" y="2348880"/>
            <a:ext cx="3794294" cy="3456384"/>
          </a:xfrm>
        </p:spPr>
        <p:txBody>
          <a:bodyPr/>
          <a:lstStyle>
            <a:lvl1pPr marL="198000" marR="0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/>
            </a:lvl1pPr>
            <a:lvl2pPr marL="666000" marR="0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 sz="2400"/>
            </a:lvl2pPr>
            <a:lvl3pPr marL="1134000" marR="0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1600200" marR="0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 sz="1800"/>
            </a:lvl4pPr>
            <a:lvl5pPr marL="2052000" marR="0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198000" marR="0" lvl="0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Klikk for å redigere tekststiler i malen</a:t>
            </a:r>
          </a:p>
          <a:p>
            <a:pPr marL="198000" marR="0" lvl="1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Andre nivå</a:t>
            </a:r>
          </a:p>
          <a:p>
            <a:pPr marL="198000" marR="0" lvl="2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Tredje nivå</a:t>
            </a:r>
          </a:p>
          <a:p>
            <a:pPr marL="198000" marR="0" lvl="3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Fjerde nivå</a:t>
            </a:r>
          </a:p>
          <a:p>
            <a:pPr marL="198000" marR="0" lvl="4" indent="-198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Femte nivå</a:t>
            </a: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25140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Norwegian University of Life Sciences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Cat - Behaviour and Welfare - Bjarne O. Braastad</a:t>
            </a:r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03D8D-F27D-49CA-A299-3589FD585F6D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435180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Norwegian University of Life Sciences</a:t>
            </a: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Cat - Behaviour and Welfare - Bjarne O. Braastad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03D8D-F27D-49CA-A299-3589FD585F6D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1027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background covering the entire surf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ssholder for bilde 1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tIns="864000" anchor="ctr" anchorCtr="1"/>
          <a:lstStyle>
            <a:lvl1pPr marL="0" indent="0">
              <a:buNone/>
              <a:defRPr/>
            </a:lvl1pPr>
          </a:lstStyle>
          <a:p>
            <a:r>
              <a:rPr lang="nb-NO"/>
              <a:t>Click ikon to insert picture covering the entire surface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Cat - Behaviour and Welfare - Bjarne O. Braastad</a:t>
            </a:r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D7E7-E538-48B7-BF27-18C497C3E180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922215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bg>
      <p:bgPr>
        <a:solidFill>
          <a:srgbClr val="E1A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010106_whi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71888" y="4419600"/>
            <a:ext cx="18002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305175"/>
            <a:ext cx="6400800" cy="533400"/>
          </a:xfrm>
        </p:spPr>
        <p:txBody>
          <a:bodyPr/>
          <a:lstStyle>
            <a:lvl1pPr marL="0" indent="0" algn="ctr">
              <a:buFont typeface="Webdings" pitchFamily="18" charset="2"/>
              <a:buNone/>
              <a:defRPr sz="17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ctrTitle"/>
          </p:nvPr>
        </p:nvSpPr>
        <p:spPr>
          <a:xfrm>
            <a:off x="1543050" y="1371600"/>
            <a:ext cx="6019800" cy="18764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5829109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6850" y="190500"/>
            <a:ext cx="7105650" cy="9429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520825" y="1316038"/>
            <a:ext cx="7089775" cy="48006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Cat - Behaviour and Welfare - Bjarne O. Braastad</a:t>
            </a:r>
            <a:endParaRPr lang="nb-NO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AAFC35-0F71-4132-9850-6BB5C332CD23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297810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6850" y="190500"/>
            <a:ext cx="7105650" cy="9429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520825" y="1316038"/>
            <a:ext cx="3468688" cy="48006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1913" y="1316038"/>
            <a:ext cx="3468687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Cat - Behaviour and Welfare - Bjarne O. Braastad</a:t>
            </a:r>
            <a:endParaRPr lang="nb-N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381F3C-8636-4F56-A492-0DA665029CB4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60229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21494" y="1800000"/>
            <a:ext cx="8101013" cy="41400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100"/>
              </a:lnSpc>
              <a:spcBef>
                <a:spcPts val="900"/>
              </a:spcBef>
              <a:defRPr sz="1650" baseline="0"/>
            </a:lvl1pPr>
            <a:lvl2pPr>
              <a:lnSpc>
                <a:spcPts val="2100"/>
              </a:lnSpc>
              <a:spcBef>
                <a:spcPts val="900"/>
              </a:spcBef>
              <a:defRPr sz="1650" baseline="0"/>
            </a:lvl2pPr>
            <a:lvl3pPr>
              <a:lnSpc>
                <a:spcPts val="2100"/>
              </a:lnSpc>
              <a:spcBef>
                <a:spcPts val="900"/>
              </a:spcBef>
              <a:defRPr sz="1650" baseline="0"/>
            </a:lvl3pPr>
            <a:lvl4pPr>
              <a:lnSpc>
                <a:spcPts val="2100"/>
              </a:lnSpc>
              <a:spcBef>
                <a:spcPts val="900"/>
              </a:spcBef>
              <a:defRPr sz="1650" baseline="0"/>
            </a:lvl4pPr>
            <a:lvl5pPr>
              <a:lnSpc>
                <a:spcPts val="2100"/>
              </a:lnSpc>
              <a:spcBef>
                <a:spcPts val="900"/>
              </a:spcBef>
              <a:defRPr sz="16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Cat - Behaviour and Welfare - Bjarne O. Braastad</a:t>
            </a:r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3ED7E7-E538-48B7-BF27-18C497C3E180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54405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cxnSp>
        <p:nvCxnSpPr>
          <p:cNvPr id="3" name="Rett linje 2"/>
          <p:cNvCxnSpPr/>
          <p:nvPr userDrawn="1"/>
        </p:nvCxnSpPr>
        <p:spPr>
          <a:xfrm>
            <a:off x="521494" y="6237000"/>
            <a:ext cx="8101013" cy="0"/>
          </a:xfrm>
          <a:prstGeom prst="line">
            <a:avLst/>
          </a:prstGeom>
          <a:ln w="12700">
            <a:solidFill>
              <a:srgbClr val="009D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lassholder for bilde 9"/>
          <p:cNvSpPr>
            <a:spLocks noGrp="1"/>
          </p:cNvSpPr>
          <p:nvPr>
            <p:ph type="pic" sz="quarter" idx="13" hasCustomPrompt="1"/>
          </p:nvPr>
        </p:nvSpPr>
        <p:spPr>
          <a:xfrm>
            <a:off x="521101" y="1800000"/>
            <a:ext cx="8101406" cy="4140000"/>
          </a:xfrm>
          <a:prstGeom prst="rect">
            <a:avLst/>
          </a:prstGeom>
          <a:noFill/>
        </p:spPr>
        <p:txBody>
          <a:bodyPr tIns="2160000" bIns="0"/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</a:lstStyle>
          <a:p>
            <a:r>
              <a:rPr lang="nb-NO"/>
              <a:t>Click ikon to insert picture</a:t>
            </a:r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The Cat - Behaviour and Welfare - Bjarne O. Braastad</a:t>
            </a:r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A3ED7E7-E538-48B7-BF27-18C497C3E180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93044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21494" y="1800000"/>
            <a:ext cx="3834000" cy="41400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100"/>
              </a:lnSpc>
              <a:spcBef>
                <a:spcPts val="900"/>
              </a:spcBef>
              <a:defRPr sz="1650" baseline="0"/>
            </a:lvl1pPr>
            <a:lvl2pPr>
              <a:lnSpc>
                <a:spcPts val="2100"/>
              </a:lnSpc>
              <a:spcBef>
                <a:spcPts val="900"/>
              </a:spcBef>
              <a:defRPr sz="1650" baseline="0"/>
            </a:lvl2pPr>
            <a:lvl3pPr>
              <a:lnSpc>
                <a:spcPts val="2100"/>
              </a:lnSpc>
              <a:spcBef>
                <a:spcPts val="900"/>
              </a:spcBef>
              <a:defRPr sz="1650" baseline="0"/>
            </a:lvl3pPr>
            <a:lvl4pPr>
              <a:lnSpc>
                <a:spcPts val="2100"/>
              </a:lnSpc>
              <a:spcBef>
                <a:spcPts val="900"/>
              </a:spcBef>
              <a:defRPr sz="1650" baseline="0"/>
            </a:lvl4pPr>
            <a:lvl5pPr>
              <a:lnSpc>
                <a:spcPts val="2100"/>
              </a:lnSpc>
              <a:spcBef>
                <a:spcPts val="900"/>
              </a:spcBef>
              <a:defRPr sz="16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4" name="Plassholder for bilde 9"/>
          <p:cNvSpPr>
            <a:spLocks noGrp="1"/>
          </p:cNvSpPr>
          <p:nvPr>
            <p:ph type="pic" sz="quarter" idx="13"/>
          </p:nvPr>
        </p:nvSpPr>
        <p:spPr>
          <a:xfrm>
            <a:off x="4787100" y="1800000"/>
            <a:ext cx="3834000" cy="4140000"/>
          </a:xfrm>
          <a:prstGeom prst="rect">
            <a:avLst/>
          </a:prstGeom>
          <a:noFill/>
        </p:spPr>
        <p:txBody>
          <a:bodyPr tIns="2160000" bIns="0"/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The Cat - Behaviour and Welfare - Bjarne O. Braastad</a:t>
            </a: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A3ED7E7-E538-48B7-BF27-18C497C3E180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77684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innhold 2"/>
          <p:cNvSpPr>
            <a:spLocks noGrp="1"/>
          </p:cNvSpPr>
          <p:nvPr>
            <p:ph idx="1"/>
          </p:nvPr>
        </p:nvSpPr>
        <p:spPr>
          <a:xfrm>
            <a:off x="4787100" y="1800000"/>
            <a:ext cx="3834000" cy="41400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100"/>
              </a:lnSpc>
              <a:spcBef>
                <a:spcPts val="900"/>
              </a:spcBef>
              <a:defRPr sz="1650" baseline="0"/>
            </a:lvl1pPr>
            <a:lvl2pPr>
              <a:lnSpc>
                <a:spcPts val="2100"/>
              </a:lnSpc>
              <a:spcBef>
                <a:spcPts val="900"/>
              </a:spcBef>
              <a:defRPr sz="1650" baseline="0"/>
            </a:lvl2pPr>
            <a:lvl3pPr>
              <a:lnSpc>
                <a:spcPts val="2100"/>
              </a:lnSpc>
              <a:spcBef>
                <a:spcPts val="900"/>
              </a:spcBef>
              <a:defRPr sz="1650" baseline="0"/>
            </a:lvl3pPr>
            <a:lvl4pPr>
              <a:lnSpc>
                <a:spcPts val="2100"/>
              </a:lnSpc>
              <a:spcBef>
                <a:spcPts val="900"/>
              </a:spcBef>
              <a:defRPr sz="1650" baseline="0"/>
            </a:lvl4pPr>
            <a:lvl5pPr>
              <a:lnSpc>
                <a:spcPts val="2100"/>
              </a:lnSpc>
              <a:spcBef>
                <a:spcPts val="900"/>
              </a:spcBef>
              <a:defRPr sz="16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10" name="Plassholder for innhold 2"/>
          <p:cNvSpPr>
            <a:spLocks noGrp="1"/>
          </p:cNvSpPr>
          <p:nvPr>
            <p:ph idx="10"/>
          </p:nvPr>
        </p:nvSpPr>
        <p:spPr>
          <a:xfrm>
            <a:off x="522281" y="1800000"/>
            <a:ext cx="3834000" cy="41400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100"/>
              </a:lnSpc>
              <a:spcBef>
                <a:spcPts val="900"/>
              </a:spcBef>
              <a:defRPr sz="1650" baseline="0"/>
            </a:lvl1pPr>
            <a:lvl2pPr>
              <a:lnSpc>
                <a:spcPts val="2100"/>
              </a:lnSpc>
              <a:spcBef>
                <a:spcPts val="900"/>
              </a:spcBef>
              <a:defRPr sz="1650" baseline="0"/>
            </a:lvl2pPr>
            <a:lvl3pPr>
              <a:lnSpc>
                <a:spcPts val="2100"/>
              </a:lnSpc>
              <a:spcBef>
                <a:spcPts val="900"/>
              </a:spcBef>
              <a:defRPr sz="1650" baseline="0"/>
            </a:lvl3pPr>
            <a:lvl4pPr>
              <a:lnSpc>
                <a:spcPts val="2100"/>
              </a:lnSpc>
              <a:spcBef>
                <a:spcPts val="900"/>
              </a:spcBef>
              <a:defRPr sz="1650" baseline="0"/>
            </a:lvl4pPr>
            <a:lvl5pPr>
              <a:lnSpc>
                <a:spcPts val="2100"/>
              </a:lnSpc>
              <a:spcBef>
                <a:spcPts val="900"/>
              </a:spcBef>
              <a:defRPr sz="16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Cat - Behaviour and Welfare - Bjarne O. Braastad</a:t>
            </a:r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D7E7-E538-48B7-BF27-18C497C3E180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9900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rgbClr val="009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1"/>
          <p:cNvSpPr>
            <a:spLocks noGrp="1"/>
          </p:cNvSpPr>
          <p:nvPr>
            <p:ph type="ctrTitle"/>
          </p:nvPr>
        </p:nvSpPr>
        <p:spPr>
          <a:xfrm>
            <a:off x="576000" y="2205000"/>
            <a:ext cx="7992000" cy="738664"/>
          </a:xfrm>
        </p:spPr>
        <p:txBody>
          <a:bodyPr anchor="b">
            <a:normAutofit/>
          </a:bodyPr>
          <a:lstStyle>
            <a:lvl1pPr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7" name="Undertittel 2"/>
          <p:cNvSpPr>
            <a:spLocks noGrp="1"/>
          </p:cNvSpPr>
          <p:nvPr>
            <p:ph type="subTitle" idx="1"/>
          </p:nvPr>
        </p:nvSpPr>
        <p:spPr>
          <a:xfrm>
            <a:off x="576000" y="3090600"/>
            <a:ext cx="7992000" cy="43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b-NO" dirty="0"/>
          </a:p>
        </p:txBody>
      </p:sp>
      <p:sp>
        <p:nvSpPr>
          <p:cNvPr id="4" name="TekstSylinder 3"/>
          <p:cNvSpPr txBox="1"/>
          <p:nvPr userDrawn="1"/>
        </p:nvSpPr>
        <p:spPr>
          <a:xfrm>
            <a:off x="413538" y="4077072"/>
            <a:ext cx="91810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sz="1350"/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56000" y="406800"/>
            <a:ext cx="673200" cy="540126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000" y="4450429"/>
            <a:ext cx="8064000" cy="188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415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6.wmf"/><Relationship Id="rId2" Type="http://schemas.openxmlformats.org/officeDocument/2006/relationships/slideLayout" Target="../slideLayouts/slideLayout11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image" Target="../media/image6.wmf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ittel 7"/>
          <p:cNvSpPr>
            <a:spLocks noGrp="1"/>
          </p:cNvSpPr>
          <p:nvPr>
            <p:ph type="title"/>
          </p:nvPr>
        </p:nvSpPr>
        <p:spPr>
          <a:xfrm>
            <a:off x="521494" y="945000"/>
            <a:ext cx="7191000" cy="533642"/>
          </a:xfrm>
          <a:prstGeom prst="rect">
            <a:avLst/>
          </a:prstGeom>
        </p:spPr>
        <p:txBody>
          <a:bodyPr vert="horz" wrap="none" lIns="0" tIns="0" rIns="0" bIns="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cxnSp>
        <p:nvCxnSpPr>
          <p:cNvPr id="4" name="Rett linje 3"/>
          <p:cNvCxnSpPr/>
          <p:nvPr userDrawn="1"/>
        </p:nvCxnSpPr>
        <p:spPr>
          <a:xfrm>
            <a:off x="521494" y="6237000"/>
            <a:ext cx="8101013" cy="0"/>
          </a:xfrm>
          <a:prstGeom prst="line">
            <a:avLst/>
          </a:prstGeom>
          <a:ln w="6350">
            <a:solidFill>
              <a:srgbClr val="009D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lassholder for bunntekst 5"/>
          <p:cNvSpPr>
            <a:spLocks noGrp="1"/>
          </p:cNvSpPr>
          <p:nvPr>
            <p:ph type="ftr" sz="quarter" idx="3"/>
          </p:nvPr>
        </p:nvSpPr>
        <p:spPr>
          <a:xfrm>
            <a:off x="5535900" y="6264000"/>
            <a:ext cx="3086100" cy="20637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009D7F"/>
                </a:solidFill>
              </a:defRPr>
            </a:lvl1pPr>
          </a:lstStyle>
          <a:p>
            <a:r>
              <a:rPr lang="en-US"/>
              <a:t>The Cat - Behaviour and Welfare - Bjarne O. Braastad</a:t>
            </a:r>
            <a:endParaRPr lang="nb-NO"/>
          </a:p>
        </p:txBody>
      </p:sp>
      <p:sp>
        <p:nvSpPr>
          <p:cNvPr id="10" name="Plassholder for lysbildenummer 9"/>
          <p:cNvSpPr>
            <a:spLocks noGrp="1"/>
          </p:cNvSpPr>
          <p:nvPr>
            <p:ph type="sldNum" sz="quarter" idx="4"/>
          </p:nvPr>
        </p:nvSpPr>
        <p:spPr>
          <a:xfrm>
            <a:off x="521494" y="6264001"/>
            <a:ext cx="2057400" cy="20319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rgbClr val="009D7F"/>
                </a:solidFill>
              </a:defRPr>
            </a:lvl1pPr>
          </a:lstStyle>
          <a:p>
            <a:fld id="{0A3ED7E7-E538-48B7-BF27-18C497C3E180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956000" y="404874"/>
            <a:ext cx="673200" cy="54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498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2" r:id="rId4"/>
    <p:sldLayoutId id="2147483720" r:id="rId5"/>
    <p:sldLayoutId id="2147483724" r:id="rId6"/>
    <p:sldLayoutId id="2147483721" r:id="rId7"/>
    <p:sldLayoutId id="2147483723" r:id="rId8"/>
    <p:sldLayoutId id="2147483726" r:id="rId9"/>
  </p:sldLayoutIdLst>
  <p:hf hdr="0"/>
  <p:txStyles>
    <p:titleStyle>
      <a:lvl1pPr algn="l" defTabSz="685800" rtl="0" eaLnBrk="1" latinLnBrk="0" hangingPunct="1">
        <a:spcBef>
          <a:spcPct val="0"/>
        </a:spcBef>
        <a:buNone/>
        <a:defRPr sz="2400" kern="1200">
          <a:solidFill>
            <a:srgbClr val="009D7F"/>
          </a:solidFill>
          <a:latin typeface="+mj-lt"/>
          <a:ea typeface="+mj-ea"/>
          <a:cs typeface="+mj-cs"/>
        </a:defRPr>
      </a:lvl1pPr>
    </p:titleStyle>
    <p:bodyStyle>
      <a:lvl1pPr marL="148500" indent="-14850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99500" indent="-14850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0500" indent="-14850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4850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39000" indent="-14850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5" userDrawn="1">
          <p15:clr>
            <a:srgbClr val="F26B43"/>
          </p15:clr>
        </p15:guide>
        <p15:guide id="2" pos="543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576000" y="932071"/>
            <a:ext cx="6818518" cy="61555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576000" y="1825831"/>
            <a:ext cx="7992000" cy="3979433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5353200" y="6372140"/>
            <a:ext cx="289120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 b="0">
                <a:solidFill>
                  <a:srgbClr val="009D7F"/>
                </a:solidFill>
              </a:defRPr>
            </a:lvl1pPr>
          </a:lstStyle>
          <a:p>
            <a:r>
              <a:rPr lang="nb-NO"/>
              <a:t>Norwegian University of Life Sciences</a:t>
            </a:r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6000" y="6372140"/>
            <a:ext cx="47580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 b="0">
                <a:solidFill>
                  <a:srgbClr val="009D7F"/>
                </a:solidFill>
              </a:defRPr>
            </a:lvl1pPr>
          </a:lstStyle>
          <a:p>
            <a:pPr>
              <a:defRPr/>
            </a:pPr>
            <a:r>
              <a:rPr lang="en-US"/>
              <a:t>The Cat - Behaviour and Welfare - Bjarne O. Braastad</a:t>
            </a: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269624" y="6372140"/>
            <a:ext cx="298376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 b="0">
                <a:solidFill>
                  <a:srgbClr val="009D7F"/>
                </a:solidFill>
              </a:defRPr>
            </a:lvl1pPr>
          </a:lstStyle>
          <a:p>
            <a:pPr>
              <a:defRPr/>
            </a:pPr>
            <a:fld id="{9C335BD2-5135-4752-9777-E4CD151E3ADF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cxnSp>
        <p:nvCxnSpPr>
          <p:cNvPr id="13" name="Rett linje 12"/>
          <p:cNvCxnSpPr/>
          <p:nvPr/>
        </p:nvCxnSpPr>
        <p:spPr>
          <a:xfrm>
            <a:off x="576000" y="6282000"/>
            <a:ext cx="8002800" cy="0"/>
          </a:xfrm>
          <a:prstGeom prst="line">
            <a:avLst/>
          </a:prstGeom>
          <a:ln w="12700">
            <a:solidFill>
              <a:srgbClr val="009D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C:\Users\Morten\Downloads\NMBU_symbol_1000prosent_av_18mm_RGB.wmf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0518" y="389642"/>
            <a:ext cx="676257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901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rgbClr val="009D7F"/>
          </a:solidFill>
          <a:latin typeface="+mj-lt"/>
          <a:ea typeface="+mj-ea"/>
          <a:cs typeface="+mj-cs"/>
        </a:defRPr>
      </a:lvl1pPr>
    </p:titleStyle>
    <p:bodyStyle>
      <a:lvl1pPr marL="198000" indent="-1980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66000" indent="-1980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4000" indent="-1980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1980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000" indent="-1980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576000" y="932071"/>
            <a:ext cx="6818518" cy="61555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576000" y="1825831"/>
            <a:ext cx="7992000" cy="3979433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5353200" y="6372140"/>
            <a:ext cx="2891208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 b="0">
                <a:solidFill>
                  <a:srgbClr val="009D7F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b-NO">
                <a:latin typeface="Arial"/>
                <a:cs typeface="+mn-cs"/>
              </a:rPr>
              <a:t>Norwegian University of Life Sciences</a:t>
            </a:r>
            <a:endParaRPr lang="nb-NO" dirty="0">
              <a:latin typeface="Arial"/>
              <a:cs typeface="+mn-cs"/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6000" y="6372140"/>
            <a:ext cx="47580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 b="0">
                <a:solidFill>
                  <a:srgbClr val="009D7F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Arial"/>
                <a:cs typeface="+mn-cs"/>
              </a:rPr>
              <a:t>The Cat - Behaviour and Welfare - Bjarne O. Braastad</a:t>
            </a:r>
            <a:endParaRPr lang="nb-NO" dirty="0">
              <a:latin typeface="Arial"/>
              <a:cs typeface="+mn-cs"/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269624" y="6372140"/>
            <a:ext cx="298376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 b="0">
                <a:solidFill>
                  <a:srgbClr val="009D7F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6503D8D-F27D-49CA-A299-3589FD585F6D}" type="slidenum">
              <a:rPr lang="nb-NO" smtClean="0">
                <a:latin typeface="Arial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nb-NO">
              <a:latin typeface="Arial"/>
              <a:cs typeface="+mn-cs"/>
            </a:endParaRPr>
          </a:p>
        </p:txBody>
      </p:sp>
      <p:cxnSp>
        <p:nvCxnSpPr>
          <p:cNvPr id="13" name="Rett linje 12"/>
          <p:cNvCxnSpPr/>
          <p:nvPr userDrawn="1"/>
        </p:nvCxnSpPr>
        <p:spPr>
          <a:xfrm>
            <a:off x="576000" y="6282000"/>
            <a:ext cx="8002800" cy="0"/>
          </a:xfrm>
          <a:prstGeom prst="line">
            <a:avLst/>
          </a:prstGeom>
          <a:ln w="12700">
            <a:solidFill>
              <a:srgbClr val="009D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C:\Users\Morten\Downloads\NMBU_symbol_1000prosent_av_18mm_RGB.wmf"/>
          <p:cNvPicPr>
            <a:picLocks noChangeAspect="1" noChangeArrowheads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0518" y="389642"/>
            <a:ext cx="676257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4167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  <p:sldLayoutId id="2147483764" r:id="rId17"/>
    <p:sldLayoutId id="2147483765" r:id="rId18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rgbClr val="009D7F"/>
          </a:solidFill>
          <a:latin typeface="+mj-lt"/>
          <a:ea typeface="+mj-ea"/>
          <a:cs typeface="+mj-cs"/>
        </a:defRPr>
      </a:lvl1pPr>
    </p:titleStyle>
    <p:bodyStyle>
      <a:lvl1pPr marL="198000" indent="-1980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66000" indent="-1980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4000" indent="-1980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1980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000" indent="-1980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raastad.info/" TargetMode="External"/><Relationship Id="rId7" Type="http://schemas.openxmlformats.org/officeDocument/2006/relationships/hyperlink" Target="http://www.animalpickings.com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Relationship Id="rId6" Type="http://schemas.openxmlformats.org/officeDocument/2006/relationships/hyperlink" Target="http://www.etologi-dyrevelferd.no/" TargetMode="External"/><Relationship Id="rId5" Type="http://schemas.openxmlformats.org/officeDocument/2006/relationships/hyperlink" Target="http://www.etologi.no/" TargetMode="External"/><Relationship Id="rId4" Type="http://schemas.openxmlformats.org/officeDocument/2006/relationships/hyperlink" Target="http://www.facebook.com/KattenAtferdVelferd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8.jpeg"/><Relationship Id="rId4" Type="http://schemas.openxmlformats.org/officeDocument/2006/relationships/hyperlink" Target="http://www.readdogsmn.org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jpeg"/><Relationship Id="rId5" Type="http://schemas.openxmlformats.org/officeDocument/2006/relationships/hyperlink" Target="http://www.tv2.no/nyheter/innenriks/helse/derfor-boer-babyen-din-ha-et-kjaeledyr-3829890.html" TargetMode="External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76000" y="960076"/>
            <a:ext cx="8010192" cy="2339102"/>
          </a:xfrm>
        </p:spPr>
        <p:txBody>
          <a:bodyPr/>
          <a:lstStyle/>
          <a:p>
            <a:r>
              <a:rPr lang="nb-NO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Cat – Behaviour and Welfare</a:t>
            </a:r>
            <a:br>
              <a:rPr lang="nb-NO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nb-NO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b-NO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23. How can the cat benefit </a:t>
            </a:r>
            <a:br>
              <a:rPr lang="nb-NO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b-NO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human health?</a:t>
            </a:r>
          </a:p>
        </p:txBody>
      </p:sp>
      <p:sp>
        <p:nvSpPr>
          <p:cNvPr id="1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76000" y="3759195"/>
            <a:ext cx="5638800" cy="2176556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nb-NO" sz="2800" b="1" dirty="0">
                <a:solidFill>
                  <a:schemeClr val="bg1"/>
                </a:solidFill>
              </a:rPr>
              <a:t>Bjarne O. Braastad</a:t>
            </a:r>
          </a:p>
          <a:p>
            <a:pPr eaLnBrk="1" hangingPunct="1">
              <a:spcBef>
                <a:spcPct val="50000"/>
              </a:spcBef>
            </a:pPr>
            <a:r>
              <a:rPr lang="nb-NO" sz="1600" dirty="0"/>
              <a:t>Professor of Ethology</a:t>
            </a:r>
            <a:endParaRPr lang="nb-NO" sz="1600" dirty="0">
              <a:solidFill>
                <a:schemeClr val="bg1"/>
              </a:solidFill>
            </a:endParaRPr>
          </a:p>
          <a:p>
            <a:pPr eaLnBrk="1" hangingPunct="1"/>
            <a:r>
              <a:rPr lang="nb-NO" sz="1600" dirty="0"/>
              <a:t>Department of Animal and Aquacultural Sciences</a:t>
            </a:r>
            <a:endParaRPr lang="nb-NO" sz="1600" dirty="0">
              <a:solidFill>
                <a:schemeClr val="bg1"/>
              </a:solidFill>
            </a:endParaRPr>
          </a:p>
          <a:p>
            <a:pPr eaLnBrk="1" hangingPunct="1"/>
            <a:r>
              <a:rPr lang="nb-NO" sz="1600" dirty="0">
                <a:solidFill>
                  <a:schemeClr val="bg1"/>
                </a:solidFill>
              </a:rPr>
              <a:t>Norwegian University of Life Sciences, </a:t>
            </a:r>
            <a:r>
              <a:rPr lang="nb-NO" sz="1600" dirty="0"/>
              <a:t>NMBU, Ås, Norway</a:t>
            </a:r>
            <a:endParaRPr lang="nb-NO" sz="1600" dirty="0">
              <a:solidFill>
                <a:schemeClr val="bg1"/>
              </a:solidFill>
            </a:endParaRPr>
          </a:p>
        </p:txBody>
      </p:sp>
      <p:pic>
        <p:nvPicPr>
          <p:cNvPr id="18" name="Picture 6" descr="F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4662335"/>
            <a:ext cx="2286000" cy="151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" descr="bild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2852552"/>
            <a:ext cx="2286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65447" y="6395768"/>
            <a:ext cx="2891208" cy="153888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Norwegian University of Life Sciences</a:t>
            </a:r>
            <a:endParaRPr kumimoji="0" lang="nb-NO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7E8CAB-9E1F-487B-9AE4-C60737AEF540}" type="slidenum">
              <a:rPr kumimoji="0" lang="nb-NO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</a:t>
            </a:fld>
            <a:endParaRPr kumimoji="0" lang="nb-NO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2CB61FD7-5409-4A8D-8E40-17A2C1C11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00" y="6372140"/>
            <a:ext cx="4758000" cy="153888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The Cat - Behaviour and Welfare - Bjarne O. Braastad</a:t>
            </a:r>
            <a:endParaRPr kumimoji="0" lang="nb-NO" sz="1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819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658775" y="453429"/>
            <a:ext cx="7898457" cy="553998"/>
          </a:xfrm>
        </p:spPr>
        <p:txBody>
          <a:bodyPr/>
          <a:lstStyle/>
          <a:p>
            <a:pPr eaLnBrk="1" hangingPunct="1"/>
            <a:r>
              <a:rPr lang="nb-NO" sz="3600" dirty="0"/>
              <a:t>Animals as a </a:t>
            </a:r>
            <a:r>
              <a:rPr lang="nb-NO" sz="3600" dirty="0" err="1"/>
              <a:t>social</a:t>
            </a:r>
            <a:r>
              <a:rPr lang="nb-NO" sz="3600" dirty="0"/>
              <a:t> </a:t>
            </a:r>
            <a:r>
              <a:rPr lang="nb-NO" sz="3600" dirty="0" err="1"/>
              <a:t>catalyst</a:t>
            </a:r>
            <a:endParaRPr lang="nb-NO" sz="3600" dirty="0"/>
          </a:p>
        </p:txBody>
      </p:sp>
      <p:sp>
        <p:nvSpPr>
          <p:cNvPr id="14341" name="Rectangle 3"/>
          <p:cNvSpPr>
            <a:spLocks noGrp="1" noChangeArrowheads="1"/>
          </p:cNvSpPr>
          <p:nvPr>
            <p:ph idx="1"/>
          </p:nvPr>
        </p:nvSpPr>
        <p:spPr>
          <a:xfrm>
            <a:off x="611560" y="1484784"/>
            <a:ext cx="7992888" cy="4703763"/>
          </a:xfrm>
        </p:spPr>
        <p:txBody>
          <a:bodyPr/>
          <a:lstStyle/>
          <a:p>
            <a:pPr eaLnBrk="1" hangingPunct="1">
              <a:buSzTx/>
            </a:pPr>
            <a:r>
              <a:rPr lang="nb-NO" sz="2200" dirty="0"/>
              <a:t>Communication through </a:t>
            </a:r>
            <a:r>
              <a:rPr lang="nb-NO" sz="2200" i="1" dirty="0"/>
              <a:t>attention to animals </a:t>
            </a:r>
            <a:r>
              <a:rPr lang="nb-NO" sz="2200" dirty="0"/>
              <a:t>can be less intimidating than talking directly to people.</a:t>
            </a:r>
          </a:p>
          <a:p>
            <a:pPr marL="0" indent="0" eaLnBrk="1" hangingPunct="1">
              <a:buSzTx/>
              <a:buNone/>
            </a:pPr>
            <a:endParaRPr lang="nb-NO" sz="2200" dirty="0">
              <a:solidFill>
                <a:schemeClr val="tx1"/>
              </a:solidFill>
            </a:endParaRPr>
          </a:p>
          <a:p>
            <a:r>
              <a:rPr lang="nb-NO" sz="2200" i="1" dirty="0"/>
              <a:t>Walking with dogs</a:t>
            </a:r>
            <a:r>
              <a:rPr lang="nb-NO" sz="2200" i="1" dirty="0">
                <a:solidFill>
                  <a:schemeClr val="tx1"/>
                </a:solidFill>
              </a:rPr>
              <a:t> </a:t>
            </a:r>
            <a:r>
              <a:rPr lang="nb-NO" sz="2200" dirty="0">
                <a:solidFill>
                  <a:schemeClr val="tx1"/>
                </a:solidFill>
              </a:rPr>
              <a:t>may lower the threshold for contacting people. </a:t>
            </a:r>
          </a:p>
          <a:p>
            <a:pPr marL="0" indent="0">
              <a:buNone/>
            </a:pPr>
            <a:r>
              <a:rPr lang="nb-NO" sz="2200" dirty="0"/>
              <a:t>	</a:t>
            </a:r>
            <a:r>
              <a:rPr lang="nb-NO" sz="1200" dirty="0"/>
              <a:t>(Messent, 1983, in: Katcher &amp; Beck (eds) </a:t>
            </a:r>
            <a:r>
              <a:rPr lang="nb-NO" sz="1200" i="1" dirty="0"/>
              <a:t>New Perspectives on Our Lives with Companion Animals</a:t>
            </a:r>
            <a:r>
              <a:rPr lang="nb-NO" sz="1200" dirty="0"/>
              <a:t>,	 University of Philadelphia Press) </a:t>
            </a:r>
          </a:p>
          <a:p>
            <a:pPr marL="0" indent="0">
              <a:buNone/>
            </a:pPr>
            <a:endParaRPr lang="nb-NO" sz="1200" dirty="0">
              <a:solidFill>
                <a:schemeClr val="tx1"/>
              </a:solidFill>
            </a:endParaRPr>
          </a:p>
          <a:p>
            <a:pPr marL="468000" lvl="1" indent="0">
              <a:buNone/>
            </a:pPr>
            <a:r>
              <a:rPr lang="nb-NO" sz="2200" i="1" dirty="0"/>
              <a:t>(The cat can also be walked with)</a:t>
            </a:r>
            <a:r>
              <a:rPr lang="nb-NO" sz="2200" dirty="0">
                <a:solidFill>
                  <a:schemeClr val="tx1"/>
                </a:solidFill>
              </a:rPr>
              <a:t>		</a:t>
            </a:r>
          </a:p>
          <a:p>
            <a:pPr marL="0" indent="0" eaLnBrk="1" hangingPunct="1">
              <a:buSzTx/>
              <a:buNone/>
            </a:pPr>
            <a:r>
              <a:rPr lang="nb-NO" sz="1400" dirty="0">
                <a:solidFill>
                  <a:schemeClr val="tx1"/>
                </a:solidFill>
              </a:rPr>
              <a:t>	</a:t>
            </a:r>
            <a:endParaRPr lang="nb-NO" sz="2200" dirty="0"/>
          </a:p>
          <a:p>
            <a:pPr eaLnBrk="1" hangingPunct="1">
              <a:buSzTx/>
            </a:pPr>
            <a:r>
              <a:rPr lang="nb-NO" sz="2200" dirty="0">
                <a:solidFill>
                  <a:schemeClr val="tx1"/>
                </a:solidFill>
              </a:rPr>
              <a:t>Buffer in </a:t>
            </a:r>
            <a:r>
              <a:rPr lang="nb-NO" sz="2200" dirty="0" err="1">
                <a:solidFill>
                  <a:schemeClr val="tx1"/>
                </a:solidFill>
              </a:rPr>
              <a:t>psychotherapy</a:t>
            </a:r>
            <a:r>
              <a:rPr lang="nb-NO" sz="2200" dirty="0">
                <a:solidFill>
                  <a:schemeClr val="tx1"/>
                </a:solidFill>
              </a:rPr>
              <a:t>	</a:t>
            </a:r>
          </a:p>
          <a:p>
            <a:pPr marL="0" indent="0" eaLnBrk="1" hangingPunct="1">
              <a:buSzTx/>
              <a:buNone/>
            </a:pPr>
            <a:r>
              <a:rPr lang="nb-NO" sz="2200" dirty="0"/>
              <a:t>	</a:t>
            </a:r>
            <a:r>
              <a:rPr lang="nb-NO" sz="1200" dirty="0">
                <a:solidFill>
                  <a:schemeClr val="tx1"/>
                </a:solidFill>
              </a:rPr>
              <a:t>(</a:t>
            </a:r>
            <a:r>
              <a:rPr lang="nb-NO" sz="1200" dirty="0" err="1">
                <a:solidFill>
                  <a:schemeClr val="tx1"/>
                </a:solidFill>
              </a:rPr>
              <a:t>Corson</a:t>
            </a:r>
            <a:r>
              <a:rPr lang="nb-NO" sz="1200" dirty="0">
                <a:solidFill>
                  <a:schemeClr val="tx1"/>
                </a:solidFill>
              </a:rPr>
              <a:t> </a:t>
            </a:r>
            <a:r>
              <a:rPr lang="nb-NO" sz="1200" i="1" dirty="0">
                <a:solidFill>
                  <a:schemeClr val="tx1"/>
                </a:solidFill>
              </a:rPr>
              <a:t>et. al</a:t>
            </a:r>
            <a:r>
              <a:rPr lang="nb-NO" sz="1200" dirty="0">
                <a:solidFill>
                  <a:schemeClr val="tx1"/>
                </a:solidFill>
              </a:rPr>
              <a:t>., 1977</a:t>
            </a:r>
            <a:r>
              <a:rPr lang="nb-NO" sz="1200" dirty="0"/>
              <a:t>, </a:t>
            </a:r>
            <a:r>
              <a:rPr lang="nb-NO" sz="1200" i="1" dirty="0"/>
              <a:t>Comprehensive Psychiatry </a:t>
            </a:r>
            <a:r>
              <a:rPr lang="nb-NO" sz="1200" dirty="0"/>
              <a:t>18, 61–72</a:t>
            </a:r>
            <a:r>
              <a:rPr lang="nb-NO" sz="1200" dirty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14342" name="Picture 2" descr="Gamle på tur med hunden - 100dpi"/>
          <p:cNvPicPr>
            <a:picLocks noChangeAspect="1" noChangeArrowheads="1"/>
          </p:cNvPicPr>
          <p:nvPr/>
        </p:nvPicPr>
        <p:blipFill>
          <a:blip r:embed="rId3">
            <a:lum bright="14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6" t="992" b="49957"/>
          <a:stretch>
            <a:fillRect/>
          </a:stretch>
        </p:blipFill>
        <p:spPr bwMode="auto">
          <a:xfrm>
            <a:off x="6023416" y="3812283"/>
            <a:ext cx="2581032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378416" y="6372140"/>
            <a:ext cx="2891208" cy="153888"/>
          </a:xfrm>
        </p:spPr>
        <p:txBody>
          <a:bodyPr/>
          <a:lstStyle/>
          <a:p>
            <a:r>
              <a:rPr lang="nb-NO" dirty="0"/>
              <a:t>Norwegian </a:t>
            </a:r>
            <a:r>
              <a:rPr lang="nb-NO" dirty="0" err="1"/>
              <a:t>University</a:t>
            </a:r>
            <a:r>
              <a:rPr lang="nb-NO" dirty="0"/>
              <a:t> of Life Sciences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Cat - Behaviour and Welfare - Bjarne O. Braastad</a:t>
            </a:r>
            <a:endParaRPr lang="nb-NO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E8CAB-9E1F-487B-9AE4-C60737AEF540}" type="slidenum">
              <a:rPr lang="nb-NO" smtClean="0"/>
              <a:pPr>
                <a:defRPr/>
              </a:pPr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43274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480425"/>
            <a:ext cx="6818518" cy="553998"/>
          </a:xfrm>
        </p:spPr>
        <p:txBody>
          <a:bodyPr/>
          <a:lstStyle/>
          <a:p>
            <a:pPr eaLnBrk="1" hangingPunct="1"/>
            <a:r>
              <a:rPr lang="nb-NO" sz="3600" dirty="0" err="1"/>
              <a:t>Social</a:t>
            </a:r>
            <a:r>
              <a:rPr lang="nb-NO" sz="3600" dirty="0"/>
              <a:t> </a:t>
            </a:r>
            <a:r>
              <a:rPr lang="nb-NO" sz="3600" dirty="0" err="1"/>
              <a:t>interactions</a:t>
            </a:r>
            <a:endParaRPr lang="nb-NO" sz="3600" dirty="0"/>
          </a:p>
        </p:txBody>
      </p:sp>
      <p:sp>
        <p:nvSpPr>
          <p:cNvPr id="15365" name="Rectangle 3"/>
          <p:cNvSpPr>
            <a:spLocks noGrp="1" noChangeArrowheads="1"/>
          </p:cNvSpPr>
          <p:nvPr>
            <p:ph idx="1"/>
          </p:nvPr>
        </p:nvSpPr>
        <p:spPr>
          <a:xfrm>
            <a:off x="611560" y="1628800"/>
            <a:ext cx="8137153" cy="4487838"/>
          </a:xfrm>
        </p:spPr>
        <p:txBody>
          <a:bodyPr/>
          <a:lstStyle/>
          <a:p>
            <a:pPr marL="0" indent="0" eaLnBrk="1" hangingPunct="1">
              <a:buSzTx/>
              <a:buNone/>
            </a:pPr>
            <a:r>
              <a:rPr lang="nb-NO" dirty="0"/>
              <a:t>Interacting with animals can contribute to:</a:t>
            </a:r>
          </a:p>
          <a:p>
            <a:pPr marL="0" indent="0" eaLnBrk="1" hangingPunct="1">
              <a:buSzTx/>
              <a:buNone/>
            </a:pPr>
            <a:endParaRPr lang="nb-NO" sz="2200" dirty="0"/>
          </a:p>
          <a:p>
            <a:pPr eaLnBrk="1" hangingPunct="1">
              <a:buSzTx/>
            </a:pPr>
            <a:r>
              <a:rPr lang="nb-NO" sz="2200" dirty="0"/>
              <a:t>longer and richer conversations with people</a:t>
            </a:r>
            <a:r>
              <a:rPr lang="nb-NO" sz="2200" dirty="0">
                <a:solidFill>
                  <a:schemeClr val="tx1"/>
                </a:solidFill>
              </a:rPr>
              <a:t> 		 	</a:t>
            </a:r>
            <a:r>
              <a:rPr lang="nb-NO" sz="1400" dirty="0">
                <a:solidFill>
                  <a:schemeClr val="tx1"/>
                </a:solidFill>
              </a:rPr>
              <a:t>(Bernstein </a:t>
            </a:r>
            <a:r>
              <a:rPr lang="nb-NO" sz="1400" i="1" dirty="0">
                <a:solidFill>
                  <a:schemeClr val="tx1"/>
                </a:solidFill>
              </a:rPr>
              <a:t>et al</a:t>
            </a:r>
            <a:r>
              <a:rPr lang="nb-NO" sz="1400" dirty="0">
                <a:solidFill>
                  <a:schemeClr val="tx1"/>
                </a:solidFill>
              </a:rPr>
              <a:t>., 2000, </a:t>
            </a:r>
            <a:r>
              <a:rPr lang="nb-NO" sz="1400" i="1" dirty="0">
                <a:solidFill>
                  <a:schemeClr val="tx1"/>
                </a:solidFill>
              </a:rPr>
              <a:t>Anthrozoos</a:t>
            </a:r>
            <a:r>
              <a:rPr lang="nb-NO" sz="1400" dirty="0">
                <a:solidFill>
                  <a:schemeClr val="tx1"/>
                </a:solidFill>
              </a:rPr>
              <a:t> 3, 213–224) </a:t>
            </a:r>
          </a:p>
          <a:p>
            <a:pPr eaLnBrk="1" hangingPunct="1">
              <a:buSzTx/>
            </a:pPr>
            <a:endParaRPr lang="nb-NO" sz="2200" dirty="0">
              <a:solidFill>
                <a:schemeClr val="tx1"/>
              </a:solidFill>
            </a:endParaRPr>
          </a:p>
          <a:p>
            <a:pPr eaLnBrk="1" hangingPunct="1">
              <a:buSzTx/>
            </a:pPr>
            <a:r>
              <a:rPr lang="nb-NO" sz="2200" dirty="0">
                <a:solidFill>
                  <a:schemeClr val="tx1"/>
                </a:solidFill>
              </a:rPr>
              <a:t>developmen</a:t>
            </a:r>
            <a:r>
              <a:rPr lang="nb-NO" sz="2200" dirty="0"/>
              <a:t>t of social contact with other </a:t>
            </a:r>
          </a:p>
          <a:p>
            <a:pPr marL="0" indent="0" eaLnBrk="1" hangingPunct="1">
              <a:buSzTx/>
              <a:buNone/>
            </a:pPr>
            <a:r>
              <a:rPr lang="nb-NO" sz="2200" dirty="0"/>
              <a:t>     people</a:t>
            </a:r>
          </a:p>
          <a:p>
            <a:pPr marL="0" indent="0" eaLnBrk="1" hangingPunct="1">
              <a:buSzTx/>
              <a:buNone/>
            </a:pPr>
            <a:endParaRPr lang="nb-NO" sz="1400" dirty="0">
              <a:solidFill>
                <a:schemeClr val="tx1"/>
              </a:solidFill>
            </a:endParaRPr>
          </a:p>
          <a:p>
            <a:pPr marL="0" indent="0" eaLnBrk="1" hangingPunct="1">
              <a:buSzTx/>
              <a:buNone/>
            </a:pPr>
            <a:r>
              <a:rPr lang="nb-NO" sz="1400" dirty="0"/>
              <a:t>	</a:t>
            </a:r>
            <a:r>
              <a:rPr lang="nb-NO" sz="1400" dirty="0">
                <a:solidFill>
                  <a:schemeClr val="tx1"/>
                </a:solidFill>
              </a:rPr>
              <a:t>(Barak </a:t>
            </a:r>
            <a:r>
              <a:rPr lang="nb-NO" sz="1400" i="1" dirty="0">
                <a:solidFill>
                  <a:schemeClr val="tx1"/>
                </a:solidFill>
              </a:rPr>
              <a:t>et al</a:t>
            </a:r>
            <a:r>
              <a:rPr lang="nb-NO" sz="1400" dirty="0">
                <a:solidFill>
                  <a:schemeClr val="tx1"/>
                </a:solidFill>
              </a:rPr>
              <a:t>., 2001, </a:t>
            </a:r>
            <a:r>
              <a:rPr lang="nb-NO" sz="1400" i="1" dirty="0">
                <a:solidFill>
                  <a:schemeClr val="tx1"/>
                </a:solidFill>
              </a:rPr>
              <a:t>American Journal of Geriatric Psychiatry </a:t>
            </a:r>
            <a:r>
              <a:rPr lang="nb-NO" sz="1400" dirty="0">
                <a:solidFill>
                  <a:schemeClr val="tx1"/>
                </a:solidFill>
              </a:rPr>
              <a:t>9, </a:t>
            </a:r>
          </a:p>
          <a:p>
            <a:pPr marL="0" indent="0" eaLnBrk="1" hangingPunct="1">
              <a:buSzTx/>
              <a:buNone/>
            </a:pPr>
            <a:r>
              <a:rPr lang="nb-NO" sz="1400" dirty="0">
                <a:solidFill>
                  <a:schemeClr val="tx1"/>
                </a:solidFill>
              </a:rPr>
              <a:t>	439–442)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353962" y="6372140"/>
            <a:ext cx="2891208" cy="153888"/>
          </a:xfrm>
        </p:spPr>
        <p:txBody>
          <a:bodyPr/>
          <a:lstStyle/>
          <a:p>
            <a:r>
              <a:rPr lang="nb-NO" dirty="0"/>
              <a:t>Norwegian </a:t>
            </a:r>
            <a:r>
              <a:rPr lang="nb-NO" dirty="0" err="1"/>
              <a:t>University</a:t>
            </a:r>
            <a:r>
              <a:rPr lang="nb-NO" dirty="0"/>
              <a:t> of Life Sciences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Cat - Behaviour and Welfare - Bjarne O. Braastad</a:t>
            </a:r>
            <a:endParaRPr lang="nb-NO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E8CAB-9E1F-487B-9AE4-C60737AEF540}" type="slidenum">
              <a:rPr lang="nb-NO" smtClean="0"/>
              <a:pPr>
                <a:defRPr/>
              </a:pPr>
              <a:t>10</a:t>
            </a:fld>
            <a:endParaRPr lang="nb-NO"/>
          </a:p>
        </p:txBody>
      </p:sp>
      <p:pic>
        <p:nvPicPr>
          <p:cNvPr id="6" name="Picture 5" descr="A person holding a cat&#10;&#10;Description automatically generated">
            <a:extLst>
              <a:ext uri="{FF2B5EF4-FFF2-40B4-BE49-F238E27FC236}">
                <a16:creationId xmlns:a16="http://schemas.microsoft.com/office/drawing/2014/main" id="{502B7249-6B51-46A0-8CD6-80597457D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272" y="3140968"/>
            <a:ext cx="1636899" cy="245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15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2" name="Picture 2" descr="Vigdis Hiorth - 150dpi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0"/>
            <a:ext cx="513517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B526CF-CBE2-40B0-8DA8-7F8AF3803E8B}"/>
              </a:ext>
            </a:extLst>
          </p:cNvPr>
          <p:cNvSpPr txBox="1"/>
          <p:nvPr/>
        </p:nvSpPr>
        <p:spPr>
          <a:xfrm>
            <a:off x="5940152" y="404664"/>
            <a:ext cx="28083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>
                <a:solidFill>
                  <a:schemeClr val="bg1"/>
                </a:solidFill>
              </a:rPr>
              <a:t>‘</a:t>
            </a:r>
            <a:r>
              <a:rPr lang="nb-NO" sz="2000" b="1" dirty="0" err="1">
                <a:solidFill>
                  <a:schemeClr val="bg1"/>
                </a:solidFill>
              </a:rPr>
              <a:t>Get</a:t>
            </a:r>
            <a:r>
              <a:rPr lang="nb-NO" sz="2000" b="1" dirty="0">
                <a:solidFill>
                  <a:schemeClr val="bg1"/>
                </a:solidFill>
              </a:rPr>
              <a:t> </a:t>
            </a:r>
            <a:r>
              <a:rPr lang="nb-NO" sz="2000" b="1" dirty="0" err="1">
                <a:solidFill>
                  <a:schemeClr val="bg1"/>
                </a:solidFill>
              </a:rPr>
              <a:t>yourself</a:t>
            </a:r>
            <a:r>
              <a:rPr lang="nb-NO" sz="2000" b="1" dirty="0">
                <a:solidFill>
                  <a:schemeClr val="bg1"/>
                </a:solidFill>
              </a:rPr>
              <a:t> a </a:t>
            </a:r>
            <a:r>
              <a:rPr lang="nb-NO" sz="2000" b="1" dirty="0" err="1">
                <a:solidFill>
                  <a:schemeClr val="bg1"/>
                </a:solidFill>
              </a:rPr>
              <a:t>cat</a:t>
            </a:r>
            <a:r>
              <a:rPr lang="nb-NO" sz="2000" b="1" dirty="0">
                <a:solidFill>
                  <a:schemeClr val="bg1"/>
                </a:solidFill>
              </a:rPr>
              <a:t>’</a:t>
            </a:r>
            <a:r>
              <a:rPr lang="nb-NO" dirty="0">
                <a:solidFill>
                  <a:schemeClr val="bg1"/>
                </a:solidFill>
              </a:rPr>
              <a:t>! Norwegian </a:t>
            </a:r>
            <a:r>
              <a:rPr lang="nb-NO" dirty="0" err="1">
                <a:solidFill>
                  <a:schemeClr val="bg1"/>
                </a:solidFill>
              </a:rPr>
              <a:t>author</a:t>
            </a:r>
            <a:r>
              <a:rPr lang="nb-NO" dirty="0">
                <a:solidFill>
                  <a:schemeClr val="bg1"/>
                </a:solidFill>
              </a:rPr>
              <a:t> Vigdis </a:t>
            </a:r>
            <a:r>
              <a:rPr lang="nb-NO" dirty="0" err="1">
                <a:solidFill>
                  <a:schemeClr val="bg1"/>
                </a:solidFill>
              </a:rPr>
              <a:t>Hjorth’s</a:t>
            </a:r>
            <a:r>
              <a:rPr lang="nb-NO" dirty="0">
                <a:solidFill>
                  <a:schemeClr val="bg1"/>
                </a:solidFill>
              </a:rPr>
              <a:t> best </a:t>
            </a:r>
            <a:r>
              <a:rPr lang="nb-NO" dirty="0" err="1">
                <a:solidFill>
                  <a:schemeClr val="bg1"/>
                </a:solidFill>
              </a:rPr>
              <a:t>health</a:t>
            </a:r>
            <a:r>
              <a:rPr lang="nb-NO" dirty="0">
                <a:solidFill>
                  <a:schemeClr val="bg1"/>
                </a:solidFill>
              </a:rPr>
              <a:t> </a:t>
            </a:r>
            <a:r>
              <a:rPr lang="nb-NO" dirty="0" err="1">
                <a:solidFill>
                  <a:schemeClr val="bg1"/>
                </a:solidFill>
              </a:rPr>
              <a:t>care</a:t>
            </a:r>
            <a:r>
              <a:rPr lang="nb-NO" dirty="0">
                <a:solidFill>
                  <a:schemeClr val="bg1"/>
                </a:solidFill>
              </a:rPr>
              <a:t> </a:t>
            </a:r>
            <a:r>
              <a:rPr lang="nb-NO" dirty="0" err="1">
                <a:solidFill>
                  <a:schemeClr val="bg1"/>
                </a:solidFill>
              </a:rPr>
              <a:t>tip</a:t>
            </a:r>
            <a:r>
              <a:rPr lang="nb-NO" dirty="0">
                <a:solidFill>
                  <a:schemeClr val="bg1"/>
                </a:solidFill>
              </a:rPr>
              <a:t>. </a:t>
            </a:r>
          </a:p>
          <a:p>
            <a:endParaRPr lang="nb-NO" dirty="0">
              <a:solidFill>
                <a:schemeClr val="bg1"/>
              </a:solidFill>
            </a:endParaRPr>
          </a:p>
          <a:p>
            <a:r>
              <a:rPr lang="nb-NO" dirty="0">
                <a:solidFill>
                  <a:schemeClr val="bg1"/>
                </a:solidFill>
              </a:rPr>
              <a:t>The </a:t>
            </a:r>
            <a:r>
              <a:rPr lang="nb-NO" dirty="0" err="1">
                <a:solidFill>
                  <a:schemeClr val="bg1"/>
                </a:solidFill>
              </a:rPr>
              <a:t>magazine</a:t>
            </a:r>
            <a:r>
              <a:rPr lang="nb-NO" dirty="0">
                <a:solidFill>
                  <a:schemeClr val="bg1"/>
                </a:solidFill>
              </a:rPr>
              <a:t> </a:t>
            </a:r>
            <a:r>
              <a:rPr lang="nb-NO" i="1" dirty="0">
                <a:solidFill>
                  <a:schemeClr val="bg1"/>
                </a:solidFill>
              </a:rPr>
              <a:t>Bedre Helse </a:t>
            </a:r>
            <a:r>
              <a:rPr lang="nb-NO" dirty="0">
                <a:solidFill>
                  <a:schemeClr val="bg1"/>
                </a:solidFill>
              </a:rPr>
              <a:t>(Better </a:t>
            </a:r>
            <a:r>
              <a:rPr lang="nb-NO" dirty="0" err="1">
                <a:solidFill>
                  <a:schemeClr val="bg1"/>
                </a:solidFill>
              </a:rPr>
              <a:t>health</a:t>
            </a:r>
            <a:r>
              <a:rPr lang="nb-NO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DB4CBB-5139-4F91-8A89-EB4C19D71F98}"/>
              </a:ext>
            </a:extLst>
          </p:cNvPr>
          <p:cNvSpPr txBox="1"/>
          <p:nvPr/>
        </p:nvSpPr>
        <p:spPr>
          <a:xfrm>
            <a:off x="5746730" y="2852936"/>
            <a:ext cx="1633582" cy="1152128"/>
          </a:xfrm>
          <a:prstGeom prst="rect">
            <a:avLst/>
          </a:prstGeom>
          <a:solidFill>
            <a:srgbClr val="009D7F"/>
          </a:solidFill>
        </p:spPr>
        <p:txBody>
          <a:bodyPr wrap="square" rtlCol="0">
            <a:spAutoFit/>
          </a:bodyPr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233916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304436"/>
            <a:ext cx="7236580" cy="984885"/>
          </a:xfrm>
        </p:spPr>
        <p:txBody>
          <a:bodyPr/>
          <a:lstStyle/>
          <a:p>
            <a:r>
              <a:rPr lang="en-GB" sz="3200" dirty="0"/>
              <a:t>Adults: some identified effects of pet animals on physical health</a:t>
            </a:r>
          </a:p>
        </p:txBody>
      </p:sp>
      <p:sp>
        <p:nvSpPr>
          <p:cNvPr id="37893" name="Rectangle 3"/>
          <p:cNvSpPr>
            <a:spLocks noGrp="1" noChangeArrowheads="1"/>
          </p:cNvSpPr>
          <p:nvPr>
            <p:ph idx="1"/>
          </p:nvPr>
        </p:nvSpPr>
        <p:spPr>
          <a:xfrm>
            <a:off x="611561" y="1484784"/>
            <a:ext cx="7992888" cy="5256312"/>
          </a:xfrm>
        </p:spPr>
        <p:txBody>
          <a:bodyPr/>
          <a:lstStyle/>
          <a:p>
            <a:r>
              <a:rPr lang="en-GB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Reduced risk factors for </a:t>
            </a:r>
            <a:r>
              <a:rPr lang="en-GB" sz="20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cardiovascular diseases</a:t>
            </a:r>
            <a:r>
              <a:rPr lang="en-GB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latin typeface="Arial" pitchFamily="34" charset="0"/>
                <a:cs typeface="Arial" pitchFamily="34" charset="0"/>
              </a:rPr>
              <a:t>l</a:t>
            </a:r>
            <a:r>
              <a:rPr lang="en-GB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ower systolic blood pressure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lower levels of cholesterol and triglycerides in blood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reduced heart rate	</a:t>
            </a:r>
            <a:r>
              <a:rPr lang="en-GB" sz="1800" dirty="0">
                <a:latin typeface="Arial" pitchFamily="34" charset="0"/>
                <a:cs typeface="Arial" pitchFamily="34" charset="0"/>
              </a:rPr>
              <a:t>    </a:t>
            </a:r>
            <a:r>
              <a:rPr lang="en-GB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(Anderson </a:t>
            </a:r>
            <a:r>
              <a:rPr lang="en-GB" sz="14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et al</a:t>
            </a:r>
            <a:r>
              <a:rPr lang="en-GB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., 1992)</a:t>
            </a:r>
          </a:p>
          <a:p>
            <a:r>
              <a:rPr lang="en-GB" sz="2000" dirty="0">
                <a:latin typeface="Arial" pitchFamily="34" charset="0"/>
                <a:cs typeface="Arial" pitchFamily="34" charset="0"/>
              </a:rPr>
              <a:t>Increased survival one year after a serious </a:t>
            </a:r>
            <a:r>
              <a:rPr lang="en-GB" sz="2000" i="1" dirty="0">
                <a:latin typeface="Arial" pitchFamily="34" charset="0"/>
                <a:cs typeface="Arial" pitchFamily="34" charset="0"/>
              </a:rPr>
              <a:t>heart infarction or angina pectoris</a:t>
            </a:r>
            <a:r>
              <a:rPr lang="en-GB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800" dirty="0">
                <a:latin typeface="Arial" pitchFamily="34" charset="0"/>
                <a:cs typeface="Arial" pitchFamily="34" charset="0"/>
              </a:rPr>
              <a:t>    </a:t>
            </a:r>
            <a:r>
              <a:rPr lang="nb-NO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(Friedmann and Thomas, 1995; Mootoka </a:t>
            </a:r>
            <a:r>
              <a:rPr lang="nb-NO" sz="14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et al</a:t>
            </a:r>
            <a:r>
              <a:rPr lang="nb-NO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., 2006)</a:t>
            </a:r>
            <a:r>
              <a:rPr lang="en-GB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GB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Increased levels of </a:t>
            </a:r>
            <a:r>
              <a:rPr lang="en-GB" sz="20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neurotransmitters</a:t>
            </a:r>
            <a:r>
              <a:rPr lang="en-GB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n-GB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oxytocin, prolactin, ß-endorphin, serotonin, dopamine       </a:t>
            </a:r>
            <a:r>
              <a:rPr lang="en-GB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(Odendaal, 2000; Odendaal and </a:t>
            </a:r>
            <a:r>
              <a:rPr lang="en-GB" sz="1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Meintjes</a:t>
            </a:r>
            <a:r>
              <a:rPr lang="en-GB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2003)</a:t>
            </a:r>
          </a:p>
          <a:p>
            <a:r>
              <a:rPr lang="en-GB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Reduced level </a:t>
            </a:r>
            <a:r>
              <a:rPr lang="en-GB" sz="2000" dirty="0">
                <a:latin typeface="Arial" pitchFamily="34" charset="0"/>
                <a:cs typeface="Arial" pitchFamily="34" charset="0"/>
              </a:rPr>
              <a:t>of the stress hormone</a:t>
            </a:r>
            <a:r>
              <a:rPr lang="en-GB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i="1" dirty="0">
                <a:latin typeface="Arial" pitchFamily="34" charset="0"/>
                <a:cs typeface="Arial" pitchFamily="34" charset="0"/>
              </a:rPr>
              <a:t>c</a:t>
            </a:r>
            <a:r>
              <a:rPr lang="en-GB" sz="20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ortisol</a:t>
            </a:r>
            <a:r>
              <a:rPr lang="en-GB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GB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(Odendaal, 2000)</a:t>
            </a:r>
          </a:p>
          <a:p>
            <a:pPr>
              <a:spcAft>
                <a:spcPts val="600"/>
              </a:spcAft>
            </a:pPr>
            <a:r>
              <a:rPr lang="en-GB" sz="2000" dirty="0">
                <a:latin typeface="Arial" pitchFamily="34" charset="0"/>
                <a:cs typeface="Arial" pitchFamily="34" charset="0"/>
              </a:rPr>
              <a:t>Decrease in </a:t>
            </a:r>
            <a:r>
              <a:rPr lang="en-GB" sz="2000" i="1" dirty="0">
                <a:latin typeface="Arial" pitchFamily="34" charset="0"/>
                <a:cs typeface="Arial" pitchFamily="34" charset="0"/>
              </a:rPr>
              <a:t>minor health problems</a:t>
            </a:r>
            <a:r>
              <a:rPr lang="en-GB" sz="20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– probably a </a:t>
            </a:r>
            <a:r>
              <a:rPr lang="en-GB" sz="20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psychosomatic effect </a:t>
            </a:r>
            <a:r>
              <a:rPr lang="en-GB" sz="2000" dirty="0">
                <a:latin typeface="Arial" pitchFamily="34" charset="0"/>
                <a:cs typeface="Arial" pitchFamily="34" charset="0"/>
              </a:rPr>
              <a:t>on the</a:t>
            </a:r>
            <a:r>
              <a:rPr lang="en-GB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immune system</a:t>
            </a:r>
            <a:r>
              <a:rPr lang="en-GB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     </a:t>
            </a:r>
            <a:r>
              <a:rPr lang="en-GB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GB" sz="1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Serpell</a:t>
            </a:r>
            <a:r>
              <a:rPr lang="en-GB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1991)</a:t>
            </a:r>
          </a:p>
          <a:p>
            <a:r>
              <a:rPr lang="en-GB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Pet owners have </a:t>
            </a:r>
            <a:r>
              <a:rPr lang="en-GB" sz="20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fewer visits to a doctor </a:t>
            </a:r>
            <a:r>
              <a:rPr lang="en-GB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per year than those without animals.	</a:t>
            </a:r>
            <a:r>
              <a:rPr lang="en-GB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(Headey </a:t>
            </a:r>
            <a:r>
              <a:rPr lang="en-GB" sz="14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et al</a:t>
            </a:r>
            <a:r>
              <a:rPr lang="en-GB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., 2002)</a:t>
            </a:r>
          </a:p>
        </p:txBody>
      </p:sp>
      <p:pic>
        <p:nvPicPr>
          <p:cNvPr id="6" name="Bilde 5" descr="Katt er bra for hjertet 007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984267" y="1196752"/>
            <a:ext cx="2052227" cy="1368152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334000" y="6372140"/>
            <a:ext cx="2891208" cy="153888"/>
          </a:xfrm>
        </p:spPr>
        <p:txBody>
          <a:bodyPr/>
          <a:lstStyle/>
          <a:p>
            <a:r>
              <a:rPr lang="nb-NO" dirty="0"/>
              <a:t>Norwegian </a:t>
            </a:r>
            <a:r>
              <a:rPr lang="nb-NO" dirty="0" err="1"/>
              <a:t>University</a:t>
            </a:r>
            <a:r>
              <a:rPr lang="nb-NO" dirty="0"/>
              <a:t> of Life Sciences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Cat - Behaviour and Welfare - Bjarne O. Braastad</a:t>
            </a:r>
            <a:endParaRPr lang="nb-NO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E8CAB-9E1F-487B-9AE4-C60737AEF540}" type="slidenum">
              <a:rPr lang="nb-NO" smtClean="0"/>
              <a:pPr>
                <a:defRPr/>
              </a:pPr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57969333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TextBox 6"/>
          <p:cNvSpPr txBox="1">
            <a:spLocks noChangeArrowheads="1"/>
          </p:cNvSpPr>
          <p:nvPr/>
        </p:nvSpPr>
        <p:spPr bwMode="auto">
          <a:xfrm>
            <a:off x="1169269" y="701580"/>
            <a:ext cx="67151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nb-NO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Cats in </a:t>
            </a:r>
            <a:r>
              <a:rPr lang="nb-NO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nursing</a:t>
            </a:r>
            <a:r>
              <a:rPr lang="nb-NO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b-NO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homes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1007604" y="5247739"/>
            <a:ext cx="71287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dirty="0"/>
              <a:t>	</a:t>
            </a:r>
            <a:r>
              <a:rPr lang="nb-NO" dirty="0">
                <a:solidFill>
                  <a:schemeClr val="bg1"/>
                </a:solidFill>
              </a:rPr>
              <a:t>‘</a:t>
            </a:r>
            <a:r>
              <a:rPr lang="nb-NO" b="1" dirty="0">
                <a:solidFill>
                  <a:schemeClr val="bg1"/>
                </a:solidFill>
              </a:rPr>
              <a:t>New life with a cat at a nursing home</a:t>
            </a:r>
            <a:r>
              <a:rPr lang="nb-NO" dirty="0">
                <a:solidFill>
                  <a:schemeClr val="bg1"/>
                </a:solidFill>
              </a:rPr>
              <a:t>’ </a:t>
            </a:r>
            <a:r>
              <a:rPr lang="nb-NO" dirty="0">
                <a:solidFill>
                  <a:schemeClr val="bg1"/>
                </a:solidFill>
                <a:sym typeface="Wingdings" pitchFamily="2" charset="2"/>
              </a:rPr>
              <a:t> </a:t>
            </a:r>
          </a:p>
          <a:p>
            <a:r>
              <a:rPr lang="nb-NO" sz="1800" dirty="0">
                <a:solidFill>
                  <a:schemeClr val="bg1"/>
                </a:solidFill>
                <a:sym typeface="Wingdings" pitchFamily="2" charset="2"/>
              </a:rPr>
              <a:t>       (The Norwegian newspaper </a:t>
            </a:r>
            <a:r>
              <a:rPr lang="nb-NO" sz="1800" i="1" dirty="0">
                <a:solidFill>
                  <a:schemeClr val="bg1"/>
                </a:solidFill>
                <a:sym typeface="Wingdings" pitchFamily="2" charset="2"/>
              </a:rPr>
              <a:t>Sunnmørsposten, </a:t>
            </a:r>
            <a:r>
              <a:rPr lang="nb-NO" sz="1800" dirty="0">
                <a:solidFill>
                  <a:schemeClr val="bg1"/>
                </a:solidFill>
                <a:sym typeface="Wingdings" pitchFamily="2" charset="2"/>
              </a:rPr>
              <a:t>11 October 2012)</a:t>
            </a:r>
            <a:r>
              <a:rPr lang="nb-NO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nb-NO" i="1" dirty="0">
                <a:solidFill>
                  <a:schemeClr val="bg1"/>
                </a:solidFill>
                <a:sym typeface="Wingdings" pitchFamily="2" charset="2"/>
              </a:rPr>
              <a:t>,</a:t>
            </a:r>
            <a:endParaRPr lang="nb-NO" sz="1800" dirty="0">
              <a:solidFill>
                <a:schemeClr val="bg1"/>
              </a:solidFill>
            </a:endParaRPr>
          </a:p>
        </p:txBody>
      </p:sp>
      <p:pic>
        <p:nvPicPr>
          <p:cNvPr id="8" name="Bilde 7" descr="Katt på aldersheimen - Herøy sjukeheim.bmp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12062" y="1616089"/>
            <a:ext cx="4548859" cy="3240360"/>
          </a:xfrm>
          <a:prstGeom prst="rect">
            <a:avLst/>
          </a:prstGeom>
        </p:spPr>
      </p:pic>
      <p:pic>
        <p:nvPicPr>
          <p:cNvPr id="3" name="Picture 2" descr="A person sitting on a couch with a cat&#10;&#10;Description automatically generated">
            <a:extLst>
              <a:ext uri="{FF2B5EF4-FFF2-40B4-BE49-F238E27FC236}">
                <a16:creationId xmlns:a16="http://schemas.microsoft.com/office/drawing/2014/main" id="{096B426E-326F-4AED-A775-A3B9B22FD1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548" y="1616089"/>
            <a:ext cx="4315390" cy="323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2645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Text Box 2"/>
          <p:cNvSpPr txBox="1">
            <a:spLocks noChangeArrowheads="1"/>
          </p:cNvSpPr>
          <p:nvPr/>
        </p:nvSpPr>
        <p:spPr bwMode="auto">
          <a:xfrm>
            <a:off x="5978526" y="6172200"/>
            <a:ext cx="14779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b-NO" sz="1600">
                <a:solidFill>
                  <a:srgbClr val="00535E"/>
                </a:solidFill>
              </a:rPr>
              <a:t>(Siegel, 1993)</a:t>
            </a:r>
          </a:p>
        </p:txBody>
      </p:sp>
      <p:pic>
        <p:nvPicPr>
          <p:cNvPr id="43013" name="Picture 3" descr="Pus gleder aldersdemente - 100dp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7" b="20604"/>
          <a:stretch>
            <a:fillRect/>
          </a:stretch>
        </p:blipFill>
        <p:spPr bwMode="auto">
          <a:xfrm>
            <a:off x="1898650" y="0"/>
            <a:ext cx="6618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4" descr="Pus gleder aldersdemente - 100dp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" r="54295" b="93895"/>
          <a:stretch>
            <a:fillRect/>
          </a:stretch>
        </p:blipFill>
        <p:spPr bwMode="auto">
          <a:xfrm>
            <a:off x="395536" y="4797152"/>
            <a:ext cx="2320925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3C4F28-144B-4D4D-AFE3-110AAA53B25E}"/>
              </a:ext>
            </a:extLst>
          </p:cNvPr>
          <p:cNvSpPr txBox="1"/>
          <p:nvPr/>
        </p:nvSpPr>
        <p:spPr>
          <a:xfrm>
            <a:off x="107504" y="1124744"/>
            <a:ext cx="17281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solidFill>
                  <a:schemeClr val="bg1"/>
                </a:solidFill>
              </a:rPr>
              <a:t>Cat </a:t>
            </a:r>
            <a:r>
              <a:rPr lang="nb-NO" b="1" dirty="0" err="1">
                <a:solidFill>
                  <a:schemeClr val="bg1"/>
                </a:solidFill>
              </a:rPr>
              <a:t>brings</a:t>
            </a:r>
            <a:r>
              <a:rPr lang="nb-NO" b="1" dirty="0">
                <a:solidFill>
                  <a:schemeClr val="bg1"/>
                </a:solidFill>
              </a:rPr>
              <a:t> </a:t>
            </a:r>
            <a:r>
              <a:rPr lang="nb-NO" b="1" dirty="0" err="1">
                <a:solidFill>
                  <a:schemeClr val="bg1"/>
                </a:solidFill>
              </a:rPr>
              <a:t>joy</a:t>
            </a:r>
            <a:r>
              <a:rPr lang="nb-NO" b="1" dirty="0">
                <a:solidFill>
                  <a:schemeClr val="bg1"/>
                </a:solidFill>
              </a:rPr>
              <a:t> to </a:t>
            </a:r>
            <a:r>
              <a:rPr lang="nb-NO" b="1" dirty="0" err="1">
                <a:solidFill>
                  <a:schemeClr val="bg1"/>
                </a:solidFill>
              </a:rPr>
              <a:t>demented</a:t>
            </a:r>
            <a:r>
              <a:rPr lang="nb-NO" b="1" dirty="0">
                <a:solidFill>
                  <a:schemeClr val="bg1"/>
                </a:solidFill>
              </a:rPr>
              <a:t> residents in a </a:t>
            </a:r>
            <a:r>
              <a:rPr lang="nb-NO" b="1" dirty="0" err="1">
                <a:solidFill>
                  <a:schemeClr val="bg1"/>
                </a:solidFill>
              </a:rPr>
              <a:t>nursing</a:t>
            </a:r>
            <a:r>
              <a:rPr lang="nb-NO" b="1" dirty="0">
                <a:solidFill>
                  <a:schemeClr val="bg1"/>
                </a:solidFill>
              </a:rPr>
              <a:t> </a:t>
            </a:r>
            <a:r>
              <a:rPr lang="nb-NO" b="1" dirty="0" err="1">
                <a:solidFill>
                  <a:schemeClr val="bg1"/>
                </a:solidFill>
              </a:rPr>
              <a:t>home</a:t>
            </a:r>
            <a:endParaRPr lang="nb-NO" dirty="0">
              <a:solidFill>
                <a:schemeClr val="bg1"/>
              </a:solidFill>
            </a:endParaRPr>
          </a:p>
          <a:p>
            <a:endParaRPr lang="nb-NO" dirty="0">
              <a:solidFill>
                <a:schemeClr val="bg1"/>
              </a:solidFill>
            </a:endParaRPr>
          </a:p>
          <a:p>
            <a:r>
              <a:rPr lang="nb-NO" dirty="0">
                <a:solidFill>
                  <a:schemeClr val="bg1"/>
                </a:solidFill>
              </a:rPr>
              <a:t>The Norwegian </a:t>
            </a:r>
            <a:r>
              <a:rPr lang="nb-NO" dirty="0" err="1">
                <a:solidFill>
                  <a:schemeClr val="bg1"/>
                </a:solidFill>
              </a:rPr>
              <a:t>newspaper</a:t>
            </a:r>
            <a:r>
              <a:rPr lang="nb-NO" dirty="0">
                <a:solidFill>
                  <a:schemeClr val="bg1"/>
                </a:solidFill>
              </a:rPr>
              <a:t> </a:t>
            </a:r>
            <a:r>
              <a:rPr lang="nb-NO" i="1" dirty="0">
                <a:solidFill>
                  <a:schemeClr val="bg1"/>
                </a:solidFill>
              </a:rPr>
              <a:t>Nationen</a:t>
            </a:r>
            <a:r>
              <a:rPr lang="nb-NO" dirty="0">
                <a:solidFill>
                  <a:schemeClr val="bg1"/>
                </a:solidFill>
              </a:rPr>
              <a:t>, 1993.</a:t>
            </a:r>
          </a:p>
        </p:txBody>
      </p:sp>
    </p:spTree>
    <p:extLst>
      <p:ext uri="{BB962C8B-B14F-4D97-AF65-F5344CB8AC3E}">
        <p14:creationId xmlns:p14="http://schemas.microsoft.com/office/powerpoint/2010/main" val="31243475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355885"/>
            <a:ext cx="7200800" cy="984885"/>
          </a:xfrm>
        </p:spPr>
        <p:txBody>
          <a:bodyPr/>
          <a:lstStyle/>
          <a:p>
            <a:r>
              <a:rPr lang="en-GB" sz="3200" dirty="0"/>
              <a:t>Elderly: some identified effects of pets on physical and mental health</a:t>
            </a:r>
          </a:p>
        </p:txBody>
      </p:sp>
      <p:sp>
        <p:nvSpPr>
          <p:cNvPr id="37893" name="Rectangle 3"/>
          <p:cNvSpPr>
            <a:spLocks noGrp="1" noChangeArrowheads="1"/>
          </p:cNvSpPr>
          <p:nvPr>
            <p:ph idx="1"/>
          </p:nvPr>
        </p:nvSpPr>
        <p:spPr>
          <a:xfrm>
            <a:off x="611560" y="1911293"/>
            <a:ext cx="7956440" cy="3960440"/>
          </a:xfrm>
        </p:spPr>
        <p:txBody>
          <a:bodyPr/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Improved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general health 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(GHQ)</a:t>
            </a:r>
          </a:p>
          <a:p>
            <a:r>
              <a:rPr lang="en-US" sz="2000" dirty="0">
                <a:latin typeface="Arial" pitchFamily="34" charset="0"/>
                <a:cs typeface="Arial" pitchFamily="34" charset="0"/>
              </a:rPr>
              <a:t>Improved 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ADL score</a:t>
            </a:r>
            <a:r>
              <a:rPr lang="en-US" sz="20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(Activities of Daily Living)</a:t>
            </a:r>
          </a:p>
          <a:p>
            <a:r>
              <a:rPr lang="en-US" sz="20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Fewer doctor visits, fewer receipts, increased attention  </a:t>
            </a:r>
            <a:r>
              <a:rPr lang="en-US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(Siegel, 1993) </a:t>
            </a:r>
          </a:p>
          <a:p>
            <a:r>
              <a:rPr lang="en-US" sz="2000" i="1" dirty="0">
                <a:latin typeface="Arial" pitchFamily="34" charset="0"/>
                <a:cs typeface="Arial" pitchFamily="34" charset="0"/>
              </a:rPr>
              <a:t>Calmer behaviour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and 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increased social interaction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by demented people	</a:t>
            </a:r>
            <a:r>
              <a:rPr lang="en-US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(Fritz </a:t>
            </a:r>
            <a:r>
              <a:rPr lang="en-US" sz="14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et al</a:t>
            </a:r>
            <a:r>
              <a:rPr lang="en-US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., 1995; McCabe </a:t>
            </a:r>
            <a:r>
              <a:rPr lang="en-US" sz="14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et al</a:t>
            </a:r>
            <a:r>
              <a:rPr lang="en-US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., 2002; </a:t>
            </a:r>
            <a:r>
              <a:rPr lang="en-US" sz="1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Richeson</a:t>
            </a:r>
            <a:r>
              <a:rPr lang="en-US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2003)</a:t>
            </a:r>
          </a:p>
          <a:p>
            <a:r>
              <a:rPr lang="nb-NO" sz="20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Stimulates eating </a:t>
            </a:r>
            <a:r>
              <a:rPr lang="nb-NO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among Alzheimer patients  </a:t>
            </a:r>
            <a:r>
              <a:rPr lang="nb-NO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(Edwards and Beck, 2001)</a:t>
            </a:r>
          </a:p>
          <a:p>
            <a:r>
              <a:rPr lang="nb-NO" sz="20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Easier medicine administration </a:t>
            </a:r>
            <a:r>
              <a:rPr lang="nb-NO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nb-NO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(Biswas and Ahmedzai, 1992)</a:t>
            </a:r>
          </a:p>
          <a:p>
            <a:r>
              <a:rPr lang="nb-NO" sz="20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Less stress </a:t>
            </a:r>
            <a:r>
              <a:rPr lang="nb-NO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among</a:t>
            </a:r>
            <a:r>
              <a:rPr lang="nb-NO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nb-NO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sz="2000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health</a:t>
            </a:r>
            <a:r>
              <a:rPr lang="nb-NO" sz="20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staff </a:t>
            </a:r>
            <a:r>
              <a:rPr lang="nb-NO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 </a:t>
            </a:r>
            <a:r>
              <a:rPr lang="nb-NO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nursng</a:t>
            </a:r>
            <a:r>
              <a:rPr lang="nb-NO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homes</a:t>
            </a:r>
            <a:r>
              <a:rPr lang="nb-NO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(Barker </a:t>
            </a:r>
            <a:r>
              <a:rPr lang="nb-NO" sz="14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et al</a:t>
            </a:r>
            <a:r>
              <a:rPr lang="nb-NO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., 2005)</a:t>
            </a:r>
          </a:p>
          <a:p>
            <a:r>
              <a:rPr lang="nb-NO" sz="2000" dirty="0">
                <a:latin typeface="Arial" pitchFamily="34" charset="0"/>
                <a:cs typeface="Arial" pitchFamily="34" charset="0"/>
              </a:rPr>
              <a:t>Side effects</a:t>
            </a:r>
            <a:r>
              <a:rPr lang="nb-NO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nb-NO" sz="2000" i="1" dirty="0">
                <a:latin typeface="Arial" pitchFamily="34" charset="0"/>
                <a:cs typeface="Arial" pitchFamily="34" charset="0"/>
              </a:rPr>
              <a:t>lower</a:t>
            </a:r>
            <a:r>
              <a:rPr lang="nb-NO" sz="20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turnover of</a:t>
            </a:r>
            <a:r>
              <a:rPr lang="nb-NO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staff, and </a:t>
            </a:r>
            <a:r>
              <a:rPr lang="nb-NO" sz="20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visitors stay </a:t>
            </a:r>
            <a:r>
              <a:rPr lang="nb-NO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for a longer time			 			     </a:t>
            </a:r>
            <a:r>
              <a:rPr lang="nb-NO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(review: Ormerod, 2007)</a:t>
            </a:r>
          </a:p>
          <a:p>
            <a:endParaRPr lang="en-US" sz="1800" dirty="0">
              <a:solidFill>
                <a:schemeClr val="tx1"/>
              </a:solidFill>
            </a:endParaRPr>
          </a:p>
          <a:p>
            <a:pPr marL="385763" indent="-385763" eaLnBrk="1" hangingPunct="1">
              <a:lnSpc>
                <a:spcPct val="90000"/>
              </a:lnSpc>
              <a:buNone/>
            </a:pPr>
            <a:endParaRPr lang="nb-NO" sz="1800" dirty="0">
              <a:solidFill>
                <a:schemeClr val="tx1"/>
              </a:solidFill>
              <a:cs typeface="Times New Roman" pitchFamily="18" charset="0"/>
            </a:endParaRPr>
          </a:p>
          <a:p>
            <a:endParaRPr lang="en-US" sz="1800" dirty="0">
              <a:solidFill>
                <a:schemeClr val="tx1"/>
              </a:solidFill>
            </a:endParaRPr>
          </a:p>
          <a:p>
            <a:endParaRPr lang="en-GB" sz="1800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6" name="Bilde 5" descr="Fig. 12.5 Kitten in old hand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0272" y="1196752"/>
            <a:ext cx="2123728" cy="1411162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356208" y="6372140"/>
            <a:ext cx="2891208" cy="153888"/>
          </a:xfrm>
        </p:spPr>
        <p:txBody>
          <a:bodyPr/>
          <a:lstStyle/>
          <a:p>
            <a:r>
              <a:rPr lang="nb-NO" dirty="0"/>
              <a:t>Norwegian </a:t>
            </a:r>
            <a:r>
              <a:rPr lang="nb-NO" dirty="0" err="1"/>
              <a:t>University</a:t>
            </a:r>
            <a:r>
              <a:rPr lang="nb-NO" dirty="0"/>
              <a:t> of Life Sciences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Cat - Behaviour and Welfare - Bjarne O. Braastad</a:t>
            </a:r>
            <a:endParaRPr lang="nb-NO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E8CAB-9E1F-487B-9AE4-C60737AEF540}" type="slidenum">
              <a:rPr lang="nb-NO" smtClean="0"/>
              <a:pPr>
                <a:defRPr/>
              </a:pPr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98807915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244822"/>
            <a:ext cx="7200800" cy="1077218"/>
          </a:xfrm>
        </p:spPr>
        <p:txBody>
          <a:bodyPr/>
          <a:lstStyle/>
          <a:p>
            <a:pPr eaLnBrk="1" hangingPunct="1"/>
            <a:r>
              <a:rPr lang="nb-NO" sz="2800" b="1" dirty="0">
                <a:cs typeface="Times New Roman" pitchFamily="18" charset="0"/>
              </a:rPr>
              <a:t>Therapy and companion animals in Norwegian nursing homes</a:t>
            </a:r>
            <a:br>
              <a:rPr lang="nb-NO" sz="2800" b="1" dirty="0">
                <a:cs typeface="Times New Roman" pitchFamily="18" charset="0"/>
              </a:rPr>
            </a:br>
            <a:r>
              <a:rPr lang="nb-NO" sz="1400" dirty="0">
                <a:cs typeface="Times New Roman" pitchFamily="18" charset="0"/>
              </a:rPr>
              <a:t>(Ida K. Myren, 2010, Master’s thesis in public health science, NMBU) </a:t>
            </a:r>
          </a:p>
        </p:txBody>
      </p:sp>
      <p:sp>
        <p:nvSpPr>
          <p:cNvPr id="50181" name="TextBox 9"/>
          <p:cNvSpPr txBox="1">
            <a:spLocks noChangeArrowheads="1"/>
          </p:cNvSpPr>
          <p:nvPr/>
        </p:nvSpPr>
        <p:spPr bwMode="auto">
          <a:xfrm>
            <a:off x="389849" y="1484784"/>
            <a:ext cx="8640960" cy="478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6700" indent="-266700">
              <a:spcAft>
                <a:spcPts val="600"/>
              </a:spcAft>
              <a:buClr>
                <a:srgbClr val="E1A200"/>
              </a:buClr>
            </a:pPr>
            <a:r>
              <a:rPr lang="nb-NO" sz="2000" dirty="0"/>
              <a:t>Survey of 282 Norwegian nursing homes in all counties </a:t>
            </a:r>
          </a:p>
          <a:p>
            <a:pPr marL="266700" indent="-266700">
              <a:spcAft>
                <a:spcPts val="600"/>
              </a:spcAft>
              <a:buClr>
                <a:srgbClr val="E1A200"/>
              </a:buClr>
            </a:pPr>
            <a:r>
              <a:rPr lang="nb-NO" sz="2000" dirty="0"/>
              <a:t>Head nurse answered the questionnaire:</a:t>
            </a:r>
          </a:p>
          <a:p>
            <a:pPr marL="182563" indent="-182563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82563" algn="l"/>
                <a:tab pos="269875" algn="l"/>
              </a:tabLst>
            </a:pPr>
            <a:r>
              <a:rPr lang="nb-NO" sz="2000" dirty="0"/>
              <a:t>28% of nursing homes had animals.</a:t>
            </a:r>
          </a:p>
          <a:p>
            <a:pPr marL="182563" indent="-182563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82563" algn="l"/>
                <a:tab pos="269875" algn="l"/>
              </a:tabLst>
            </a:pPr>
            <a:r>
              <a:rPr lang="nb-NO" sz="2000" dirty="0"/>
              <a:t>44% of these had a </a:t>
            </a:r>
            <a:r>
              <a:rPr lang="nb-NO" sz="2000" dirty="0">
                <a:solidFill>
                  <a:srgbClr val="009D7F"/>
                </a:solidFill>
              </a:rPr>
              <a:t>cat</a:t>
            </a:r>
            <a:r>
              <a:rPr lang="nb-NO" sz="2000" dirty="0">
                <a:solidFill>
                  <a:schemeClr val="tx2"/>
                </a:solidFill>
              </a:rPr>
              <a:t>,</a:t>
            </a:r>
            <a:r>
              <a:rPr lang="nb-NO" sz="2000" dirty="0"/>
              <a:t> 23% had a dog.</a:t>
            </a:r>
          </a:p>
          <a:p>
            <a:pPr marL="182563" indent="-182563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82563" algn="l"/>
                <a:tab pos="269875" algn="l"/>
              </a:tabLst>
            </a:pPr>
            <a:r>
              <a:rPr lang="nb-NO" sz="2000" dirty="0"/>
              <a:t>Animals were most common at a </a:t>
            </a:r>
            <a:r>
              <a:rPr lang="nb-NO" sz="2000" i="1" dirty="0"/>
              <a:t>lounge</a:t>
            </a:r>
            <a:r>
              <a:rPr lang="nb-NO" sz="2000" dirty="0"/>
              <a:t> for all.</a:t>
            </a:r>
            <a:endParaRPr lang="nb-NO" sz="2000" i="1" dirty="0"/>
          </a:p>
          <a:p>
            <a:pPr marL="182563" indent="-182563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82563" algn="l"/>
                <a:tab pos="269875" algn="l"/>
              </a:tabLst>
            </a:pPr>
            <a:r>
              <a:rPr lang="nb-NO" sz="2000" dirty="0"/>
              <a:t>81% said animals had </a:t>
            </a:r>
            <a:r>
              <a:rPr lang="nb-NO" sz="2000" dirty="0">
                <a:solidFill>
                  <a:srgbClr val="009D7F"/>
                </a:solidFill>
              </a:rPr>
              <a:t>positive effects on the </a:t>
            </a:r>
            <a:r>
              <a:rPr lang="nb-NO" sz="2000" i="1" dirty="0">
                <a:solidFill>
                  <a:srgbClr val="009D7F"/>
                </a:solidFill>
              </a:rPr>
              <a:t>social environment</a:t>
            </a:r>
            <a:r>
              <a:rPr lang="nb-NO" sz="2000" i="1" dirty="0">
                <a:solidFill>
                  <a:schemeClr val="tx2"/>
                </a:solidFill>
              </a:rPr>
              <a:t>.</a:t>
            </a:r>
            <a:r>
              <a:rPr lang="nb-NO" sz="2000" i="1" dirty="0">
                <a:solidFill>
                  <a:srgbClr val="009D7F"/>
                </a:solidFill>
              </a:rPr>
              <a:t> </a:t>
            </a:r>
          </a:p>
          <a:p>
            <a:pPr marL="182563" indent="-182563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82563" algn="l"/>
                <a:tab pos="269875" algn="l"/>
              </a:tabLst>
            </a:pPr>
            <a:r>
              <a:rPr lang="nb-NO" sz="2000" dirty="0"/>
              <a:t>54% said animals </a:t>
            </a:r>
            <a:r>
              <a:rPr lang="nb-NO" sz="2000" dirty="0">
                <a:solidFill>
                  <a:srgbClr val="009D7F"/>
                </a:solidFill>
              </a:rPr>
              <a:t>increased </a:t>
            </a:r>
            <a:r>
              <a:rPr lang="nb-NO" sz="2000" i="1" dirty="0">
                <a:solidFill>
                  <a:srgbClr val="009D7F"/>
                </a:solidFill>
              </a:rPr>
              <a:t>communication skills</a:t>
            </a:r>
            <a:r>
              <a:rPr lang="nb-NO" sz="2000" i="1" dirty="0">
                <a:solidFill>
                  <a:schemeClr val="tx2"/>
                </a:solidFill>
              </a:rPr>
              <a:t>.</a:t>
            </a:r>
          </a:p>
          <a:p>
            <a:pPr marL="182563" indent="-182563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82563" algn="l"/>
                <a:tab pos="269875" algn="l"/>
              </a:tabLst>
            </a:pPr>
            <a:r>
              <a:rPr lang="nb-NO" sz="2000" dirty="0"/>
              <a:t>Those </a:t>
            </a:r>
            <a:r>
              <a:rPr lang="nb-NO" sz="2000" i="1" dirty="0"/>
              <a:t>with</a:t>
            </a:r>
            <a:r>
              <a:rPr lang="nb-NO" sz="2000" dirty="0"/>
              <a:t> animals: 17% said animals could cause </a:t>
            </a:r>
            <a:r>
              <a:rPr lang="nb-NO" sz="2000" i="1" dirty="0">
                <a:solidFill>
                  <a:srgbClr val="009D7F"/>
                </a:solidFill>
              </a:rPr>
              <a:t>allergic reactions</a:t>
            </a:r>
            <a:r>
              <a:rPr lang="nb-NO" sz="2000" i="1" dirty="0">
                <a:solidFill>
                  <a:schemeClr val="tx2"/>
                </a:solidFill>
              </a:rPr>
              <a:t>.</a:t>
            </a:r>
            <a:r>
              <a:rPr lang="nb-NO" sz="2000" i="1" dirty="0">
                <a:solidFill>
                  <a:srgbClr val="009D7F"/>
                </a:solidFill>
              </a:rPr>
              <a:t> </a:t>
            </a:r>
          </a:p>
          <a:p>
            <a:pPr marL="182563" indent="-182563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82563" algn="l"/>
                <a:tab pos="269875" algn="l"/>
              </a:tabLst>
            </a:pPr>
            <a:r>
              <a:rPr lang="nb-NO" sz="2000" dirty="0"/>
              <a:t>Those </a:t>
            </a:r>
            <a:r>
              <a:rPr lang="nb-NO" sz="2000" i="1" dirty="0"/>
              <a:t>without</a:t>
            </a:r>
            <a:r>
              <a:rPr lang="nb-NO" sz="2000" dirty="0"/>
              <a:t> animals: 79% said animals could cause allergic reactions; 50% stated this as a major reason why they didn’t have animals.         </a:t>
            </a:r>
          </a:p>
          <a:p>
            <a:pPr marL="182563" indent="-182563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82563" algn="l"/>
                <a:tab pos="269875" algn="l"/>
              </a:tabLst>
            </a:pPr>
            <a:r>
              <a:rPr lang="nb-NO" sz="2000" dirty="0"/>
              <a:t>56% of nursing homes </a:t>
            </a:r>
            <a:r>
              <a:rPr lang="nb-NO" sz="2000" dirty="0">
                <a:solidFill>
                  <a:srgbClr val="009D7F"/>
                </a:solidFill>
              </a:rPr>
              <a:t>without animals would consider </a:t>
            </a:r>
            <a:r>
              <a:rPr lang="nb-NO" sz="2000" dirty="0"/>
              <a:t>having them, and </a:t>
            </a:r>
            <a:r>
              <a:rPr lang="nb-NO" sz="2000" dirty="0">
                <a:solidFill>
                  <a:srgbClr val="009D7F"/>
                </a:solidFill>
              </a:rPr>
              <a:t>all respondents agreed </a:t>
            </a:r>
            <a:r>
              <a:rPr lang="nb-NO" sz="2000" dirty="0"/>
              <a:t>that animals might have positive effects on the residents. </a:t>
            </a:r>
          </a:p>
        </p:txBody>
      </p:sp>
      <p:pic>
        <p:nvPicPr>
          <p:cNvPr id="6" name="Bilde 5" descr="IMG_2693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1606" y="1916832"/>
            <a:ext cx="2082545" cy="1388363"/>
          </a:xfrm>
          <a:prstGeom prst="rect">
            <a:avLst/>
          </a:prstGeom>
        </p:spPr>
      </p:pic>
      <p:sp>
        <p:nvSpPr>
          <p:cNvPr id="9" name="TekstSylinder 8"/>
          <p:cNvSpPr txBox="1"/>
          <p:nvPr/>
        </p:nvSpPr>
        <p:spPr>
          <a:xfrm>
            <a:off x="2267744" y="5949280"/>
            <a:ext cx="63994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/>
              <a:t>   </a:t>
            </a:r>
            <a:r>
              <a:rPr lang="nb-NO" sz="1200" dirty="0"/>
              <a:t>(Myren, Kvaal &amp; Braastad, 2011, </a:t>
            </a:r>
            <a:r>
              <a:rPr lang="nb-NO" sz="1200" i="1" dirty="0"/>
              <a:t>Demens &amp; Alderspsykiatri</a:t>
            </a:r>
            <a:r>
              <a:rPr lang="nb-NO" sz="1200" dirty="0"/>
              <a:t> 15(2), 24–26)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Norwegian University of Life Sciences</a:t>
            </a:r>
            <a:endParaRPr lang="nb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Cat - Behaviour and Welfare - Bjarne O. Braastad</a:t>
            </a:r>
            <a:endParaRPr lang="nb-NO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03D8D-F27D-49CA-A299-3589FD585F6D}" type="slidenum">
              <a:rPr lang="nb-NO" smtClean="0"/>
              <a:pPr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936367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274" name="Picture 2" descr="Psykiater med kat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-19325"/>
            <a:ext cx="26654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1" name="Text Box 3"/>
          <p:cNvSpPr txBox="1">
            <a:spLocks noChangeArrowheads="1"/>
          </p:cNvSpPr>
          <p:nvPr/>
        </p:nvSpPr>
        <p:spPr bwMode="auto">
          <a:xfrm>
            <a:off x="899592" y="908720"/>
            <a:ext cx="3455987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nb-NO" sz="3600" b="1" dirty="0">
                <a:solidFill>
                  <a:srgbClr val="009D7F"/>
                </a:solidFill>
                <a:latin typeface="Arial"/>
              </a:rPr>
              <a:t>Cats </a:t>
            </a:r>
            <a:r>
              <a:rPr lang="nb-NO" sz="3600" b="1" dirty="0" err="1">
                <a:solidFill>
                  <a:srgbClr val="009D7F"/>
                </a:solidFill>
                <a:latin typeface="Arial"/>
              </a:rPr>
              <a:t>may</a:t>
            </a:r>
            <a:r>
              <a:rPr lang="nb-NO" sz="3600" b="1" dirty="0">
                <a:solidFill>
                  <a:srgbClr val="009D7F"/>
                </a:solidFill>
                <a:latin typeface="Arial"/>
              </a:rPr>
              <a:t> be </a:t>
            </a:r>
            <a:r>
              <a:rPr lang="nb-NO" sz="3600" b="1" dirty="0" err="1">
                <a:solidFill>
                  <a:srgbClr val="009D7F"/>
                </a:solidFill>
                <a:latin typeface="Arial"/>
              </a:rPr>
              <a:t>excellent</a:t>
            </a:r>
            <a:r>
              <a:rPr lang="nb-NO" sz="3600" b="1" dirty="0">
                <a:solidFill>
                  <a:srgbClr val="009D7F"/>
                </a:solidFill>
                <a:latin typeface="Arial"/>
              </a:rPr>
              <a:t> </a:t>
            </a:r>
            <a:r>
              <a:rPr lang="nb-NO" sz="3600" b="1" dirty="0" err="1">
                <a:solidFill>
                  <a:srgbClr val="009D7F"/>
                </a:solidFill>
                <a:latin typeface="Arial"/>
              </a:rPr>
              <a:t>therapists</a:t>
            </a:r>
            <a:endParaRPr lang="nb-NO" sz="3600" b="1" dirty="0">
              <a:solidFill>
                <a:srgbClr val="009D7F"/>
              </a:solidFill>
              <a:latin typeface="Arial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76000" y="6528463"/>
            <a:ext cx="2891208" cy="153888"/>
          </a:xfrm>
        </p:spPr>
        <p:txBody>
          <a:bodyPr/>
          <a:lstStyle/>
          <a:p>
            <a:r>
              <a:rPr lang="nb-NO"/>
              <a:t>Norwegian University of Life Sciences</a:t>
            </a:r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Cat - Behaviour and Welfare - Bjarne O. Braastad</a:t>
            </a:r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03D8D-F27D-49CA-A299-3589FD585F6D}" type="slidenum">
              <a:rPr lang="nb-NO" smtClean="0"/>
              <a:pPr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8282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8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39552" y="1511203"/>
            <a:ext cx="2710639" cy="4327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kstSylinder 10"/>
          <p:cNvSpPr txBox="1"/>
          <p:nvPr/>
        </p:nvSpPr>
        <p:spPr>
          <a:xfrm>
            <a:off x="3393954" y="1782080"/>
            <a:ext cx="252028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/>
              <a:t>4th edn in 2015: should be included in education of all health professionals </a:t>
            </a:r>
          </a:p>
          <a:p>
            <a:endParaRPr lang="nb-NO" sz="2000" dirty="0"/>
          </a:p>
          <a:p>
            <a:r>
              <a:rPr lang="nb-NO" sz="2000" u="sng" dirty="0"/>
              <a:t>Norwegian </a:t>
            </a:r>
            <a:r>
              <a:rPr lang="nb-NO" sz="2000" u="sng" dirty="0" err="1"/>
              <a:t>textbook</a:t>
            </a:r>
            <a:r>
              <a:rPr lang="nb-NO" sz="2000" u="sng" dirty="0"/>
              <a:t>: </a:t>
            </a:r>
            <a:r>
              <a:rPr lang="nb-NO" sz="2000" dirty="0"/>
              <a:t>Berget </a:t>
            </a:r>
            <a:r>
              <a:rPr lang="nb-NO" sz="2000" i="1" dirty="0"/>
              <a:t>et al</a:t>
            </a:r>
            <a:r>
              <a:rPr lang="nb-NO" sz="2000" dirty="0"/>
              <a:t>., 2018, </a:t>
            </a:r>
            <a:r>
              <a:rPr lang="nb-NO" sz="2000" i="1" dirty="0" err="1"/>
              <a:t>Anthrozoology</a:t>
            </a:r>
            <a:r>
              <a:rPr lang="nb-NO" sz="2000" i="1" dirty="0"/>
              <a:t> – </a:t>
            </a:r>
            <a:r>
              <a:rPr lang="nb-NO" sz="2000" i="1" dirty="0" err="1"/>
              <a:t>the</a:t>
            </a:r>
            <a:r>
              <a:rPr lang="nb-NO" sz="2000" i="1" dirty="0"/>
              <a:t> </a:t>
            </a:r>
            <a:r>
              <a:rPr lang="nb-NO" sz="2000" i="1" dirty="0" err="1"/>
              <a:t>relationship</a:t>
            </a:r>
            <a:r>
              <a:rPr lang="nb-NO" sz="2000" i="1" dirty="0"/>
              <a:t> </a:t>
            </a:r>
            <a:r>
              <a:rPr lang="nb-NO" sz="2000" i="1" dirty="0" err="1"/>
              <a:t>between</a:t>
            </a:r>
            <a:r>
              <a:rPr lang="nb-NO" sz="2000" i="1" dirty="0"/>
              <a:t> </a:t>
            </a:r>
            <a:r>
              <a:rPr lang="nb-NO" sz="2000" i="1" dirty="0" err="1"/>
              <a:t>animals</a:t>
            </a:r>
            <a:r>
              <a:rPr lang="nb-NO" sz="2000" i="1" dirty="0"/>
              <a:t> and </a:t>
            </a:r>
            <a:r>
              <a:rPr lang="nb-NO" sz="2000" i="1" dirty="0" err="1"/>
              <a:t>humans</a:t>
            </a:r>
            <a:r>
              <a:rPr lang="nb-NO" sz="2000" dirty="0"/>
              <a:t>, Universitetsforlaget, Oslo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375537" y="6372140"/>
            <a:ext cx="2891208" cy="153888"/>
          </a:xfrm>
        </p:spPr>
        <p:txBody>
          <a:bodyPr/>
          <a:lstStyle/>
          <a:p>
            <a:r>
              <a:rPr lang="nb-NO" dirty="0"/>
              <a:t>Norwegian </a:t>
            </a:r>
            <a:r>
              <a:rPr lang="nb-NO" dirty="0" err="1"/>
              <a:t>University</a:t>
            </a:r>
            <a:r>
              <a:rPr lang="nb-NO" dirty="0"/>
              <a:t> of Life Sciences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Cat - Behaviour and Welfare - Bjarne O. Braastad</a:t>
            </a:r>
            <a:endParaRPr lang="nb-NO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E8CAB-9E1F-487B-9AE4-C60737AEF540}" type="slidenum">
              <a:rPr lang="nb-NO" smtClean="0"/>
              <a:pPr>
                <a:defRPr/>
              </a:pPr>
              <a:t>18</a:t>
            </a:fld>
            <a:endParaRPr lang="nb-NO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793" y="1475837"/>
            <a:ext cx="2996293" cy="4431015"/>
          </a:xfrm>
          <a:prstGeom prst="rect">
            <a:avLst/>
          </a:prstGeom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430846" y="487317"/>
            <a:ext cx="8137154" cy="523220"/>
          </a:xfrm>
        </p:spPr>
        <p:txBody>
          <a:bodyPr/>
          <a:lstStyle/>
          <a:p>
            <a:pPr eaLnBrk="1" hangingPunct="1"/>
            <a:r>
              <a:rPr lang="nb-NO" sz="3300" dirty="0" err="1"/>
              <a:t>Books</a:t>
            </a:r>
            <a:r>
              <a:rPr lang="nb-NO" sz="3300" dirty="0"/>
              <a:t> </a:t>
            </a:r>
            <a:r>
              <a:rPr lang="nb-NO" sz="3300" dirty="0" err="1"/>
              <a:t>on</a:t>
            </a:r>
            <a:r>
              <a:rPr lang="nb-NO" sz="3300" dirty="0"/>
              <a:t> animal-</a:t>
            </a:r>
            <a:r>
              <a:rPr lang="nb-NO" sz="3300" dirty="0" err="1"/>
              <a:t>assisted</a:t>
            </a:r>
            <a:r>
              <a:rPr lang="nb-NO" sz="3300" dirty="0"/>
              <a:t> </a:t>
            </a:r>
            <a:r>
              <a:rPr lang="nb-NO" sz="3300" dirty="0" err="1"/>
              <a:t>interventions</a:t>
            </a:r>
            <a:endParaRPr lang="nb-NO" sz="3300" dirty="0"/>
          </a:p>
        </p:txBody>
      </p:sp>
    </p:spTree>
    <p:extLst>
      <p:ext uri="{BB962C8B-B14F-4D97-AF65-F5344CB8AC3E}">
        <p14:creationId xmlns:p14="http://schemas.microsoft.com/office/powerpoint/2010/main" val="1657270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>
          <a:xfrm>
            <a:off x="576000" y="322784"/>
            <a:ext cx="7380376" cy="1569660"/>
          </a:xfrm>
        </p:spPr>
        <p:txBody>
          <a:bodyPr/>
          <a:lstStyle/>
          <a:p>
            <a:pPr eaLnBrk="1" hangingPunct="1"/>
            <a:r>
              <a:rPr lang="nb-NO" sz="3400" dirty="0"/>
              <a:t>Examples of positive effects of animals on humans, including </a:t>
            </a:r>
            <a:br>
              <a:rPr lang="nb-NO" sz="3400" dirty="0"/>
            </a:br>
            <a:r>
              <a:rPr lang="nb-NO" sz="3400" dirty="0"/>
              <a:t>animal-assisted interventions</a:t>
            </a:r>
          </a:p>
        </p:txBody>
      </p:sp>
      <p:sp>
        <p:nvSpPr>
          <p:cNvPr id="7173" name="Rectangle 3"/>
          <p:cNvSpPr>
            <a:spLocks noGrp="1" noChangeArrowheads="1"/>
          </p:cNvSpPr>
          <p:nvPr>
            <p:ph idx="1"/>
          </p:nvPr>
        </p:nvSpPr>
        <p:spPr>
          <a:xfrm>
            <a:off x="611559" y="2204864"/>
            <a:ext cx="7956441" cy="3600400"/>
          </a:xfrm>
        </p:spPr>
        <p:txBody>
          <a:bodyPr/>
          <a:lstStyle/>
          <a:p>
            <a:pPr eaLnBrk="1" hangingPunct="1">
              <a:buSzPct val="100000"/>
              <a:buFont typeface="Symbol" pitchFamily="18" charset="2"/>
              <a:buChar char=""/>
            </a:pPr>
            <a:r>
              <a:rPr lang="nb-NO" sz="2000" i="1" dirty="0" err="1">
                <a:cs typeface="Times New Roman" pitchFamily="18" charset="0"/>
              </a:rPr>
              <a:t>Children’s</a:t>
            </a:r>
            <a:r>
              <a:rPr lang="nb-NO" sz="2000" i="1" dirty="0">
                <a:cs typeface="Times New Roman" pitchFamily="18" charset="0"/>
              </a:rPr>
              <a:t> </a:t>
            </a:r>
            <a:r>
              <a:rPr lang="nb-NO" sz="2000" dirty="0" err="1">
                <a:cs typeface="Times New Roman" pitchFamily="18" charset="0"/>
              </a:rPr>
              <a:t>psychological</a:t>
            </a:r>
            <a:r>
              <a:rPr lang="nb-NO" sz="2000" dirty="0">
                <a:cs typeface="Times New Roman" pitchFamily="18" charset="0"/>
              </a:rPr>
              <a:t> </a:t>
            </a:r>
            <a:r>
              <a:rPr lang="nb-NO" sz="2000" dirty="0" err="1">
                <a:cs typeface="Times New Roman" pitchFamily="18" charset="0"/>
              </a:rPr>
              <a:t>development</a:t>
            </a:r>
            <a:endParaRPr lang="nb-NO" sz="2000" dirty="0">
              <a:solidFill>
                <a:schemeClr val="tx1"/>
              </a:solidFill>
              <a:cs typeface="Times New Roman" pitchFamily="18" charset="0"/>
            </a:endParaRPr>
          </a:p>
          <a:p>
            <a:pPr eaLnBrk="1" hangingPunct="1">
              <a:buSzPct val="100000"/>
              <a:buFont typeface="Symbol" pitchFamily="18" charset="2"/>
              <a:buChar char=""/>
            </a:pPr>
            <a:r>
              <a:rPr lang="nb-NO" sz="2000" dirty="0">
                <a:solidFill>
                  <a:schemeClr val="tx1"/>
                </a:solidFill>
                <a:cs typeface="Times New Roman" pitchFamily="18" charset="0"/>
              </a:rPr>
              <a:t>A </a:t>
            </a:r>
            <a:r>
              <a:rPr lang="nb-NO" sz="2000" dirty="0" err="1">
                <a:solidFill>
                  <a:schemeClr val="tx1"/>
                </a:solidFill>
                <a:cs typeface="Times New Roman" pitchFamily="18" charset="0"/>
              </a:rPr>
              <a:t>comrade</a:t>
            </a:r>
            <a:r>
              <a:rPr lang="nb-NO" sz="2000" dirty="0">
                <a:solidFill>
                  <a:schemeClr val="tx1"/>
                </a:solidFill>
                <a:cs typeface="Times New Roman" pitchFamily="18" charset="0"/>
              </a:rPr>
              <a:t> for </a:t>
            </a:r>
            <a:r>
              <a:rPr lang="nb-NO" sz="2000" i="1" dirty="0">
                <a:solidFill>
                  <a:schemeClr val="tx1"/>
                </a:solidFill>
                <a:cs typeface="Times New Roman" pitchFamily="18" charset="0"/>
              </a:rPr>
              <a:t>adult </a:t>
            </a:r>
            <a:r>
              <a:rPr lang="nb-NO" sz="2000" i="1" dirty="0" err="1">
                <a:solidFill>
                  <a:schemeClr val="tx1"/>
                </a:solidFill>
                <a:cs typeface="Times New Roman" pitchFamily="18" charset="0"/>
              </a:rPr>
              <a:t>h</a:t>
            </a:r>
            <a:r>
              <a:rPr lang="nb-NO" sz="2000" dirty="0" err="1">
                <a:solidFill>
                  <a:schemeClr val="tx1"/>
                </a:solidFill>
                <a:cs typeface="Times New Roman" pitchFamily="18" charset="0"/>
              </a:rPr>
              <a:t>umans</a:t>
            </a:r>
            <a:endParaRPr lang="nb-NO" sz="2000" i="1" dirty="0">
              <a:solidFill>
                <a:schemeClr val="tx1"/>
              </a:solidFill>
              <a:cs typeface="Times New Roman" pitchFamily="18" charset="0"/>
            </a:endParaRPr>
          </a:p>
          <a:p>
            <a:pPr eaLnBrk="1" hangingPunct="1">
              <a:buSzPct val="100000"/>
              <a:buFont typeface="Symbol" pitchFamily="18" charset="2"/>
              <a:buChar char=""/>
            </a:pPr>
            <a:r>
              <a:rPr lang="nb-NO" sz="2000" dirty="0" err="1">
                <a:solidFill>
                  <a:schemeClr val="tx1"/>
                </a:solidFill>
                <a:cs typeface="Times New Roman" pitchFamily="18" charset="0"/>
              </a:rPr>
              <a:t>Social</a:t>
            </a:r>
            <a:r>
              <a:rPr lang="nb-NO" sz="2000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nb-NO" sz="2000" dirty="0" err="1">
                <a:solidFill>
                  <a:schemeClr val="tx1"/>
                </a:solidFill>
                <a:cs typeface="Times New Roman" pitchFamily="18" charset="0"/>
              </a:rPr>
              <a:t>contact</a:t>
            </a:r>
            <a:r>
              <a:rPr lang="nb-NO" sz="2000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nb-NO" sz="2000" dirty="0" err="1">
                <a:solidFill>
                  <a:schemeClr val="tx1"/>
                </a:solidFill>
                <a:cs typeface="Times New Roman" pitchFamily="18" charset="0"/>
              </a:rPr>
              <a:t>with</a:t>
            </a:r>
            <a:r>
              <a:rPr lang="nb-NO" sz="2000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nb-NO" sz="2000" i="1" dirty="0" err="1">
                <a:solidFill>
                  <a:schemeClr val="tx1"/>
                </a:solidFill>
                <a:cs typeface="Times New Roman" pitchFamily="18" charset="0"/>
              </a:rPr>
              <a:t>elderly</a:t>
            </a:r>
            <a:r>
              <a:rPr lang="nb-NO" sz="2000" dirty="0">
                <a:solidFill>
                  <a:schemeClr val="tx1"/>
                </a:solidFill>
                <a:cs typeface="Times New Roman" pitchFamily="18" charset="0"/>
              </a:rPr>
              <a:t> in </a:t>
            </a:r>
            <a:r>
              <a:rPr lang="nb-NO" sz="2000" dirty="0" err="1">
                <a:solidFill>
                  <a:schemeClr val="tx1"/>
                </a:solidFill>
                <a:cs typeface="Times New Roman" pitchFamily="18" charset="0"/>
              </a:rPr>
              <a:t>nursing</a:t>
            </a:r>
            <a:r>
              <a:rPr lang="nb-NO" sz="2000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nb-NO" sz="2000" dirty="0" err="1">
                <a:solidFill>
                  <a:schemeClr val="tx1"/>
                </a:solidFill>
                <a:cs typeface="Times New Roman" pitchFamily="18" charset="0"/>
              </a:rPr>
              <a:t>homes</a:t>
            </a:r>
            <a:endParaRPr lang="nb-NO" sz="2000" dirty="0">
              <a:solidFill>
                <a:schemeClr val="tx1"/>
              </a:solidFill>
              <a:cs typeface="Times New Roman" pitchFamily="18" charset="0"/>
            </a:endParaRPr>
          </a:p>
          <a:p>
            <a:pPr eaLnBrk="1" hangingPunct="1">
              <a:buSzPct val="100000"/>
              <a:buFont typeface="Symbol" pitchFamily="18" charset="2"/>
              <a:buChar char=""/>
            </a:pPr>
            <a:r>
              <a:rPr lang="nb-NO" sz="2000" i="1" dirty="0" err="1">
                <a:cs typeface="Times New Roman" pitchFamily="18" charset="0"/>
              </a:rPr>
              <a:t>Visiting</a:t>
            </a:r>
            <a:r>
              <a:rPr lang="nb-NO" sz="2000" i="1" dirty="0">
                <a:cs typeface="Times New Roman" pitchFamily="18" charset="0"/>
              </a:rPr>
              <a:t> </a:t>
            </a:r>
            <a:r>
              <a:rPr lang="nb-NO" sz="2000" i="1" dirty="0" err="1">
                <a:cs typeface="Times New Roman" pitchFamily="18" charset="0"/>
              </a:rPr>
              <a:t>animals</a:t>
            </a:r>
            <a:r>
              <a:rPr lang="nb-NO" sz="2000" i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nb-NO" sz="2000" dirty="0">
                <a:solidFill>
                  <a:schemeClr val="tx1"/>
                </a:solidFill>
                <a:cs typeface="Times New Roman" pitchFamily="18" charset="0"/>
              </a:rPr>
              <a:t>in </a:t>
            </a:r>
            <a:r>
              <a:rPr lang="nb-NO" sz="2000" dirty="0" err="1">
                <a:solidFill>
                  <a:schemeClr val="tx1"/>
                </a:solidFill>
                <a:cs typeface="Times New Roman" pitchFamily="18" charset="0"/>
              </a:rPr>
              <a:t>nursing</a:t>
            </a:r>
            <a:r>
              <a:rPr lang="nb-NO" sz="2000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nb-NO" sz="2000" dirty="0" err="1">
                <a:solidFill>
                  <a:schemeClr val="tx1"/>
                </a:solidFill>
                <a:cs typeface="Times New Roman" pitchFamily="18" charset="0"/>
              </a:rPr>
              <a:t>homes</a:t>
            </a:r>
            <a:r>
              <a:rPr lang="nb-NO" sz="2000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nb-NO" sz="2000" dirty="0">
                <a:cs typeface="Times New Roman" pitchFamily="18" charset="0"/>
              </a:rPr>
              <a:t>and hospitals</a:t>
            </a:r>
            <a:r>
              <a:rPr lang="nb-NO" sz="2000" dirty="0">
                <a:solidFill>
                  <a:schemeClr val="tx1"/>
                </a:solidFill>
                <a:cs typeface="Times New Roman" pitchFamily="18" charset="0"/>
              </a:rPr>
              <a:t> </a:t>
            </a:r>
          </a:p>
          <a:p>
            <a:pPr eaLnBrk="1" hangingPunct="1">
              <a:buSzPct val="100000"/>
              <a:buFont typeface="Symbol" pitchFamily="18" charset="2"/>
              <a:buChar char=""/>
            </a:pPr>
            <a:r>
              <a:rPr lang="nb-NO" sz="2000" dirty="0">
                <a:cs typeface="Times New Roman" pitchFamily="18" charset="0"/>
              </a:rPr>
              <a:t>Humans with </a:t>
            </a:r>
            <a:r>
              <a:rPr lang="nb-NO" sz="2000" i="1" dirty="0">
                <a:cs typeface="Times New Roman" pitchFamily="18" charset="0"/>
              </a:rPr>
              <a:t>mental illness</a:t>
            </a:r>
            <a:r>
              <a:rPr lang="nb-NO" sz="2000" dirty="0">
                <a:cs typeface="Times New Roman" pitchFamily="18" charset="0"/>
              </a:rPr>
              <a:t>, e.g. </a:t>
            </a:r>
            <a:r>
              <a:rPr lang="nb-NO" sz="2000" dirty="0" err="1">
                <a:cs typeface="Times New Roman" pitchFamily="18" charset="0"/>
              </a:rPr>
              <a:t>depression</a:t>
            </a:r>
            <a:r>
              <a:rPr lang="nb-NO" sz="2000" dirty="0">
                <a:cs typeface="Times New Roman" pitchFamily="18" charset="0"/>
              </a:rPr>
              <a:t> and </a:t>
            </a:r>
            <a:r>
              <a:rPr lang="nb-NO" sz="2000" dirty="0" err="1">
                <a:cs typeface="Times New Roman" pitchFamily="18" charset="0"/>
              </a:rPr>
              <a:t>anxiety</a:t>
            </a:r>
            <a:endParaRPr lang="nb-NO" sz="2000" dirty="0">
              <a:solidFill>
                <a:schemeClr val="tx1"/>
              </a:solidFill>
              <a:cs typeface="Times New Roman" pitchFamily="18" charset="0"/>
            </a:endParaRPr>
          </a:p>
          <a:p>
            <a:pPr eaLnBrk="1" hangingPunct="1">
              <a:buSzPct val="100000"/>
              <a:buFont typeface="Symbol" pitchFamily="18" charset="2"/>
              <a:buChar char=""/>
            </a:pPr>
            <a:r>
              <a:rPr lang="nb-NO" sz="2000" dirty="0" err="1">
                <a:cs typeface="Times New Roman" pitchFamily="18" charset="0"/>
              </a:rPr>
              <a:t>Children</a:t>
            </a:r>
            <a:r>
              <a:rPr lang="nb-NO" sz="2000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nb-NO" sz="2000" dirty="0" err="1">
                <a:solidFill>
                  <a:schemeClr val="tx1"/>
                </a:solidFill>
                <a:cs typeface="Times New Roman" pitchFamily="18" charset="0"/>
              </a:rPr>
              <a:t>with</a:t>
            </a:r>
            <a:r>
              <a:rPr lang="nb-NO" sz="2000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nb-NO" sz="2000" i="1" dirty="0" err="1">
                <a:solidFill>
                  <a:schemeClr val="tx1"/>
                </a:solidFill>
                <a:cs typeface="Times New Roman" pitchFamily="18" charset="0"/>
              </a:rPr>
              <a:t>autism</a:t>
            </a:r>
            <a:endParaRPr lang="nb-NO" sz="2000" i="1" dirty="0">
              <a:solidFill>
                <a:schemeClr val="tx1"/>
              </a:solidFill>
              <a:cs typeface="Times New Roman" pitchFamily="18" charset="0"/>
            </a:endParaRPr>
          </a:p>
          <a:p>
            <a:pPr eaLnBrk="1" hangingPunct="1">
              <a:buSzPct val="100000"/>
              <a:buFont typeface="Symbol" pitchFamily="18" charset="2"/>
              <a:buChar char=""/>
            </a:pPr>
            <a:r>
              <a:rPr lang="nb-NO" sz="2000" i="1" dirty="0">
                <a:solidFill>
                  <a:schemeClr val="tx1"/>
                </a:solidFill>
                <a:cs typeface="Times New Roman" pitchFamily="18" charset="0"/>
              </a:rPr>
              <a:t>Violent </a:t>
            </a:r>
            <a:r>
              <a:rPr lang="nb-NO" sz="2000" i="1" dirty="0" err="1">
                <a:solidFill>
                  <a:schemeClr val="tx1"/>
                </a:solidFill>
                <a:cs typeface="Times New Roman" pitchFamily="18" charset="0"/>
              </a:rPr>
              <a:t>criminals</a:t>
            </a:r>
            <a:r>
              <a:rPr lang="nb-NO" sz="2000" i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nb-NO" sz="2000" dirty="0">
                <a:solidFill>
                  <a:schemeClr val="tx1"/>
                </a:solidFill>
                <a:cs typeface="Times New Roman" pitchFamily="18" charset="0"/>
              </a:rPr>
              <a:t>in prison </a:t>
            </a:r>
          </a:p>
          <a:p>
            <a:pPr eaLnBrk="1" hangingPunct="1">
              <a:buSzPct val="100000"/>
              <a:buFont typeface="Symbol" pitchFamily="18" charset="2"/>
              <a:buChar char=""/>
            </a:pPr>
            <a:r>
              <a:rPr lang="nb-NO" sz="2000" i="1" dirty="0" err="1">
                <a:solidFill>
                  <a:schemeClr val="tx1"/>
                </a:solidFill>
                <a:cs typeface="Times New Roman" pitchFamily="18" charset="0"/>
              </a:rPr>
              <a:t>Occupational</a:t>
            </a:r>
            <a:r>
              <a:rPr lang="nb-NO" sz="2000" i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nb-NO" sz="2000" i="1" dirty="0" err="1">
                <a:solidFill>
                  <a:schemeClr val="tx1"/>
                </a:solidFill>
                <a:cs typeface="Times New Roman" pitchFamily="18" charset="0"/>
              </a:rPr>
              <a:t>therapy</a:t>
            </a:r>
            <a:r>
              <a:rPr lang="nb-NO" sz="2000" i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nb-NO" sz="2000" dirty="0">
                <a:solidFill>
                  <a:schemeClr val="tx1"/>
                </a:solidFill>
                <a:cs typeface="Times New Roman" pitchFamily="18" charset="0"/>
              </a:rPr>
              <a:t>for </a:t>
            </a:r>
            <a:r>
              <a:rPr lang="nb-NO" sz="2000" dirty="0" err="1">
                <a:solidFill>
                  <a:schemeClr val="tx1"/>
                </a:solidFill>
                <a:cs typeface="Times New Roman" pitchFamily="18" charset="0"/>
              </a:rPr>
              <a:t>youth</a:t>
            </a:r>
            <a:r>
              <a:rPr lang="nb-NO" sz="2000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nb-NO" sz="2000" dirty="0" err="1">
                <a:solidFill>
                  <a:schemeClr val="tx1"/>
                </a:solidFill>
                <a:cs typeface="Times New Roman" pitchFamily="18" charset="0"/>
              </a:rPr>
              <a:t>with</a:t>
            </a:r>
            <a:r>
              <a:rPr lang="nb-NO" sz="2000" dirty="0">
                <a:solidFill>
                  <a:schemeClr val="tx1"/>
                </a:solidFill>
                <a:cs typeface="Times New Roman" pitchFamily="18" charset="0"/>
              </a:rPr>
              <a:t> behavioural </a:t>
            </a:r>
            <a:r>
              <a:rPr lang="nb-NO" sz="2000" dirty="0" err="1">
                <a:solidFill>
                  <a:schemeClr val="tx1"/>
                </a:solidFill>
                <a:cs typeface="Times New Roman" pitchFamily="18" charset="0"/>
              </a:rPr>
              <a:t>distrurbances</a:t>
            </a:r>
            <a:endParaRPr lang="nb-NO" sz="2000" dirty="0">
              <a:solidFill>
                <a:schemeClr val="tx1"/>
              </a:solidFill>
              <a:cs typeface="Times New Roman" pitchFamily="18" charset="0"/>
            </a:endParaRPr>
          </a:p>
          <a:p>
            <a:pPr eaLnBrk="1" hangingPunct="1">
              <a:buSzPct val="100000"/>
              <a:buFont typeface="Symbol" pitchFamily="18" charset="2"/>
              <a:buChar char=""/>
            </a:pPr>
            <a:r>
              <a:rPr lang="nb-NO" sz="2000" i="1" dirty="0">
                <a:cs typeface="Times New Roman" pitchFamily="18" charset="0"/>
              </a:rPr>
              <a:t>Green </a:t>
            </a:r>
            <a:r>
              <a:rPr lang="nb-NO" sz="2000" i="1" dirty="0" err="1">
                <a:cs typeface="Times New Roman" pitchFamily="18" charset="0"/>
              </a:rPr>
              <a:t>care</a:t>
            </a:r>
            <a:r>
              <a:rPr lang="nb-NO" sz="2000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nb-NO" sz="2000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–</a:t>
            </a:r>
            <a:r>
              <a:rPr lang="nb-NO" sz="2000" dirty="0">
                <a:solidFill>
                  <a:schemeClr val="tx1"/>
                </a:solidFill>
                <a:cs typeface="Times New Roman" pitchFamily="18" charset="0"/>
              </a:rPr>
              <a:t> farm </a:t>
            </a:r>
            <a:r>
              <a:rPr lang="nb-NO" sz="2000" dirty="0" err="1">
                <a:solidFill>
                  <a:schemeClr val="tx1"/>
                </a:solidFill>
                <a:cs typeface="Times New Roman" pitchFamily="18" charset="0"/>
              </a:rPr>
              <a:t>animals</a:t>
            </a:r>
            <a:r>
              <a:rPr lang="nb-NO" sz="2000" dirty="0">
                <a:solidFill>
                  <a:schemeClr val="tx1"/>
                </a:solidFill>
                <a:cs typeface="Times New Roman" pitchFamily="18" charset="0"/>
              </a:rPr>
              <a:t> and </a:t>
            </a:r>
            <a:r>
              <a:rPr lang="nb-NO" sz="2000" dirty="0" err="1">
                <a:solidFill>
                  <a:schemeClr val="tx1"/>
                </a:solidFill>
                <a:cs typeface="Times New Roman" pitchFamily="18" charset="0"/>
              </a:rPr>
              <a:t>pets</a:t>
            </a:r>
            <a:r>
              <a:rPr lang="nb-NO" sz="2000" dirty="0">
                <a:solidFill>
                  <a:schemeClr val="tx1"/>
                </a:solidFill>
                <a:cs typeface="Times New Roman" pitchFamily="18" charset="0"/>
              </a:rPr>
              <a:t> as </a:t>
            </a:r>
            <a:r>
              <a:rPr lang="nb-NO" sz="2000" dirty="0" err="1">
                <a:solidFill>
                  <a:schemeClr val="tx1"/>
                </a:solidFill>
                <a:cs typeface="Times New Roman" pitchFamily="18" charset="0"/>
              </a:rPr>
              <a:t>work</a:t>
            </a:r>
            <a:r>
              <a:rPr lang="nb-NO" sz="2000" dirty="0">
                <a:solidFill>
                  <a:schemeClr val="tx1"/>
                </a:solidFill>
                <a:cs typeface="Times New Roman" pitchFamily="18" charset="0"/>
              </a:rPr>
              <a:t> training and </a:t>
            </a:r>
            <a:r>
              <a:rPr lang="nb-NO" sz="2000" dirty="0" err="1">
                <a:solidFill>
                  <a:schemeClr val="tx1"/>
                </a:solidFill>
                <a:cs typeface="Times New Roman" pitchFamily="18" charset="0"/>
              </a:rPr>
              <a:t>therapy</a:t>
            </a:r>
            <a:r>
              <a:rPr lang="nb-NO" sz="2000" dirty="0">
                <a:solidFill>
                  <a:schemeClr val="tx1"/>
                </a:solidFill>
                <a:cs typeface="Times New Roman" pitchFamily="18" charset="0"/>
              </a:rPr>
              <a:t>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36096" y="6381328"/>
            <a:ext cx="2891208" cy="153888"/>
          </a:xfrm>
        </p:spPr>
        <p:txBody>
          <a:bodyPr/>
          <a:lstStyle/>
          <a:p>
            <a:r>
              <a:rPr lang="nb-NO" dirty="0"/>
              <a:t>Norwegian </a:t>
            </a:r>
            <a:r>
              <a:rPr lang="nb-NO" dirty="0" err="1"/>
              <a:t>University</a:t>
            </a:r>
            <a:r>
              <a:rPr lang="nb-NO" dirty="0"/>
              <a:t> of Life Sciences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Cat - Behaviour and Welfare - Bjarne O. Braastad</a:t>
            </a:r>
            <a:endParaRPr lang="nb-NO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E8CAB-9E1F-487B-9AE4-C60737AEF540}" type="slidenum">
              <a:rPr lang="nb-NO" smtClean="0"/>
              <a:pPr>
                <a:defRPr/>
              </a:pPr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27748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6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331972"/>
            <a:ext cx="6958552" cy="1107996"/>
          </a:xfrm>
        </p:spPr>
        <p:txBody>
          <a:bodyPr/>
          <a:lstStyle/>
          <a:p>
            <a:pPr eaLnBrk="1" hangingPunct="1"/>
            <a:r>
              <a:rPr lang="nb-NO" sz="3600" dirty="0"/>
              <a:t>More on cats’ behaviour and welfare is found here </a:t>
            </a:r>
            <a:r>
              <a:rPr lang="nb-NO" sz="2800" dirty="0"/>
              <a:t>(in Norwegian)</a:t>
            </a:r>
            <a:endParaRPr lang="nb-NO" sz="3600" dirty="0"/>
          </a:p>
        </p:txBody>
      </p:sp>
      <p:sp>
        <p:nvSpPr>
          <p:cNvPr id="7" name="TekstSylinder 6"/>
          <p:cNvSpPr txBox="1"/>
          <p:nvPr/>
        </p:nvSpPr>
        <p:spPr>
          <a:xfrm>
            <a:off x="539552" y="1988840"/>
            <a:ext cx="8332468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9D7F"/>
              </a:buClr>
              <a:buSzTx/>
              <a:buFont typeface="Symbol" pitchFamily="18" charset="2"/>
              <a:buChar char="·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3"/>
              </a:rPr>
              <a:t>www.braastad.info</a:t>
            </a: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–</a:t>
            </a: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Braastad’s website on ethology, animal welfare, cats and human–animal relationship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9D7F"/>
              </a:buClr>
              <a:buSzTx/>
              <a:buFont typeface="Symbol" pitchFamily="18" charset="2"/>
              <a:buChar char="·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4"/>
              </a:rPr>
              <a:t>www.facebook.com/KattenAtferdVelferd</a:t>
            </a: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–</a:t>
            </a: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Facebook (Meta) site for the Norwegian cat book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9D7F"/>
              </a:buClr>
              <a:buSzTx/>
              <a:buFont typeface="Symbol" pitchFamily="18" charset="2"/>
              <a:buChar char="·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5"/>
              </a:rPr>
              <a:t>www.etologi.no</a:t>
            </a: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–</a:t>
            </a: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website for the Norwegian Association of Ethologists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9D7F"/>
              </a:buClr>
              <a:buSzTx/>
              <a:buFont typeface="Symbol" pitchFamily="18" charset="2"/>
              <a:buChar char="·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6"/>
              </a:rPr>
              <a:t>www.etologi-dyrevelferd.no</a:t>
            </a: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–</a:t>
            </a: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website on ethology and animal welfare for secondary schools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9D7F"/>
              </a:buClr>
              <a:buSzTx/>
              <a:buFont typeface="Symbol" pitchFamily="18" charset="2"/>
              <a:buChar char="·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7"/>
              </a:rPr>
              <a:t>www.animalpickings.com</a:t>
            </a: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–</a:t>
            </a: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popular scientific website for the Research Group on Ethology and Animal Environment at the Norwegian University of Life Sciences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503D8D-F27D-49CA-A299-3589FD585F6D}" type="slidenum">
              <a:rPr kumimoji="0" lang="nb-NO" sz="1000" b="0" i="0" u="none" strike="noStrike" kern="1200" cap="none" spc="0" normalizeH="0" baseline="0" noProof="0" smtClean="0">
                <a:ln>
                  <a:noFill/>
                </a:ln>
                <a:solidFill>
                  <a:srgbClr val="009D7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b-NO" sz="1000" b="0" i="0" u="none" strike="noStrike" kern="1200" cap="none" spc="0" normalizeH="0" baseline="0" noProof="0">
              <a:ln>
                <a:noFill/>
              </a:ln>
              <a:solidFill>
                <a:srgbClr val="009D7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>
                <a:ln>
                  <a:noFill/>
                </a:ln>
                <a:solidFill>
                  <a:srgbClr val="009D7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Norwegian University of Life Sciences</a:t>
            </a:r>
            <a:endParaRPr kumimoji="0" lang="nb-NO" sz="1000" b="0" i="0" u="none" strike="noStrike" kern="1200" cap="none" spc="0" normalizeH="0" baseline="0" noProof="0" dirty="0">
              <a:ln>
                <a:noFill/>
              </a:ln>
              <a:solidFill>
                <a:srgbClr val="009D7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9D7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The Cat - Behaviour and Welfare - Bjarne O. Braastad</a:t>
            </a:r>
            <a:endParaRPr kumimoji="0" lang="nb-NO" sz="1000" b="0" i="0" u="none" strike="noStrike" kern="1200" cap="none" spc="0" normalizeH="0" baseline="0" noProof="0" dirty="0">
              <a:ln>
                <a:noFill/>
              </a:ln>
              <a:solidFill>
                <a:srgbClr val="009D7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250341"/>
      </p:ext>
    </p:extLst>
  </p:cSld>
  <p:clrMapOvr>
    <a:masterClrMapping/>
  </p:clrMapOvr>
  <p:transition spd="slow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2852" y="4053388"/>
            <a:ext cx="2664296" cy="1998222"/>
          </a:xfrm>
          <a:prstGeom prst="rect">
            <a:avLst/>
          </a:prstGeom>
        </p:spPr>
      </p:pic>
      <p:sp>
        <p:nvSpPr>
          <p:cNvPr id="9" name="AutoShape 3"/>
          <p:cNvSpPr>
            <a:spLocks noChangeArrowheads="1"/>
          </p:cNvSpPr>
          <p:nvPr/>
        </p:nvSpPr>
        <p:spPr bwMode="auto">
          <a:xfrm>
            <a:off x="5220072" y="4500088"/>
            <a:ext cx="2891208" cy="1449192"/>
          </a:xfrm>
          <a:prstGeom prst="wedgeRoundRectCallout">
            <a:avLst>
              <a:gd name="adj1" fmla="val -78538"/>
              <a:gd name="adj2" fmla="val 3567"/>
              <a:gd name="adj3" fmla="val 16667"/>
            </a:avLst>
          </a:prstGeom>
          <a:solidFill>
            <a:srgbClr val="9DFE7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But</a:t>
            </a:r>
            <a:r>
              <a:rPr kumimoji="0" lang="nb-N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 </a:t>
            </a:r>
            <a:r>
              <a:rPr kumimoji="0" lang="nb-NO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we</a:t>
            </a:r>
            <a:r>
              <a:rPr kumimoji="0" lang="nb-N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 have </a:t>
            </a:r>
            <a:r>
              <a:rPr kumimoji="0" lang="nb-NO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our</a:t>
            </a:r>
            <a:r>
              <a:rPr kumimoji="0" lang="nb-N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 </a:t>
            </a:r>
            <a:r>
              <a:rPr kumimoji="0" lang="nb-NO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secrets</a:t>
            </a:r>
            <a:r>
              <a:rPr kumimoji="0" lang="nb-N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 </a:t>
            </a:r>
            <a:r>
              <a:rPr kumimoji="0" lang="nb-NO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that</a:t>
            </a:r>
            <a:r>
              <a:rPr kumimoji="0" lang="nb-N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 </a:t>
            </a:r>
            <a:r>
              <a:rPr kumimoji="0" lang="nb-NO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no</a:t>
            </a:r>
            <a:r>
              <a:rPr kumimoji="0" lang="nb-N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 </a:t>
            </a:r>
            <a:r>
              <a:rPr kumimoji="0" lang="nb-NO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ethologist</a:t>
            </a:r>
            <a:r>
              <a:rPr kumimoji="0" lang="nb-N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 </a:t>
            </a:r>
            <a:r>
              <a:rPr kumimoji="0" lang="nb-NO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yet</a:t>
            </a:r>
            <a:r>
              <a:rPr kumimoji="0" lang="nb-N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 </a:t>
            </a:r>
            <a:r>
              <a:rPr kumimoji="0" lang="nb-NO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knows</a:t>
            </a:r>
            <a:r>
              <a:rPr kumimoji="0" lang="nb-N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 </a:t>
            </a:r>
            <a:r>
              <a:rPr kumimoji="0" lang="nb-NO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about</a:t>
            </a:r>
            <a:r>
              <a:rPr kumimoji="0" lang="nb-N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. </a:t>
            </a:r>
            <a:endParaRPr kumimoji="0" lang="nb-NO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Arial" charset="0"/>
            </a:endParaRPr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503D8D-F27D-49CA-A299-3589FD585F6D}" type="slidenum">
              <a:rPr kumimoji="0" lang="nb-NO" sz="1000" b="0" i="0" u="none" strike="noStrike" kern="1200" cap="none" spc="0" normalizeH="0" baseline="0" noProof="0" smtClean="0">
                <a:ln>
                  <a:noFill/>
                </a:ln>
                <a:solidFill>
                  <a:srgbClr val="009D7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nb-NO" sz="1000" b="0" i="0" u="none" strike="noStrike" kern="1200" cap="none" spc="0" normalizeH="0" baseline="0" noProof="0">
              <a:ln>
                <a:noFill/>
              </a:ln>
              <a:solidFill>
                <a:srgbClr val="009D7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9D7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The Cat - Behaviour and Welfare - Bjarne O. Braastad</a:t>
            </a:r>
            <a:endParaRPr kumimoji="0" lang="nb-NO" sz="1000" b="0" i="0" u="none" strike="noStrike" kern="1200" cap="none" spc="0" normalizeH="0" baseline="0" noProof="0">
              <a:ln>
                <a:noFill/>
              </a:ln>
              <a:solidFill>
                <a:srgbClr val="009D7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>
                <a:ln>
                  <a:noFill/>
                </a:ln>
                <a:solidFill>
                  <a:srgbClr val="009D7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Norwegian University of Life Sciences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62" y="695151"/>
            <a:ext cx="4170394" cy="2780262"/>
          </a:xfrm>
          <a:prstGeom prst="rect">
            <a:avLst/>
          </a:prstGeom>
        </p:spPr>
      </p:pic>
      <p:sp>
        <p:nvSpPr>
          <p:cNvPr id="132101" name="AutoShape 3"/>
          <p:cNvSpPr>
            <a:spLocks noChangeArrowheads="1"/>
          </p:cNvSpPr>
          <p:nvPr/>
        </p:nvSpPr>
        <p:spPr bwMode="auto">
          <a:xfrm>
            <a:off x="5281948" y="1628800"/>
            <a:ext cx="3033712" cy="1530375"/>
          </a:xfrm>
          <a:prstGeom prst="wedgeRoundRectCallout">
            <a:avLst>
              <a:gd name="adj1" fmla="val -107108"/>
              <a:gd name="adj2" fmla="val -30286"/>
              <a:gd name="adj3" fmla="val 16667"/>
            </a:avLst>
          </a:prstGeom>
          <a:solidFill>
            <a:srgbClr val="9DFE7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Thank</a:t>
            </a:r>
            <a:r>
              <a:rPr kumimoji="0" lang="nb-N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 </a:t>
            </a:r>
            <a:r>
              <a:rPr kumimoji="0" lang="nb-NO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you</a:t>
            </a:r>
            <a:r>
              <a:rPr kumimoji="0" lang="nb-N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 for </a:t>
            </a:r>
            <a:r>
              <a:rPr kumimoji="0" lang="nb-NO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listening</a:t>
            </a:r>
            <a:r>
              <a:rPr kumimoji="0" lang="nb-N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 to Bjarne. He </a:t>
            </a:r>
            <a:r>
              <a:rPr kumimoji="0" lang="nb-NO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believes</a:t>
            </a:r>
            <a:r>
              <a:rPr kumimoji="0" lang="nb-N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 </a:t>
            </a:r>
            <a:r>
              <a:rPr kumimoji="0" lang="nb-NO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that</a:t>
            </a:r>
            <a:r>
              <a:rPr kumimoji="0" lang="nb-N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 </a:t>
            </a:r>
            <a:r>
              <a:rPr kumimoji="0" lang="nb-NO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he</a:t>
            </a:r>
            <a:r>
              <a:rPr kumimoji="0" lang="nb-N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 understands </a:t>
            </a:r>
            <a:r>
              <a:rPr kumimoji="0" lang="nb-NO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me</a:t>
            </a:r>
            <a:r>
              <a:rPr kumimoji="0" lang="nb-N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71675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8489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505264"/>
            <a:ext cx="7651106" cy="553998"/>
          </a:xfrm>
        </p:spPr>
        <p:txBody>
          <a:bodyPr/>
          <a:lstStyle/>
          <a:p>
            <a:pPr eaLnBrk="1" hangingPunct="1"/>
            <a:r>
              <a:rPr lang="en-GB" sz="3600" dirty="0">
                <a:cs typeface="Times New Roman" pitchFamily="18" charset="0"/>
              </a:rPr>
              <a:t>Effects of animals on children</a:t>
            </a:r>
            <a:endParaRPr lang="nb-NO" sz="3600" dirty="0">
              <a:cs typeface="Times New Roman" pitchFamily="18" charset="0"/>
            </a:endParaRPr>
          </a:p>
        </p:txBody>
      </p:sp>
      <p:sp>
        <p:nvSpPr>
          <p:cNvPr id="31749" name="Rectangle 3"/>
          <p:cNvSpPr>
            <a:spLocks noGrp="1" noChangeArrowheads="1"/>
          </p:cNvSpPr>
          <p:nvPr>
            <p:ph idx="1"/>
          </p:nvPr>
        </p:nvSpPr>
        <p:spPr>
          <a:xfrm>
            <a:off x="611560" y="1484784"/>
            <a:ext cx="8352928" cy="3960440"/>
          </a:xfrm>
        </p:spPr>
        <p:txBody>
          <a:bodyPr/>
          <a:lstStyle/>
          <a:p>
            <a:pPr marL="361950" indent="-361950" defTabSz="361950" eaLnBrk="1" hangingPunct="1">
              <a:lnSpc>
                <a:spcPct val="90000"/>
              </a:lnSpc>
              <a:tabLst>
                <a:tab pos="266700" algn="l"/>
              </a:tabLst>
            </a:pPr>
            <a:r>
              <a:rPr lang="nb-NO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Companion animals are </a:t>
            </a:r>
            <a:r>
              <a:rPr lang="nb-NO" sz="22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good friends</a:t>
            </a:r>
            <a:endParaRPr lang="nb-NO" sz="2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61950" indent="-361950" defTabSz="179388" eaLnBrk="1" hangingPunct="1">
              <a:lnSpc>
                <a:spcPct val="90000"/>
              </a:lnSpc>
            </a:pPr>
            <a:r>
              <a:rPr lang="nb-NO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Gives experience with </a:t>
            </a:r>
            <a:r>
              <a:rPr lang="nb-NO" sz="22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providing care</a:t>
            </a:r>
            <a:r>
              <a:rPr lang="nb-NO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361950" indent="-361950" eaLnBrk="1" hangingPunct="1">
              <a:lnSpc>
                <a:spcPct val="90000"/>
              </a:lnSpc>
            </a:pPr>
            <a:r>
              <a:rPr lang="nb-NO" sz="2200" dirty="0">
                <a:latin typeface="Arial" pitchFamily="34" charset="0"/>
                <a:cs typeface="Arial" pitchFamily="34" charset="0"/>
              </a:rPr>
              <a:t>Improves </a:t>
            </a:r>
            <a:r>
              <a:rPr lang="nb-NO" sz="22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non-verbal </a:t>
            </a:r>
            <a:r>
              <a:rPr lang="nb-NO" sz="2200" i="1" dirty="0">
                <a:latin typeface="Arial" pitchFamily="34" charset="0"/>
                <a:cs typeface="Arial" pitchFamily="34" charset="0"/>
              </a:rPr>
              <a:t>c</a:t>
            </a:r>
            <a:r>
              <a:rPr lang="nb-NO" sz="22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ommunication</a:t>
            </a:r>
            <a:r>
              <a:rPr lang="nb-NO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361950" indent="-361950">
              <a:lnSpc>
                <a:spcPct val="90000"/>
              </a:lnSpc>
            </a:pPr>
            <a:r>
              <a:rPr lang="nb-NO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Children learn </a:t>
            </a:r>
            <a:r>
              <a:rPr lang="nb-NO" sz="22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self-tolerance </a:t>
            </a:r>
            <a:r>
              <a:rPr lang="nb-NO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and</a:t>
            </a:r>
            <a:r>
              <a:rPr lang="nb-NO" sz="22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self-control</a:t>
            </a:r>
            <a:r>
              <a:rPr lang="nb-NO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(or the cat will bite).  	</a:t>
            </a:r>
            <a:r>
              <a:rPr lang="nb-NO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nb-NO" sz="1200" dirty="0">
                <a:latin typeface="Arial" pitchFamily="34" charset="0"/>
                <a:cs typeface="Arial" pitchFamily="34" charset="0"/>
              </a:rPr>
              <a:t>R</a:t>
            </a:r>
            <a:r>
              <a:rPr lang="nb-NO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eview: Endenburg &amp; Baarda, 1995,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in: I. Robinson (ed.) </a:t>
            </a:r>
            <a:r>
              <a:rPr lang="en-US" sz="1200" i="1" dirty="0">
                <a:latin typeface="Arial" pitchFamily="34" charset="0"/>
                <a:cs typeface="Arial" pitchFamily="34" charset="0"/>
              </a:rPr>
              <a:t>The Waltham Book of Human-Animal   		Interaction: Benefits and Responsibilities of Pet Ownership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, Ch. 2, Elsevier, Oxford, UK</a:t>
            </a:r>
            <a:r>
              <a:rPr lang="nb-NO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361950" indent="-361950" eaLnBrk="1" hangingPunct="1">
              <a:lnSpc>
                <a:spcPct val="90000"/>
              </a:lnSpc>
            </a:pPr>
            <a:r>
              <a:rPr lang="nb-NO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Animals can be an </a:t>
            </a:r>
            <a:r>
              <a:rPr lang="nb-NO" sz="22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attachment point</a:t>
            </a:r>
            <a:r>
              <a:rPr lang="nb-NO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a </a:t>
            </a:r>
            <a:r>
              <a:rPr lang="nb-NO" sz="22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transitional object </a:t>
            </a:r>
            <a:r>
              <a:rPr lang="nb-NO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or can give </a:t>
            </a:r>
            <a:r>
              <a:rPr lang="nb-NO" sz="22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social support </a:t>
            </a:r>
            <a:r>
              <a:rPr lang="nb-NO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 children. </a:t>
            </a:r>
            <a:r>
              <a:rPr lang="nb-NO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</a:t>
            </a:r>
            <a:endParaRPr lang="nb-NO" sz="1200" dirty="0"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nb-NO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                            (McNicholas &amp; Collis, 2006; Melson &amp; Fine, 2006. Both in: A.H. Fine (ed.) </a:t>
            </a:r>
            <a:r>
              <a:rPr lang="nb-NO" sz="12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Handbook on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nb-NO" sz="1200" i="1" dirty="0">
                <a:latin typeface="Arial" pitchFamily="34" charset="0"/>
                <a:cs typeface="Arial" pitchFamily="34" charset="0"/>
              </a:rPr>
              <a:t>                                              </a:t>
            </a:r>
            <a:r>
              <a:rPr lang="nb-NO" sz="12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Animal-Assisted Therapy</a:t>
            </a:r>
            <a:r>
              <a:rPr lang="nb-NO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2nd edn, Academic Press, San Diego, California) </a:t>
            </a:r>
          </a:p>
          <a:p>
            <a:pPr marL="361950" indent="-361950" eaLnBrk="1" hangingPunct="1">
              <a:lnSpc>
                <a:spcPct val="90000"/>
              </a:lnSpc>
            </a:pPr>
            <a:r>
              <a:rPr lang="nb-NO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Animals stimulate</a:t>
            </a:r>
            <a:r>
              <a:rPr lang="nb-NO" sz="2200" dirty="0">
                <a:latin typeface="Arial" pitchFamily="34" charset="0"/>
                <a:cs typeface="Arial" pitchFamily="34" charset="0"/>
              </a:rPr>
              <a:t> children to </a:t>
            </a:r>
            <a:r>
              <a:rPr lang="nb-NO" sz="2200" i="1" dirty="0">
                <a:latin typeface="Arial" pitchFamily="34" charset="0"/>
                <a:cs typeface="Arial" pitchFamily="34" charset="0"/>
              </a:rPr>
              <a:t>physical acitivity. </a:t>
            </a:r>
          </a:p>
          <a:p>
            <a:pPr marL="361950" indent="-361950" eaLnBrk="1" hangingPunct="1">
              <a:lnSpc>
                <a:spcPct val="90000"/>
              </a:lnSpc>
            </a:pPr>
            <a:r>
              <a:rPr lang="nb-NO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75% of children 10–14 years of age turn to the pet when sad or upset.             </a:t>
            </a:r>
            <a:r>
              <a:rPr lang="nb-NO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(Rost &amp; Hartmann, 1994,</a:t>
            </a:r>
            <a:r>
              <a:rPr lang="nb-NO" sz="1200" dirty="0">
                <a:latin typeface="Arial" pitchFamily="34" charset="0"/>
                <a:cs typeface="Arial" pitchFamily="34" charset="0"/>
              </a:rPr>
              <a:t> Children and their pets. </a:t>
            </a:r>
            <a:r>
              <a:rPr lang="nb-NO" sz="1200" i="1" dirty="0">
                <a:latin typeface="Arial" pitchFamily="34" charset="0"/>
                <a:cs typeface="Arial" pitchFamily="34" charset="0"/>
              </a:rPr>
              <a:t>Anthrozoos</a:t>
            </a:r>
            <a:r>
              <a:rPr lang="nb-NO" sz="1200" dirty="0">
                <a:latin typeface="Arial" pitchFamily="34" charset="0"/>
                <a:cs typeface="Arial" pitchFamily="34" charset="0"/>
              </a:rPr>
              <a:t> 7, 242–254</a:t>
            </a:r>
            <a:r>
              <a:rPr lang="nb-NO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nb-NO" sz="1200" dirty="0">
              <a:solidFill>
                <a:srgbClr val="000099"/>
              </a:solidFill>
              <a:cs typeface="Times New Roman" pitchFamily="18" charset="0"/>
            </a:endParaRPr>
          </a:p>
        </p:txBody>
      </p:sp>
      <p:pic>
        <p:nvPicPr>
          <p:cNvPr id="31750" name="Picture 4" descr="labpark"/>
          <p:cNvPicPr>
            <a:picLocks noChangeAspect="1" noChangeArrowheads="1"/>
          </p:cNvPicPr>
          <p:nvPr/>
        </p:nvPicPr>
        <p:blipFill rotWithShape="1">
          <a:blip r:embed="rId3" cstate="screen"/>
          <a:srcRect t="16985" b="18125"/>
          <a:stretch/>
        </p:blipFill>
        <p:spPr bwMode="auto">
          <a:xfrm>
            <a:off x="7308304" y="1268760"/>
            <a:ext cx="1519739" cy="1175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356208" y="6380439"/>
            <a:ext cx="2891208" cy="153888"/>
          </a:xfrm>
        </p:spPr>
        <p:txBody>
          <a:bodyPr/>
          <a:lstStyle/>
          <a:p>
            <a:r>
              <a:rPr lang="nb-NO" dirty="0"/>
              <a:t>Norwegian </a:t>
            </a:r>
            <a:r>
              <a:rPr lang="nb-NO" dirty="0" err="1"/>
              <a:t>University</a:t>
            </a:r>
            <a:r>
              <a:rPr lang="nb-NO" dirty="0"/>
              <a:t> of Life Sciences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Cat - Behaviour and Welfare - Bjarne O. Braastad</a:t>
            </a:r>
            <a:endParaRPr lang="nb-NO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E8CAB-9E1F-487B-9AE4-C60737AEF540}" type="slidenum">
              <a:rPr lang="nb-NO" smtClean="0"/>
              <a:pPr>
                <a:defRPr/>
              </a:pPr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286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2"/>
          <p:cNvSpPr>
            <a:spLocks noGrp="1" noChangeArrowheads="1"/>
          </p:cNvSpPr>
          <p:nvPr>
            <p:ph type="title"/>
          </p:nvPr>
        </p:nvSpPr>
        <p:spPr>
          <a:xfrm>
            <a:off x="576000" y="248689"/>
            <a:ext cx="7308368" cy="1046440"/>
          </a:xfrm>
        </p:spPr>
        <p:txBody>
          <a:bodyPr/>
          <a:lstStyle/>
          <a:p>
            <a:pPr eaLnBrk="1" hangingPunct="1"/>
            <a:r>
              <a:rPr lang="en-GB" sz="3400" dirty="0">
                <a:cs typeface="Times New Roman" pitchFamily="18" charset="0"/>
              </a:rPr>
              <a:t>Effects of animals on children – reading dog. Why not a reading cat?</a:t>
            </a:r>
            <a:endParaRPr lang="nb-NO" sz="3400" dirty="0">
              <a:cs typeface="Times New Roman" pitchFamily="18" charset="0"/>
            </a:endParaRPr>
          </a:p>
        </p:txBody>
      </p:sp>
      <p:sp>
        <p:nvSpPr>
          <p:cNvPr id="317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6000" y="1479166"/>
            <a:ext cx="8424936" cy="1368152"/>
          </a:xfrm>
        </p:spPr>
        <p:txBody>
          <a:bodyPr/>
          <a:lstStyle/>
          <a:p>
            <a:pPr marL="361950" indent="-361950" eaLnBrk="1" hangingPunct="1">
              <a:lnSpc>
                <a:spcPct val="90000"/>
              </a:lnSpc>
            </a:pPr>
            <a:r>
              <a:rPr lang="nb-NO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Children 9–16 years of age have </a:t>
            </a:r>
            <a:r>
              <a:rPr lang="nb-NO" sz="22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lower heart rate and</a:t>
            </a:r>
            <a:r>
              <a:rPr lang="nb-NO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sz="22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blood pressure </a:t>
            </a:r>
            <a:r>
              <a:rPr lang="nb-NO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when sitting with a dog than when sitting alone. 	</a:t>
            </a:r>
          </a:p>
          <a:p>
            <a:pPr marL="361950" indent="-361950" eaLnBrk="1" hangingPunct="1">
              <a:lnSpc>
                <a:spcPct val="90000"/>
              </a:lnSpc>
            </a:pPr>
            <a:r>
              <a:rPr lang="nb-NO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When the child is asked to </a:t>
            </a:r>
            <a:r>
              <a:rPr lang="nb-NO" sz="22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read aloud</a:t>
            </a:r>
            <a:r>
              <a:rPr lang="nb-NO" sz="2200" dirty="0">
                <a:latin typeface="Arial" pitchFamily="34" charset="0"/>
                <a:cs typeface="Arial" pitchFamily="34" charset="0"/>
              </a:rPr>
              <a:t>, heart rate and blood pressure increase, but the </a:t>
            </a:r>
            <a:r>
              <a:rPr lang="nb-NO" sz="2200" i="1" dirty="0">
                <a:latin typeface="Arial" pitchFamily="34" charset="0"/>
                <a:cs typeface="Arial" pitchFamily="34" charset="0"/>
              </a:rPr>
              <a:t>increase is lower </a:t>
            </a:r>
            <a:r>
              <a:rPr lang="nb-NO" sz="2200" dirty="0">
                <a:latin typeface="Arial" pitchFamily="34" charset="0"/>
                <a:cs typeface="Arial" pitchFamily="34" charset="0"/>
              </a:rPr>
              <a:t>if a dog is present</a:t>
            </a:r>
            <a:r>
              <a:rPr lang="nb-NO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nb-NO" sz="2200" dirty="0">
                <a:solidFill>
                  <a:schemeClr val="tx1"/>
                </a:solidFill>
              </a:rPr>
              <a:t>		 </a:t>
            </a:r>
            <a:r>
              <a:rPr lang="nb-NO" sz="1200" dirty="0">
                <a:solidFill>
                  <a:schemeClr val="tx1"/>
                </a:solidFill>
              </a:rPr>
              <a:t>(Friedmann </a:t>
            </a:r>
            <a:r>
              <a:rPr lang="nb-NO" sz="1200" i="1" dirty="0">
                <a:solidFill>
                  <a:schemeClr val="tx1"/>
                </a:solidFill>
              </a:rPr>
              <a:t>et al</a:t>
            </a:r>
            <a:r>
              <a:rPr lang="nb-NO" sz="1200" dirty="0">
                <a:solidFill>
                  <a:schemeClr val="tx1"/>
                </a:solidFill>
              </a:rPr>
              <a:t>., 1983. Journal of Nervous &amp; Mental Disorders 171, 461–465)</a:t>
            </a:r>
          </a:p>
        </p:txBody>
      </p:sp>
      <p:pic>
        <p:nvPicPr>
          <p:cNvPr id="7" name="Bilde 6" descr="Mathilde og Heia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988099" y="2866178"/>
            <a:ext cx="1749332" cy="1478703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611560" y="3031355"/>
            <a:ext cx="6302586" cy="357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marL="361950" marR="0" lvl="0" indent="-361950" algn="l" defTabSz="36195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009D7F"/>
              </a:buClr>
              <a:buSzPct val="90000"/>
              <a:buFont typeface="Wingdings" pitchFamily="2" charset="2"/>
              <a:buChar char="Ø"/>
              <a:tabLst/>
              <a:defRPr/>
            </a:pPr>
            <a:r>
              <a:rPr kumimoji="0" lang="nb-NO" sz="2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Reading </a:t>
            </a:r>
            <a:r>
              <a:rPr kumimoji="0" lang="nb-NO" sz="2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dogs</a:t>
            </a:r>
            <a:r>
              <a:rPr kumimoji="0" lang="nb-NO" sz="2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nb-NO" sz="22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for </a:t>
            </a:r>
            <a:r>
              <a:rPr kumimoji="0" lang="nb-NO" sz="220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children</a:t>
            </a:r>
            <a:r>
              <a:rPr kumimoji="0" lang="nb-NO" sz="22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lang="nb-NO" sz="2200" kern="0" dirty="0" err="1">
                <a:latin typeface="Arial" pitchFamily="34" charset="0"/>
                <a:cs typeface="Arial" pitchFamily="34" charset="0"/>
              </a:rPr>
              <a:t>having</a:t>
            </a:r>
            <a:r>
              <a:rPr kumimoji="0" lang="nb-NO" sz="22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problems </a:t>
            </a:r>
            <a:r>
              <a:rPr kumimoji="0" lang="nb-NO" sz="220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with</a:t>
            </a:r>
            <a:r>
              <a:rPr kumimoji="0" lang="nb-NO" sz="22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nb-NO" sz="220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reading</a:t>
            </a:r>
            <a:r>
              <a:rPr kumimoji="0" lang="nb-NO" sz="22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or </a:t>
            </a:r>
            <a:r>
              <a:rPr kumimoji="0" lang="nb-NO" sz="220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concentration</a:t>
            </a:r>
            <a:r>
              <a:rPr kumimoji="0" lang="nb-NO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: </a:t>
            </a:r>
          </a:p>
          <a:p>
            <a:pPr marL="361950" marR="0" lvl="0" indent="-361950" algn="l" defTabSz="36195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E1A200"/>
              </a:buClr>
              <a:buSzPct val="90000"/>
              <a:tabLst/>
              <a:defRPr/>
            </a:pPr>
            <a:r>
              <a:rPr lang="nb-NO" sz="2200" kern="0" dirty="0">
                <a:latin typeface="Arial" pitchFamily="34" charset="0"/>
                <a:cs typeface="Arial" pitchFamily="34" charset="0"/>
              </a:rPr>
              <a:t>    ‘</a:t>
            </a:r>
            <a:r>
              <a:rPr lang="nb-NO" sz="2200" i="1" kern="0" dirty="0">
                <a:latin typeface="Arial" pitchFamily="34" charset="0"/>
                <a:cs typeface="Arial" pitchFamily="34" charset="0"/>
              </a:rPr>
              <a:t>When the dog lies with its head in the lap, the child will read more concentrated, and the reading skills will markedly increase</a:t>
            </a:r>
            <a:r>
              <a:rPr lang="nb-NO" sz="2200" kern="0" dirty="0">
                <a:latin typeface="Arial" pitchFamily="34" charset="0"/>
                <a:cs typeface="Arial" pitchFamily="34" charset="0"/>
              </a:rPr>
              <a:t>.’ </a:t>
            </a:r>
            <a:r>
              <a:rPr kumimoji="0" lang="nb-NO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  <a:r>
              <a:rPr kumimoji="0" lang="nb-NO" sz="22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						</a:t>
            </a:r>
            <a:r>
              <a:rPr kumimoji="0" lang="nb-NO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0" lang="nb-NO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Rector</a:t>
            </a:r>
            <a:r>
              <a:rPr kumimoji="0" lang="nb-NO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at Åsgård </a:t>
            </a:r>
            <a:r>
              <a:rPr kumimoji="0" lang="nb-NO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primary</a:t>
            </a:r>
            <a:r>
              <a:rPr kumimoji="0" lang="nb-NO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school</a:t>
            </a:r>
            <a:r>
              <a:rPr kumimoji="0" lang="nb-NO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Norway)</a:t>
            </a:r>
          </a:p>
          <a:p>
            <a:pPr marL="361950" indent="-361950" eaLnBrk="1" hangingPunct="1">
              <a:lnSpc>
                <a:spcPct val="90000"/>
              </a:lnSpc>
              <a:spcBef>
                <a:spcPts val="1200"/>
              </a:spcBef>
              <a:spcAft>
                <a:spcPct val="20000"/>
              </a:spcAft>
              <a:buSzPct val="100000"/>
              <a:buFont typeface="Arial" panose="020B0604020202020204" pitchFamily="34" charset="0"/>
              <a:buChar char="•"/>
            </a:pPr>
            <a:r>
              <a:rPr lang="nb-NO" sz="2000" kern="0" dirty="0">
                <a:latin typeface="Arial" pitchFamily="34" charset="0"/>
                <a:cs typeface="Arial" pitchFamily="34" charset="0"/>
              </a:rPr>
              <a:t>An </a:t>
            </a:r>
            <a:r>
              <a:rPr lang="nb-NO" sz="2000" kern="0" dirty="0" err="1">
                <a:latin typeface="Arial" pitchFamily="34" charset="0"/>
                <a:cs typeface="Arial" pitchFamily="34" charset="0"/>
              </a:rPr>
              <a:t>example</a:t>
            </a:r>
            <a:r>
              <a:rPr lang="nb-NO" sz="2000" kern="0" dirty="0">
                <a:latin typeface="Arial" pitchFamily="34" charset="0"/>
                <a:cs typeface="Arial" pitchFamily="34" charset="0"/>
              </a:rPr>
              <a:t> of Animal-</a:t>
            </a:r>
            <a:r>
              <a:rPr lang="nb-NO" sz="2000" kern="0" dirty="0" err="1">
                <a:latin typeface="Arial" pitchFamily="34" charset="0"/>
                <a:cs typeface="Arial" pitchFamily="34" charset="0"/>
              </a:rPr>
              <a:t>Assisted</a:t>
            </a:r>
            <a:r>
              <a:rPr lang="nb-NO" sz="2000" kern="0" dirty="0">
                <a:latin typeface="Arial" pitchFamily="34" charset="0"/>
                <a:cs typeface="Arial" pitchFamily="34" charset="0"/>
              </a:rPr>
              <a:t> </a:t>
            </a:r>
            <a:r>
              <a:rPr lang="nb-NO" sz="2000" kern="0" dirty="0" err="1">
                <a:latin typeface="Arial" pitchFamily="34" charset="0"/>
                <a:cs typeface="Arial" pitchFamily="34" charset="0"/>
              </a:rPr>
              <a:t>Pedagogy</a:t>
            </a:r>
            <a:r>
              <a:rPr lang="nb-NO" sz="2000" kern="0" dirty="0">
                <a:latin typeface="Arial" pitchFamily="34" charset="0"/>
                <a:cs typeface="Arial" pitchFamily="34" charset="0"/>
              </a:rPr>
              <a:t> (AAP)</a:t>
            </a:r>
          </a:p>
          <a:p>
            <a:pPr marL="361950" lvl="0" indent="-361950" fontAlgn="base">
              <a:lnSpc>
                <a:spcPct val="90000"/>
              </a:lnSpc>
              <a:spcBef>
                <a:spcPts val="1200"/>
              </a:spcBef>
              <a:spcAft>
                <a:spcPct val="200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kumimoji="0" lang="nb-NO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READ (Reading Education Assistance Dogs)      </a:t>
            </a:r>
            <a:r>
              <a:rPr kumimoji="0" lang="nb-NO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			 </a:t>
            </a:r>
            <a:r>
              <a:rPr lang="nb-NO" sz="1400" kern="0" dirty="0"/>
              <a:t>(</a:t>
            </a:r>
            <a:r>
              <a:rPr kumimoji="0" lang="nb-NO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  <a:hlinkClick r:id="rId4"/>
              </a:rPr>
              <a:t>http://www.readdogsmn.org</a:t>
            </a:r>
            <a:r>
              <a:rPr kumimoji="0" lang="nb-NO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)</a:t>
            </a:r>
            <a:r>
              <a:rPr lang="nb-NO" sz="1400" kern="0" dirty="0">
                <a:cs typeface="Times New Roman" pitchFamily="18" charset="0"/>
              </a:rPr>
              <a:t> </a:t>
            </a:r>
            <a:endParaRPr kumimoji="0" lang="nb-NO" sz="1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E1A200"/>
              </a:buClr>
              <a:buSzPct val="90000"/>
              <a:buFont typeface="Webdings" pitchFamily="18" charset="2"/>
              <a:buChar char="="/>
              <a:tabLst/>
              <a:defRPr/>
            </a:pPr>
            <a:endParaRPr kumimoji="0" lang="nb-NO" sz="2200" b="0" i="0" u="none" strike="noStrike" kern="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+mn-lt"/>
              <a:ea typeface="+mn-ea"/>
              <a:cs typeface="Times New Roman" pitchFamily="18" charset="0"/>
            </a:endParaRPr>
          </a:p>
        </p:txBody>
      </p:sp>
      <p:sp>
        <p:nvSpPr>
          <p:cNvPr id="9" name="TekstSylinder 8"/>
          <p:cNvSpPr txBox="1"/>
          <p:nvPr/>
        </p:nvSpPr>
        <p:spPr>
          <a:xfrm>
            <a:off x="6914146" y="4294589"/>
            <a:ext cx="2195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dirty="0"/>
              <a:t>Photo: </a:t>
            </a:r>
            <a:r>
              <a:rPr lang="nb-NO" sz="1000" dirty="0" err="1"/>
              <a:t>Anthrozoology</a:t>
            </a:r>
            <a:r>
              <a:rPr lang="nb-NO" sz="1000" dirty="0"/>
              <a:t> Centre, Norway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369560" y="6387953"/>
            <a:ext cx="2891208" cy="153888"/>
          </a:xfrm>
        </p:spPr>
        <p:txBody>
          <a:bodyPr/>
          <a:lstStyle/>
          <a:p>
            <a:r>
              <a:rPr lang="nb-NO" dirty="0"/>
              <a:t>Norwegian </a:t>
            </a:r>
            <a:r>
              <a:rPr lang="nb-NO" dirty="0" err="1"/>
              <a:t>University</a:t>
            </a:r>
            <a:r>
              <a:rPr lang="nb-NO" dirty="0"/>
              <a:t> of Life Sciences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Cat - Behaviour and Welfare - Bjarne O. Braastad</a:t>
            </a:r>
            <a:endParaRPr lang="nb-NO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82" t="3654" r="9662" b="19783"/>
          <a:stretch/>
        </p:blipFill>
        <p:spPr>
          <a:xfrm>
            <a:off x="6988099" y="4670191"/>
            <a:ext cx="1749332" cy="1317890"/>
          </a:xfrm>
          <a:prstGeom prst="rect">
            <a:avLst/>
          </a:prstGeom>
        </p:spPr>
      </p:pic>
      <p:sp>
        <p:nvSpPr>
          <p:cNvPr id="11" name="TekstSylinder 8"/>
          <p:cNvSpPr txBox="1"/>
          <p:nvPr/>
        </p:nvSpPr>
        <p:spPr>
          <a:xfrm>
            <a:off x="6948264" y="5960469"/>
            <a:ext cx="21957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dirty="0"/>
              <a:t>Photo: Bjarne O. Braastad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E8CAB-9E1F-487B-9AE4-C60737AEF540}" type="slidenum">
              <a:rPr lang="nb-NO" smtClean="0"/>
              <a:pPr>
                <a:defRPr/>
              </a:pPr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5900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2"/>
          <p:cNvSpPr>
            <a:spLocks noGrp="1" noChangeArrowheads="1"/>
          </p:cNvSpPr>
          <p:nvPr>
            <p:ph type="title"/>
          </p:nvPr>
        </p:nvSpPr>
        <p:spPr>
          <a:xfrm>
            <a:off x="723322" y="248936"/>
            <a:ext cx="7488832" cy="984885"/>
          </a:xfrm>
        </p:spPr>
        <p:txBody>
          <a:bodyPr/>
          <a:lstStyle/>
          <a:p>
            <a:pPr eaLnBrk="1" hangingPunct="1"/>
            <a:r>
              <a:rPr lang="nb-NO" sz="3200" dirty="0">
                <a:cs typeface="Times New Roman" pitchFamily="18" charset="0"/>
              </a:rPr>
              <a:t>Animals and </a:t>
            </a:r>
            <a:r>
              <a:rPr lang="nb-NO" sz="3200" dirty="0" err="1">
                <a:cs typeface="Times New Roman" pitchFamily="18" charset="0"/>
              </a:rPr>
              <a:t>children</a:t>
            </a:r>
            <a:r>
              <a:rPr lang="nb-NO" sz="3200" dirty="0">
                <a:cs typeface="Times New Roman" pitchFamily="18" charset="0"/>
              </a:rPr>
              <a:t> </a:t>
            </a:r>
            <a:r>
              <a:rPr lang="nb-NO" sz="3200" dirty="0">
                <a:cs typeface="Times New Roman" pitchFamily="18" charset="0"/>
                <a:sym typeface="Wingdings" pitchFamily="2" charset="2"/>
              </a:rPr>
              <a:t></a:t>
            </a:r>
            <a:r>
              <a:rPr lang="nb-NO" sz="3200" dirty="0">
                <a:cs typeface="Times New Roman" pitchFamily="18" charset="0"/>
              </a:rPr>
              <a:t> </a:t>
            </a:r>
            <a:r>
              <a:rPr lang="nb-NO" sz="3200" dirty="0" err="1">
                <a:cs typeface="Times New Roman" pitchFamily="18" charset="0"/>
              </a:rPr>
              <a:t>allergy</a:t>
            </a:r>
            <a:r>
              <a:rPr lang="nb-NO" sz="3200" dirty="0">
                <a:cs typeface="Times New Roman" pitchFamily="18" charset="0"/>
              </a:rPr>
              <a:t> problems?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363" y="1386256"/>
            <a:ext cx="4081669" cy="3732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BESTEVENNER: Hunder er som kjent menneskets beste venn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1378078"/>
            <a:ext cx="4104456" cy="2305739"/>
          </a:xfrm>
          <a:prstGeom prst="rect">
            <a:avLst/>
          </a:prstGeom>
          <a:noFill/>
        </p:spPr>
      </p:pic>
      <p:sp>
        <p:nvSpPr>
          <p:cNvPr id="13" name="TekstSylinder 12"/>
          <p:cNvSpPr txBox="1"/>
          <p:nvPr/>
        </p:nvSpPr>
        <p:spPr>
          <a:xfrm>
            <a:off x="675339" y="4850951"/>
            <a:ext cx="231185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b-NO" sz="1600" dirty="0">
                <a:hlinkClick r:id="rId5"/>
              </a:rPr>
              <a:t>(TV2 News (Norway), 10 July 2012) </a:t>
            </a:r>
            <a:endParaRPr lang="nb-NO" sz="1600" dirty="0"/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5220072" y="1120492"/>
            <a:ext cx="3528392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89535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E1A200"/>
              </a:buClr>
              <a:buSzPct val="90000"/>
              <a:buFont typeface="Webdings" pitchFamily="18" charset="2"/>
              <a:buNone/>
              <a:tabLst/>
              <a:defRPr/>
            </a:pPr>
            <a:r>
              <a:rPr lang="nb-NO" kern="0" dirty="0" err="1">
                <a:latin typeface="Arial" pitchFamily="34" charset="0"/>
                <a:cs typeface="Arial" pitchFamily="34" charset="0"/>
              </a:rPr>
              <a:t>Several</a:t>
            </a:r>
            <a:r>
              <a:rPr lang="nb-NO" kern="0" dirty="0">
                <a:latin typeface="Arial" pitchFamily="34" charset="0"/>
                <a:cs typeface="Arial" pitchFamily="34" charset="0"/>
              </a:rPr>
              <a:t> studies in </a:t>
            </a:r>
            <a:r>
              <a:rPr lang="nb-NO" kern="0" dirty="0" err="1">
                <a:latin typeface="Arial" pitchFamily="34" charset="0"/>
                <a:cs typeface="Arial" pitchFamily="34" charset="0"/>
              </a:rPr>
              <a:t>various</a:t>
            </a:r>
            <a:r>
              <a:rPr lang="nb-NO" kern="0" dirty="0">
                <a:latin typeface="Arial" pitchFamily="34" charset="0"/>
                <a:cs typeface="Arial" pitchFamily="34" charset="0"/>
              </a:rPr>
              <a:t> </a:t>
            </a:r>
            <a:r>
              <a:rPr lang="nb-NO" kern="0" dirty="0" err="1">
                <a:latin typeface="Arial" pitchFamily="34" charset="0"/>
                <a:cs typeface="Arial" pitchFamily="34" charset="0"/>
              </a:rPr>
              <a:t>countries</a:t>
            </a:r>
            <a:r>
              <a:rPr lang="nb-NO" kern="0" dirty="0">
                <a:latin typeface="Arial" pitchFamily="34" charset="0"/>
                <a:cs typeface="Arial" pitchFamily="34" charset="0"/>
              </a:rPr>
              <a:t> show </a:t>
            </a:r>
            <a:r>
              <a:rPr lang="nb-NO" kern="0" dirty="0" err="1">
                <a:latin typeface="Arial" pitchFamily="34" charset="0"/>
                <a:cs typeface="Arial" pitchFamily="34" charset="0"/>
              </a:rPr>
              <a:t>that</a:t>
            </a:r>
            <a:r>
              <a:rPr lang="nb-NO" kern="0" dirty="0">
                <a:latin typeface="Arial" pitchFamily="34" charset="0"/>
                <a:cs typeface="Arial" pitchFamily="34" charset="0"/>
              </a:rPr>
              <a:t>:</a:t>
            </a:r>
            <a:endParaRPr kumimoji="0" lang="nb-NO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61950" indent="-361950" defTabSz="539750" eaLnBrk="1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kumimoji="0" lang="nb-NO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Children growing up with a dog or cat </a:t>
            </a:r>
            <a:r>
              <a:rPr lang="nb-NO" kern="0" dirty="0">
                <a:latin typeface="Arial" pitchFamily="34" charset="0"/>
                <a:cs typeface="Arial" pitchFamily="34" charset="0"/>
              </a:rPr>
              <a:t>are</a:t>
            </a:r>
            <a:r>
              <a:rPr kumimoji="0" lang="nb-NO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nb-NO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less prone to develop</a:t>
            </a:r>
            <a:r>
              <a:rPr kumimoji="0" lang="nb-NO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nb-NO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respiratory diseases </a:t>
            </a:r>
            <a:r>
              <a:rPr kumimoji="0" lang="nb-NO" b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and</a:t>
            </a:r>
            <a:r>
              <a:rPr kumimoji="0" lang="nb-NO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allergies</a:t>
            </a:r>
            <a:r>
              <a:rPr kumimoji="0" lang="nb-NO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, and less prone the more contact they have with the animal (dose effect)  	</a:t>
            </a:r>
          </a:p>
          <a:p>
            <a:pPr lvl="1" defTabSz="53975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SzPct val="100000"/>
              <a:defRPr/>
            </a:pPr>
            <a:r>
              <a:rPr kumimoji="0" lang="nb-NO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(</a:t>
            </a:r>
            <a:r>
              <a:rPr lang="nb-NO" sz="1200" dirty="0">
                <a:latin typeface="Arial" pitchFamily="34" charset="0"/>
                <a:cs typeface="Arial" pitchFamily="34" charset="0"/>
              </a:rPr>
              <a:t>Ownby </a:t>
            </a:r>
            <a:r>
              <a:rPr lang="nb-NO" sz="1200" i="1" dirty="0">
                <a:latin typeface="Arial" pitchFamily="34" charset="0"/>
                <a:cs typeface="Arial" pitchFamily="34" charset="0"/>
              </a:rPr>
              <a:t>et al</a:t>
            </a:r>
            <a:r>
              <a:rPr lang="nb-NO" sz="1200" dirty="0">
                <a:latin typeface="Arial" pitchFamily="34" charset="0"/>
                <a:cs typeface="Arial" pitchFamily="34" charset="0"/>
              </a:rPr>
              <a:t>., 2002, </a:t>
            </a:r>
            <a:r>
              <a:rPr lang="nb-NO" sz="1200" i="1" dirty="0">
                <a:latin typeface="Arial" pitchFamily="34" charset="0"/>
                <a:cs typeface="Arial" pitchFamily="34" charset="0"/>
              </a:rPr>
              <a:t>JAMA</a:t>
            </a:r>
            <a:r>
              <a:rPr lang="nb-NO" sz="1200" dirty="0">
                <a:latin typeface="Arial" pitchFamily="34" charset="0"/>
                <a:cs typeface="Arial" pitchFamily="34" charset="0"/>
              </a:rPr>
              <a:t> 288, 963–972; Bufford </a:t>
            </a:r>
            <a:r>
              <a:rPr lang="nb-NO" sz="1200" i="1" dirty="0">
                <a:latin typeface="Arial" pitchFamily="34" charset="0"/>
                <a:cs typeface="Arial" pitchFamily="34" charset="0"/>
              </a:rPr>
              <a:t>et al</a:t>
            </a:r>
            <a:r>
              <a:rPr lang="nb-NO" sz="1200" dirty="0">
                <a:latin typeface="Arial" pitchFamily="34" charset="0"/>
                <a:cs typeface="Arial" pitchFamily="34" charset="0"/>
              </a:rPr>
              <a:t>., 2008, </a:t>
            </a:r>
            <a:r>
              <a:rPr lang="nb-NO" sz="1200" i="1" dirty="0">
                <a:latin typeface="Arial" pitchFamily="34" charset="0"/>
                <a:cs typeface="Arial" pitchFamily="34" charset="0"/>
              </a:rPr>
              <a:t>Clinical &amp; Experimental Allergy </a:t>
            </a:r>
            <a:r>
              <a:rPr lang="nb-NO" sz="1200" dirty="0">
                <a:latin typeface="Arial" pitchFamily="34" charset="0"/>
                <a:cs typeface="Arial" pitchFamily="34" charset="0"/>
              </a:rPr>
              <a:t>38, 1635–1643; B</a:t>
            </a:r>
            <a:r>
              <a:rPr kumimoji="0" lang="nb-NO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ergroth </a:t>
            </a:r>
            <a:r>
              <a:rPr kumimoji="0" lang="nb-NO" sz="12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et al</a:t>
            </a:r>
            <a:r>
              <a:rPr kumimoji="0" lang="nb-NO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., 2012, </a:t>
            </a:r>
            <a:r>
              <a:rPr kumimoji="0" lang="nb-NO" sz="12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Pediatrics</a:t>
            </a:r>
            <a:r>
              <a:rPr kumimoji="0" lang="nb-NO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130, 211–220)</a:t>
            </a:r>
          </a:p>
          <a:p>
            <a:pPr marL="361950" marR="0" lvl="0" indent="-3619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E1A200"/>
              </a:buClr>
              <a:buSzPct val="90000"/>
              <a:tabLst/>
              <a:defRPr/>
            </a:pPr>
            <a:r>
              <a:rPr kumimoji="0" lang="nb-NO" sz="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</a:t>
            </a:r>
          </a:p>
          <a:p>
            <a:pPr marL="361950" marR="0" lvl="0" indent="-3619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nb-NO" i="1" kern="0" dirty="0">
                <a:latin typeface="Arial" pitchFamily="34" charset="0"/>
                <a:cs typeface="Arial" pitchFamily="34" charset="0"/>
              </a:rPr>
              <a:t>‘</a:t>
            </a:r>
            <a:r>
              <a:rPr kumimoji="0" lang="nb-NO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If the immune system is daily exposed to small bacteria, it </a:t>
            </a:r>
            <a:r>
              <a:rPr lang="nb-NO" i="1" kern="0" dirty="0" err="1">
                <a:latin typeface="Arial" pitchFamily="34" charset="0"/>
                <a:cs typeface="Arial" pitchFamily="34" charset="0"/>
              </a:rPr>
              <a:t>will</a:t>
            </a:r>
            <a:r>
              <a:rPr lang="nb-NO" i="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nb-NO" i="1" kern="0" dirty="0" err="1">
                <a:latin typeface="Arial" pitchFamily="34" charset="0"/>
                <a:cs typeface="Arial" pitchFamily="34" charset="0"/>
              </a:rPr>
              <a:t>keep</a:t>
            </a:r>
            <a:r>
              <a:rPr lang="nb-NO" i="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nb-NO" i="1" kern="0" dirty="0" err="1">
                <a:latin typeface="Arial" pitchFamily="34" charset="0"/>
                <a:cs typeface="Arial" pitchFamily="34" charset="0"/>
              </a:rPr>
              <a:t>fit</a:t>
            </a:r>
            <a:r>
              <a:rPr lang="nb-NO" i="1" kern="0" dirty="0">
                <a:latin typeface="Arial" pitchFamily="34" charset="0"/>
                <a:cs typeface="Arial" pitchFamily="34" charset="0"/>
              </a:rPr>
              <a:t>. Then you will avoid many types of allergies.’</a:t>
            </a:r>
            <a:r>
              <a:rPr kumimoji="0" lang="nb-NO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</a:t>
            </a:r>
          </a:p>
          <a:p>
            <a:pPr marL="361950" marR="0" lvl="0" indent="-361950" algn="l" defTabSz="914400" rtl="0" eaLnBrk="1" fontAlgn="base" latinLnBrk="0" hangingPunct="1">
              <a:lnSpc>
                <a:spcPct val="90000"/>
              </a:lnSpc>
              <a:spcAft>
                <a:spcPct val="20000"/>
              </a:spcAft>
              <a:buClr>
                <a:srgbClr val="E1A200"/>
              </a:buClr>
              <a:buSzPct val="90000"/>
              <a:tabLst/>
              <a:defRPr/>
            </a:pPr>
            <a:r>
              <a:rPr lang="nb-NO" sz="2200" kern="0" dirty="0">
                <a:latin typeface="Arial" pitchFamily="34" charset="0"/>
                <a:cs typeface="Arial" pitchFamily="34" charset="0"/>
              </a:rPr>
              <a:t>	  </a:t>
            </a:r>
            <a:r>
              <a:rPr kumimoji="0" lang="nb-NO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(allergy doctor Gregory Lux, to CBS)</a:t>
            </a:r>
          </a:p>
          <a:p>
            <a:pPr marL="361950" marR="0" lvl="0" indent="-3619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E1A200"/>
              </a:buClr>
              <a:buSzPct val="90000"/>
              <a:buFont typeface="Webdings" pitchFamily="18" charset="2"/>
              <a:buChar char="="/>
              <a:tabLst/>
              <a:defRPr/>
            </a:pPr>
            <a:endParaRPr kumimoji="0" lang="nb-NO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1950" marR="0" lvl="0" indent="-3619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E1A200"/>
              </a:buClr>
              <a:buSzPct val="90000"/>
              <a:buFont typeface="Webdings" pitchFamily="18" charset="2"/>
              <a:buChar char="="/>
              <a:tabLst/>
              <a:defRPr/>
            </a:pPr>
            <a:endParaRPr kumimoji="0" lang="nb-NO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1950" marR="0" lvl="0" indent="-3619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E1A200"/>
              </a:buClr>
              <a:buSzPct val="90000"/>
              <a:buFont typeface="Webdings" pitchFamily="18" charset="2"/>
              <a:buChar char="="/>
              <a:tabLst/>
              <a:defRPr/>
            </a:pPr>
            <a:endParaRPr kumimoji="0" lang="nb-NO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6" name="Picture 12" descr="http://www.flixya.com/files-photo/m/r/b/mrbilalmughal163226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296" y="5262253"/>
            <a:ext cx="1319764" cy="989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356208" y="6372140"/>
            <a:ext cx="2891208" cy="153888"/>
          </a:xfrm>
        </p:spPr>
        <p:txBody>
          <a:bodyPr/>
          <a:lstStyle/>
          <a:p>
            <a:r>
              <a:rPr lang="nb-NO" dirty="0"/>
              <a:t>Norwegian </a:t>
            </a:r>
            <a:r>
              <a:rPr lang="nb-NO" dirty="0" err="1"/>
              <a:t>University</a:t>
            </a:r>
            <a:r>
              <a:rPr lang="nb-NO" dirty="0"/>
              <a:t> of Life Sciences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Cat - Behaviour and Welfare - Bjarne O. Braastad</a:t>
            </a:r>
            <a:endParaRPr lang="nb-NO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E8CAB-9E1F-487B-9AE4-C60737AEF540}" type="slidenum">
              <a:rPr lang="nb-NO" smtClean="0"/>
              <a:pPr>
                <a:defRPr/>
              </a:pPr>
              <a:t>4</a:t>
            </a:fld>
            <a:endParaRPr lang="nb-NO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AB7E7F-8574-41F3-8554-88BC21B37043}"/>
              </a:ext>
            </a:extLst>
          </p:cNvPr>
          <p:cNvSpPr txBox="1"/>
          <p:nvPr/>
        </p:nvSpPr>
        <p:spPr>
          <a:xfrm>
            <a:off x="677323" y="3864040"/>
            <a:ext cx="439873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b-NO" sz="2400" b="1" dirty="0"/>
              <a:t>This is why your baby needs a pet.</a:t>
            </a:r>
          </a:p>
        </p:txBody>
      </p:sp>
    </p:spTree>
    <p:extLst>
      <p:ext uri="{BB962C8B-B14F-4D97-AF65-F5344CB8AC3E}">
        <p14:creationId xmlns:p14="http://schemas.microsoft.com/office/powerpoint/2010/main" val="317348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>
          <a:xfrm>
            <a:off x="576000" y="444147"/>
            <a:ext cx="8568000" cy="553998"/>
          </a:xfrm>
        </p:spPr>
        <p:txBody>
          <a:bodyPr/>
          <a:lstStyle/>
          <a:p>
            <a:pPr eaLnBrk="1" hangingPunct="1"/>
            <a:r>
              <a:rPr lang="nb-NO" sz="3600" dirty="0" err="1">
                <a:cs typeface="Times New Roman" pitchFamily="18" charset="0"/>
              </a:rPr>
              <a:t>Physical</a:t>
            </a:r>
            <a:r>
              <a:rPr lang="nb-NO" sz="3600" dirty="0">
                <a:cs typeface="Times New Roman" pitchFamily="18" charset="0"/>
              </a:rPr>
              <a:t> </a:t>
            </a:r>
            <a:r>
              <a:rPr lang="nb-NO" sz="3600" dirty="0" err="1">
                <a:cs typeface="Times New Roman" pitchFamily="18" charset="0"/>
              </a:rPr>
              <a:t>effects</a:t>
            </a:r>
            <a:r>
              <a:rPr lang="nb-NO" sz="3600" dirty="0">
                <a:cs typeface="Times New Roman" pitchFamily="18" charset="0"/>
              </a:rPr>
              <a:t> of </a:t>
            </a:r>
            <a:r>
              <a:rPr lang="nb-NO" sz="3600" dirty="0" err="1">
                <a:cs typeface="Times New Roman" pitchFamily="18" charset="0"/>
              </a:rPr>
              <a:t>animals</a:t>
            </a:r>
            <a:endParaRPr lang="nb-NO" sz="3600" dirty="0">
              <a:cs typeface="Times New Roman" pitchFamily="18" charset="0"/>
            </a:endParaRPr>
          </a:p>
        </p:txBody>
      </p:sp>
      <p:sp>
        <p:nvSpPr>
          <p:cNvPr id="320515" name="Rectangle 3"/>
          <p:cNvSpPr>
            <a:spLocks noGrp="1" noChangeArrowheads="1"/>
          </p:cNvSpPr>
          <p:nvPr>
            <p:ph idx="1"/>
          </p:nvPr>
        </p:nvSpPr>
        <p:spPr>
          <a:xfrm>
            <a:off x="576000" y="1412776"/>
            <a:ext cx="7992000" cy="5256312"/>
          </a:xfrm>
        </p:spPr>
        <p:txBody>
          <a:bodyPr/>
          <a:lstStyle/>
          <a:p>
            <a:pPr marL="0" indent="0" eaLnBrk="1" hangingPunct="1">
              <a:spcBef>
                <a:spcPts val="600"/>
              </a:spcBef>
              <a:buNone/>
            </a:pPr>
            <a:r>
              <a:rPr lang="nb-NO" sz="2000" dirty="0" err="1">
                <a:solidFill>
                  <a:schemeClr val="tx1"/>
                </a:solidFill>
                <a:cs typeface="Times New Roman" pitchFamily="18" charset="0"/>
              </a:rPr>
              <a:t>Effects</a:t>
            </a:r>
            <a:r>
              <a:rPr lang="nb-NO" sz="2000" dirty="0">
                <a:solidFill>
                  <a:schemeClr val="tx1"/>
                </a:solidFill>
                <a:cs typeface="Times New Roman" pitchFamily="18" charset="0"/>
              </a:rPr>
              <a:t> of </a:t>
            </a:r>
            <a:r>
              <a:rPr lang="nb-NO" sz="2000" dirty="0" err="1">
                <a:solidFill>
                  <a:schemeClr val="tx1"/>
                </a:solidFill>
                <a:cs typeface="Times New Roman" pitchFamily="18" charset="0"/>
              </a:rPr>
              <a:t>acquiring</a:t>
            </a:r>
            <a:r>
              <a:rPr lang="nb-NO" sz="2000" dirty="0">
                <a:solidFill>
                  <a:schemeClr val="tx1"/>
                </a:solidFill>
                <a:cs typeface="Times New Roman" pitchFamily="18" charset="0"/>
              </a:rPr>
              <a:t> a </a:t>
            </a:r>
            <a:r>
              <a:rPr lang="nb-NO" sz="2000" dirty="0" err="1">
                <a:solidFill>
                  <a:schemeClr val="tx1"/>
                </a:solidFill>
                <a:cs typeface="Times New Roman" pitchFamily="18" charset="0"/>
              </a:rPr>
              <a:t>pet</a:t>
            </a:r>
            <a:r>
              <a:rPr lang="nb-NO" sz="2000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nb-NO" sz="2000" dirty="0" err="1">
                <a:solidFill>
                  <a:schemeClr val="tx1"/>
                </a:solidFill>
                <a:cs typeface="Times New Roman" pitchFamily="18" charset="0"/>
              </a:rPr>
              <a:t>on</a:t>
            </a:r>
            <a:r>
              <a:rPr lang="nb-NO" sz="2000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nb-NO" sz="2000" dirty="0" err="1">
                <a:solidFill>
                  <a:schemeClr val="tx1"/>
                </a:solidFill>
                <a:cs typeface="Times New Roman" pitchFamily="18" charset="0"/>
              </a:rPr>
              <a:t>minor</a:t>
            </a:r>
            <a:r>
              <a:rPr lang="nb-NO" sz="2000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nb-NO" sz="2000" dirty="0" err="1">
                <a:solidFill>
                  <a:schemeClr val="tx1"/>
                </a:solidFill>
                <a:cs typeface="Times New Roman" pitchFamily="18" charset="0"/>
              </a:rPr>
              <a:t>health</a:t>
            </a:r>
            <a:r>
              <a:rPr lang="nb-NO" sz="2000" dirty="0">
                <a:solidFill>
                  <a:schemeClr val="tx1"/>
                </a:solidFill>
                <a:cs typeface="Times New Roman" pitchFamily="18" charset="0"/>
              </a:rPr>
              <a:t> problems: </a:t>
            </a:r>
          </a:p>
          <a:p>
            <a:pPr eaLnBrk="1" hangingPunct="1">
              <a:spcBef>
                <a:spcPts val="600"/>
              </a:spcBef>
              <a:buClr>
                <a:srgbClr val="009D7F"/>
              </a:buClr>
              <a:buFont typeface="Wingdings" pitchFamily="2" charset="2"/>
              <a:buChar char="Ø"/>
            </a:pPr>
            <a:r>
              <a:rPr lang="nb-NO" sz="2000" dirty="0">
                <a:solidFill>
                  <a:schemeClr val="tx1"/>
                </a:solidFill>
                <a:cs typeface="Times New Roman" pitchFamily="18" charset="0"/>
              </a:rPr>
              <a:t>Reduction in minor problems like </a:t>
            </a:r>
            <a:r>
              <a:rPr lang="nb-NO" sz="2000" i="1" dirty="0">
                <a:solidFill>
                  <a:schemeClr val="tx1"/>
                </a:solidFill>
                <a:cs typeface="Times New Roman" pitchFamily="18" charset="0"/>
              </a:rPr>
              <a:t>headache, common cough, sleeplessness, nervousness, being tired, digestion problems, </a:t>
            </a:r>
            <a:r>
              <a:rPr lang="nb-NO" sz="2000" dirty="0">
                <a:solidFill>
                  <a:schemeClr val="tx1"/>
                </a:solidFill>
                <a:cs typeface="Times New Roman" pitchFamily="18" charset="0"/>
              </a:rPr>
              <a:t>etc., already one month after acquiring the animal</a:t>
            </a:r>
            <a:r>
              <a:rPr lang="nb-NO" sz="2000" i="1" dirty="0">
                <a:solidFill>
                  <a:schemeClr val="tx1"/>
                </a:solidFill>
                <a:cs typeface="Times New Roman" pitchFamily="18" charset="0"/>
              </a:rPr>
              <a:t>. </a:t>
            </a:r>
          </a:p>
          <a:p>
            <a:pPr marL="0" indent="0" eaLnBrk="1" hangingPunct="1">
              <a:spcBef>
                <a:spcPts val="600"/>
              </a:spcBef>
              <a:buClr>
                <a:srgbClr val="009D7F"/>
              </a:buClr>
              <a:buNone/>
            </a:pPr>
            <a:r>
              <a:rPr lang="nb-NO" sz="2000" dirty="0">
                <a:solidFill>
                  <a:schemeClr val="tx1"/>
                </a:solidFill>
                <a:cs typeface="Times New Roman" pitchFamily="18" charset="0"/>
              </a:rPr>
              <a:t>		</a:t>
            </a:r>
            <a:r>
              <a:rPr lang="nb-NO" sz="2000" dirty="0">
                <a:cs typeface="Times New Roman" pitchFamily="18" charset="0"/>
              </a:rPr>
              <a:t>	</a:t>
            </a:r>
            <a:r>
              <a:rPr lang="nb-NO" sz="1200" dirty="0">
                <a:cs typeface="Times New Roman" pitchFamily="18" charset="0"/>
              </a:rPr>
              <a:t>(Serpell, 1991, </a:t>
            </a:r>
            <a:r>
              <a:rPr lang="nb-NO" sz="1200" i="1" dirty="0">
                <a:cs typeface="Times New Roman" pitchFamily="18" charset="0"/>
              </a:rPr>
              <a:t>Journal of the Royal Society of Medicine</a:t>
            </a:r>
            <a:r>
              <a:rPr lang="nb-NO" sz="1200" dirty="0">
                <a:cs typeface="Times New Roman" pitchFamily="18" charset="0"/>
              </a:rPr>
              <a:t> 84, 717–720)</a:t>
            </a:r>
          </a:p>
          <a:p>
            <a:pPr eaLnBrk="1" hangingPunct="1">
              <a:spcBef>
                <a:spcPts val="600"/>
              </a:spcBef>
              <a:buClr>
                <a:srgbClr val="009D7F"/>
              </a:buClr>
              <a:buFont typeface="Wingdings" pitchFamily="2" charset="2"/>
              <a:buChar char="Ø"/>
            </a:pPr>
            <a:endParaRPr lang="nb-NO" sz="1800" dirty="0">
              <a:solidFill>
                <a:schemeClr val="tx1"/>
              </a:solidFill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</a:pPr>
            <a:endParaRPr lang="nb-NO" sz="1600" dirty="0">
              <a:solidFill>
                <a:schemeClr val="tx1"/>
              </a:solidFill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 typeface="Webdings" pitchFamily="18" charset="2"/>
              <a:buNone/>
            </a:pPr>
            <a:r>
              <a:rPr lang="nb-NO" sz="1600" dirty="0">
                <a:solidFill>
                  <a:srgbClr val="00535E"/>
                </a:solidFill>
                <a:cs typeface="Times New Roman" pitchFamily="18" charset="0"/>
              </a:rPr>
              <a:t> </a:t>
            </a:r>
          </a:p>
        </p:txBody>
      </p:sp>
      <p:pic>
        <p:nvPicPr>
          <p:cNvPr id="11270" name="Bilde 5" descr="iStock_000001921848XSmal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35"/>
          <a:stretch/>
        </p:blipFill>
        <p:spPr bwMode="auto">
          <a:xfrm>
            <a:off x="5353200" y="3718540"/>
            <a:ext cx="2175496" cy="225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Norwegian University of Life Sciences</a:t>
            </a:r>
            <a:endParaRPr lang="nb-NO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Cat - Behaviour and Welfare - Bjarne O. Braastad</a:t>
            </a:r>
            <a:endParaRPr lang="nb-NO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E8CAB-9E1F-487B-9AE4-C60737AEF540}" type="slidenum">
              <a:rPr lang="nb-NO" smtClean="0"/>
              <a:pPr>
                <a:defRPr/>
              </a:pPr>
              <a:t>5</a:t>
            </a:fld>
            <a:endParaRPr lang="nb-NO"/>
          </a:p>
        </p:txBody>
      </p:sp>
      <p:pic>
        <p:nvPicPr>
          <p:cNvPr id="6" name="Picture 5" descr="A cat lying on a bed&#10;&#10;Description automatically generated">
            <a:extLst>
              <a:ext uri="{FF2B5EF4-FFF2-40B4-BE49-F238E27FC236}">
                <a16:creationId xmlns:a16="http://schemas.microsoft.com/office/drawing/2014/main" id="{75103DA9-0011-4EA2-995E-4EA9455CA1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40" y="3718540"/>
            <a:ext cx="3383868" cy="225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53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0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515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tel 1"/>
          <p:cNvSpPr>
            <a:spLocks noGrp="1"/>
          </p:cNvSpPr>
          <p:nvPr>
            <p:ph type="title"/>
          </p:nvPr>
        </p:nvSpPr>
        <p:spPr>
          <a:xfrm>
            <a:off x="582896" y="467572"/>
            <a:ext cx="7996500" cy="553998"/>
          </a:xfrm>
        </p:spPr>
        <p:txBody>
          <a:bodyPr/>
          <a:lstStyle/>
          <a:p>
            <a:r>
              <a:rPr lang="nb-NO" sz="3600" dirty="0"/>
              <a:t>Heart and </a:t>
            </a:r>
            <a:r>
              <a:rPr lang="nb-NO" sz="3600" dirty="0" err="1"/>
              <a:t>cardiovascular</a:t>
            </a:r>
            <a:r>
              <a:rPr lang="nb-NO" sz="3600" dirty="0"/>
              <a:t> </a:t>
            </a:r>
            <a:r>
              <a:rPr lang="nb-NO" sz="3600" dirty="0" err="1"/>
              <a:t>diseases</a:t>
            </a:r>
            <a:endParaRPr lang="nb-NO" sz="3600" dirty="0"/>
          </a:p>
        </p:txBody>
      </p:sp>
      <p:sp>
        <p:nvSpPr>
          <p:cNvPr id="9219" name="Plassholder for innhold 2"/>
          <p:cNvSpPr>
            <a:spLocks noGrp="1"/>
          </p:cNvSpPr>
          <p:nvPr>
            <p:ph idx="1"/>
          </p:nvPr>
        </p:nvSpPr>
        <p:spPr>
          <a:xfrm>
            <a:off x="563845" y="1221491"/>
            <a:ext cx="8040603" cy="5065712"/>
          </a:xfrm>
        </p:spPr>
        <p:txBody>
          <a:bodyPr/>
          <a:lstStyle/>
          <a:p>
            <a:r>
              <a:rPr lang="nb-NO" sz="2200" dirty="0">
                <a:solidFill>
                  <a:schemeClr val="tx1"/>
                </a:solidFill>
                <a:cs typeface="Times New Roman" pitchFamily="18" charset="0"/>
              </a:rPr>
              <a:t>The chance of surviving a major heart infarct or severe angina pectoris is considerably better if you have a cat or a dog to pet.</a:t>
            </a:r>
            <a:r>
              <a:rPr lang="nb-NO" sz="2000" dirty="0">
                <a:solidFill>
                  <a:schemeClr val="tx1"/>
                </a:solidFill>
                <a:cs typeface="Times New Roman" pitchFamily="18" charset="0"/>
              </a:rPr>
              <a:t>	</a:t>
            </a:r>
            <a:r>
              <a:rPr lang="nb-NO" sz="1200" dirty="0">
                <a:solidFill>
                  <a:schemeClr val="tx1"/>
                </a:solidFill>
                <a:cs typeface="Times New Roman" pitchFamily="18" charset="0"/>
              </a:rPr>
              <a:t>  	    	(Friedmann </a:t>
            </a:r>
            <a:r>
              <a:rPr lang="nb-NO" sz="1200" i="1" dirty="0">
                <a:solidFill>
                  <a:schemeClr val="tx1"/>
                </a:solidFill>
                <a:cs typeface="Times New Roman" pitchFamily="18" charset="0"/>
              </a:rPr>
              <a:t>et al</a:t>
            </a:r>
            <a:r>
              <a:rPr lang="nb-NO" sz="1200" dirty="0">
                <a:solidFill>
                  <a:schemeClr val="tx1"/>
                </a:solidFill>
                <a:cs typeface="Times New Roman" pitchFamily="18" charset="0"/>
              </a:rPr>
              <a:t>., 1980, </a:t>
            </a:r>
            <a:r>
              <a:rPr lang="nb-NO" sz="1200" i="1" dirty="0">
                <a:solidFill>
                  <a:schemeClr val="tx1"/>
                </a:solidFill>
                <a:cs typeface="Times New Roman" pitchFamily="18" charset="0"/>
              </a:rPr>
              <a:t>Public Health</a:t>
            </a:r>
            <a:r>
              <a:rPr lang="nb-NO" sz="1200" i="1" dirty="0">
                <a:cs typeface="Times New Roman" pitchFamily="18" charset="0"/>
              </a:rPr>
              <a:t> Reports </a:t>
            </a:r>
            <a:r>
              <a:rPr lang="nb-NO" sz="1200" dirty="0">
                <a:cs typeface="Times New Roman" pitchFamily="18" charset="0"/>
              </a:rPr>
              <a:t>95, 307–312</a:t>
            </a:r>
            <a:r>
              <a:rPr lang="nb-NO" sz="1200" dirty="0">
                <a:solidFill>
                  <a:schemeClr val="tx1"/>
                </a:solidFill>
                <a:cs typeface="Times New Roman" pitchFamily="18" charset="0"/>
              </a:rPr>
              <a:t>) </a:t>
            </a:r>
          </a:p>
          <a:p>
            <a:pPr lvl="1" eaLnBrk="1" hangingPunct="1">
              <a:lnSpc>
                <a:spcPct val="90000"/>
              </a:lnSpc>
              <a:spcBef>
                <a:spcPct val="60000"/>
              </a:spcBef>
              <a:buClr>
                <a:srgbClr val="009D7F"/>
              </a:buClr>
              <a:buFont typeface="Wingdings" pitchFamily="2" charset="2"/>
              <a:buChar char="Ø"/>
            </a:pPr>
            <a:r>
              <a:rPr lang="nb-NO" sz="2200" dirty="0" err="1">
                <a:solidFill>
                  <a:schemeClr val="tx1"/>
                </a:solidFill>
                <a:cs typeface="Times New Roman" pitchFamily="18" charset="0"/>
              </a:rPr>
              <a:t>Two</a:t>
            </a:r>
            <a:r>
              <a:rPr lang="nb-NO" sz="2200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nb-NO" sz="2200" dirty="0" err="1">
                <a:solidFill>
                  <a:schemeClr val="tx1"/>
                </a:solidFill>
                <a:cs typeface="Times New Roman" pitchFamily="18" charset="0"/>
              </a:rPr>
              <a:t>important</a:t>
            </a:r>
            <a:r>
              <a:rPr lang="nb-NO" sz="2200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nb-NO" sz="2200" dirty="0" err="1">
                <a:solidFill>
                  <a:schemeClr val="tx1"/>
                </a:solidFill>
                <a:cs typeface="Times New Roman" pitchFamily="18" charset="0"/>
              </a:rPr>
              <a:t>factors</a:t>
            </a:r>
            <a:r>
              <a:rPr lang="nb-NO" sz="2200" dirty="0">
                <a:solidFill>
                  <a:schemeClr val="tx1"/>
                </a:solidFill>
                <a:cs typeface="Times New Roman" pitchFamily="18" charset="0"/>
              </a:rPr>
              <a:t>: </a:t>
            </a:r>
            <a:r>
              <a:rPr lang="nb-NO" sz="2200" dirty="0" err="1">
                <a:solidFill>
                  <a:schemeClr val="tx1"/>
                </a:solidFill>
                <a:cs typeface="Times New Roman" pitchFamily="18" charset="0"/>
              </a:rPr>
              <a:t>pet</a:t>
            </a:r>
            <a:r>
              <a:rPr lang="nb-NO" sz="2200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nb-NO" sz="2200" dirty="0" err="1">
                <a:solidFill>
                  <a:schemeClr val="tx1"/>
                </a:solidFill>
                <a:cs typeface="Times New Roman" pitchFamily="18" charset="0"/>
              </a:rPr>
              <a:t>keeping</a:t>
            </a:r>
            <a:r>
              <a:rPr lang="nb-NO" sz="2200" dirty="0">
                <a:solidFill>
                  <a:schemeClr val="tx1"/>
                </a:solidFill>
                <a:cs typeface="Times New Roman" pitchFamily="18" charset="0"/>
              </a:rPr>
              <a:t> and </a:t>
            </a:r>
            <a:r>
              <a:rPr lang="nb-NO" sz="2200" dirty="0" err="1">
                <a:solidFill>
                  <a:schemeClr val="tx1"/>
                </a:solidFill>
                <a:cs typeface="Times New Roman" pitchFamily="18" charset="0"/>
              </a:rPr>
              <a:t>social</a:t>
            </a:r>
            <a:r>
              <a:rPr lang="nb-NO" sz="2200" dirty="0">
                <a:solidFill>
                  <a:schemeClr val="tx1"/>
                </a:solidFill>
                <a:cs typeface="Times New Roman" pitchFamily="18" charset="0"/>
              </a:rPr>
              <a:t> support</a:t>
            </a:r>
          </a:p>
          <a:p>
            <a:pPr lvl="1" eaLnBrk="1" hangingPunct="1">
              <a:lnSpc>
                <a:spcPct val="90000"/>
              </a:lnSpc>
              <a:spcBef>
                <a:spcPct val="60000"/>
              </a:spcBef>
              <a:buClr>
                <a:srgbClr val="009D7F"/>
              </a:buClr>
              <a:buFont typeface="Wingdings" pitchFamily="2" charset="2"/>
              <a:buChar char="Ø"/>
            </a:pPr>
            <a:r>
              <a:rPr lang="nb-NO" sz="2200" dirty="0">
                <a:solidFill>
                  <a:schemeClr val="tx1"/>
                </a:solidFill>
                <a:cs typeface="Times New Roman" pitchFamily="18" charset="0"/>
              </a:rPr>
              <a:t>Dog owners had an 8.6 times higher chance of survival one year after an acute myocardial infarction than people without a pet</a:t>
            </a:r>
            <a:r>
              <a:rPr lang="nb-NO" sz="2200" dirty="0">
                <a:cs typeface="Times New Roman" pitchFamily="18" charset="0"/>
              </a:rPr>
              <a:t>.     </a:t>
            </a:r>
          </a:p>
          <a:p>
            <a:pPr marL="468000" lvl="1" indent="0" eaLnBrk="1" hangingPunct="1">
              <a:lnSpc>
                <a:spcPct val="90000"/>
              </a:lnSpc>
              <a:spcBef>
                <a:spcPct val="60000"/>
              </a:spcBef>
              <a:buClr>
                <a:srgbClr val="009D7F"/>
              </a:buClr>
              <a:buNone/>
            </a:pPr>
            <a:r>
              <a:rPr lang="nb-NO" sz="2200" dirty="0">
                <a:solidFill>
                  <a:schemeClr val="tx1"/>
                </a:solidFill>
                <a:cs typeface="Times New Roman" pitchFamily="18" charset="0"/>
              </a:rPr>
              <a:t>		</a:t>
            </a:r>
            <a:r>
              <a:rPr lang="nb-NO" sz="1200" dirty="0">
                <a:solidFill>
                  <a:schemeClr val="tx1"/>
                </a:solidFill>
                <a:cs typeface="Times New Roman" pitchFamily="18" charset="0"/>
              </a:rPr>
              <a:t>(Friedmann &amp; Thomas, 1995, </a:t>
            </a:r>
            <a:r>
              <a:rPr lang="nb-NO" sz="1200" i="1" dirty="0">
                <a:solidFill>
                  <a:schemeClr val="tx1"/>
                </a:solidFill>
                <a:cs typeface="Times New Roman" pitchFamily="18" charset="0"/>
              </a:rPr>
              <a:t>American Journal of Cardiology </a:t>
            </a:r>
            <a:r>
              <a:rPr lang="nb-NO" sz="1200" dirty="0">
                <a:solidFill>
                  <a:schemeClr val="tx1"/>
                </a:solidFill>
                <a:cs typeface="Times New Roman" pitchFamily="18" charset="0"/>
              </a:rPr>
              <a:t>76, 1213–1217) </a:t>
            </a:r>
          </a:p>
          <a:p>
            <a:pPr marL="468000" lvl="1" indent="0" eaLnBrk="1" hangingPunct="1">
              <a:lnSpc>
                <a:spcPct val="90000"/>
              </a:lnSpc>
              <a:spcBef>
                <a:spcPct val="60000"/>
              </a:spcBef>
              <a:buClr>
                <a:srgbClr val="009D7F"/>
              </a:buClr>
              <a:buNone/>
            </a:pPr>
            <a:endParaRPr lang="nb-NO" sz="1200" dirty="0">
              <a:solidFill>
                <a:schemeClr val="tx1"/>
              </a:solidFill>
              <a:cs typeface="Times New Roman" pitchFamily="18" charset="0"/>
            </a:endParaRPr>
          </a:p>
          <a:p>
            <a:pPr lvl="1" eaLnBrk="1" hangingPunct="1">
              <a:spcBef>
                <a:spcPts val="0"/>
              </a:spcBef>
              <a:buClr>
                <a:srgbClr val="009D7F"/>
              </a:buClr>
              <a:buFont typeface="Wingdings" pitchFamily="2" charset="2"/>
              <a:buChar char="Ø"/>
            </a:pPr>
            <a:r>
              <a:rPr lang="nb-NO" dirty="0">
                <a:solidFill>
                  <a:schemeClr val="tx1"/>
                </a:solidFill>
                <a:cs typeface="Times New Roman" pitchFamily="18" charset="0"/>
              </a:rPr>
              <a:t>While 28% of patients without a pet died </a:t>
            </a:r>
          </a:p>
          <a:p>
            <a:pPr marL="468000" lvl="1" indent="0" eaLnBrk="1" hangingPunct="1">
              <a:spcBef>
                <a:spcPts val="0"/>
              </a:spcBef>
              <a:buClr>
                <a:srgbClr val="009D7F"/>
              </a:buClr>
              <a:buNone/>
            </a:pPr>
            <a:r>
              <a:rPr lang="nb-NO" dirty="0">
                <a:solidFill>
                  <a:schemeClr val="tx1"/>
                </a:solidFill>
                <a:cs typeface="Times New Roman" pitchFamily="18" charset="0"/>
              </a:rPr>
              <a:t>    within a year, only 5.7% of those with a </a:t>
            </a:r>
          </a:p>
          <a:p>
            <a:pPr marL="0" indent="0">
              <a:spcBef>
                <a:spcPts val="0"/>
              </a:spcBef>
              <a:buNone/>
            </a:pPr>
            <a:r>
              <a:rPr lang="nb-NO" dirty="0">
                <a:solidFill>
                  <a:schemeClr val="tx1"/>
                </a:solidFill>
              </a:rPr>
              <a:t>	</a:t>
            </a:r>
            <a:r>
              <a:rPr lang="nb-NO" dirty="0">
                <a:solidFill>
                  <a:schemeClr val="tx1"/>
                </a:solidFill>
                <a:cs typeface="Times New Roman" pitchFamily="18" charset="0"/>
              </a:rPr>
              <a:t>pet died (p&lt;0.05). </a:t>
            </a:r>
          </a:p>
          <a:p>
            <a:pPr marL="0" indent="0" eaLnBrk="1" hangingPunct="1">
              <a:buNone/>
            </a:pPr>
            <a:endParaRPr lang="nb-NO" sz="1700" dirty="0">
              <a:solidFill>
                <a:schemeClr val="tx1"/>
              </a:solidFill>
            </a:endParaRPr>
          </a:p>
          <a:p>
            <a:endParaRPr lang="nb-NO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652120" y="6373217"/>
            <a:ext cx="2891208" cy="153888"/>
          </a:xfrm>
        </p:spPr>
        <p:txBody>
          <a:bodyPr/>
          <a:lstStyle/>
          <a:p>
            <a:r>
              <a:rPr lang="nb-NO"/>
              <a:t>Norwegian University of Life Sciences</a:t>
            </a:r>
            <a:endParaRPr lang="nb-NO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Cat - Behaviour and Welfare - Bjarne O. Braastad</a:t>
            </a:r>
            <a:endParaRPr lang="nb-NO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248" y="4653136"/>
            <a:ext cx="1861634" cy="151807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E8CAB-9E1F-487B-9AE4-C60737AEF540}" type="slidenum">
              <a:rPr lang="nb-NO" smtClean="0"/>
              <a:pPr>
                <a:defRPr/>
              </a:pPr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01808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476672"/>
            <a:ext cx="7960940" cy="553998"/>
          </a:xfrm>
        </p:spPr>
        <p:txBody>
          <a:bodyPr/>
          <a:lstStyle/>
          <a:p>
            <a:pPr eaLnBrk="1" hangingPunct="1"/>
            <a:r>
              <a:rPr lang="nb-NO" sz="3600" dirty="0" err="1"/>
              <a:t>Effects</a:t>
            </a:r>
            <a:r>
              <a:rPr lang="nb-NO" sz="3600" dirty="0"/>
              <a:t> </a:t>
            </a:r>
            <a:r>
              <a:rPr lang="nb-NO" sz="3600" dirty="0" err="1"/>
              <a:t>on</a:t>
            </a:r>
            <a:r>
              <a:rPr lang="nb-NO" sz="3600" dirty="0"/>
              <a:t> mental </a:t>
            </a:r>
            <a:r>
              <a:rPr lang="nb-NO" sz="3600" dirty="0" err="1"/>
              <a:t>health</a:t>
            </a:r>
            <a:endParaRPr lang="nb-NO" sz="3600" dirty="0"/>
          </a:p>
        </p:txBody>
      </p:sp>
      <p:sp>
        <p:nvSpPr>
          <p:cNvPr id="13317" name="Rectangle 3"/>
          <p:cNvSpPr>
            <a:spLocks noGrp="1" noChangeArrowheads="1"/>
          </p:cNvSpPr>
          <p:nvPr>
            <p:ph idx="1"/>
          </p:nvPr>
        </p:nvSpPr>
        <p:spPr>
          <a:xfrm>
            <a:off x="616990" y="1400302"/>
            <a:ext cx="8059466" cy="3983782"/>
          </a:xfrm>
        </p:spPr>
        <p:txBody>
          <a:bodyPr/>
          <a:lstStyle/>
          <a:p>
            <a:pPr eaLnBrk="1" hangingPunct="1">
              <a:buFont typeface="Webdings" pitchFamily="18" charset="2"/>
              <a:buNone/>
            </a:pPr>
            <a:r>
              <a:rPr lang="nb-NO" dirty="0" err="1"/>
              <a:t>C</a:t>
            </a:r>
            <a:r>
              <a:rPr lang="nb-NO" dirty="0" err="1">
                <a:solidFill>
                  <a:schemeClr val="tx1"/>
                </a:solidFill>
              </a:rPr>
              <a:t>ontact</a:t>
            </a:r>
            <a:r>
              <a:rPr lang="nb-NO" dirty="0">
                <a:solidFill>
                  <a:schemeClr val="tx1"/>
                </a:solidFill>
              </a:rPr>
              <a:t> </a:t>
            </a:r>
            <a:r>
              <a:rPr lang="nb-NO" dirty="0" err="1">
                <a:solidFill>
                  <a:schemeClr val="tx1"/>
                </a:solidFill>
              </a:rPr>
              <a:t>with</a:t>
            </a:r>
            <a:r>
              <a:rPr lang="nb-NO" dirty="0">
                <a:solidFill>
                  <a:schemeClr val="tx1"/>
                </a:solidFill>
              </a:rPr>
              <a:t> </a:t>
            </a:r>
            <a:r>
              <a:rPr lang="nb-NO" dirty="0" err="1">
                <a:solidFill>
                  <a:schemeClr val="tx1"/>
                </a:solidFill>
              </a:rPr>
              <a:t>animals</a:t>
            </a:r>
            <a:r>
              <a:rPr lang="nb-NO" dirty="0">
                <a:solidFill>
                  <a:schemeClr val="tx1"/>
                </a:solidFill>
              </a:rPr>
              <a:t> </a:t>
            </a:r>
            <a:r>
              <a:rPr lang="nb-NO" dirty="0" err="1">
                <a:solidFill>
                  <a:schemeClr val="tx1"/>
                </a:solidFill>
              </a:rPr>
              <a:t>can</a:t>
            </a:r>
            <a:r>
              <a:rPr lang="nb-NO" dirty="0">
                <a:solidFill>
                  <a:schemeClr val="tx1"/>
                </a:solidFill>
              </a:rPr>
              <a:t> </a:t>
            </a:r>
            <a:r>
              <a:rPr lang="nb-NO" dirty="0" err="1">
                <a:solidFill>
                  <a:schemeClr val="tx1"/>
                </a:solidFill>
              </a:rPr>
              <a:t>reduce</a:t>
            </a:r>
            <a:r>
              <a:rPr lang="nb-NO" dirty="0">
                <a:solidFill>
                  <a:schemeClr val="tx1"/>
                </a:solidFill>
              </a:rPr>
              <a:t> symptoms of:</a:t>
            </a:r>
          </a:p>
          <a:p>
            <a:pPr eaLnBrk="1" hangingPunct="1">
              <a:buSzTx/>
            </a:pPr>
            <a:r>
              <a:rPr lang="nb-NO" sz="2000" dirty="0">
                <a:solidFill>
                  <a:schemeClr val="tx1"/>
                </a:solidFill>
              </a:rPr>
              <a:t>Depression</a:t>
            </a:r>
            <a:r>
              <a:rPr lang="nb-NO" dirty="0">
                <a:solidFill>
                  <a:schemeClr val="tx1"/>
                </a:solidFill>
              </a:rPr>
              <a:t> </a:t>
            </a:r>
            <a:r>
              <a:rPr lang="nb-NO" sz="1200" dirty="0">
                <a:solidFill>
                  <a:schemeClr val="tx1"/>
                </a:solidFill>
              </a:rPr>
              <a:t>(Folse </a:t>
            </a:r>
            <a:r>
              <a:rPr lang="nb-NO" sz="1200" i="1" dirty="0">
                <a:solidFill>
                  <a:schemeClr val="tx1"/>
                </a:solidFill>
              </a:rPr>
              <a:t>et al., </a:t>
            </a:r>
            <a:r>
              <a:rPr lang="nb-NO" sz="1200" dirty="0">
                <a:solidFill>
                  <a:schemeClr val="tx1"/>
                </a:solidFill>
              </a:rPr>
              <a:t>1994, </a:t>
            </a:r>
            <a:r>
              <a:rPr lang="nb-NO" sz="1200" i="1" dirty="0">
                <a:solidFill>
                  <a:schemeClr val="tx1"/>
                </a:solidFill>
              </a:rPr>
              <a:t>Anthrozoos</a:t>
            </a:r>
            <a:r>
              <a:rPr lang="nb-NO" sz="1200" dirty="0">
                <a:solidFill>
                  <a:schemeClr val="tx1"/>
                </a:solidFill>
              </a:rPr>
              <a:t> 7, 188–194)</a:t>
            </a:r>
          </a:p>
          <a:p>
            <a:pPr eaLnBrk="1" hangingPunct="1">
              <a:buSzTx/>
            </a:pPr>
            <a:r>
              <a:rPr lang="nb-NO" sz="2000" dirty="0">
                <a:solidFill>
                  <a:schemeClr val="tx1"/>
                </a:solidFill>
              </a:rPr>
              <a:t>Anxiety </a:t>
            </a:r>
            <a:r>
              <a:rPr lang="nb-NO" sz="1200" dirty="0">
                <a:solidFill>
                  <a:schemeClr val="tx1"/>
                </a:solidFill>
              </a:rPr>
              <a:t>(Berget </a:t>
            </a:r>
            <a:r>
              <a:rPr lang="nb-NO" sz="1200" i="1" dirty="0">
                <a:solidFill>
                  <a:schemeClr val="tx1"/>
                </a:solidFill>
              </a:rPr>
              <a:t>et al</a:t>
            </a:r>
            <a:r>
              <a:rPr lang="nb-NO" sz="1200" dirty="0">
                <a:solidFill>
                  <a:schemeClr val="tx1"/>
                </a:solidFill>
              </a:rPr>
              <a:t>., 2011, </a:t>
            </a:r>
            <a:r>
              <a:rPr lang="nb-NO" sz="1200" i="1" dirty="0">
                <a:solidFill>
                  <a:schemeClr val="tx1"/>
                </a:solidFill>
              </a:rPr>
              <a:t>Occupational Therapy in Mental Health </a:t>
            </a:r>
            <a:r>
              <a:rPr lang="nb-NO" sz="1200" dirty="0">
                <a:solidFill>
                  <a:schemeClr val="tx1"/>
                </a:solidFill>
              </a:rPr>
              <a:t>27, 50–64)</a:t>
            </a:r>
          </a:p>
          <a:p>
            <a:pPr eaLnBrk="1" hangingPunct="1">
              <a:buSzTx/>
            </a:pPr>
            <a:r>
              <a:rPr lang="nb-NO" sz="2000" dirty="0"/>
              <a:t>Joylessness</a:t>
            </a:r>
            <a:r>
              <a:rPr lang="nb-NO" sz="2000" dirty="0">
                <a:solidFill>
                  <a:schemeClr val="tx1"/>
                </a:solidFill>
              </a:rPr>
              <a:t> (anhedonia) </a:t>
            </a:r>
            <a:r>
              <a:rPr lang="nb-NO" sz="1200" dirty="0">
                <a:solidFill>
                  <a:schemeClr val="tx1"/>
                </a:solidFill>
              </a:rPr>
              <a:t>(Nathans-Barel </a:t>
            </a:r>
            <a:r>
              <a:rPr lang="nb-NO" sz="1200" i="1" dirty="0">
                <a:solidFill>
                  <a:schemeClr val="tx1"/>
                </a:solidFill>
              </a:rPr>
              <a:t>et al</a:t>
            </a:r>
            <a:r>
              <a:rPr lang="nb-NO" sz="1200" dirty="0">
                <a:solidFill>
                  <a:schemeClr val="tx1"/>
                </a:solidFill>
              </a:rPr>
              <a:t>., 2005, </a:t>
            </a:r>
            <a:r>
              <a:rPr lang="nb-NO" sz="1200" i="1" dirty="0">
                <a:solidFill>
                  <a:schemeClr val="tx1"/>
                </a:solidFill>
              </a:rPr>
              <a:t>Psychotherapy and Psychosomatics </a:t>
            </a:r>
          </a:p>
          <a:p>
            <a:pPr marL="0" indent="0" eaLnBrk="1" hangingPunct="1">
              <a:buSzTx/>
              <a:buNone/>
            </a:pPr>
            <a:r>
              <a:rPr lang="nb-NO" sz="1200" dirty="0">
                <a:solidFill>
                  <a:schemeClr val="tx1"/>
                </a:solidFill>
              </a:rPr>
              <a:t>							74, 31–35)</a:t>
            </a:r>
          </a:p>
          <a:p>
            <a:pPr marL="0" indent="0" eaLnBrk="1" hangingPunct="1">
              <a:buSzTx/>
              <a:buNone/>
            </a:pPr>
            <a:endParaRPr lang="nb-NO" sz="16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356208" y="6381510"/>
            <a:ext cx="2891208" cy="153888"/>
          </a:xfrm>
        </p:spPr>
        <p:txBody>
          <a:bodyPr/>
          <a:lstStyle/>
          <a:p>
            <a:r>
              <a:rPr lang="nb-NO" dirty="0"/>
              <a:t>Norwegian </a:t>
            </a:r>
            <a:r>
              <a:rPr lang="nb-NO" dirty="0" err="1"/>
              <a:t>University</a:t>
            </a:r>
            <a:r>
              <a:rPr lang="nb-NO" dirty="0"/>
              <a:t> of Life Sciences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Cat - Behaviour and Welfare - Bjarne O. Braastad</a:t>
            </a:r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E8CAB-9E1F-487B-9AE4-C60737AEF540}" type="slidenum">
              <a:rPr lang="nb-NO" smtClean="0"/>
              <a:pPr>
                <a:defRPr/>
              </a:pPr>
              <a:t>7</a:t>
            </a:fld>
            <a:endParaRPr lang="nb-NO"/>
          </a:p>
        </p:txBody>
      </p:sp>
      <p:pic>
        <p:nvPicPr>
          <p:cNvPr id="7" name="Picture 6" descr="A picture containing person, indoor, sitting, dog&#10;&#10;Description automatically generated">
            <a:extLst>
              <a:ext uri="{FF2B5EF4-FFF2-40B4-BE49-F238E27FC236}">
                <a16:creationId xmlns:a16="http://schemas.microsoft.com/office/drawing/2014/main" id="{9FA3D312-EF6A-4A86-ABD3-05817F4918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3179208"/>
            <a:ext cx="3828030" cy="255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985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2"/>
          <p:cNvSpPr>
            <a:spLocks noGrp="1" noChangeArrowheads="1"/>
          </p:cNvSpPr>
          <p:nvPr>
            <p:ph type="title"/>
          </p:nvPr>
        </p:nvSpPr>
        <p:spPr>
          <a:xfrm>
            <a:off x="576000" y="488870"/>
            <a:ext cx="7933000" cy="553998"/>
          </a:xfrm>
        </p:spPr>
        <p:txBody>
          <a:bodyPr/>
          <a:lstStyle/>
          <a:p>
            <a:pPr eaLnBrk="1" hangingPunct="1"/>
            <a:r>
              <a:rPr lang="nb-NO" sz="3600" dirty="0" err="1"/>
              <a:t>Coping</a:t>
            </a:r>
            <a:r>
              <a:rPr lang="nb-NO" sz="3600" dirty="0"/>
              <a:t> </a:t>
            </a:r>
            <a:r>
              <a:rPr lang="nb-NO" sz="3600" dirty="0" err="1"/>
              <a:t>ability</a:t>
            </a:r>
            <a:r>
              <a:rPr lang="nb-NO" sz="3600" dirty="0"/>
              <a:t> and </a:t>
            </a:r>
            <a:r>
              <a:rPr lang="nb-NO" sz="3600" dirty="0" err="1"/>
              <a:t>self-esteem</a:t>
            </a:r>
            <a:endParaRPr lang="nb-NO" sz="3600" dirty="0"/>
          </a:p>
        </p:txBody>
      </p:sp>
      <p:sp>
        <p:nvSpPr>
          <p:cNvPr id="12293" name="Rectangle 3"/>
          <p:cNvSpPr>
            <a:spLocks noGrp="1" noChangeArrowheads="1"/>
          </p:cNvSpPr>
          <p:nvPr>
            <p:ph idx="1"/>
          </p:nvPr>
        </p:nvSpPr>
        <p:spPr>
          <a:xfrm>
            <a:off x="576000" y="1196752"/>
            <a:ext cx="7992000" cy="5400675"/>
          </a:xfrm>
        </p:spPr>
        <p:txBody>
          <a:bodyPr/>
          <a:lstStyle/>
          <a:p>
            <a:pPr eaLnBrk="1" hangingPunct="1">
              <a:buSzTx/>
            </a:pPr>
            <a:r>
              <a:rPr lang="nb-NO" sz="2000" dirty="0" err="1">
                <a:solidFill>
                  <a:schemeClr val="tx1"/>
                </a:solidFill>
              </a:rPr>
              <a:t>Based</a:t>
            </a:r>
            <a:r>
              <a:rPr lang="nb-NO" sz="2000" dirty="0">
                <a:solidFill>
                  <a:schemeClr val="tx1"/>
                </a:solidFill>
              </a:rPr>
              <a:t> </a:t>
            </a:r>
            <a:r>
              <a:rPr lang="nb-NO" sz="2000" dirty="0" err="1">
                <a:solidFill>
                  <a:schemeClr val="tx1"/>
                </a:solidFill>
              </a:rPr>
              <a:t>on</a:t>
            </a:r>
            <a:r>
              <a:rPr lang="nb-NO" sz="2000" dirty="0">
                <a:solidFill>
                  <a:schemeClr val="tx1"/>
                </a:solidFill>
              </a:rPr>
              <a:t> </a:t>
            </a:r>
            <a:r>
              <a:rPr lang="nb-NO" sz="2000" dirty="0" err="1">
                <a:solidFill>
                  <a:schemeClr val="tx1"/>
                </a:solidFill>
              </a:rPr>
              <a:t>cognitive</a:t>
            </a:r>
            <a:r>
              <a:rPr lang="nb-NO" sz="2000" dirty="0">
                <a:solidFill>
                  <a:schemeClr val="tx1"/>
                </a:solidFill>
              </a:rPr>
              <a:t> </a:t>
            </a:r>
            <a:r>
              <a:rPr lang="nb-NO" sz="2000" dirty="0" err="1">
                <a:solidFill>
                  <a:schemeClr val="tx1"/>
                </a:solidFill>
              </a:rPr>
              <a:t>theories</a:t>
            </a:r>
            <a:r>
              <a:rPr lang="nb-NO" sz="2000" dirty="0">
                <a:solidFill>
                  <a:schemeClr val="tx1"/>
                </a:solidFill>
              </a:rPr>
              <a:t>:</a:t>
            </a:r>
          </a:p>
          <a:p>
            <a:pPr lvl="1">
              <a:buFont typeface="Wingdings" pitchFamily="2" charset="2"/>
              <a:buChar char="Ø"/>
            </a:pPr>
            <a:r>
              <a:rPr lang="nb-NO" dirty="0">
                <a:solidFill>
                  <a:schemeClr val="tx1"/>
                </a:solidFill>
              </a:rPr>
              <a:t> </a:t>
            </a:r>
            <a:r>
              <a:rPr lang="nb-NO" sz="2000" dirty="0">
                <a:solidFill>
                  <a:schemeClr val="tx1"/>
                </a:solidFill>
              </a:rPr>
              <a:t>Self-efficacy     	</a:t>
            </a:r>
            <a:r>
              <a:rPr lang="nb-NO" sz="1200" dirty="0">
                <a:solidFill>
                  <a:schemeClr val="tx1"/>
                </a:solidFill>
              </a:rPr>
              <a:t>(Bandura, 1977, </a:t>
            </a:r>
            <a:r>
              <a:rPr lang="nb-NO" sz="1200" i="1" dirty="0">
                <a:solidFill>
                  <a:schemeClr val="tx1"/>
                </a:solidFill>
              </a:rPr>
              <a:t>Psychological Review </a:t>
            </a:r>
            <a:r>
              <a:rPr lang="nb-NO" sz="1200" dirty="0">
                <a:solidFill>
                  <a:schemeClr val="tx1"/>
                </a:solidFill>
              </a:rPr>
              <a:t>84, 191–215)</a:t>
            </a:r>
          </a:p>
          <a:p>
            <a:pPr lvl="2">
              <a:buFontTx/>
              <a:buNone/>
            </a:pPr>
            <a:r>
              <a:rPr lang="nb-NO" sz="1800" dirty="0">
                <a:solidFill>
                  <a:schemeClr val="tx1"/>
                </a:solidFill>
              </a:rPr>
              <a:t>− low degree of self-efficacy is associated with depression and anxiety   </a:t>
            </a:r>
            <a:r>
              <a:rPr lang="nb-NO" sz="2000" dirty="0">
                <a:solidFill>
                  <a:schemeClr val="tx1"/>
                </a:solidFill>
              </a:rPr>
              <a:t>	</a:t>
            </a:r>
            <a:r>
              <a:rPr lang="nb-NO" sz="1200" dirty="0">
                <a:solidFill>
                  <a:schemeClr val="tx1"/>
                </a:solidFill>
              </a:rPr>
              <a:t>(</a:t>
            </a:r>
            <a:r>
              <a:rPr lang="en-US" sz="1200" dirty="0">
                <a:solidFill>
                  <a:schemeClr val="tx1"/>
                </a:solidFill>
              </a:rPr>
              <a:t>Berget </a:t>
            </a:r>
            <a:r>
              <a:rPr lang="en-US" sz="1200" i="1" dirty="0">
                <a:solidFill>
                  <a:schemeClr val="tx1"/>
                </a:solidFill>
              </a:rPr>
              <a:t>et al</a:t>
            </a:r>
            <a:r>
              <a:rPr lang="en-US" sz="1200" dirty="0">
                <a:solidFill>
                  <a:schemeClr val="tx1"/>
                </a:solidFill>
              </a:rPr>
              <a:t>., 2007, </a:t>
            </a:r>
            <a:r>
              <a:rPr lang="en-US" sz="1200" i="1" dirty="0">
                <a:solidFill>
                  <a:schemeClr val="tx1"/>
                </a:solidFill>
              </a:rPr>
              <a:t>Occupational Therapy and Mental Health </a:t>
            </a:r>
            <a:r>
              <a:rPr lang="en-US" sz="1200" dirty="0">
                <a:solidFill>
                  <a:schemeClr val="tx1"/>
                </a:solidFill>
              </a:rPr>
              <a:t>23, 101–117)</a:t>
            </a:r>
            <a:endParaRPr lang="nb-NO" sz="1200" dirty="0">
              <a:solidFill>
                <a:schemeClr val="tx1"/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nb-NO" sz="1900" dirty="0">
                <a:solidFill>
                  <a:schemeClr val="tx1"/>
                </a:solidFill>
              </a:rPr>
              <a:t>  </a:t>
            </a:r>
            <a:r>
              <a:rPr lang="nb-NO" sz="2000" dirty="0">
                <a:solidFill>
                  <a:schemeClr val="tx1"/>
                </a:solidFill>
              </a:rPr>
              <a:t>Self-esteem         </a:t>
            </a:r>
            <a:r>
              <a:rPr lang="nb-NO" sz="1200" dirty="0">
                <a:solidFill>
                  <a:schemeClr val="tx1"/>
                </a:solidFill>
              </a:rPr>
              <a:t>(Nebbe, 1991, </a:t>
            </a:r>
            <a:r>
              <a:rPr lang="nb-NO" sz="1200" i="1" dirty="0">
                <a:solidFill>
                  <a:schemeClr val="tx1"/>
                </a:solidFill>
              </a:rPr>
              <a:t>School Counselling </a:t>
            </a:r>
            <a:r>
              <a:rPr lang="nb-NO" sz="1200" dirty="0">
                <a:solidFill>
                  <a:schemeClr val="tx1"/>
                </a:solidFill>
              </a:rPr>
              <a:t>38, 362–371)</a:t>
            </a:r>
          </a:p>
          <a:p>
            <a:pPr eaLnBrk="1" hangingPunct="1">
              <a:buSzTx/>
            </a:pPr>
            <a:r>
              <a:rPr lang="nb-NO" sz="2000" dirty="0"/>
              <a:t>Farm </a:t>
            </a:r>
            <a:r>
              <a:rPr lang="nb-NO" sz="2000" dirty="0" err="1"/>
              <a:t>animals</a:t>
            </a:r>
            <a:r>
              <a:rPr lang="nb-NO" sz="2000" dirty="0"/>
              <a:t> and </a:t>
            </a:r>
            <a:r>
              <a:rPr lang="nb-NO" sz="2000" dirty="0" err="1"/>
              <a:t>companion</a:t>
            </a:r>
            <a:r>
              <a:rPr lang="nb-NO" sz="2000" dirty="0"/>
              <a:t> </a:t>
            </a:r>
            <a:r>
              <a:rPr lang="nb-NO" sz="2000" dirty="0" err="1"/>
              <a:t>animals</a:t>
            </a:r>
            <a:r>
              <a:rPr lang="nb-NO" sz="2000" dirty="0"/>
              <a:t> </a:t>
            </a:r>
            <a:r>
              <a:rPr lang="nb-NO" sz="2000" dirty="0" err="1"/>
              <a:t>depend</a:t>
            </a:r>
            <a:r>
              <a:rPr lang="nb-NO" sz="2000" dirty="0"/>
              <a:t> </a:t>
            </a:r>
            <a:r>
              <a:rPr lang="nb-NO" sz="2000" dirty="0" err="1"/>
              <a:t>on</a:t>
            </a:r>
            <a:r>
              <a:rPr lang="nb-NO" sz="2000" dirty="0"/>
              <a:t> </a:t>
            </a:r>
            <a:r>
              <a:rPr lang="nb-NO" sz="2000" dirty="0" err="1"/>
              <a:t>humans</a:t>
            </a:r>
            <a:r>
              <a:rPr lang="nb-NO" sz="2000" dirty="0"/>
              <a:t> to </a:t>
            </a:r>
            <a:r>
              <a:rPr lang="nb-NO" sz="2000" dirty="0" err="1"/>
              <a:t>get</a:t>
            </a:r>
            <a:r>
              <a:rPr lang="nb-NO" sz="2000" dirty="0"/>
              <a:t> </a:t>
            </a:r>
            <a:r>
              <a:rPr lang="nb-NO" sz="2000" dirty="0" err="1"/>
              <a:t>their</a:t>
            </a:r>
            <a:r>
              <a:rPr lang="nb-NO" sz="2000" dirty="0"/>
              <a:t> </a:t>
            </a:r>
            <a:r>
              <a:rPr lang="nb-NO" sz="2000" dirty="0" err="1"/>
              <a:t>basic</a:t>
            </a:r>
            <a:r>
              <a:rPr lang="nb-NO" sz="2000" dirty="0"/>
              <a:t> </a:t>
            </a:r>
            <a:r>
              <a:rPr lang="nb-NO" sz="2000" dirty="0" err="1"/>
              <a:t>needs</a:t>
            </a:r>
            <a:r>
              <a:rPr lang="nb-NO" sz="2000" dirty="0"/>
              <a:t> </a:t>
            </a:r>
            <a:r>
              <a:rPr lang="nb-NO" sz="2000" dirty="0" err="1"/>
              <a:t>satsified</a:t>
            </a:r>
            <a:r>
              <a:rPr lang="nb-NO" sz="2000" dirty="0">
                <a:solidFill>
                  <a:schemeClr val="tx1"/>
                </a:solidFill>
              </a:rPr>
              <a:t>. </a:t>
            </a:r>
          </a:p>
          <a:p>
            <a:pPr eaLnBrk="1" hangingPunct="1">
              <a:buSzTx/>
              <a:tabLst>
                <a:tab pos="538163" algn="l"/>
              </a:tabLst>
            </a:pPr>
            <a:r>
              <a:rPr lang="nb-NO" sz="2000" dirty="0">
                <a:solidFill>
                  <a:schemeClr val="tx1"/>
                </a:solidFill>
              </a:rPr>
              <a:t>Working with animals provides possibilities for increased </a:t>
            </a:r>
            <a:r>
              <a:rPr lang="nb-NO" sz="2000" dirty="0"/>
              <a:t>coping ability, self-esteem and a feeling of being significant. </a:t>
            </a:r>
          </a:p>
          <a:p>
            <a:pPr marL="0" indent="0" eaLnBrk="1" hangingPunct="1">
              <a:buSzTx/>
              <a:buNone/>
              <a:tabLst>
                <a:tab pos="538163" algn="l"/>
              </a:tabLst>
            </a:pPr>
            <a:r>
              <a:rPr lang="nb-NO" sz="1200" dirty="0">
                <a:solidFill>
                  <a:schemeClr val="tx1"/>
                </a:solidFill>
              </a:rPr>
              <a:t>		(Burgon, 2003, </a:t>
            </a:r>
            <a:r>
              <a:rPr lang="nb-NO" sz="1200" i="1" dirty="0">
                <a:solidFill>
                  <a:schemeClr val="tx1"/>
                </a:solidFill>
              </a:rPr>
              <a:t>Anthrozoos</a:t>
            </a:r>
            <a:r>
              <a:rPr lang="nb-NO" sz="1200" dirty="0">
                <a:solidFill>
                  <a:schemeClr val="tx1"/>
                </a:solidFill>
              </a:rPr>
              <a:t> 16, 263–276; Bizub </a:t>
            </a:r>
            <a:r>
              <a:rPr lang="nb-NO" sz="1200" i="1" dirty="0">
                <a:solidFill>
                  <a:schemeClr val="tx1"/>
                </a:solidFill>
              </a:rPr>
              <a:t>et al</a:t>
            </a:r>
            <a:r>
              <a:rPr lang="nb-NO" sz="1200" dirty="0">
                <a:solidFill>
                  <a:schemeClr val="tx1"/>
                </a:solidFill>
              </a:rPr>
              <a:t>., 2003, </a:t>
            </a:r>
          </a:p>
          <a:p>
            <a:pPr marL="0" indent="0" eaLnBrk="1" hangingPunct="1">
              <a:buSzTx/>
              <a:buNone/>
              <a:tabLst>
                <a:tab pos="538163" algn="l"/>
              </a:tabLst>
            </a:pPr>
            <a:r>
              <a:rPr lang="nb-NO" sz="1200" dirty="0"/>
              <a:t>			</a:t>
            </a:r>
            <a:r>
              <a:rPr lang="nb-NO" sz="1200" i="1" dirty="0">
                <a:solidFill>
                  <a:schemeClr val="tx1"/>
                </a:solidFill>
              </a:rPr>
              <a:t>Psychiatric Rehabilitation Journal </a:t>
            </a:r>
            <a:r>
              <a:rPr lang="nb-NO" sz="1200" dirty="0">
                <a:solidFill>
                  <a:schemeClr val="tx1"/>
                </a:solidFill>
              </a:rPr>
              <a:t>26, 377–383) </a:t>
            </a:r>
          </a:p>
          <a:p>
            <a:pPr eaLnBrk="1" hangingPunct="1">
              <a:buSzTx/>
              <a:buFontTx/>
              <a:buChar char="•"/>
            </a:pPr>
            <a:endParaRPr lang="nb-NO" sz="1600" dirty="0"/>
          </a:p>
          <a:p>
            <a:pPr eaLnBrk="1" hangingPunct="1">
              <a:buFont typeface="Webdings" pitchFamily="18" charset="2"/>
              <a:buNone/>
            </a:pPr>
            <a:endParaRPr lang="nb-NO" sz="240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430291"/>
            <a:ext cx="2195800" cy="1787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Norwegian University of Life Sciences</a:t>
            </a:r>
            <a:endParaRPr lang="nb-NO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Cat - Behaviour and Welfare - Bjarne O. Braastad</a:t>
            </a:r>
            <a:endParaRPr lang="nb-NO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E8CAB-9E1F-487B-9AE4-C60737AEF540}" type="slidenum">
              <a:rPr lang="nb-NO" smtClean="0"/>
              <a:pPr>
                <a:defRPr/>
              </a:pPr>
              <a:t>8</a:t>
            </a:fld>
            <a:endParaRPr lang="nb-NO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AF0634-F0C8-4057-8917-B0800BAE8208}"/>
              </a:ext>
            </a:extLst>
          </p:cNvPr>
          <p:cNvSpPr txBox="1"/>
          <p:nvPr/>
        </p:nvSpPr>
        <p:spPr>
          <a:xfrm>
            <a:off x="4716016" y="5903249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/>
              <a:t>(Photo: Bente Berget)</a:t>
            </a:r>
          </a:p>
        </p:txBody>
      </p:sp>
    </p:spTree>
    <p:extLst>
      <p:ext uri="{BB962C8B-B14F-4D97-AF65-F5344CB8AC3E}">
        <p14:creationId xmlns:p14="http://schemas.microsoft.com/office/powerpoint/2010/main" val="309971629"/>
      </p:ext>
    </p:extLst>
  </p:cSld>
  <p:clrMapOvr>
    <a:masterClrMapping/>
  </p:clrMapOvr>
</p:sld>
</file>

<file path=ppt/theme/theme1.xml><?xml version="1.0" encoding="utf-8"?>
<a:theme xmlns:a="http://schemas.openxmlformats.org/drawingml/2006/main" name="NMBU 16:9 with footer">
  <a:themeElements>
    <a:clrScheme name="NMBU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9D7F"/>
      </a:accent1>
      <a:accent2>
        <a:srgbClr val="FEC843"/>
      </a:accent2>
      <a:accent3>
        <a:srgbClr val="556680"/>
      </a:accent3>
      <a:accent4>
        <a:srgbClr val="00A1CD"/>
      </a:accent4>
      <a:accent5>
        <a:srgbClr val="000000"/>
      </a:accent5>
      <a:accent6>
        <a:srgbClr val="C8ACB7"/>
      </a:accent6>
      <a:hlink>
        <a:srgbClr val="009D7F"/>
      </a:hlink>
      <a:folHlink>
        <a:srgbClr val="77645A"/>
      </a:folHlink>
    </a:clrScheme>
    <a:fontScheme name="Office klassisk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nmbu_engelsk_4-3.pptx  -  Read-Only" id="{E03CE0D5-DEC8-43B6-AB4C-B238A283634D}" vid="{F412CE78-9104-440F-AF69-3AD6D89C6C15}"/>
    </a:ext>
  </a:extLst>
</a:theme>
</file>

<file path=ppt/theme/theme2.xml><?xml version="1.0" encoding="utf-8"?>
<a:theme xmlns:a="http://schemas.openxmlformats.org/drawingml/2006/main" name="2_Norsk PPT-mal NMBU">
  <a:themeElements>
    <a:clrScheme name="NMBU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9D7F"/>
      </a:accent1>
      <a:accent2>
        <a:srgbClr val="FEC843"/>
      </a:accent2>
      <a:accent3>
        <a:srgbClr val="556680"/>
      </a:accent3>
      <a:accent4>
        <a:srgbClr val="00A1CD"/>
      </a:accent4>
      <a:accent5>
        <a:srgbClr val="000000"/>
      </a:accent5>
      <a:accent6>
        <a:srgbClr val="C8ACB7"/>
      </a:accent6>
      <a:hlink>
        <a:srgbClr val="009D7F"/>
      </a:hlink>
      <a:folHlink>
        <a:srgbClr val="77645A"/>
      </a:folHlink>
    </a:clrScheme>
    <a:fontScheme name="Office klassisk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5_NMBU">
  <a:themeElements>
    <a:clrScheme name="NMBU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9D7F"/>
      </a:accent1>
      <a:accent2>
        <a:srgbClr val="FEC843"/>
      </a:accent2>
      <a:accent3>
        <a:srgbClr val="556680"/>
      </a:accent3>
      <a:accent4>
        <a:srgbClr val="00A1CD"/>
      </a:accent4>
      <a:accent5>
        <a:srgbClr val="000000"/>
      </a:accent5>
      <a:accent6>
        <a:srgbClr val="C8ACB7"/>
      </a:accent6>
      <a:hlink>
        <a:srgbClr val="009D7F"/>
      </a:hlink>
      <a:folHlink>
        <a:srgbClr val="77645A"/>
      </a:folHlink>
    </a:clrScheme>
    <a:fontScheme name="Office klassisk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4D04241B6A2C49AEC0829EF2CEDC39" ma:contentTypeVersion="10" ma:contentTypeDescription="Create a new document." ma:contentTypeScope="" ma:versionID="8cb6642da07eca8b676722397af83821">
  <xsd:schema xmlns:xsd="http://www.w3.org/2001/XMLSchema" xmlns:xs="http://www.w3.org/2001/XMLSchema" xmlns:p="http://schemas.microsoft.com/office/2006/metadata/properties" xmlns:ns3="44bfa961-d78b-447a-878e-35665a8e91da" targetNamespace="http://schemas.microsoft.com/office/2006/metadata/properties" ma:root="true" ma:fieldsID="fed824015fb53f20ae12fe767caa57d0" ns3:_="">
    <xsd:import namespace="44bfa961-d78b-447a-878e-35665a8e91d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bfa961-d78b-447a-878e-35665a8e91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AA48EA6-061D-410C-9D29-53101D6FAAAF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44bfa961-d78b-447a-878e-35665a8e91da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7E348AB-F6C4-449A-899C-7448A9A7752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4bfa961-d78b-447a-878e-35665a8e91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F638A1F-54C3-4670-89D8-B1FFACE23D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nmbu_engelsk_4-3</Template>
  <TotalTime>0</TotalTime>
  <Words>2469</Words>
  <Application>Microsoft Office PowerPoint</Application>
  <PresentationFormat>On-screen Show (4:3)</PresentationFormat>
  <Paragraphs>253</Paragraphs>
  <Slides>22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Calibri</vt:lpstr>
      <vt:lpstr>Comic Sans MS</vt:lpstr>
      <vt:lpstr>Symbol</vt:lpstr>
      <vt:lpstr>Webdings</vt:lpstr>
      <vt:lpstr>Wingdings</vt:lpstr>
      <vt:lpstr>NMBU 16:9 with footer</vt:lpstr>
      <vt:lpstr>2_Norsk PPT-mal NMBU</vt:lpstr>
      <vt:lpstr>5_NMBU</vt:lpstr>
      <vt:lpstr>The Cat – Behaviour and Welfare  23. How can the cat benefit  human health?</vt:lpstr>
      <vt:lpstr>Examples of positive effects of animals on humans, including  animal-assisted interventions</vt:lpstr>
      <vt:lpstr>Effects of animals on children</vt:lpstr>
      <vt:lpstr>Effects of animals on children – reading dog. Why not a reading cat?</vt:lpstr>
      <vt:lpstr>Animals and children  allergy problems?</vt:lpstr>
      <vt:lpstr>Physical effects of animals</vt:lpstr>
      <vt:lpstr>Heart and cardiovascular diseases</vt:lpstr>
      <vt:lpstr>Effects on mental health</vt:lpstr>
      <vt:lpstr>Coping ability and self-esteem</vt:lpstr>
      <vt:lpstr>Animals as a social catalyst</vt:lpstr>
      <vt:lpstr>Social interactions</vt:lpstr>
      <vt:lpstr>PowerPoint Presentation</vt:lpstr>
      <vt:lpstr>Adults: some identified effects of pet animals on physical health</vt:lpstr>
      <vt:lpstr>PowerPoint Presentation</vt:lpstr>
      <vt:lpstr>PowerPoint Presentation</vt:lpstr>
      <vt:lpstr>Elderly: some identified effects of pets on physical and mental health</vt:lpstr>
      <vt:lpstr>Therapy and companion animals in Norwegian nursing homes (Ida K. Myren, 2010, Master’s thesis in public health science, NMBU) </vt:lpstr>
      <vt:lpstr>PowerPoint Presentation</vt:lpstr>
      <vt:lpstr>Books on animal-assisted interventions</vt:lpstr>
      <vt:lpstr>More on cats’ behaviour and welfare is found here (in Norwegian)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dc:description/>
  <cp:lastModifiedBy/>
  <cp:revision>1</cp:revision>
  <dcterms:created xsi:type="dcterms:W3CDTF">2020-02-04T13:28:50Z</dcterms:created>
  <dcterms:modified xsi:type="dcterms:W3CDTF">2022-09-20T17:53:10Z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0484126-3486-41a9-802e-7f1e2277276c_Enabled">
    <vt:lpwstr>True</vt:lpwstr>
  </property>
  <property fmtid="{D5CDD505-2E9C-101B-9397-08002B2CF9AE}" pid="3" name="MSIP_Label_d0484126-3486-41a9-802e-7f1e2277276c_SiteId">
    <vt:lpwstr>eec01f8e-737f-43e3-9ed5-f8a59913bd82</vt:lpwstr>
  </property>
  <property fmtid="{D5CDD505-2E9C-101B-9397-08002B2CF9AE}" pid="4" name="MSIP_Label_d0484126-3486-41a9-802e-7f1e2277276c_Owner">
    <vt:lpwstr>kenneth.isaksen@nmbu.no</vt:lpwstr>
  </property>
  <property fmtid="{D5CDD505-2E9C-101B-9397-08002B2CF9AE}" pid="5" name="MSIP_Label_d0484126-3486-41a9-802e-7f1e2277276c_SetDate">
    <vt:lpwstr>2019-04-15T09:22:23.5926490Z</vt:lpwstr>
  </property>
  <property fmtid="{D5CDD505-2E9C-101B-9397-08002B2CF9AE}" pid="6" name="MSIP_Label_d0484126-3486-41a9-802e-7f1e2277276c_Name">
    <vt:lpwstr>Internal</vt:lpwstr>
  </property>
  <property fmtid="{D5CDD505-2E9C-101B-9397-08002B2CF9AE}" pid="7" name="MSIP_Label_d0484126-3486-41a9-802e-7f1e2277276c_Application">
    <vt:lpwstr>Microsoft Azure Information Protection</vt:lpwstr>
  </property>
  <property fmtid="{D5CDD505-2E9C-101B-9397-08002B2CF9AE}" pid="8" name="MSIP_Label_d0484126-3486-41a9-802e-7f1e2277276c_Extended_MSFT_Method">
    <vt:lpwstr>Automatic</vt:lpwstr>
  </property>
  <property fmtid="{D5CDD505-2E9C-101B-9397-08002B2CF9AE}" pid="9" name="Sensitivity">
    <vt:lpwstr>Internal</vt:lpwstr>
  </property>
  <property fmtid="{D5CDD505-2E9C-101B-9397-08002B2CF9AE}" pid="10" name="ContentTypeId">
    <vt:lpwstr>0x010100934D04241B6A2C49AEC0829EF2CEDC39</vt:lpwstr>
  </property>
</Properties>
</file>