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autoCompressPictures="0">
  <p:sldMasterIdLst>
    <p:sldMasterId id="2147483706" r:id="rId4"/>
    <p:sldMasterId id="2147483730" r:id="rId5"/>
    <p:sldMasterId id="2147483747" r:id="rId6"/>
  </p:sldMasterIdLst>
  <p:notesMasterIdLst>
    <p:notesMasterId r:id="rId40"/>
  </p:notesMasterIdLst>
  <p:sldIdLst>
    <p:sldId id="1132" r:id="rId7"/>
    <p:sldId id="1106" r:id="rId8"/>
    <p:sldId id="1107" r:id="rId9"/>
    <p:sldId id="606" r:id="rId10"/>
    <p:sldId id="607" r:id="rId11"/>
    <p:sldId id="763" r:id="rId12"/>
    <p:sldId id="764" r:id="rId13"/>
    <p:sldId id="765" r:id="rId14"/>
    <p:sldId id="766" r:id="rId15"/>
    <p:sldId id="1046" r:id="rId16"/>
    <p:sldId id="767" r:id="rId17"/>
    <p:sldId id="768" r:id="rId18"/>
    <p:sldId id="1110" r:id="rId19"/>
    <p:sldId id="769" r:id="rId20"/>
    <p:sldId id="1097" r:id="rId21"/>
    <p:sldId id="1113" r:id="rId22"/>
    <p:sldId id="993" r:id="rId23"/>
    <p:sldId id="1027" r:id="rId24"/>
    <p:sldId id="1028" r:id="rId25"/>
    <p:sldId id="1029" r:id="rId26"/>
    <p:sldId id="1030" r:id="rId27"/>
    <p:sldId id="1031" r:id="rId28"/>
    <p:sldId id="1032" r:id="rId29"/>
    <p:sldId id="1033" r:id="rId30"/>
    <p:sldId id="1034" r:id="rId31"/>
    <p:sldId id="1035" r:id="rId32"/>
    <p:sldId id="1036" r:id="rId33"/>
    <p:sldId id="1116" r:id="rId34"/>
    <p:sldId id="1135" r:id="rId35"/>
    <p:sldId id="1115" r:id="rId36"/>
    <p:sldId id="1133" r:id="rId37"/>
    <p:sldId id="1134" r:id="rId38"/>
    <p:sldId id="266" r:id="rId39"/>
  </p:sldIdLst>
  <p:sldSz cx="9144000" cy="6858000" type="screen4x3"/>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8551D8-8A4A-4245-98B8-EFE084ABBEAF}" v="206" dt="2022-09-20T17:35:34.800"/>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54" autoAdjust="0"/>
    <p:restoredTop sz="94660"/>
  </p:normalViewPr>
  <p:slideViewPr>
    <p:cSldViewPr>
      <p:cViewPr varScale="1">
        <p:scale>
          <a:sx n="93" d="100"/>
          <a:sy n="93" d="100"/>
        </p:scale>
        <p:origin x="270" y="7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BB013BB-223A-4A7A-A9B6-504A14290792}" type="datetimeFigureOut">
              <a:rPr lang="nb-NO" smtClean="0"/>
              <a:t>20.09.2022</a:t>
            </a:fld>
            <a:endParaRPr lang="nb-NO"/>
          </a:p>
        </p:txBody>
      </p:sp>
      <p:sp>
        <p:nvSpPr>
          <p:cNvPr id="4" name="Plassholder for lysbil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50BF349-27A5-44C1-8C69-2C3879FAD297}" type="slidenum">
              <a:rPr lang="nb-NO" smtClean="0"/>
              <a:t>‹#›</a:t>
            </a:fld>
            <a:endParaRPr lang="nb-NO"/>
          </a:p>
        </p:txBody>
      </p:sp>
    </p:spTree>
    <p:extLst>
      <p:ext uri="{BB962C8B-B14F-4D97-AF65-F5344CB8AC3E}">
        <p14:creationId xmlns:p14="http://schemas.microsoft.com/office/powerpoint/2010/main" val="158563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D07BCB6-54E2-467B-AC17-DEC87DDD0F4E}" type="slidenum">
              <a:rPr kumimoji="0" lang="nb-NO"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0</a:t>
            </a:fld>
            <a:endParaRPr kumimoji="0" lang="nb-NO"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Plassholder for topptekst 4"/>
          <p:cNvSpPr>
            <a:spLocks noGrp="1"/>
          </p:cNvSpPr>
          <p:nvPr>
            <p:ph type="hd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1200" b="0" i="0" u="none" strike="noStrike" kern="1200" cap="none" spc="0" normalizeH="0" baseline="0" noProof="0">
                <a:ln>
                  <a:noFill/>
                </a:ln>
                <a:solidFill>
                  <a:srgbClr val="000000"/>
                </a:solidFill>
                <a:effectLst/>
                <a:uLnTx/>
                <a:uFillTx/>
                <a:latin typeface="Arial" charset="0"/>
                <a:ea typeface="+mn-ea"/>
                <a:cs typeface="Arial" charset="0"/>
              </a:rPr>
              <a:t>HFX221 - 2019                                   - Bjarne O. Braastad, NMBU/IHA</a:t>
            </a:r>
          </a:p>
        </p:txBody>
      </p:sp>
    </p:spTree>
    <p:extLst>
      <p:ext uri="{BB962C8B-B14F-4D97-AF65-F5344CB8AC3E}">
        <p14:creationId xmlns:p14="http://schemas.microsoft.com/office/powerpoint/2010/main" val="3713794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6B40D3A9-999F-4AB5-9E51-3017965CACDB}" type="slidenum">
              <a:rPr lang="nb-NO" smtClean="0">
                <a:solidFill>
                  <a:prstClr val="black"/>
                </a:solidFill>
              </a:rPr>
              <a:pPr/>
              <a:t>10</a:t>
            </a:fld>
            <a:endParaRPr lang="nb-NO">
              <a:solidFill>
                <a:prstClr val="black"/>
              </a:solidFill>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endParaRPr lang="en-GB"/>
          </a:p>
        </p:txBody>
      </p:sp>
      <p:sp>
        <p:nvSpPr>
          <p:cNvPr id="2" name="Plassholder for topptekst 1"/>
          <p:cNvSpPr>
            <a:spLocks noGrp="1"/>
          </p:cNvSpPr>
          <p:nvPr>
            <p:ph type="hdr" sz="quarter" idx="10"/>
          </p:nvPr>
        </p:nvSpPr>
        <p:spPr/>
        <p:txBody>
          <a:bodyPr/>
          <a:lstStyle/>
          <a:p>
            <a:pPr>
              <a:defRPr/>
            </a:pPr>
            <a:r>
              <a:rPr lang="nn-NO">
                <a:solidFill>
                  <a:prstClr val="black"/>
                </a:solidFill>
              </a:rPr>
              <a:t>HFX221 - 2019                                   - Bjarne O. Braastad, NMBU/IHA</a:t>
            </a:r>
            <a:endParaRPr lang="nb-NO">
              <a:solidFill>
                <a:prstClr val="black"/>
              </a:solidFill>
            </a:endParaRPr>
          </a:p>
        </p:txBody>
      </p:sp>
    </p:spTree>
    <p:extLst>
      <p:ext uri="{BB962C8B-B14F-4D97-AF65-F5344CB8AC3E}">
        <p14:creationId xmlns:p14="http://schemas.microsoft.com/office/powerpoint/2010/main" val="2272992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0C8FDE41-2EEC-49EF-A356-81BE2FFD10F6}" type="slidenum">
              <a:rPr lang="nb-NO" smtClean="0">
                <a:solidFill>
                  <a:prstClr val="black"/>
                </a:solidFill>
              </a:rPr>
              <a:pPr/>
              <a:t>11</a:t>
            </a:fld>
            <a:endParaRPr lang="nb-NO">
              <a:solidFill>
                <a:prstClr val="black"/>
              </a:solidFill>
            </a:endParaRPr>
          </a:p>
        </p:txBody>
      </p:sp>
      <p:sp>
        <p:nvSpPr>
          <p:cNvPr id="156675" name="Rectangle 2"/>
          <p:cNvSpPr>
            <a:spLocks noChangeArrowheads="1"/>
          </p:cNvSpPr>
          <p:nvPr/>
        </p:nvSpPr>
        <p:spPr bwMode="auto">
          <a:xfrm>
            <a:off x="3852016" y="0"/>
            <a:ext cx="2945659" cy="498056"/>
          </a:xfrm>
          <a:prstGeom prst="rect">
            <a:avLst/>
          </a:prstGeom>
          <a:noFill/>
          <a:ln w="12700">
            <a:noFill/>
            <a:miter lim="800000"/>
            <a:headEnd/>
            <a:tailEnd/>
          </a:ln>
        </p:spPr>
        <p:txBody>
          <a:bodyPr wrap="none" anchor="ctr"/>
          <a:lstStyle/>
          <a:p>
            <a:pPr eaLnBrk="1" fontAlgn="auto" hangingPunct="1">
              <a:spcBef>
                <a:spcPts val="0"/>
              </a:spcBef>
              <a:spcAft>
                <a:spcPts val="0"/>
              </a:spcAft>
            </a:pPr>
            <a:endParaRPr lang="en-US" sz="1800">
              <a:solidFill>
                <a:prstClr val="black"/>
              </a:solidFill>
              <a:latin typeface="Calibri"/>
              <a:cs typeface="+mn-cs"/>
            </a:endParaRPr>
          </a:p>
        </p:txBody>
      </p:sp>
      <p:sp>
        <p:nvSpPr>
          <p:cNvPr id="156676" name="Rectangle 3"/>
          <p:cNvSpPr>
            <a:spLocks noChangeArrowheads="1"/>
          </p:cNvSpPr>
          <p:nvPr/>
        </p:nvSpPr>
        <p:spPr bwMode="auto">
          <a:xfrm>
            <a:off x="3852016" y="9428584"/>
            <a:ext cx="2945659" cy="498055"/>
          </a:xfrm>
          <a:prstGeom prst="rect">
            <a:avLst/>
          </a:prstGeom>
          <a:noFill/>
          <a:ln w="12700">
            <a:noFill/>
            <a:miter lim="800000"/>
            <a:headEnd/>
            <a:tailEnd/>
          </a:ln>
        </p:spPr>
        <p:txBody>
          <a:bodyPr lIns="19050" tIns="0" rIns="19050" bIns="0" anchor="b"/>
          <a:lstStyle/>
          <a:p>
            <a:pPr algn="r" defTabSz="762000" eaLnBrk="1" fontAlgn="auto" hangingPunct="1">
              <a:spcBef>
                <a:spcPts val="0"/>
              </a:spcBef>
              <a:spcAft>
                <a:spcPts val="0"/>
              </a:spcAft>
            </a:pPr>
            <a:r>
              <a:rPr lang="nb-NO" sz="1000" i="1">
                <a:solidFill>
                  <a:prstClr val="black"/>
                </a:solidFill>
                <a:latin typeface="Times New Roman" pitchFamily="18" charset="0"/>
                <a:cs typeface="+mn-cs"/>
              </a:rPr>
              <a:t>13</a:t>
            </a:r>
          </a:p>
        </p:txBody>
      </p:sp>
      <p:sp>
        <p:nvSpPr>
          <p:cNvPr id="156677" name="Rectangle 4"/>
          <p:cNvSpPr>
            <a:spLocks noChangeArrowheads="1"/>
          </p:cNvSpPr>
          <p:nvPr/>
        </p:nvSpPr>
        <p:spPr bwMode="auto">
          <a:xfrm>
            <a:off x="0" y="9428584"/>
            <a:ext cx="2945659" cy="498055"/>
          </a:xfrm>
          <a:prstGeom prst="rect">
            <a:avLst/>
          </a:prstGeom>
          <a:noFill/>
          <a:ln w="12700">
            <a:noFill/>
            <a:miter lim="800000"/>
            <a:headEnd/>
            <a:tailEnd/>
          </a:ln>
        </p:spPr>
        <p:txBody>
          <a:bodyPr wrap="none" anchor="ctr"/>
          <a:lstStyle/>
          <a:p>
            <a:pPr eaLnBrk="1" fontAlgn="auto" hangingPunct="1">
              <a:spcBef>
                <a:spcPts val="0"/>
              </a:spcBef>
              <a:spcAft>
                <a:spcPts val="0"/>
              </a:spcAft>
            </a:pPr>
            <a:endParaRPr lang="en-US" sz="1800">
              <a:solidFill>
                <a:prstClr val="black"/>
              </a:solidFill>
              <a:latin typeface="Calibri"/>
              <a:cs typeface="+mn-cs"/>
            </a:endParaRPr>
          </a:p>
        </p:txBody>
      </p:sp>
      <p:sp>
        <p:nvSpPr>
          <p:cNvPr id="156678" name="Rectangle 5"/>
          <p:cNvSpPr>
            <a:spLocks noChangeArrowheads="1"/>
          </p:cNvSpPr>
          <p:nvPr/>
        </p:nvSpPr>
        <p:spPr bwMode="auto">
          <a:xfrm>
            <a:off x="0" y="0"/>
            <a:ext cx="2945659" cy="498056"/>
          </a:xfrm>
          <a:prstGeom prst="rect">
            <a:avLst/>
          </a:prstGeom>
          <a:noFill/>
          <a:ln w="12700">
            <a:noFill/>
            <a:miter lim="800000"/>
            <a:headEnd/>
            <a:tailEnd/>
          </a:ln>
        </p:spPr>
        <p:txBody>
          <a:bodyPr wrap="none" anchor="ctr"/>
          <a:lstStyle/>
          <a:p>
            <a:pPr eaLnBrk="1" fontAlgn="auto" hangingPunct="1">
              <a:spcBef>
                <a:spcPts val="0"/>
              </a:spcBef>
              <a:spcAft>
                <a:spcPts val="0"/>
              </a:spcAft>
            </a:pPr>
            <a:endParaRPr lang="en-US" sz="1800">
              <a:solidFill>
                <a:prstClr val="black"/>
              </a:solidFill>
              <a:latin typeface="Calibri"/>
              <a:cs typeface="+mn-cs"/>
            </a:endParaRPr>
          </a:p>
        </p:txBody>
      </p:sp>
      <p:sp>
        <p:nvSpPr>
          <p:cNvPr id="156679" name="Rectangle 6"/>
          <p:cNvSpPr>
            <a:spLocks noChangeArrowheads="1"/>
          </p:cNvSpPr>
          <p:nvPr/>
        </p:nvSpPr>
        <p:spPr bwMode="auto">
          <a:xfrm>
            <a:off x="3852016" y="0"/>
            <a:ext cx="2945659" cy="498056"/>
          </a:xfrm>
          <a:prstGeom prst="rect">
            <a:avLst/>
          </a:prstGeom>
          <a:noFill/>
          <a:ln w="12700">
            <a:noFill/>
            <a:miter lim="800000"/>
            <a:headEnd/>
            <a:tailEnd/>
          </a:ln>
        </p:spPr>
        <p:txBody>
          <a:bodyPr wrap="none" anchor="ctr"/>
          <a:lstStyle/>
          <a:p>
            <a:pPr eaLnBrk="1" fontAlgn="auto" hangingPunct="1">
              <a:spcBef>
                <a:spcPts val="0"/>
              </a:spcBef>
              <a:spcAft>
                <a:spcPts val="0"/>
              </a:spcAft>
            </a:pPr>
            <a:endParaRPr lang="en-US" sz="1800">
              <a:solidFill>
                <a:prstClr val="black"/>
              </a:solidFill>
              <a:latin typeface="Calibri"/>
              <a:cs typeface="+mn-cs"/>
            </a:endParaRPr>
          </a:p>
        </p:txBody>
      </p:sp>
      <p:sp>
        <p:nvSpPr>
          <p:cNvPr id="156680" name="Rectangle 7"/>
          <p:cNvSpPr>
            <a:spLocks noChangeArrowheads="1"/>
          </p:cNvSpPr>
          <p:nvPr/>
        </p:nvSpPr>
        <p:spPr bwMode="auto">
          <a:xfrm>
            <a:off x="3852016" y="9428584"/>
            <a:ext cx="2945659" cy="498055"/>
          </a:xfrm>
          <a:prstGeom prst="rect">
            <a:avLst/>
          </a:prstGeom>
          <a:noFill/>
          <a:ln w="12700">
            <a:noFill/>
            <a:miter lim="800000"/>
            <a:headEnd/>
            <a:tailEnd/>
          </a:ln>
        </p:spPr>
        <p:txBody>
          <a:bodyPr lIns="19050" tIns="0" rIns="19050" bIns="0" anchor="b"/>
          <a:lstStyle/>
          <a:p>
            <a:pPr algn="r" defTabSz="762000" eaLnBrk="1" fontAlgn="auto" hangingPunct="1">
              <a:spcBef>
                <a:spcPts val="0"/>
              </a:spcBef>
              <a:spcAft>
                <a:spcPts val="0"/>
              </a:spcAft>
            </a:pPr>
            <a:r>
              <a:rPr lang="nb-NO" sz="1000" i="1">
                <a:solidFill>
                  <a:prstClr val="black"/>
                </a:solidFill>
                <a:latin typeface="Times New Roman" pitchFamily="18" charset="0"/>
                <a:cs typeface="+mn-cs"/>
              </a:rPr>
              <a:t>13</a:t>
            </a:r>
          </a:p>
        </p:txBody>
      </p:sp>
      <p:sp>
        <p:nvSpPr>
          <p:cNvPr id="156681" name="Rectangle 8"/>
          <p:cNvSpPr>
            <a:spLocks noChangeArrowheads="1"/>
          </p:cNvSpPr>
          <p:nvPr/>
        </p:nvSpPr>
        <p:spPr bwMode="auto">
          <a:xfrm>
            <a:off x="0" y="9428584"/>
            <a:ext cx="2945659" cy="498055"/>
          </a:xfrm>
          <a:prstGeom prst="rect">
            <a:avLst/>
          </a:prstGeom>
          <a:noFill/>
          <a:ln w="12700">
            <a:noFill/>
            <a:miter lim="800000"/>
            <a:headEnd/>
            <a:tailEnd/>
          </a:ln>
        </p:spPr>
        <p:txBody>
          <a:bodyPr wrap="none" anchor="ctr"/>
          <a:lstStyle/>
          <a:p>
            <a:pPr eaLnBrk="1" fontAlgn="auto" hangingPunct="1">
              <a:spcBef>
                <a:spcPts val="0"/>
              </a:spcBef>
              <a:spcAft>
                <a:spcPts val="0"/>
              </a:spcAft>
            </a:pPr>
            <a:endParaRPr lang="en-US" sz="1800">
              <a:solidFill>
                <a:prstClr val="black"/>
              </a:solidFill>
              <a:latin typeface="Calibri"/>
              <a:cs typeface="+mn-cs"/>
            </a:endParaRPr>
          </a:p>
        </p:txBody>
      </p:sp>
      <p:sp>
        <p:nvSpPr>
          <p:cNvPr id="156682" name="Rectangle 9"/>
          <p:cNvSpPr>
            <a:spLocks noChangeArrowheads="1"/>
          </p:cNvSpPr>
          <p:nvPr/>
        </p:nvSpPr>
        <p:spPr bwMode="auto">
          <a:xfrm>
            <a:off x="0" y="0"/>
            <a:ext cx="2945659" cy="498056"/>
          </a:xfrm>
          <a:prstGeom prst="rect">
            <a:avLst/>
          </a:prstGeom>
          <a:noFill/>
          <a:ln w="12700">
            <a:noFill/>
            <a:miter lim="800000"/>
            <a:headEnd/>
            <a:tailEnd/>
          </a:ln>
        </p:spPr>
        <p:txBody>
          <a:bodyPr wrap="none" anchor="ctr"/>
          <a:lstStyle/>
          <a:p>
            <a:pPr eaLnBrk="1" fontAlgn="auto" hangingPunct="1">
              <a:spcBef>
                <a:spcPts val="0"/>
              </a:spcBef>
              <a:spcAft>
                <a:spcPts val="0"/>
              </a:spcAft>
            </a:pPr>
            <a:endParaRPr lang="en-US" sz="1800">
              <a:solidFill>
                <a:prstClr val="black"/>
              </a:solidFill>
              <a:latin typeface="Calibri"/>
              <a:cs typeface="+mn-cs"/>
            </a:endParaRPr>
          </a:p>
        </p:txBody>
      </p:sp>
      <p:sp>
        <p:nvSpPr>
          <p:cNvPr id="156683" name="Rectangle 10"/>
          <p:cNvSpPr>
            <a:spLocks noChangeArrowheads="1"/>
          </p:cNvSpPr>
          <p:nvPr/>
        </p:nvSpPr>
        <p:spPr bwMode="auto">
          <a:xfrm>
            <a:off x="3852016" y="0"/>
            <a:ext cx="2945659" cy="498056"/>
          </a:xfrm>
          <a:prstGeom prst="rect">
            <a:avLst/>
          </a:prstGeom>
          <a:noFill/>
          <a:ln w="12700">
            <a:noFill/>
            <a:miter lim="800000"/>
            <a:headEnd/>
            <a:tailEnd/>
          </a:ln>
        </p:spPr>
        <p:txBody>
          <a:bodyPr wrap="none" anchor="ctr"/>
          <a:lstStyle/>
          <a:p>
            <a:pPr eaLnBrk="1" fontAlgn="auto" hangingPunct="1">
              <a:spcBef>
                <a:spcPts val="0"/>
              </a:spcBef>
              <a:spcAft>
                <a:spcPts val="0"/>
              </a:spcAft>
            </a:pPr>
            <a:endParaRPr lang="en-US" sz="1800">
              <a:solidFill>
                <a:prstClr val="black"/>
              </a:solidFill>
              <a:latin typeface="Calibri"/>
              <a:cs typeface="+mn-cs"/>
            </a:endParaRPr>
          </a:p>
        </p:txBody>
      </p:sp>
      <p:sp>
        <p:nvSpPr>
          <p:cNvPr id="156684" name="Rectangle 11"/>
          <p:cNvSpPr>
            <a:spLocks noChangeArrowheads="1"/>
          </p:cNvSpPr>
          <p:nvPr/>
        </p:nvSpPr>
        <p:spPr bwMode="auto">
          <a:xfrm>
            <a:off x="3852016" y="9428584"/>
            <a:ext cx="2945659" cy="498055"/>
          </a:xfrm>
          <a:prstGeom prst="rect">
            <a:avLst/>
          </a:prstGeom>
          <a:noFill/>
          <a:ln w="12700">
            <a:noFill/>
            <a:miter lim="800000"/>
            <a:headEnd/>
            <a:tailEnd/>
          </a:ln>
        </p:spPr>
        <p:txBody>
          <a:bodyPr lIns="19050" tIns="0" rIns="19050" bIns="0" anchor="b"/>
          <a:lstStyle/>
          <a:p>
            <a:pPr algn="r" defTabSz="762000" eaLnBrk="1" fontAlgn="auto" hangingPunct="1">
              <a:spcBef>
                <a:spcPts val="0"/>
              </a:spcBef>
              <a:spcAft>
                <a:spcPts val="0"/>
              </a:spcAft>
            </a:pPr>
            <a:r>
              <a:rPr lang="nb-NO" sz="1000" i="1">
                <a:solidFill>
                  <a:prstClr val="black"/>
                </a:solidFill>
                <a:latin typeface="Times New Roman" pitchFamily="18" charset="0"/>
                <a:cs typeface="+mn-cs"/>
              </a:rPr>
              <a:t>12</a:t>
            </a:r>
          </a:p>
        </p:txBody>
      </p:sp>
      <p:sp>
        <p:nvSpPr>
          <p:cNvPr id="156685" name="Rectangle 12"/>
          <p:cNvSpPr>
            <a:spLocks noChangeArrowheads="1"/>
          </p:cNvSpPr>
          <p:nvPr/>
        </p:nvSpPr>
        <p:spPr bwMode="auto">
          <a:xfrm>
            <a:off x="0" y="9428584"/>
            <a:ext cx="2945659" cy="498055"/>
          </a:xfrm>
          <a:prstGeom prst="rect">
            <a:avLst/>
          </a:prstGeom>
          <a:noFill/>
          <a:ln w="12700">
            <a:noFill/>
            <a:miter lim="800000"/>
            <a:headEnd/>
            <a:tailEnd/>
          </a:ln>
        </p:spPr>
        <p:txBody>
          <a:bodyPr wrap="none" anchor="ctr"/>
          <a:lstStyle/>
          <a:p>
            <a:pPr eaLnBrk="1" fontAlgn="auto" hangingPunct="1">
              <a:spcBef>
                <a:spcPts val="0"/>
              </a:spcBef>
              <a:spcAft>
                <a:spcPts val="0"/>
              </a:spcAft>
            </a:pPr>
            <a:endParaRPr lang="en-US" sz="1800">
              <a:solidFill>
                <a:prstClr val="black"/>
              </a:solidFill>
              <a:latin typeface="Calibri"/>
              <a:cs typeface="+mn-cs"/>
            </a:endParaRPr>
          </a:p>
        </p:txBody>
      </p:sp>
      <p:sp>
        <p:nvSpPr>
          <p:cNvPr id="156686" name="Rectangle 13"/>
          <p:cNvSpPr>
            <a:spLocks noChangeArrowheads="1"/>
          </p:cNvSpPr>
          <p:nvPr/>
        </p:nvSpPr>
        <p:spPr bwMode="auto">
          <a:xfrm>
            <a:off x="0" y="0"/>
            <a:ext cx="2945659" cy="498056"/>
          </a:xfrm>
          <a:prstGeom prst="rect">
            <a:avLst/>
          </a:prstGeom>
          <a:noFill/>
          <a:ln w="12700">
            <a:noFill/>
            <a:miter lim="800000"/>
            <a:headEnd/>
            <a:tailEnd/>
          </a:ln>
        </p:spPr>
        <p:txBody>
          <a:bodyPr wrap="none" anchor="ctr"/>
          <a:lstStyle/>
          <a:p>
            <a:pPr eaLnBrk="1" fontAlgn="auto" hangingPunct="1">
              <a:spcBef>
                <a:spcPts val="0"/>
              </a:spcBef>
              <a:spcAft>
                <a:spcPts val="0"/>
              </a:spcAft>
            </a:pPr>
            <a:endParaRPr lang="en-US" sz="1800">
              <a:solidFill>
                <a:prstClr val="black"/>
              </a:solidFill>
              <a:latin typeface="Calibri"/>
              <a:cs typeface="+mn-cs"/>
            </a:endParaRPr>
          </a:p>
        </p:txBody>
      </p:sp>
      <p:sp>
        <p:nvSpPr>
          <p:cNvPr id="156687" name="Rectangle 14"/>
          <p:cNvSpPr>
            <a:spLocks noChangeArrowheads="1"/>
          </p:cNvSpPr>
          <p:nvPr/>
        </p:nvSpPr>
        <p:spPr bwMode="auto">
          <a:xfrm>
            <a:off x="3852016" y="0"/>
            <a:ext cx="2945659" cy="498056"/>
          </a:xfrm>
          <a:prstGeom prst="rect">
            <a:avLst/>
          </a:prstGeom>
          <a:noFill/>
          <a:ln w="12700">
            <a:noFill/>
            <a:miter lim="800000"/>
            <a:headEnd/>
            <a:tailEnd/>
          </a:ln>
        </p:spPr>
        <p:txBody>
          <a:bodyPr wrap="none" anchor="ctr"/>
          <a:lstStyle/>
          <a:p>
            <a:pPr eaLnBrk="1" fontAlgn="auto" hangingPunct="1">
              <a:spcBef>
                <a:spcPts val="0"/>
              </a:spcBef>
              <a:spcAft>
                <a:spcPts val="0"/>
              </a:spcAft>
            </a:pPr>
            <a:endParaRPr lang="en-US" sz="1800">
              <a:solidFill>
                <a:prstClr val="black"/>
              </a:solidFill>
              <a:latin typeface="Calibri"/>
              <a:cs typeface="+mn-cs"/>
            </a:endParaRPr>
          </a:p>
        </p:txBody>
      </p:sp>
      <p:sp>
        <p:nvSpPr>
          <p:cNvPr id="156688" name="Rectangle 15"/>
          <p:cNvSpPr>
            <a:spLocks noChangeArrowheads="1"/>
          </p:cNvSpPr>
          <p:nvPr/>
        </p:nvSpPr>
        <p:spPr bwMode="auto">
          <a:xfrm>
            <a:off x="3852016" y="9428584"/>
            <a:ext cx="2945659" cy="498055"/>
          </a:xfrm>
          <a:prstGeom prst="rect">
            <a:avLst/>
          </a:prstGeom>
          <a:noFill/>
          <a:ln w="12700">
            <a:noFill/>
            <a:miter lim="800000"/>
            <a:headEnd/>
            <a:tailEnd/>
          </a:ln>
        </p:spPr>
        <p:txBody>
          <a:bodyPr lIns="19050" tIns="0" rIns="19050" bIns="0" anchor="b"/>
          <a:lstStyle/>
          <a:p>
            <a:pPr algn="r" defTabSz="762000" eaLnBrk="1" fontAlgn="auto" hangingPunct="1">
              <a:spcBef>
                <a:spcPts val="0"/>
              </a:spcBef>
              <a:spcAft>
                <a:spcPts val="0"/>
              </a:spcAft>
            </a:pPr>
            <a:r>
              <a:rPr lang="nb-NO" sz="1000" i="1">
                <a:solidFill>
                  <a:prstClr val="black"/>
                </a:solidFill>
                <a:latin typeface="Times New Roman" pitchFamily="18" charset="0"/>
                <a:cs typeface="+mn-cs"/>
              </a:rPr>
              <a:t>12</a:t>
            </a:r>
          </a:p>
        </p:txBody>
      </p:sp>
      <p:sp>
        <p:nvSpPr>
          <p:cNvPr id="156689" name="Rectangle 16"/>
          <p:cNvSpPr>
            <a:spLocks noChangeArrowheads="1"/>
          </p:cNvSpPr>
          <p:nvPr/>
        </p:nvSpPr>
        <p:spPr bwMode="auto">
          <a:xfrm>
            <a:off x="0" y="9428584"/>
            <a:ext cx="2945659" cy="498055"/>
          </a:xfrm>
          <a:prstGeom prst="rect">
            <a:avLst/>
          </a:prstGeom>
          <a:noFill/>
          <a:ln w="12700">
            <a:noFill/>
            <a:miter lim="800000"/>
            <a:headEnd/>
            <a:tailEnd/>
          </a:ln>
        </p:spPr>
        <p:txBody>
          <a:bodyPr wrap="none" anchor="ctr"/>
          <a:lstStyle/>
          <a:p>
            <a:pPr eaLnBrk="1" fontAlgn="auto" hangingPunct="1">
              <a:spcBef>
                <a:spcPts val="0"/>
              </a:spcBef>
              <a:spcAft>
                <a:spcPts val="0"/>
              </a:spcAft>
            </a:pPr>
            <a:endParaRPr lang="en-US" sz="1800">
              <a:solidFill>
                <a:prstClr val="black"/>
              </a:solidFill>
              <a:latin typeface="Calibri"/>
              <a:cs typeface="+mn-cs"/>
            </a:endParaRPr>
          </a:p>
        </p:txBody>
      </p:sp>
      <p:sp>
        <p:nvSpPr>
          <p:cNvPr id="156690" name="Rectangle 17"/>
          <p:cNvSpPr>
            <a:spLocks noChangeArrowheads="1"/>
          </p:cNvSpPr>
          <p:nvPr/>
        </p:nvSpPr>
        <p:spPr bwMode="auto">
          <a:xfrm>
            <a:off x="0" y="0"/>
            <a:ext cx="2945659" cy="498056"/>
          </a:xfrm>
          <a:prstGeom prst="rect">
            <a:avLst/>
          </a:prstGeom>
          <a:noFill/>
          <a:ln w="12700">
            <a:noFill/>
            <a:miter lim="800000"/>
            <a:headEnd/>
            <a:tailEnd/>
          </a:ln>
        </p:spPr>
        <p:txBody>
          <a:bodyPr wrap="none" anchor="ctr"/>
          <a:lstStyle/>
          <a:p>
            <a:pPr eaLnBrk="1" fontAlgn="auto" hangingPunct="1">
              <a:spcBef>
                <a:spcPts val="0"/>
              </a:spcBef>
              <a:spcAft>
                <a:spcPts val="0"/>
              </a:spcAft>
            </a:pPr>
            <a:endParaRPr lang="en-US" sz="1800">
              <a:solidFill>
                <a:prstClr val="black"/>
              </a:solidFill>
              <a:latin typeface="Calibri"/>
              <a:cs typeface="+mn-cs"/>
            </a:endParaRPr>
          </a:p>
        </p:txBody>
      </p:sp>
      <p:sp>
        <p:nvSpPr>
          <p:cNvPr id="156691" name="Rectangle 18"/>
          <p:cNvSpPr>
            <a:spLocks noChangeArrowheads="1"/>
          </p:cNvSpPr>
          <p:nvPr/>
        </p:nvSpPr>
        <p:spPr bwMode="auto">
          <a:xfrm>
            <a:off x="3852016" y="0"/>
            <a:ext cx="2945659" cy="498056"/>
          </a:xfrm>
          <a:prstGeom prst="rect">
            <a:avLst/>
          </a:prstGeom>
          <a:noFill/>
          <a:ln w="12700">
            <a:noFill/>
            <a:miter lim="800000"/>
            <a:headEnd/>
            <a:tailEnd/>
          </a:ln>
        </p:spPr>
        <p:txBody>
          <a:bodyPr wrap="none" anchor="ctr"/>
          <a:lstStyle/>
          <a:p>
            <a:pPr eaLnBrk="1" fontAlgn="auto" hangingPunct="1">
              <a:spcBef>
                <a:spcPts val="0"/>
              </a:spcBef>
              <a:spcAft>
                <a:spcPts val="0"/>
              </a:spcAft>
            </a:pPr>
            <a:endParaRPr lang="en-US" sz="1800">
              <a:solidFill>
                <a:prstClr val="black"/>
              </a:solidFill>
              <a:latin typeface="Calibri"/>
              <a:cs typeface="+mn-cs"/>
            </a:endParaRPr>
          </a:p>
        </p:txBody>
      </p:sp>
      <p:sp>
        <p:nvSpPr>
          <p:cNvPr id="156692" name="Rectangle 19"/>
          <p:cNvSpPr>
            <a:spLocks noChangeArrowheads="1"/>
          </p:cNvSpPr>
          <p:nvPr/>
        </p:nvSpPr>
        <p:spPr bwMode="auto">
          <a:xfrm>
            <a:off x="3852016" y="9428584"/>
            <a:ext cx="2945659" cy="498055"/>
          </a:xfrm>
          <a:prstGeom prst="rect">
            <a:avLst/>
          </a:prstGeom>
          <a:noFill/>
          <a:ln w="12700">
            <a:noFill/>
            <a:miter lim="800000"/>
            <a:headEnd/>
            <a:tailEnd/>
          </a:ln>
        </p:spPr>
        <p:txBody>
          <a:bodyPr lIns="19050" tIns="0" rIns="19050" bIns="0" anchor="b"/>
          <a:lstStyle/>
          <a:p>
            <a:pPr algn="r" defTabSz="762000" eaLnBrk="1" fontAlgn="auto" hangingPunct="1">
              <a:spcBef>
                <a:spcPts val="0"/>
              </a:spcBef>
              <a:spcAft>
                <a:spcPts val="0"/>
              </a:spcAft>
            </a:pPr>
            <a:r>
              <a:rPr lang="nb-NO" sz="1000" i="1">
                <a:solidFill>
                  <a:prstClr val="black"/>
                </a:solidFill>
                <a:latin typeface="Times New Roman" pitchFamily="18" charset="0"/>
                <a:cs typeface="+mn-cs"/>
              </a:rPr>
              <a:t>12</a:t>
            </a:r>
          </a:p>
        </p:txBody>
      </p:sp>
      <p:sp>
        <p:nvSpPr>
          <p:cNvPr id="156693" name="Rectangle 20"/>
          <p:cNvSpPr>
            <a:spLocks noChangeArrowheads="1"/>
          </p:cNvSpPr>
          <p:nvPr/>
        </p:nvSpPr>
        <p:spPr bwMode="auto">
          <a:xfrm>
            <a:off x="0" y="9428584"/>
            <a:ext cx="2945659" cy="498055"/>
          </a:xfrm>
          <a:prstGeom prst="rect">
            <a:avLst/>
          </a:prstGeom>
          <a:noFill/>
          <a:ln w="12700">
            <a:noFill/>
            <a:miter lim="800000"/>
            <a:headEnd/>
            <a:tailEnd/>
          </a:ln>
        </p:spPr>
        <p:txBody>
          <a:bodyPr wrap="none" anchor="ctr"/>
          <a:lstStyle/>
          <a:p>
            <a:pPr eaLnBrk="1" fontAlgn="auto" hangingPunct="1">
              <a:spcBef>
                <a:spcPts val="0"/>
              </a:spcBef>
              <a:spcAft>
                <a:spcPts val="0"/>
              </a:spcAft>
            </a:pPr>
            <a:endParaRPr lang="en-US" sz="1800">
              <a:solidFill>
                <a:prstClr val="black"/>
              </a:solidFill>
              <a:latin typeface="Calibri"/>
              <a:cs typeface="+mn-cs"/>
            </a:endParaRPr>
          </a:p>
        </p:txBody>
      </p:sp>
      <p:sp>
        <p:nvSpPr>
          <p:cNvPr id="156694" name="Rectangle 21"/>
          <p:cNvSpPr>
            <a:spLocks noChangeArrowheads="1"/>
          </p:cNvSpPr>
          <p:nvPr/>
        </p:nvSpPr>
        <p:spPr bwMode="auto">
          <a:xfrm>
            <a:off x="0" y="0"/>
            <a:ext cx="2945659" cy="498056"/>
          </a:xfrm>
          <a:prstGeom prst="rect">
            <a:avLst/>
          </a:prstGeom>
          <a:noFill/>
          <a:ln w="12700">
            <a:noFill/>
            <a:miter lim="800000"/>
            <a:headEnd/>
            <a:tailEnd/>
          </a:ln>
        </p:spPr>
        <p:txBody>
          <a:bodyPr wrap="none" anchor="ctr"/>
          <a:lstStyle/>
          <a:p>
            <a:pPr eaLnBrk="1" fontAlgn="auto" hangingPunct="1">
              <a:spcBef>
                <a:spcPts val="0"/>
              </a:spcBef>
              <a:spcAft>
                <a:spcPts val="0"/>
              </a:spcAft>
            </a:pPr>
            <a:endParaRPr lang="en-US" sz="1800">
              <a:solidFill>
                <a:prstClr val="black"/>
              </a:solidFill>
              <a:latin typeface="Calibri"/>
              <a:cs typeface="+mn-cs"/>
            </a:endParaRPr>
          </a:p>
        </p:txBody>
      </p:sp>
      <p:sp>
        <p:nvSpPr>
          <p:cNvPr id="156695" name="Rectangle 22"/>
          <p:cNvSpPr>
            <a:spLocks noChangeArrowheads="1"/>
          </p:cNvSpPr>
          <p:nvPr/>
        </p:nvSpPr>
        <p:spPr bwMode="auto">
          <a:xfrm>
            <a:off x="3852016" y="10340"/>
            <a:ext cx="2945659" cy="463588"/>
          </a:xfrm>
          <a:prstGeom prst="rect">
            <a:avLst/>
          </a:prstGeom>
          <a:noFill/>
          <a:ln w="12700">
            <a:noFill/>
            <a:miter lim="800000"/>
            <a:headEnd/>
            <a:tailEnd/>
          </a:ln>
        </p:spPr>
        <p:txBody>
          <a:bodyPr wrap="none" anchor="ctr"/>
          <a:lstStyle/>
          <a:p>
            <a:pPr eaLnBrk="1" fontAlgn="auto" hangingPunct="1">
              <a:spcBef>
                <a:spcPts val="0"/>
              </a:spcBef>
              <a:spcAft>
                <a:spcPts val="0"/>
              </a:spcAft>
            </a:pPr>
            <a:endParaRPr lang="en-US" sz="1800">
              <a:solidFill>
                <a:prstClr val="black"/>
              </a:solidFill>
              <a:latin typeface="Calibri"/>
              <a:cs typeface="+mn-cs"/>
            </a:endParaRPr>
          </a:p>
        </p:txBody>
      </p:sp>
      <p:sp>
        <p:nvSpPr>
          <p:cNvPr id="156696" name="Rectangle 23"/>
          <p:cNvSpPr>
            <a:spLocks noChangeArrowheads="1"/>
          </p:cNvSpPr>
          <p:nvPr/>
        </p:nvSpPr>
        <p:spPr bwMode="auto">
          <a:xfrm>
            <a:off x="3852016" y="9449264"/>
            <a:ext cx="2945659" cy="463587"/>
          </a:xfrm>
          <a:prstGeom prst="rect">
            <a:avLst/>
          </a:prstGeom>
          <a:noFill/>
          <a:ln w="12700">
            <a:noFill/>
            <a:miter lim="800000"/>
            <a:headEnd/>
            <a:tailEnd/>
          </a:ln>
        </p:spPr>
        <p:txBody>
          <a:bodyPr lIns="19050" tIns="0" rIns="19050" bIns="0" anchor="b"/>
          <a:lstStyle/>
          <a:p>
            <a:pPr algn="r" defTabSz="762000" eaLnBrk="1" fontAlgn="auto" hangingPunct="1">
              <a:spcBef>
                <a:spcPts val="0"/>
              </a:spcBef>
              <a:spcAft>
                <a:spcPts val="0"/>
              </a:spcAft>
            </a:pPr>
            <a:r>
              <a:rPr lang="nb-NO" sz="1000" i="1">
                <a:solidFill>
                  <a:prstClr val="black"/>
                </a:solidFill>
                <a:latin typeface="Times New Roman" pitchFamily="18" charset="0"/>
                <a:cs typeface="+mn-cs"/>
              </a:rPr>
              <a:t>12</a:t>
            </a:r>
          </a:p>
        </p:txBody>
      </p:sp>
      <p:sp>
        <p:nvSpPr>
          <p:cNvPr id="156697" name="Rectangle 24"/>
          <p:cNvSpPr>
            <a:spLocks noChangeArrowheads="1"/>
          </p:cNvSpPr>
          <p:nvPr/>
        </p:nvSpPr>
        <p:spPr bwMode="auto">
          <a:xfrm>
            <a:off x="0" y="9449264"/>
            <a:ext cx="2945659" cy="463587"/>
          </a:xfrm>
          <a:prstGeom prst="rect">
            <a:avLst/>
          </a:prstGeom>
          <a:noFill/>
          <a:ln w="12700">
            <a:noFill/>
            <a:miter lim="800000"/>
            <a:headEnd/>
            <a:tailEnd/>
          </a:ln>
        </p:spPr>
        <p:txBody>
          <a:bodyPr wrap="none" anchor="ctr"/>
          <a:lstStyle/>
          <a:p>
            <a:pPr eaLnBrk="1" fontAlgn="auto" hangingPunct="1">
              <a:spcBef>
                <a:spcPts val="0"/>
              </a:spcBef>
              <a:spcAft>
                <a:spcPts val="0"/>
              </a:spcAft>
            </a:pPr>
            <a:endParaRPr lang="en-US" sz="1800">
              <a:solidFill>
                <a:prstClr val="black"/>
              </a:solidFill>
              <a:latin typeface="Calibri"/>
              <a:cs typeface="+mn-cs"/>
            </a:endParaRPr>
          </a:p>
        </p:txBody>
      </p:sp>
      <p:sp>
        <p:nvSpPr>
          <p:cNvPr id="156698" name="Rectangle 25"/>
          <p:cNvSpPr>
            <a:spLocks noChangeArrowheads="1"/>
          </p:cNvSpPr>
          <p:nvPr/>
        </p:nvSpPr>
        <p:spPr bwMode="auto">
          <a:xfrm>
            <a:off x="0" y="10340"/>
            <a:ext cx="2945659" cy="463588"/>
          </a:xfrm>
          <a:prstGeom prst="rect">
            <a:avLst/>
          </a:prstGeom>
          <a:noFill/>
          <a:ln w="12700">
            <a:noFill/>
            <a:miter lim="800000"/>
            <a:headEnd/>
            <a:tailEnd/>
          </a:ln>
        </p:spPr>
        <p:txBody>
          <a:bodyPr wrap="none" anchor="ctr"/>
          <a:lstStyle/>
          <a:p>
            <a:pPr eaLnBrk="1" fontAlgn="auto" hangingPunct="1">
              <a:spcBef>
                <a:spcPts val="0"/>
              </a:spcBef>
              <a:spcAft>
                <a:spcPts val="0"/>
              </a:spcAft>
            </a:pPr>
            <a:endParaRPr lang="en-US" sz="1800">
              <a:solidFill>
                <a:prstClr val="black"/>
              </a:solidFill>
              <a:latin typeface="Calibri"/>
              <a:cs typeface="+mn-cs"/>
            </a:endParaRPr>
          </a:p>
        </p:txBody>
      </p:sp>
      <p:sp>
        <p:nvSpPr>
          <p:cNvPr id="156699" name="Rectangle 26"/>
          <p:cNvSpPr>
            <a:spLocks noChangeArrowheads="1"/>
          </p:cNvSpPr>
          <p:nvPr/>
        </p:nvSpPr>
        <p:spPr bwMode="auto">
          <a:xfrm>
            <a:off x="3852016" y="6894"/>
            <a:ext cx="2945659" cy="465311"/>
          </a:xfrm>
          <a:prstGeom prst="rect">
            <a:avLst/>
          </a:prstGeom>
          <a:noFill/>
          <a:ln w="12700">
            <a:noFill/>
            <a:miter lim="800000"/>
            <a:headEnd/>
            <a:tailEnd/>
          </a:ln>
        </p:spPr>
        <p:txBody>
          <a:bodyPr wrap="none" anchor="ctr"/>
          <a:lstStyle/>
          <a:p>
            <a:pPr eaLnBrk="1" fontAlgn="auto" hangingPunct="1">
              <a:spcBef>
                <a:spcPts val="0"/>
              </a:spcBef>
              <a:spcAft>
                <a:spcPts val="0"/>
              </a:spcAft>
            </a:pPr>
            <a:endParaRPr lang="en-US" sz="1800">
              <a:solidFill>
                <a:prstClr val="black"/>
              </a:solidFill>
              <a:latin typeface="Calibri"/>
              <a:cs typeface="+mn-cs"/>
            </a:endParaRPr>
          </a:p>
        </p:txBody>
      </p:sp>
      <p:sp>
        <p:nvSpPr>
          <p:cNvPr id="156700" name="Rectangle 27"/>
          <p:cNvSpPr>
            <a:spLocks noChangeArrowheads="1"/>
          </p:cNvSpPr>
          <p:nvPr/>
        </p:nvSpPr>
        <p:spPr bwMode="auto">
          <a:xfrm>
            <a:off x="3852016" y="9447540"/>
            <a:ext cx="2945659" cy="461864"/>
          </a:xfrm>
          <a:prstGeom prst="rect">
            <a:avLst/>
          </a:prstGeom>
          <a:noFill/>
          <a:ln w="12700">
            <a:noFill/>
            <a:miter lim="800000"/>
            <a:headEnd/>
            <a:tailEnd/>
          </a:ln>
        </p:spPr>
        <p:txBody>
          <a:bodyPr lIns="19050" tIns="0" rIns="19050" bIns="0" anchor="b"/>
          <a:lstStyle/>
          <a:p>
            <a:pPr algn="r" defTabSz="762000" eaLnBrk="1" fontAlgn="auto" hangingPunct="1">
              <a:spcBef>
                <a:spcPts val="0"/>
              </a:spcBef>
              <a:spcAft>
                <a:spcPts val="0"/>
              </a:spcAft>
            </a:pPr>
            <a:r>
              <a:rPr lang="nb-NO" sz="1000" i="1">
                <a:solidFill>
                  <a:prstClr val="black"/>
                </a:solidFill>
                <a:latin typeface="Times New Roman" pitchFamily="18" charset="0"/>
                <a:cs typeface="+mn-cs"/>
              </a:rPr>
              <a:t>12</a:t>
            </a:r>
          </a:p>
        </p:txBody>
      </p:sp>
      <p:sp>
        <p:nvSpPr>
          <p:cNvPr id="156701" name="Rectangle 28"/>
          <p:cNvSpPr>
            <a:spLocks noChangeArrowheads="1"/>
          </p:cNvSpPr>
          <p:nvPr/>
        </p:nvSpPr>
        <p:spPr bwMode="auto">
          <a:xfrm>
            <a:off x="0" y="9447540"/>
            <a:ext cx="2945659" cy="461864"/>
          </a:xfrm>
          <a:prstGeom prst="rect">
            <a:avLst/>
          </a:prstGeom>
          <a:noFill/>
          <a:ln w="12700">
            <a:noFill/>
            <a:miter lim="800000"/>
            <a:headEnd/>
            <a:tailEnd/>
          </a:ln>
        </p:spPr>
        <p:txBody>
          <a:bodyPr wrap="none" anchor="ctr"/>
          <a:lstStyle/>
          <a:p>
            <a:pPr eaLnBrk="1" fontAlgn="auto" hangingPunct="1">
              <a:spcBef>
                <a:spcPts val="0"/>
              </a:spcBef>
              <a:spcAft>
                <a:spcPts val="0"/>
              </a:spcAft>
            </a:pPr>
            <a:endParaRPr lang="en-US" sz="1800">
              <a:solidFill>
                <a:prstClr val="black"/>
              </a:solidFill>
              <a:latin typeface="Calibri"/>
              <a:cs typeface="+mn-cs"/>
            </a:endParaRPr>
          </a:p>
        </p:txBody>
      </p:sp>
      <p:sp>
        <p:nvSpPr>
          <p:cNvPr id="156702" name="Rectangle 29"/>
          <p:cNvSpPr>
            <a:spLocks noChangeArrowheads="1"/>
          </p:cNvSpPr>
          <p:nvPr/>
        </p:nvSpPr>
        <p:spPr bwMode="auto">
          <a:xfrm>
            <a:off x="0" y="6894"/>
            <a:ext cx="2945659" cy="465311"/>
          </a:xfrm>
          <a:prstGeom prst="rect">
            <a:avLst/>
          </a:prstGeom>
          <a:noFill/>
          <a:ln w="12700">
            <a:noFill/>
            <a:miter lim="800000"/>
            <a:headEnd/>
            <a:tailEnd/>
          </a:ln>
        </p:spPr>
        <p:txBody>
          <a:bodyPr wrap="none" anchor="ctr"/>
          <a:lstStyle/>
          <a:p>
            <a:pPr eaLnBrk="1" fontAlgn="auto" hangingPunct="1">
              <a:spcBef>
                <a:spcPts val="0"/>
              </a:spcBef>
              <a:spcAft>
                <a:spcPts val="0"/>
              </a:spcAft>
            </a:pPr>
            <a:endParaRPr lang="en-US" sz="1800">
              <a:solidFill>
                <a:prstClr val="black"/>
              </a:solidFill>
              <a:latin typeface="Calibri"/>
              <a:cs typeface="+mn-cs"/>
            </a:endParaRPr>
          </a:p>
        </p:txBody>
      </p:sp>
      <p:sp>
        <p:nvSpPr>
          <p:cNvPr id="156703" name="Rectangle 30"/>
          <p:cNvSpPr>
            <a:spLocks noGrp="1" noRot="1" noChangeAspect="1" noChangeArrowheads="1" noTextEdit="1"/>
          </p:cNvSpPr>
          <p:nvPr>
            <p:ph type="sldImg"/>
          </p:nvPr>
        </p:nvSpPr>
        <p:spPr>
          <a:xfrm>
            <a:off x="1085850" y="871538"/>
            <a:ext cx="4625975" cy="3470275"/>
          </a:xfrm>
          <a:ln w="12700" cap="flat">
            <a:solidFill>
              <a:schemeClr val="tx1"/>
            </a:solidFill>
          </a:ln>
        </p:spPr>
      </p:sp>
      <p:sp>
        <p:nvSpPr>
          <p:cNvPr id="156704" name="Rectangle 31"/>
          <p:cNvSpPr>
            <a:spLocks noGrp="1" noChangeArrowheads="1"/>
          </p:cNvSpPr>
          <p:nvPr>
            <p:ph type="body" idx="1"/>
          </p:nvPr>
        </p:nvSpPr>
        <p:spPr>
          <a:xfrm>
            <a:off x="906357" y="4722047"/>
            <a:ext cx="4984962" cy="3655278"/>
          </a:xfrm>
          <a:noFill/>
          <a:ln/>
        </p:spPr>
        <p:txBody>
          <a:bodyPr lIns="90488" tIns="44450" rIns="90488" bIns="44450"/>
          <a:lstStyle/>
          <a:p>
            <a:pPr eaLnBrk="1" hangingPunct="1"/>
            <a:endParaRPr lang="nb-NO"/>
          </a:p>
          <a:p>
            <a:pPr eaLnBrk="1" hangingPunct="1"/>
            <a:r>
              <a:rPr lang="nb-NO" sz="1400"/>
              <a:t>Other behaviour traits, including aggressions, showed very low or no heritability in this study. We don’t know to what extent this was due to the owners’ imprecise knowledge of these traits in their cat.</a:t>
            </a:r>
          </a:p>
          <a:p>
            <a:pPr eaLnBrk="1" hangingPunct="1"/>
            <a:endParaRPr lang="nb-NO" sz="1400"/>
          </a:p>
          <a:p>
            <a:pPr eaLnBrk="1" hangingPunct="1"/>
            <a:r>
              <a:rPr lang="nb-NO" sz="1400"/>
              <a:t>(Explanation of adult paternal half-sibs:</a:t>
            </a:r>
          </a:p>
          <a:p>
            <a:pPr eaLnBrk="1" hangingPunct="1"/>
            <a:r>
              <a:rPr lang="nb-NO" sz="1400"/>
              <a:t>Heritability estimates were based on about 100 litters, the offspring of at least 20 males, each being paired with 3-5 females.  </a:t>
            </a:r>
          </a:p>
          <a:p>
            <a:pPr eaLnBrk="1" hangingPunct="1"/>
            <a:r>
              <a:rPr lang="nb-NO" sz="1400"/>
              <a:t>Heritability software:  Harvey. )</a:t>
            </a:r>
          </a:p>
          <a:p>
            <a:pPr eaLnBrk="1" hangingPunct="1"/>
            <a:r>
              <a:rPr lang="nb-NO" sz="1400"/>
              <a:t> </a:t>
            </a:r>
          </a:p>
        </p:txBody>
      </p:sp>
      <p:sp>
        <p:nvSpPr>
          <p:cNvPr id="2" name="Plassholder for topptekst 1"/>
          <p:cNvSpPr>
            <a:spLocks noGrp="1"/>
          </p:cNvSpPr>
          <p:nvPr>
            <p:ph type="hdr" sz="quarter" idx="10"/>
          </p:nvPr>
        </p:nvSpPr>
        <p:spPr/>
        <p:txBody>
          <a:bodyPr/>
          <a:lstStyle/>
          <a:p>
            <a:pPr>
              <a:defRPr/>
            </a:pPr>
            <a:r>
              <a:rPr lang="nn-NO">
                <a:solidFill>
                  <a:prstClr val="black"/>
                </a:solidFill>
              </a:rPr>
              <a:t>HFX221 - 2019                                   - Bjarne O. Braastad, NMBU/IHA</a:t>
            </a:r>
            <a:endParaRPr lang="nb-NO">
              <a:solidFill>
                <a:prstClr val="black"/>
              </a:solidFill>
            </a:endParaRPr>
          </a:p>
        </p:txBody>
      </p:sp>
    </p:spTree>
    <p:extLst>
      <p:ext uri="{BB962C8B-B14F-4D97-AF65-F5344CB8AC3E}">
        <p14:creationId xmlns:p14="http://schemas.microsoft.com/office/powerpoint/2010/main" val="826325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CE24D8DE-A718-4750-9A55-1B4D60331E0F}" type="slidenum">
              <a:rPr lang="nb-NO" smtClean="0">
                <a:solidFill>
                  <a:prstClr val="black"/>
                </a:solidFill>
              </a:rPr>
              <a:pPr/>
              <a:t>12</a:t>
            </a:fld>
            <a:endParaRPr lang="nb-NO">
              <a:solidFill>
                <a:prstClr val="black"/>
              </a:solidFill>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en-GB"/>
          </a:p>
        </p:txBody>
      </p:sp>
      <p:sp>
        <p:nvSpPr>
          <p:cNvPr id="2" name="Plassholder for topptekst 1"/>
          <p:cNvSpPr>
            <a:spLocks noGrp="1"/>
          </p:cNvSpPr>
          <p:nvPr>
            <p:ph type="hdr" sz="quarter" idx="10"/>
          </p:nvPr>
        </p:nvSpPr>
        <p:spPr/>
        <p:txBody>
          <a:bodyPr/>
          <a:lstStyle/>
          <a:p>
            <a:pPr>
              <a:defRPr/>
            </a:pPr>
            <a:r>
              <a:rPr lang="nn-NO">
                <a:solidFill>
                  <a:prstClr val="black"/>
                </a:solidFill>
              </a:rPr>
              <a:t>HFX221 - 2019                                   - Bjarne O. Braastad, NMBU/IHA</a:t>
            </a:r>
            <a:endParaRPr lang="nb-NO">
              <a:solidFill>
                <a:prstClr val="black"/>
              </a:solidFill>
            </a:endParaRPr>
          </a:p>
        </p:txBody>
      </p:sp>
      <p:sp>
        <p:nvSpPr>
          <p:cNvPr id="3" name="Footer Placeholder 2"/>
          <p:cNvSpPr>
            <a:spLocks noGrp="1"/>
          </p:cNvSpPr>
          <p:nvPr>
            <p:ph type="ftr" sz="quarter" idx="11"/>
          </p:nvPr>
        </p:nvSpPr>
        <p:spPr/>
        <p:txBody>
          <a:bodyPr/>
          <a:lstStyle/>
          <a:p>
            <a:pPr>
              <a:defRPr/>
            </a:pPr>
            <a:r>
              <a:rPr lang="nb-NO">
                <a:solidFill>
                  <a:srgbClr val="000000"/>
                </a:solidFill>
              </a:rPr>
              <a:t>Kattens atferd</a:t>
            </a:r>
          </a:p>
        </p:txBody>
      </p:sp>
    </p:spTree>
    <p:extLst>
      <p:ext uri="{BB962C8B-B14F-4D97-AF65-F5344CB8AC3E}">
        <p14:creationId xmlns:p14="http://schemas.microsoft.com/office/powerpoint/2010/main" val="2253107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CE24D8DE-A718-4750-9A55-1B4D60331E0F}" type="slidenum">
              <a:rPr lang="nb-NO" smtClean="0">
                <a:solidFill>
                  <a:prstClr val="black"/>
                </a:solidFill>
              </a:rPr>
              <a:pPr/>
              <a:t>13</a:t>
            </a:fld>
            <a:endParaRPr lang="nb-NO">
              <a:solidFill>
                <a:prstClr val="black"/>
              </a:solidFill>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en-GB"/>
          </a:p>
        </p:txBody>
      </p:sp>
      <p:sp>
        <p:nvSpPr>
          <p:cNvPr id="2" name="Plassholder for topptekst 1"/>
          <p:cNvSpPr>
            <a:spLocks noGrp="1"/>
          </p:cNvSpPr>
          <p:nvPr>
            <p:ph type="hdr" sz="quarter" idx="10"/>
          </p:nvPr>
        </p:nvSpPr>
        <p:spPr/>
        <p:txBody>
          <a:bodyPr/>
          <a:lstStyle/>
          <a:p>
            <a:pPr>
              <a:defRPr/>
            </a:pPr>
            <a:r>
              <a:rPr lang="nn-NO">
                <a:solidFill>
                  <a:prstClr val="black"/>
                </a:solidFill>
              </a:rPr>
              <a:t>HFX221 - 2019                                   - Bjarne O. Braastad, NMBU/IHA</a:t>
            </a:r>
            <a:endParaRPr lang="nb-NO">
              <a:solidFill>
                <a:prstClr val="black"/>
              </a:solidFill>
            </a:endParaRPr>
          </a:p>
        </p:txBody>
      </p:sp>
    </p:spTree>
    <p:extLst>
      <p:ext uri="{BB962C8B-B14F-4D97-AF65-F5344CB8AC3E}">
        <p14:creationId xmlns:p14="http://schemas.microsoft.com/office/powerpoint/2010/main" val="111330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a:buFont typeface="Arial" pitchFamily="34" charset="0"/>
              <a:buChar char="•"/>
            </a:pPr>
            <a:r>
              <a:rPr lang="nb-NO" dirty="0"/>
              <a:t>Antall</a:t>
            </a:r>
            <a:r>
              <a:rPr lang="nb-NO" baseline="0" dirty="0"/>
              <a:t> katter i husstanden var den andre miljøpåvirkning jeg valgte å se nærmere på, da katteeiere, ikke minst katteoppdrettere gjerne har flere katter .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nb-NO" sz="1200" kern="1200" dirty="0">
                <a:solidFill>
                  <a:schemeClr val="tx1"/>
                </a:solidFill>
                <a:latin typeface="+mn-lt"/>
                <a:ea typeface="+mn-ea"/>
                <a:cs typeface="+mn-cs"/>
              </a:rPr>
              <a:t>Atferdsegenskaper som ble analysert for å se nærmere på effekten av antall katter var; sosiabilitet overfor mennesker, leken og aktiv, aggresjon mot andre katter i husstanden, og sosiabilitet overfor fremmende katter.</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nb-NO" sz="1200" kern="1200" dirty="0">
                <a:solidFill>
                  <a:schemeClr val="tx1"/>
                </a:solidFill>
                <a:latin typeface="+mn-lt"/>
                <a:ea typeface="+mn-ea"/>
                <a:cs typeface="+mn-cs"/>
              </a:rPr>
              <a:t>Katter i husstander med 8 eller flere katter er signifikant mer sosiale overfor mennesker enn katter som lever alene eller er to i en husstand (p &lt;0,0001). Gjennomgående er katter i hustander med opptil flere katter signifikant mer sosiale overfor mennesker enn katter i husstander med færre individer</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nb-NO" sz="1200" dirty="0"/>
              <a:t>Katter som lever i husstander med 8 eller flere katter viser signifikant mer sosiabilitet overfor fremmende katter, enn katter som lever i sammen med en annen katt (p = 0,0001). Det samme gjelder også hvor det er kun en katt i husstanden (p &lt;0,0001).</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nb-NO" sz="1200" dirty="0"/>
              <a:t>Ingen signifikant effekt av antall katter i husstaden på atferdegenskapen ”Aggresjon mot andre katter i husstanden”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nb-NO" sz="1200" dirty="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nb-NO" sz="1200" dirty="0"/>
              <a:t>Som vi da ser, så viser disse resultatene at miljø er også en viktig Factor for katters</a:t>
            </a:r>
            <a:r>
              <a:rPr lang="nb-NO" sz="1200" baseline="0" dirty="0"/>
              <a:t> atferd. </a:t>
            </a:r>
            <a:endParaRPr lang="nb-NO" sz="1200"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nb-NO" sz="1200"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nb-NO" sz="1200" dirty="0"/>
          </a:p>
          <a:p>
            <a:pPr>
              <a:buFont typeface="Arial" pitchFamily="34" charset="0"/>
              <a:buChar char="•"/>
            </a:pPr>
            <a:endParaRPr lang="nb-NO" dirty="0"/>
          </a:p>
        </p:txBody>
      </p:sp>
      <p:sp>
        <p:nvSpPr>
          <p:cNvPr id="4" name="Plassholder for lysbildenummer 3"/>
          <p:cNvSpPr>
            <a:spLocks noGrp="1"/>
          </p:cNvSpPr>
          <p:nvPr>
            <p:ph type="sldNum" sz="quarter" idx="10"/>
          </p:nvPr>
        </p:nvSpPr>
        <p:spPr/>
        <p:txBody>
          <a:bodyPr/>
          <a:lstStyle/>
          <a:p>
            <a:fld id="{D50BF349-27A5-44C1-8C69-2C3879FAD297}" type="slidenum">
              <a:rPr lang="nb-NO" smtClean="0"/>
              <a:pPr/>
              <a:t>14</a:t>
            </a:fld>
            <a:endParaRPr lang="nb-NO"/>
          </a:p>
        </p:txBody>
      </p:sp>
      <p:sp>
        <p:nvSpPr>
          <p:cNvPr id="5" name="Header Placeholder 4"/>
          <p:cNvSpPr>
            <a:spLocks noGrp="1"/>
          </p:cNvSpPr>
          <p:nvPr>
            <p:ph type="hdr" sz="quarter" idx="11"/>
          </p:nvPr>
        </p:nvSpPr>
        <p:spPr/>
        <p:txBody>
          <a:bodyPr/>
          <a:lstStyle/>
          <a:p>
            <a:r>
              <a:rPr lang="nn-NO"/>
              <a:t>HFX221 - 2019                                   - Bjarne O. Braastad, NMBU/IHA</a:t>
            </a:r>
            <a:endParaRPr lang="nb-NO"/>
          </a:p>
        </p:txBody>
      </p:sp>
    </p:spTree>
    <p:extLst>
      <p:ext uri="{BB962C8B-B14F-4D97-AF65-F5344CB8AC3E}">
        <p14:creationId xmlns:p14="http://schemas.microsoft.com/office/powerpoint/2010/main" val="1048186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a:buFont typeface="Arial" pitchFamily="34" charset="0"/>
              <a:buChar char="•"/>
            </a:pPr>
            <a:r>
              <a:rPr lang="nb-NO" dirty="0"/>
              <a:t>Antall</a:t>
            </a:r>
            <a:r>
              <a:rPr lang="nb-NO" baseline="0" dirty="0"/>
              <a:t> katter i husstanden var den andre miljøpåvirkning jeg valgte å se nærmere på, da katteeiere, ikke minst katteoppdrettere gjerne har flere katter .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nb-NO" sz="1200" kern="1200" dirty="0">
                <a:solidFill>
                  <a:schemeClr val="tx1"/>
                </a:solidFill>
                <a:latin typeface="+mn-lt"/>
                <a:ea typeface="+mn-ea"/>
                <a:cs typeface="+mn-cs"/>
              </a:rPr>
              <a:t>Atferdsegenskaper som ble analysert for å se nærmere på effekten av antall katter var; sosiabilitet overfor mennesker, leken og aktiv, aggresjon mot andre katter i husstanden, og sosiabilitet overfor fremmende katter.</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nb-NO" sz="1200" kern="1200" dirty="0">
                <a:solidFill>
                  <a:schemeClr val="tx1"/>
                </a:solidFill>
                <a:latin typeface="+mn-lt"/>
                <a:ea typeface="+mn-ea"/>
                <a:cs typeface="+mn-cs"/>
              </a:rPr>
              <a:t>Katter i husstander med 8 eller flere katter er signifikant mer sosiale overfor mennesker enn katter som lever alene eller er to i en husstand (p &lt;0,0001). Gjennomgående er katter i hustander med opptil flere katter signifikant mer sosiale overfor mennesker enn katter i husstander med færre individer</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nb-NO" sz="1200" dirty="0"/>
              <a:t>Katter som lever i husstander med 8 eller flere katter viser signifikant mer sosiabilitet overfor fremmende katter, enn katter som lever i sammen med en annen katt (p = 0,0001). Det samme gjelder også hvor det er kun en katt i husstanden (p &lt;0,0001).</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nb-NO" sz="1200" dirty="0"/>
              <a:t>Ingen signifikant effekt av antall katter i husstaden på atferdegenskapen ”Aggresjon mot andre katter i husstanden”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nb-NO" sz="1200" dirty="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nb-NO" sz="1200" dirty="0"/>
              <a:t>Som vi da ser, så viser disse resultatene at miljø er også en viktig </a:t>
            </a:r>
            <a:r>
              <a:rPr lang="nb-NO" sz="1200" dirty="0" err="1"/>
              <a:t>Factor</a:t>
            </a:r>
            <a:r>
              <a:rPr lang="nb-NO" sz="1200" dirty="0"/>
              <a:t> for katters</a:t>
            </a:r>
            <a:r>
              <a:rPr lang="nb-NO" sz="1200" baseline="0" dirty="0"/>
              <a:t> atferd. </a:t>
            </a:r>
            <a:endParaRPr lang="nb-NO" sz="1200"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nb-NO" sz="1200"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nb-NO" sz="1200" dirty="0"/>
          </a:p>
          <a:p>
            <a:pPr>
              <a:buFont typeface="Arial" pitchFamily="34" charset="0"/>
              <a:buChar char="•"/>
            </a:pPr>
            <a:endParaRPr lang="nb-NO" dirty="0"/>
          </a:p>
        </p:txBody>
      </p:sp>
      <p:sp>
        <p:nvSpPr>
          <p:cNvPr id="4" name="Plassholder for lysbildenummer 3"/>
          <p:cNvSpPr>
            <a:spLocks noGrp="1"/>
          </p:cNvSpPr>
          <p:nvPr>
            <p:ph type="sldNum" sz="quarter" idx="10"/>
          </p:nvPr>
        </p:nvSpPr>
        <p:spPr/>
        <p:txBody>
          <a:bodyPr/>
          <a:lstStyle/>
          <a:p>
            <a:fld id="{D50BF349-27A5-44C1-8C69-2C3879FAD297}" type="slidenum">
              <a:rPr lang="nb-NO" smtClean="0">
                <a:solidFill>
                  <a:prstClr val="black"/>
                </a:solidFill>
              </a:rPr>
              <a:pPr/>
              <a:t>16</a:t>
            </a:fld>
            <a:endParaRPr lang="nb-NO">
              <a:solidFill>
                <a:prstClr val="black"/>
              </a:solidFill>
            </a:endParaRPr>
          </a:p>
        </p:txBody>
      </p:sp>
    </p:spTree>
    <p:extLst>
      <p:ext uri="{BB962C8B-B14F-4D97-AF65-F5344CB8AC3E}">
        <p14:creationId xmlns:p14="http://schemas.microsoft.com/office/powerpoint/2010/main" val="3917407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4AFA90FF-2166-4CB0-B853-0C8DE0C87720}" type="slidenum">
              <a:rPr lang="nb-NO" altLang="nb-NO" sz="1200"/>
              <a:pPr/>
              <a:t>17</a:t>
            </a:fld>
            <a:endParaRPr lang="nb-NO" altLang="nb-NO" sz="1200"/>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nb-N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8886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4AFA90FF-2166-4CB0-B853-0C8DE0C87720}" type="slidenum">
              <a:rPr lang="nb-NO" altLang="nb-NO" sz="1200"/>
              <a:pPr/>
              <a:t>18</a:t>
            </a:fld>
            <a:endParaRPr lang="nb-NO" altLang="nb-NO" sz="1200"/>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nb-N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4886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4AFA90FF-2166-4CB0-B853-0C8DE0C87720}" type="slidenum">
              <a:rPr lang="nb-NO" altLang="nb-NO" sz="1200"/>
              <a:pPr/>
              <a:t>19</a:t>
            </a:fld>
            <a:endParaRPr lang="nb-NO" altLang="nb-NO" sz="1200"/>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nb-N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9464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4AFA90FF-2166-4CB0-B853-0C8DE0C87720}" type="slidenum">
              <a:rPr lang="nb-NO" altLang="nb-NO" sz="1200"/>
              <a:pPr/>
              <a:t>20</a:t>
            </a:fld>
            <a:endParaRPr lang="nb-NO" altLang="nb-NO" sz="1200"/>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nb-N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1372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a:t>Det er i denne studien påvist raseforskjeller innenfor de ulike atferdtrekkene som er testet.  Til tross for raseforskjellene, er kattene i studien gjennomgående ofte sosiale overfor mennesker. De er ofte lekne og aktive, ofte trenbare og viser ofte predasjonsatferd. Kattene i materialet er generelt sjelden aggressive mot hunder, andre katter eller mot ukjente mennesker. Selv om det finnes tydelige forskjeller mellom katterasene innenfor enkelte atferdstrekk, er det ingen av atferdsegenskapene som er dominerende hos de ulike rasene. Unntaket er rasen perser som gjennomgående vise innaktiv atferd innenfor samtlige atferdsegenskaper. Kattenes miljø er også en betydelig </a:t>
            </a:r>
            <a:r>
              <a:rPr lang="nb-NO" sz="1200" dirty="0" err="1"/>
              <a:t>Factor</a:t>
            </a:r>
            <a:r>
              <a:rPr lang="nb-NO" sz="1200" dirty="0"/>
              <a:t> for deres atferdstrekk og man kan derfor ikke ene og alene forklare raseforskjellene kun basert på kattens genetikk. Det er påvist særdeles lite atferdsproblemer blant kattene i studien</a:t>
            </a:r>
            <a:r>
              <a:rPr lang="nb-NO" dirty="0"/>
              <a:t>. </a:t>
            </a:r>
          </a:p>
          <a:p>
            <a:endParaRPr lang="nb-NO" dirty="0"/>
          </a:p>
        </p:txBody>
      </p:sp>
      <p:sp>
        <p:nvSpPr>
          <p:cNvPr id="4" name="Plassholder for lysbildenummer 3"/>
          <p:cNvSpPr>
            <a:spLocks noGrp="1"/>
          </p:cNvSpPr>
          <p:nvPr>
            <p:ph type="sldNum" sz="quarter" idx="10"/>
          </p:nvPr>
        </p:nvSpPr>
        <p:spPr/>
        <p:txBody>
          <a:bodyPr/>
          <a:lstStyle/>
          <a:p>
            <a:fld id="{D50BF349-27A5-44C1-8C69-2C3879FAD297}" type="slidenum">
              <a:rPr lang="nb-NO" smtClean="0">
                <a:solidFill>
                  <a:prstClr val="black"/>
                </a:solidFill>
              </a:rPr>
              <a:pPr/>
              <a:t>2</a:t>
            </a:fld>
            <a:endParaRPr lang="nb-NO">
              <a:solidFill>
                <a:prstClr val="black"/>
              </a:solidFill>
            </a:endParaRPr>
          </a:p>
        </p:txBody>
      </p:sp>
    </p:spTree>
    <p:extLst>
      <p:ext uri="{BB962C8B-B14F-4D97-AF65-F5344CB8AC3E}">
        <p14:creationId xmlns:p14="http://schemas.microsoft.com/office/powerpoint/2010/main" val="264439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4AFA90FF-2166-4CB0-B853-0C8DE0C87720}" type="slidenum">
              <a:rPr lang="nb-NO" altLang="nb-NO" sz="1200"/>
              <a:pPr/>
              <a:t>21</a:t>
            </a:fld>
            <a:endParaRPr lang="nb-NO" altLang="nb-NO" sz="1200"/>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nb-N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8720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4AFA90FF-2166-4CB0-B853-0C8DE0C87720}" type="slidenum">
              <a:rPr lang="nb-NO" altLang="nb-NO" sz="1200"/>
              <a:pPr/>
              <a:t>22</a:t>
            </a:fld>
            <a:endParaRPr lang="nb-NO" altLang="nb-NO" sz="1200"/>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nb-N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6886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AA5EF67D-C1D8-4B06-A3EC-3776E9C7D89B}" type="slidenum">
              <a:rPr lang="nb-NO" sz="1200" smtClean="0"/>
              <a:pPr/>
              <a:t>23</a:t>
            </a:fld>
            <a:endParaRPr lang="nb-NO" sz="1200"/>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
        <p:nvSpPr>
          <p:cNvPr id="2" name="Plassholder for topptekst 1"/>
          <p:cNvSpPr>
            <a:spLocks noGrp="1"/>
          </p:cNvSpPr>
          <p:nvPr>
            <p:ph type="hdr" sz="quarter" idx="10"/>
          </p:nvPr>
        </p:nvSpPr>
        <p:spPr/>
        <p:txBody>
          <a:bodyPr/>
          <a:lstStyle/>
          <a:p>
            <a:pPr>
              <a:defRPr/>
            </a:pPr>
            <a:r>
              <a:rPr lang="nn-NO"/>
              <a:t>HFX221 - 2019                                   - Bjarne O. Braastad, NMBU/IHA</a:t>
            </a:r>
            <a:endParaRPr lang="nb-NO"/>
          </a:p>
        </p:txBody>
      </p:sp>
    </p:spTree>
    <p:extLst>
      <p:ext uri="{BB962C8B-B14F-4D97-AF65-F5344CB8AC3E}">
        <p14:creationId xmlns:p14="http://schemas.microsoft.com/office/powerpoint/2010/main" val="28914235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AA5EF67D-C1D8-4B06-A3EC-3776E9C7D89B}" type="slidenum">
              <a:rPr lang="nb-NO" sz="1200" smtClean="0"/>
              <a:pPr/>
              <a:t>24</a:t>
            </a:fld>
            <a:endParaRPr lang="nb-NO" sz="1200"/>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
        <p:nvSpPr>
          <p:cNvPr id="2" name="Plassholder for topptekst 1"/>
          <p:cNvSpPr>
            <a:spLocks noGrp="1"/>
          </p:cNvSpPr>
          <p:nvPr>
            <p:ph type="hdr" sz="quarter" idx="10"/>
          </p:nvPr>
        </p:nvSpPr>
        <p:spPr/>
        <p:txBody>
          <a:bodyPr/>
          <a:lstStyle/>
          <a:p>
            <a:pPr>
              <a:defRPr/>
            </a:pPr>
            <a:r>
              <a:rPr lang="nn-NO"/>
              <a:t>HFX221 - 2019                                   - Bjarne O. Braastad, NMBU/IHA</a:t>
            </a:r>
            <a:endParaRPr lang="nb-NO"/>
          </a:p>
        </p:txBody>
      </p:sp>
    </p:spTree>
    <p:extLst>
      <p:ext uri="{BB962C8B-B14F-4D97-AF65-F5344CB8AC3E}">
        <p14:creationId xmlns:p14="http://schemas.microsoft.com/office/powerpoint/2010/main" val="25954810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AA5EF67D-C1D8-4B06-A3EC-3776E9C7D89B}" type="slidenum">
              <a:rPr lang="nb-NO" sz="1200" smtClean="0"/>
              <a:pPr/>
              <a:t>25</a:t>
            </a:fld>
            <a:endParaRPr lang="nb-NO" sz="1200"/>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
        <p:nvSpPr>
          <p:cNvPr id="2" name="Plassholder for topptekst 1"/>
          <p:cNvSpPr>
            <a:spLocks noGrp="1"/>
          </p:cNvSpPr>
          <p:nvPr>
            <p:ph type="hdr" sz="quarter" idx="10"/>
          </p:nvPr>
        </p:nvSpPr>
        <p:spPr/>
        <p:txBody>
          <a:bodyPr/>
          <a:lstStyle/>
          <a:p>
            <a:pPr>
              <a:defRPr/>
            </a:pPr>
            <a:r>
              <a:rPr lang="nn-NO"/>
              <a:t>HFX221 - 2019                                   - Bjarne O. Braastad, NMBU/IHA</a:t>
            </a:r>
            <a:endParaRPr lang="nb-NO"/>
          </a:p>
        </p:txBody>
      </p:sp>
    </p:spTree>
    <p:extLst>
      <p:ext uri="{BB962C8B-B14F-4D97-AF65-F5344CB8AC3E}">
        <p14:creationId xmlns:p14="http://schemas.microsoft.com/office/powerpoint/2010/main" val="21190878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AA5EF67D-C1D8-4B06-A3EC-3776E9C7D89B}" type="slidenum">
              <a:rPr lang="nb-NO" sz="1200" smtClean="0"/>
              <a:pPr/>
              <a:t>26</a:t>
            </a:fld>
            <a:endParaRPr lang="nb-NO" sz="1200"/>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
        <p:nvSpPr>
          <p:cNvPr id="2" name="Plassholder for topptekst 1"/>
          <p:cNvSpPr>
            <a:spLocks noGrp="1"/>
          </p:cNvSpPr>
          <p:nvPr>
            <p:ph type="hdr" sz="quarter" idx="10"/>
          </p:nvPr>
        </p:nvSpPr>
        <p:spPr/>
        <p:txBody>
          <a:bodyPr/>
          <a:lstStyle/>
          <a:p>
            <a:pPr>
              <a:defRPr/>
            </a:pPr>
            <a:r>
              <a:rPr lang="nn-NO"/>
              <a:t>HFX221 - 2019                                   - Bjarne O. Braastad, NMBU/IHA</a:t>
            </a:r>
            <a:endParaRPr lang="nb-NO"/>
          </a:p>
        </p:txBody>
      </p:sp>
    </p:spTree>
    <p:extLst>
      <p:ext uri="{BB962C8B-B14F-4D97-AF65-F5344CB8AC3E}">
        <p14:creationId xmlns:p14="http://schemas.microsoft.com/office/powerpoint/2010/main" val="39809776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5D12FE9B-8A6F-4BAE-84FD-7D50B02C5FE6}" type="slidenum">
              <a:rPr lang="nb-NO" smtClean="0">
                <a:solidFill>
                  <a:prstClr val="black"/>
                </a:solidFill>
              </a:rPr>
              <a:pPr/>
              <a:t>28</a:t>
            </a:fld>
            <a:endParaRPr lang="nb-NO">
              <a:solidFill>
                <a:prstClr val="black"/>
              </a:solidFill>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n-GB"/>
          </a:p>
        </p:txBody>
      </p:sp>
      <p:sp>
        <p:nvSpPr>
          <p:cNvPr id="2" name="Plassholder for topptekst 1"/>
          <p:cNvSpPr>
            <a:spLocks noGrp="1"/>
          </p:cNvSpPr>
          <p:nvPr>
            <p:ph type="hdr" sz="quarter" idx="10"/>
          </p:nvPr>
        </p:nvSpPr>
        <p:spPr/>
        <p:txBody>
          <a:bodyPr/>
          <a:lstStyle/>
          <a:p>
            <a:pPr>
              <a:defRPr/>
            </a:pPr>
            <a:r>
              <a:rPr lang="nn-NO">
                <a:solidFill>
                  <a:prstClr val="black"/>
                </a:solidFill>
              </a:rPr>
              <a:t>HFX221 - 2019                                   - Bjarne O. Braastad, NMBU/IHA</a:t>
            </a:r>
            <a:endParaRPr lang="nb-NO">
              <a:solidFill>
                <a:prstClr val="black"/>
              </a:solidFill>
            </a:endParaRPr>
          </a:p>
        </p:txBody>
      </p:sp>
    </p:spTree>
    <p:extLst>
      <p:ext uri="{BB962C8B-B14F-4D97-AF65-F5344CB8AC3E}">
        <p14:creationId xmlns:p14="http://schemas.microsoft.com/office/powerpoint/2010/main" val="29111258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A65024FB-C933-4B9D-8961-F8AD4470566B}" type="slidenum">
              <a:rPr lang="nb-NO" smtClean="0">
                <a:solidFill>
                  <a:prstClr val="black"/>
                </a:solidFill>
              </a:rPr>
              <a:pPr/>
              <a:t>29</a:t>
            </a:fld>
            <a:endParaRPr lang="nb-NO">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endParaRPr lang="en-GB"/>
          </a:p>
          <a:p>
            <a:pPr eaLnBrk="1" hangingPunct="1"/>
            <a:endParaRPr lang="en-GB"/>
          </a:p>
        </p:txBody>
      </p:sp>
      <p:sp>
        <p:nvSpPr>
          <p:cNvPr id="2" name="Plassholder for topptekst 1"/>
          <p:cNvSpPr>
            <a:spLocks noGrp="1"/>
          </p:cNvSpPr>
          <p:nvPr>
            <p:ph type="hdr" sz="quarter" idx="10"/>
          </p:nvPr>
        </p:nvSpPr>
        <p:spPr/>
        <p:txBody>
          <a:bodyPr/>
          <a:lstStyle/>
          <a:p>
            <a:pPr>
              <a:defRPr/>
            </a:pPr>
            <a:r>
              <a:rPr lang="nn-NO">
                <a:solidFill>
                  <a:prstClr val="black"/>
                </a:solidFill>
              </a:rPr>
              <a:t>HFX221 - 2019                                   - Bjarne O. Braastad, NMBU/IHA</a:t>
            </a:r>
            <a:endParaRPr lang="nb-NO">
              <a:solidFill>
                <a:prstClr val="black"/>
              </a:solidFill>
            </a:endParaRPr>
          </a:p>
        </p:txBody>
      </p:sp>
    </p:spTree>
    <p:extLst>
      <p:ext uri="{BB962C8B-B14F-4D97-AF65-F5344CB8AC3E}">
        <p14:creationId xmlns:p14="http://schemas.microsoft.com/office/powerpoint/2010/main" val="32748529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5D8422-8ABE-4DD6-B3C8-6E031FE7EDE9}" type="slidenum">
              <a:rPr kumimoji="0" lang="nb-NO"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nb-NO"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pPr eaLnBrk="1" hangingPunct="1"/>
            <a:r>
              <a:rPr lang="en-GB" sz="1400" dirty="0" err="1"/>
              <a:t>Trykk</a:t>
            </a:r>
            <a:r>
              <a:rPr lang="en-GB" sz="1400" dirty="0"/>
              <a:t> </a:t>
            </a:r>
            <a:r>
              <a:rPr lang="en-GB" sz="1400" dirty="0" err="1"/>
              <a:t>Visningsfunksjonen</a:t>
            </a:r>
            <a:r>
              <a:rPr lang="en-GB" sz="1400" dirty="0"/>
              <a:t> </a:t>
            </a:r>
            <a:r>
              <a:rPr lang="en-GB" sz="1400" dirty="0" err="1"/>
              <a:t>så</a:t>
            </a:r>
            <a:r>
              <a:rPr lang="en-GB" sz="1400" dirty="0"/>
              <a:t> </a:t>
            </a:r>
            <a:r>
              <a:rPr lang="en-GB" sz="1400" dirty="0" err="1"/>
              <a:t>samme</a:t>
            </a:r>
            <a:r>
              <a:rPr lang="en-GB" sz="1400" dirty="0"/>
              <a:t> </a:t>
            </a:r>
            <a:r>
              <a:rPr lang="en-GB" sz="1400" dirty="0" err="1"/>
              <a:t>bilde</a:t>
            </a:r>
            <a:r>
              <a:rPr lang="en-GB" sz="1400" baseline="0" dirty="0"/>
              <a:t> </a:t>
            </a:r>
            <a:r>
              <a:rPr lang="en-GB" sz="1400" baseline="0" dirty="0" err="1"/>
              <a:t>er</a:t>
            </a:r>
            <a:r>
              <a:rPr lang="en-GB" sz="1400" baseline="0" dirty="0"/>
              <a:t> </a:t>
            </a:r>
            <a:r>
              <a:rPr lang="en-GB" sz="1400" baseline="0" dirty="0" err="1"/>
              <a:t>på</a:t>
            </a:r>
            <a:r>
              <a:rPr lang="en-GB" sz="1400" baseline="0" dirty="0"/>
              <a:t> PC </a:t>
            </a:r>
            <a:r>
              <a:rPr lang="en-GB" sz="1400" baseline="0" dirty="0" err="1"/>
              <a:t>og</a:t>
            </a:r>
            <a:r>
              <a:rPr lang="en-GB" sz="1400" baseline="0" dirty="0"/>
              <a:t> </a:t>
            </a:r>
            <a:r>
              <a:rPr lang="en-GB" sz="1400" baseline="0" dirty="0" err="1"/>
              <a:t>lerret</a:t>
            </a:r>
            <a:r>
              <a:rPr lang="en-GB" sz="1400" baseline="0" dirty="0"/>
              <a:t>!</a:t>
            </a:r>
          </a:p>
          <a:p>
            <a:pPr eaLnBrk="1" hangingPunct="1"/>
            <a:r>
              <a:rPr lang="en-GB" sz="1400" baseline="0" dirty="0" err="1"/>
              <a:t>Trykk</a:t>
            </a:r>
            <a:r>
              <a:rPr lang="en-GB" sz="1400" baseline="0" dirty="0"/>
              <a:t> </a:t>
            </a:r>
            <a:r>
              <a:rPr lang="en-GB" sz="1400" baseline="0" dirty="0" err="1"/>
              <a:t>deretter</a:t>
            </a:r>
            <a:r>
              <a:rPr lang="en-GB" sz="1400" baseline="0" dirty="0"/>
              <a:t> </a:t>
            </a:r>
            <a:r>
              <a:rPr lang="en-GB" sz="1400" baseline="0" dirty="0" err="1"/>
              <a:t>lenken</a:t>
            </a:r>
            <a:r>
              <a:rPr lang="en-GB" sz="1400" baseline="0" dirty="0"/>
              <a:t>.</a:t>
            </a:r>
            <a:endParaRPr lang="en-GB" sz="1400" dirty="0"/>
          </a:p>
        </p:txBody>
      </p:sp>
      <p:sp>
        <p:nvSpPr>
          <p:cNvPr id="2" name="Plassholder for bunntekst 1"/>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charset="0"/>
                <a:ea typeface="+mn-ea"/>
                <a:cs typeface="Arial" charset="0"/>
              </a:rPr>
              <a:t>Bjarne O. Braastad, UMB</a:t>
            </a:r>
          </a:p>
        </p:txBody>
      </p:sp>
      <p:sp>
        <p:nvSpPr>
          <p:cNvPr id="3" name="Plassholder for topptekst 2"/>
          <p:cNvSpPr>
            <a:spLocks noGrp="1"/>
          </p:cNvSpPr>
          <p:nvPr>
            <p:ph type="hd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n-NO" sz="1200" b="0" i="0" u="none" strike="noStrike" kern="1200" cap="none" spc="0" normalizeH="0" baseline="0" noProof="0">
                <a:ln>
                  <a:noFill/>
                </a:ln>
                <a:solidFill>
                  <a:prstClr val="black"/>
                </a:solidFill>
                <a:effectLst/>
                <a:uLnTx/>
                <a:uFillTx/>
                <a:latin typeface="Arial" charset="0"/>
                <a:ea typeface="+mn-ea"/>
                <a:cs typeface="Arial" charset="0"/>
              </a:rPr>
              <a:t>HFX221 - 2019                                   - Bjarne O. Braastad, NMBU/IHA</a:t>
            </a:r>
            <a:endParaRPr kumimoji="0" lang="nb-NO"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6778702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D6B581-B799-46BD-932D-08255CD956A3}" type="slidenum">
              <a:rPr kumimoji="0" lang="nb-NO"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nb-NO"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pPr eaLnBrk="1" hangingPunct="1"/>
            <a:endParaRPr lang="en-GB"/>
          </a:p>
        </p:txBody>
      </p:sp>
      <p:sp>
        <p:nvSpPr>
          <p:cNvPr id="2" name="Plassholder for bunntekst 1"/>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charset="0"/>
                <a:ea typeface="+mn-ea"/>
                <a:cs typeface="Arial" charset="0"/>
              </a:rPr>
              <a:t>Bjarne O. Braastad, UMB</a:t>
            </a:r>
          </a:p>
        </p:txBody>
      </p:sp>
      <p:sp>
        <p:nvSpPr>
          <p:cNvPr id="3" name="Plassholder for topptekst 2"/>
          <p:cNvSpPr>
            <a:spLocks noGrp="1"/>
          </p:cNvSpPr>
          <p:nvPr>
            <p:ph type="hd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n-NO" sz="1200" b="0" i="0" u="none" strike="noStrike" kern="1200" cap="none" spc="0" normalizeH="0" baseline="0" noProof="0">
                <a:ln>
                  <a:noFill/>
                </a:ln>
                <a:solidFill>
                  <a:prstClr val="black"/>
                </a:solidFill>
                <a:effectLst/>
                <a:uLnTx/>
                <a:uFillTx/>
                <a:latin typeface="Arial" charset="0"/>
                <a:ea typeface="+mn-ea"/>
                <a:cs typeface="Arial" charset="0"/>
              </a:rPr>
              <a:t>HFX221 - 2019                                   - Bjarne O. Braastad, NMBU/IHA</a:t>
            </a:r>
            <a:endParaRPr kumimoji="0" lang="nb-NO"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892034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a:buFont typeface="Arial" charset="0"/>
              <a:buChar char="•"/>
            </a:pPr>
            <a:r>
              <a:rPr lang="nb-NO" dirty="0"/>
              <a:t>Faktoranalysen  la</a:t>
            </a:r>
            <a:r>
              <a:rPr lang="nb-NO" baseline="0" dirty="0"/>
              <a:t> grunnlaget for videre atferdsanalyser. Den </a:t>
            </a:r>
            <a:r>
              <a:rPr lang="nb-NO" dirty="0"/>
              <a:t>resulterte i totalt 22 faktorer og</a:t>
            </a:r>
            <a:r>
              <a:rPr lang="nb-NO" baseline="0" dirty="0"/>
              <a:t> reduksjon av </a:t>
            </a:r>
            <a:r>
              <a:rPr lang="nb-NO" baseline="0" dirty="0" err="1"/>
              <a:t>atferdsspm</a:t>
            </a:r>
            <a:r>
              <a:rPr lang="nb-NO" baseline="0" dirty="0"/>
              <a:t> fra 99 til 81</a:t>
            </a:r>
            <a:r>
              <a:rPr lang="nb-NO" dirty="0"/>
              <a:t>.</a:t>
            </a:r>
          </a:p>
          <a:p>
            <a:pPr>
              <a:buFont typeface="Arial" charset="0"/>
              <a:buChar char="•"/>
            </a:pPr>
            <a:r>
              <a:rPr lang="nb-NO" dirty="0"/>
              <a:t>Samlet ga faktorene en forklaringssikkerhet på 66,15 % på materialet.</a:t>
            </a:r>
          </a:p>
          <a:p>
            <a:pPr>
              <a:buFont typeface="Arial" charset="0"/>
              <a:buChar char="•"/>
            </a:pPr>
            <a:r>
              <a:rPr lang="nb-NO" dirty="0"/>
              <a:t>Hver </a:t>
            </a:r>
            <a:r>
              <a:rPr lang="nb-NO" dirty="0" err="1"/>
              <a:t>Factor</a:t>
            </a:r>
            <a:r>
              <a:rPr lang="nb-NO" dirty="0"/>
              <a:t> representerte en atferdsegenskap.</a:t>
            </a:r>
            <a:r>
              <a:rPr lang="nb-NO" baseline="0" dirty="0"/>
              <a:t> </a:t>
            </a:r>
            <a:r>
              <a:rPr lang="nb-NO" dirty="0"/>
              <a:t>For eksempel ser man her at </a:t>
            </a:r>
            <a:r>
              <a:rPr lang="nb-NO" dirty="0" err="1"/>
              <a:t>Factor</a:t>
            </a:r>
            <a:r>
              <a:rPr lang="nb-NO" baseline="0" dirty="0"/>
              <a:t> en omhandler atferdsegenskapen sosiabilitet overfor menneske. </a:t>
            </a:r>
            <a:endParaRPr lang="nb-NO" dirty="0"/>
          </a:p>
        </p:txBody>
      </p:sp>
      <p:sp>
        <p:nvSpPr>
          <p:cNvPr id="4" name="Plassholder for lysbildenummer 3"/>
          <p:cNvSpPr>
            <a:spLocks noGrp="1"/>
          </p:cNvSpPr>
          <p:nvPr>
            <p:ph type="sldNum" sz="quarter" idx="10"/>
          </p:nvPr>
        </p:nvSpPr>
        <p:spPr/>
        <p:txBody>
          <a:bodyPr/>
          <a:lstStyle/>
          <a:p>
            <a:fld id="{D50BF349-27A5-44C1-8C69-2C3879FAD297}" type="slidenum">
              <a:rPr lang="nb-NO" smtClean="0"/>
              <a:pPr/>
              <a:t>3</a:t>
            </a:fld>
            <a:endParaRPr lang="nb-NO"/>
          </a:p>
        </p:txBody>
      </p:sp>
    </p:spTree>
    <p:extLst>
      <p:ext uri="{BB962C8B-B14F-4D97-AF65-F5344CB8AC3E}">
        <p14:creationId xmlns:p14="http://schemas.microsoft.com/office/powerpoint/2010/main" val="3052461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nb-NO" dirty="0"/>
              <a:t>Resultatene viser på generelt grunnlag at kattene i materialet ofte er sosiale overfor mennesker. </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nb-NO" dirty="0"/>
              <a:t>De er ofte lekne og aktive, ofte trenbare og viser ofte predasjonsatferd. </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nb-NO" dirty="0"/>
              <a:t>Kattene i materialet er generelt sjelden aggressive mot hunder, andre katter eller mot ukjente mennesker.</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nb-NO" sz="1200" kern="1200" dirty="0">
                <a:solidFill>
                  <a:schemeClr val="tx1"/>
                </a:solidFill>
                <a:latin typeface="+mn-lt"/>
                <a:ea typeface="+mn-ea"/>
                <a:cs typeface="+mn-cs"/>
              </a:rPr>
              <a:t>Dette er positivt med tanke på hvilke kvaliteter vi som oftest er ute etter hos våre katter. Resultatet er heller ikke uventet med tanke på de atferdskvaliteter hos katten vi mennesker har satt pris på helt tilbake til kattens domestisering (</a:t>
            </a:r>
            <a:r>
              <a:rPr lang="nb-NO" sz="1200" kern="1200" dirty="0" err="1">
                <a:solidFill>
                  <a:schemeClr val="tx1"/>
                </a:solidFill>
                <a:latin typeface="+mn-lt"/>
                <a:ea typeface="+mn-ea"/>
                <a:cs typeface="+mn-cs"/>
              </a:rPr>
              <a:t>Driscoll</a:t>
            </a:r>
            <a:r>
              <a:rPr lang="nb-NO" sz="1200" kern="1200" dirty="0">
                <a:solidFill>
                  <a:schemeClr val="tx1"/>
                </a:solidFill>
                <a:latin typeface="+mn-lt"/>
                <a:ea typeface="+mn-ea"/>
                <a:cs typeface="+mn-cs"/>
              </a:rPr>
              <a:t> et al., 2007). </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nb-NO"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a:p>
          <a:p>
            <a:endParaRPr lang="nb-NO" dirty="0"/>
          </a:p>
        </p:txBody>
      </p:sp>
      <p:sp>
        <p:nvSpPr>
          <p:cNvPr id="4" name="Plassholder for lysbildenummer 3"/>
          <p:cNvSpPr>
            <a:spLocks noGrp="1"/>
          </p:cNvSpPr>
          <p:nvPr>
            <p:ph type="sldNum" sz="quarter" idx="10"/>
          </p:nvPr>
        </p:nvSpPr>
        <p:spPr/>
        <p:txBody>
          <a:bodyPr/>
          <a:lstStyle/>
          <a:p>
            <a:fld id="{D50BF349-27A5-44C1-8C69-2C3879FAD297}" type="slidenum">
              <a:rPr lang="nb-NO" smtClean="0"/>
              <a:pPr/>
              <a:t>4</a:t>
            </a:fld>
            <a:endParaRPr lang="nb-NO"/>
          </a:p>
        </p:txBody>
      </p:sp>
    </p:spTree>
    <p:extLst>
      <p:ext uri="{BB962C8B-B14F-4D97-AF65-F5344CB8AC3E}">
        <p14:creationId xmlns:p14="http://schemas.microsoft.com/office/powerpoint/2010/main" val="167899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D2DA8AFF-866B-483E-98FC-0802DDFEE32E}" type="slidenum">
              <a:rPr lang="nb-NO" smtClean="0">
                <a:solidFill>
                  <a:prstClr val="black"/>
                </a:solidFill>
              </a:rPr>
              <a:pPr/>
              <a:t>5</a:t>
            </a:fld>
            <a:endParaRPr lang="nb-NO">
              <a:solidFill>
                <a:prstClr val="black"/>
              </a:solidFill>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en-GB"/>
          </a:p>
        </p:txBody>
      </p:sp>
      <p:sp>
        <p:nvSpPr>
          <p:cNvPr id="2" name="Plassholder for topptekst 1"/>
          <p:cNvSpPr>
            <a:spLocks noGrp="1"/>
          </p:cNvSpPr>
          <p:nvPr>
            <p:ph type="hdr" sz="quarter" idx="10"/>
          </p:nvPr>
        </p:nvSpPr>
        <p:spPr/>
        <p:txBody>
          <a:bodyPr/>
          <a:lstStyle/>
          <a:p>
            <a:pPr>
              <a:defRPr/>
            </a:pPr>
            <a:r>
              <a:rPr lang="nn-NO">
                <a:solidFill>
                  <a:prstClr val="black"/>
                </a:solidFill>
              </a:rPr>
              <a:t>HFX221 - 2019                                   - Bjarne O. Braastad, NMBU/IHA</a:t>
            </a:r>
            <a:endParaRPr lang="nb-NO">
              <a:solidFill>
                <a:prstClr val="black"/>
              </a:solidFill>
            </a:endParaRPr>
          </a:p>
        </p:txBody>
      </p:sp>
    </p:spTree>
    <p:extLst>
      <p:ext uri="{BB962C8B-B14F-4D97-AF65-F5344CB8AC3E}">
        <p14:creationId xmlns:p14="http://schemas.microsoft.com/office/powerpoint/2010/main" val="1857155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5D12FE9B-8A6F-4BAE-84FD-7D50B02C5FE6}" type="slidenum">
              <a:rPr lang="nb-NO" smtClean="0">
                <a:solidFill>
                  <a:prstClr val="black"/>
                </a:solidFill>
              </a:rPr>
              <a:pPr/>
              <a:t>6</a:t>
            </a:fld>
            <a:endParaRPr lang="nb-NO">
              <a:solidFill>
                <a:prstClr val="black"/>
              </a:solidFill>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n-GB"/>
          </a:p>
        </p:txBody>
      </p:sp>
      <p:sp>
        <p:nvSpPr>
          <p:cNvPr id="2" name="Plassholder for topptekst 1"/>
          <p:cNvSpPr>
            <a:spLocks noGrp="1"/>
          </p:cNvSpPr>
          <p:nvPr>
            <p:ph type="hdr" sz="quarter" idx="10"/>
          </p:nvPr>
        </p:nvSpPr>
        <p:spPr/>
        <p:txBody>
          <a:bodyPr/>
          <a:lstStyle/>
          <a:p>
            <a:pPr>
              <a:defRPr/>
            </a:pPr>
            <a:r>
              <a:rPr lang="nn-NO">
                <a:solidFill>
                  <a:prstClr val="black"/>
                </a:solidFill>
              </a:rPr>
              <a:t>HFX221 - 2019                                   - Bjarne O. Braastad, NMBU/IHA</a:t>
            </a:r>
            <a:endParaRPr lang="nb-NO">
              <a:solidFill>
                <a:prstClr val="black"/>
              </a:solidFill>
            </a:endParaRPr>
          </a:p>
        </p:txBody>
      </p:sp>
    </p:spTree>
    <p:extLst>
      <p:ext uri="{BB962C8B-B14F-4D97-AF65-F5344CB8AC3E}">
        <p14:creationId xmlns:p14="http://schemas.microsoft.com/office/powerpoint/2010/main" val="1891271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p>
            <a:fld id="{A134B374-8792-4721-A497-733E19135C46}" type="slidenum">
              <a:rPr lang="nb-NO" smtClean="0">
                <a:solidFill>
                  <a:prstClr val="black"/>
                </a:solidFill>
              </a:rPr>
              <a:pPr/>
              <a:t>7</a:t>
            </a:fld>
            <a:endParaRPr lang="nb-NO">
              <a:solidFill>
                <a:prstClr val="black"/>
              </a:solidFill>
            </a:endParaRPr>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p:spPr>
        <p:txBody>
          <a:bodyPr/>
          <a:lstStyle/>
          <a:p>
            <a:pPr eaLnBrk="1" hangingPunct="1"/>
            <a:endParaRPr lang="en-GB"/>
          </a:p>
        </p:txBody>
      </p:sp>
      <p:sp>
        <p:nvSpPr>
          <p:cNvPr id="2" name="Plassholder for topptekst 1"/>
          <p:cNvSpPr>
            <a:spLocks noGrp="1"/>
          </p:cNvSpPr>
          <p:nvPr>
            <p:ph type="hdr" sz="quarter" idx="10"/>
          </p:nvPr>
        </p:nvSpPr>
        <p:spPr/>
        <p:txBody>
          <a:bodyPr/>
          <a:lstStyle/>
          <a:p>
            <a:pPr>
              <a:defRPr/>
            </a:pPr>
            <a:r>
              <a:rPr lang="nn-NO">
                <a:solidFill>
                  <a:prstClr val="black"/>
                </a:solidFill>
              </a:rPr>
              <a:t>HFX221 - 2019                                   - Bjarne O. Braastad, NMBU/IHA</a:t>
            </a:r>
            <a:endParaRPr lang="nb-NO">
              <a:solidFill>
                <a:prstClr val="black"/>
              </a:solidFill>
            </a:endParaRPr>
          </a:p>
        </p:txBody>
      </p:sp>
    </p:spTree>
    <p:extLst>
      <p:ext uri="{BB962C8B-B14F-4D97-AF65-F5344CB8AC3E}">
        <p14:creationId xmlns:p14="http://schemas.microsoft.com/office/powerpoint/2010/main" val="1866168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5D12FE9B-8A6F-4BAE-84FD-7D50B02C5FE6}" type="slidenum">
              <a:rPr lang="nb-NO" smtClean="0">
                <a:solidFill>
                  <a:prstClr val="black"/>
                </a:solidFill>
              </a:rPr>
              <a:pPr/>
              <a:t>8</a:t>
            </a:fld>
            <a:endParaRPr lang="nb-NO">
              <a:solidFill>
                <a:prstClr val="black"/>
              </a:solidFill>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n-GB"/>
          </a:p>
        </p:txBody>
      </p:sp>
      <p:sp>
        <p:nvSpPr>
          <p:cNvPr id="2" name="Plassholder for topptekst 1"/>
          <p:cNvSpPr>
            <a:spLocks noGrp="1"/>
          </p:cNvSpPr>
          <p:nvPr>
            <p:ph type="hdr" sz="quarter" idx="10"/>
          </p:nvPr>
        </p:nvSpPr>
        <p:spPr/>
        <p:txBody>
          <a:bodyPr/>
          <a:lstStyle/>
          <a:p>
            <a:pPr>
              <a:defRPr/>
            </a:pPr>
            <a:r>
              <a:rPr lang="nn-NO">
                <a:solidFill>
                  <a:prstClr val="black"/>
                </a:solidFill>
              </a:rPr>
              <a:t>HFX221 - 2019                                   - Bjarne O. Braastad, NMBU/IHA</a:t>
            </a:r>
            <a:endParaRPr lang="nb-NO">
              <a:solidFill>
                <a:prstClr val="black"/>
              </a:solidFill>
            </a:endParaRPr>
          </a:p>
        </p:txBody>
      </p:sp>
    </p:spTree>
    <p:extLst>
      <p:ext uri="{BB962C8B-B14F-4D97-AF65-F5344CB8AC3E}">
        <p14:creationId xmlns:p14="http://schemas.microsoft.com/office/powerpoint/2010/main" val="2967941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a:buFont typeface="Arial" charset="0"/>
              <a:buChar char="•"/>
            </a:pPr>
            <a:r>
              <a:rPr lang="nb-NO" dirty="0"/>
              <a:t>Hvorfor studere katter?</a:t>
            </a:r>
            <a:r>
              <a:rPr lang="nb-NO" baseline="0" dirty="0"/>
              <a:t> Jo katter er et populært kjæledyr og det er om lag 400 000 hustander i Norge som har katt. </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nb-NO" dirty="0"/>
              <a:t>I 2010 var det om lag 747 000 katter i Norge.</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nb-NO" dirty="0"/>
              <a:t>Hv</a:t>
            </a:r>
            <a:r>
              <a:rPr lang="nb-NO" baseline="0" dirty="0"/>
              <a:t>a er det som tiltrekker oss ved katter. jo Deres selvstendighet, intelligens og deres evne til å styre sine eiere for å oppnå sine ønsker.</a:t>
            </a:r>
            <a:endParaRPr lang="nb-NO" dirty="0"/>
          </a:p>
          <a:p>
            <a:pPr>
              <a:buFont typeface="Arial" charset="0"/>
              <a:buNone/>
            </a:pPr>
            <a:endParaRPr lang="nb-NO" dirty="0"/>
          </a:p>
        </p:txBody>
      </p:sp>
      <p:sp>
        <p:nvSpPr>
          <p:cNvPr id="4" name="Plassholder for lysbildenummer 3"/>
          <p:cNvSpPr>
            <a:spLocks noGrp="1"/>
          </p:cNvSpPr>
          <p:nvPr>
            <p:ph type="sldNum" sz="quarter" idx="10"/>
          </p:nvPr>
        </p:nvSpPr>
        <p:spPr/>
        <p:txBody>
          <a:bodyPr/>
          <a:lstStyle/>
          <a:p>
            <a:fld id="{D50BF349-27A5-44C1-8C69-2C3879FAD297}" type="slidenum">
              <a:rPr lang="nb-NO" smtClean="0">
                <a:solidFill>
                  <a:prstClr val="black"/>
                </a:solidFill>
              </a:rPr>
              <a:pPr/>
              <a:t>9</a:t>
            </a:fld>
            <a:endParaRPr lang="nb-NO">
              <a:solidFill>
                <a:prstClr val="black"/>
              </a:solidFill>
            </a:endParaRPr>
          </a:p>
        </p:txBody>
      </p:sp>
    </p:spTree>
    <p:extLst>
      <p:ext uri="{BB962C8B-B14F-4D97-AF65-F5344CB8AC3E}">
        <p14:creationId xmlns:p14="http://schemas.microsoft.com/office/powerpoint/2010/main" val="25604329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w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Introduction: logo and name">
    <p:bg>
      <p:bgPr>
        <a:solidFill>
          <a:schemeClr val="accent1"/>
        </a:solidFill>
        <a:effectLst/>
      </p:bgPr>
    </p:bg>
    <p:spTree>
      <p:nvGrpSpPr>
        <p:cNvPr id="1" name=""/>
        <p:cNvGrpSpPr/>
        <p:nvPr/>
      </p:nvGrpSpPr>
      <p:grpSpPr>
        <a:xfrm>
          <a:off x="0" y="0"/>
          <a:ext cx="0" cy="0"/>
          <a:chOff x="0" y="0"/>
          <a:chExt cx="0" cy="0"/>
        </a:xfrm>
      </p:grpSpPr>
      <p:pic>
        <p:nvPicPr>
          <p:cNvPr id="3" name="Bilde 2"/>
          <p:cNvPicPr>
            <a:picLocks noChangeAspect="1"/>
          </p:cNvPicPr>
          <p:nvPr userDrawn="1"/>
        </p:nvPicPr>
        <p:blipFill>
          <a:blip r:embed="rId2"/>
          <a:stretch>
            <a:fillRect/>
          </a:stretch>
        </p:blipFill>
        <p:spPr>
          <a:xfrm>
            <a:off x="1740835" y="2572200"/>
            <a:ext cx="5662330" cy="1713600"/>
          </a:xfrm>
          <a:prstGeom prst="rect">
            <a:avLst/>
          </a:prstGeom>
        </p:spPr>
      </p:pic>
    </p:spTree>
    <p:extLst>
      <p:ext uri="{BB962C8B-B14F-4D97-AF65-F5344CB8AC3E}">
        <p14:creationId xmlns:p14="http://schemas.microsoft.com/office/powerpoint/2010/main" val="6193659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Forside">
    <p:bg>
      <p:bgPr>
        <a:solidFill>
          <a:schemeClr val="accent1"/>
        </a:solidFill>
        <a:effectLst/>
      </p:bgPr>
    </p:bg>
    <p:spTree>
      <p:nvGrpSpPr>
        <p:cNvPr id="1" name=""/>
        <p:cNvGrpSpPr/>
        <p:nvPr/>
      </p:nvGrpSpPr>
      <p:grpSpPr>
        <a:xfrm>
          <a:off x="0" y="0"/>
          <a:ext cx="0" cy="0"/>
          <a:chOff x="0" y="0"/>
          <a:chExt cx="0" cy="0"/>
        </a:xfrm>
      </p:grpSpPr>
      <p:pic>
        <p:nvPicPr>
          <p:cNvPr id="5" name="Bild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1999" y="2572510"/>
            <a:ext cx="2569469" cy="1712979"/>
          </a:xfrm>
          <a:prstGeom prst="rect">
            <a:avLst/>
          </a:prstGeom>
        </p:spPr>
      </p:pic>
      <p:pic>
        <p:nvPicPr>
          <p:cNvPr id="2050" name="Picture 2" descr="Z:\NMBU\NMBU_symbol_1000prosent_av_18mm_RGB_hvit.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02531" y="2571889"/>
            <a:ext cx="2147040" cy="171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911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Logo animasjon">
    <p:bg>
      <p:bgPr>
        <a:solidFill>
          <a:srgbClr val="009D7F"/>
        </a:solidFill>
        <a:effectLst/>
      </p:bgPr>
    </p:bg>
    <p:spTree>
      <p:nvGrpSpPr>
        <p:cNvPr id="1" name=""/>
        <p:cNvGrpSpPr/>
        <p:nvPr/>
      </p:nvGrpSpPr>
      <p:grpSpPr>
        <a:xfrm>
          <a:off x="0" y="0"/>
          <a:ext cx="0" cy="0"/>
          <a:chOff x="0" y="0"/>
          <a:chExt cx="0" cy="0"/>
        </a:xfrm>
      </p:grpSpPr>
      <p:pic>
        <p:nvPicPr>
          <p:cNvPr id="2" name="Bild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6866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tellysbilde #1">
    <p:bg>
      <p:bgPr>
        <a:solidFill>
          <a:schemeClr val="accent1"/>
        </a:solidFill>
        <a:effectLst/>
      </p:bgPr>
    </p:bg>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lvl1pPr>
              <a:defRPr>
                <a:solidFill>
                  <a:schemeClr val="bg1"/>
                </a:solidFill>
              </a:defRPr>
            </a:lvl1pPr>
          </a:lstStyle>
          <a:p>
            <a:r>
              <a:rPr lang="nb-NO">
                <a:solidFill>
                  <a:prstClr val="white"/>
                </a:solidFill>
              </a:rPr>
              <a:t>Norwegian University of Life Sciences</a:t>
            </a:r>
          </a:p>
        </p:txBody>
      </p:sp>
      <p:sp>
        <p:nvSpPr>
          <p:cNvPr id="5" name="Plassholder for bunntekst 4"/>
          <p:cNvSpPr>
            <a:spLocks noGrp="1"/>
          </p:cNvSpPr>
          <p:nvPr>
            <p:ph type="ftr" sz="quarter" idx="11"/>
          </p:nvPr>
        </p:nvSpPr>
        <p:spPr/>
        <p:txBody>
          <a:bodyPr/>
          <a:lstStyle>
            <a:lvl1pPr>
              <a:defRPr>
                <a:solidFill>
                  <a:schemeClr val="bg1"/>
                </a:solidFill>
              </a:defRPr>
            </a:lvl1pPr>
          </a:lstStyle>
          <a:p>
            <a:pPr>
              <a:defRPr/>
            </a:pPr>
            <a:r>
              <a:rPr lang="en-US">
                <a:solidFill>
                  <a:prstClr val="white"/>
                </a:solidFill>
              </a:rPr>
              <a:t>The Cat - Behaviour and Welfare - Bjarne O. Braastad</a:t>
            </a:r>
            <a:endParaRPr lang="nb-NO">
              <a:solidFill>
                <a:prstClr val="white"/>
              </a:solidFill>
            </a:endParaRPr>
          </a:p>
        </p:txBody>
      </p:sp>
      <p:sp>
        <p:nvSpPr>
          <p:cNvPr id="6" name="Plassholder for lysbildenummer 5"/>
          <p:cNvSpPr>
            <a:spLocks noGrp="1"/>
          </p:cNvSpPr>
          <p:nvPr>
            <p:ph type="sldNum" sz="quarter" idx="12"/>
          </p:nvPr>
        </p:nvSpPr>
        <p:spPr/>
        <p:txBody>
          <a:bodyPr/>
          <a:lstStyle>
            <a:lvl1pPr>
              <a:defRPr>
                <a:solidFill>
                  <a:schemeClr val="bg1"/>
                </a:solidFill>
              </a:defRPr>
            </a:lvl1pPr>
          </a:lstStyle>
          <a:p>
            <a:pPr>
              <a:defRPr/>
            </a:pPr>
            <a:fld id="{667E8CAB-9E1F-487B-9AE4-C60737AEF540}" type="slidenum">
              <a:rPr lang="nb-NO" smtClean="0">
                <a:solidFill>
                  <a:prstClr val="white"/>
                </a:solidFill>
              </a:rPr>
              <a:pPr>
                <a:defRPr/>
              </a:pPr>
              <a:t>‹#›</a:t>
            </a:fld>
            <a:endParaRPr lang="nb-NO">
              <a:solidFill>
                <a:prstClr val="white"/>
              </a:solidFill>
            </a:endParaRPr>
          </a:p>
        </p:txBody>
      </p:sp>
      <p:cxnSp>
        <p:nvCxnSpPr>
          <p:cNvPr id="7" name="Rett linje 6"/>
          <p:cNvCxnSpPr/>
          <p:nvPr/>
        </p:nvCxnSpPr>
        <p:spPr>
          <a:xfrm>
            <a:off x="576000" y="6282000"/>
            <a:ext cx="8002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tel 1"/>
          <p:cNvSpPr>
            <a:spLocks noGrp="1"/>
          </p:cNvSpPr>
          <p:nvPr>
            <p:ph type="ctrTitle"/>
          </p:nvPr>
        </p:nvSpPr>
        <p:spPr>
          <a:xfrm>
            <a:off x="576000" y="2617200"/>
            <a:ext cx="7992000" cy="738664"/>
          </a:xfrm>
        </p:spPr>
        <p:txBody>
          <a:bodyPr anchor="b"/>
          <a:lstStyle>
            <a:lvl1pPr>
              <a:defRPr sz="4800">
                <a:solidFill>
                  <a:schemeClr val="bg1"/>
                </a:solidFill>
              </a:defRPr>
            </a:lvl1pPr>
          </a:lstStyle>
          <a:p>
            <a:r>
              <a:rPr lang="nb-NO"/>
              <a:t>Klikk for å redigere tittelstil</a:t>
            </a:r>
            <a:endParaRPr lang="nb-NO" dirty="0"/>
          </a:p>
        </p:txBody>
      </p:sp>
      <p:sp>
        <p:nvSpPr>
          <p:cNvPr id="12" name="Undertittel 2"/>
          <p:cNvSpPr>
            <a:spLocks noGrp="1"/>
          </p:cNvSpPr>
          <p:nvPr>
            <p:ph type="subTitle" idx="1"/>
          </p:nvPr>
        </p:nvSpPr>
        <p:spPr>
          <a:xfrm>
            <a:off x="576000" y="3502800"/>
            <a:ext cx="7992000" cy="369332"/>
          </a:xfrm>
        </p:spPr>
        <p:txBody>
          <a:bodyPr>
            <a:no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
        <p:nvSpPr>
          <p:cNvPr id="14" name="Plassholder for tekst 12"/>
          <p:cNvSpPr>
            <a:spLocks noGrp="1"/>
          </p:cNvSpPr>
          <p:nvPr>
            <p:ph type="body" sz="quarter" idx="13" hasCustomPrompt="1"/>
          </p:nvPr>
        </p:nvSpPr>
        <p:spPr>
          <a:xfrm>
            <a:off x="576000" y="3956400"/>
            <a:ext cx="7992000" cy="336550"/>
          </a:xfrm>
        </p:spPr>
        <p:txBody>
          <a:bodyPr>
            <a:noAutofit/>
          </a:bodyPr>
          <a:lstStyle>
            <a:lvl1pPr marL="0" indent="0">
              <a:buNone/>
              <a:defRPr>
                <a:solidFill>
                  <a:schemeClr val="bg1"/>
                </a:solidFill>
              </a:defRPr>
            </a:lvl1pPr>
          </a:lstStyle>
          <a:p>
            <a:pPr lvl="0"/>
            <a:r>
              <a:rPr lang="nb-NO" dirty="0"/>
              <a:t>Dato</a:t>
            </a:r>
          </a:p>
        </p:txBody>
      </p:sp>
      <p:pic>
        <p:nvPicPr>
          <p:cNvPr id="10" name="Picture 2" descr="Z:\NMBU\NMBU_symbol_1000prosent_av_18mm_RGB_hvit.wm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970518" y="390436"/>
            <a:ext cx="676588"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790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tellysbilde #2">
    <p:bg>
      <p:bgPr>
        <a:solidFill>
          <a:schemeClr val="accent3"/>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576000" y="2617200"/>
            <a:ext cx="7992000" cy="738664"/>
          </a:xfrm>
        </p:spPr>
        <p:txBody>
          <a:bodyPr anchor="b"/>
          <a:lstStyle>
            <a:lvl1pPr>
              <a:defRPr sz="4800">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576000" y="3502800"/>
            <a:ext cx="7992000" cy="369332"/>
          </a:xfrm>
        </p:spPr>
        <p:txBody>
          <a:bodyPr>
            <a:no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
        <p:nvSpPr>
          <p:cNvPr id="4" name="Plassholder for dato 3"/>
          <p:cNvSpPr>
            <a:spLocks noGrp="1"/>
          </p:cNvSpPr>
          <p:nvPr>
            <p:ph type="dt" sz="half" idx="10"/>
          </p:nvPr>
        </p:nvSpPr>
        <p:spPr/>
        <p:txBody>
          <a:bodyPr/>
          <a:lstStyle>
            <a:lvl1pPr>
              <a:defRPr>
                <a:solidFill>
                  <a:schemeClr val="bg1"/>
                </a:solidFill>
              </a:defRPr>
            </a:lvl1pPr>
          </a:lstStyle>
          <a:p>
            <a:r>
              <a:rPr lang="nb-NO">
                <a:solidFill>
                  <a:prstClr val="white"/>
                </a:solidFill>
              </a:rPr>
              <a:t>Norwegian University of Life Sciences</a:t>
            </a:r>
          </a:p>
        </p:txBody>
      </p:sp>
      <p:sp>
        <p:nvSpPr>
          <p:cNvPr id="5" name="Plassholder for bunntekst 4"/>
          <p:cNvSpPr>
            <a:spLocks noGrp="1"/>
          </p:cNvSpPr>
          <p:nvPr>
            <p:ph type="ftr" sz="quarter" idx="11"/>
          </p:nvPr>
        </p:nvSpPr>
        <p:spPr/>
        <p:txBody>
          <a:bodyPr/>
          <a:lstStyle>
            <a:lvl1pPr>
              <a:defRPr>
                <a:solidFill>
                  <a:schemeClr val="bg1"/>
                </a:solidFill>
              </a:defRPr>
            </a:lvl1pPr>
          </a:lstStyle>
          <a:p>
            <a:pPr>
              <a:defRPr/>
            </a:pPr>
            <a:r>
              <a:rPr lang="en-US">
                <a:solidFill>
                  <a:prstClr val="white"/>
                </a:solidFill>
              </a:rPr>
              <a:t>The Cat - Behaviour and Welfare - Bjarne O. Braastad</a:t>
            </a:r>
            <a:endParaRPr lang="nb-NO">
              <a:solidFill>
                <a:prstClr val="white"/>
              </a:solidFill>
            </a:endParaRPr>
          </a:p>
        </p:txBody>
      </p:sp>
      <p:sp>
        <p:nvSpPr>
          <p:cNvPr id="6" name="Plassholder for lysbildenummer 5"/>
          <p:cNvSpPr>
            <a:spLocks noGrp="1"/>
          </p:cNvSpPr>
          <p:nvPr>
            <p:ph type="sldNum" sz="quarter" idx="12"/>
          </p:nvPr>
        </p:nvSpPr>
        <p:spPr/>
        <p:txBody>
          <a:bodyPr/>
          <a:lstStyle>
            <a:lvl1pPr>
              <a:defRPr>
                <a:solidFill>
                  <a:schemeClr val="bg1"/>
                </a:solidFill>
              </a:defRPr>
            </a:lvl1pPr>
          </a:lstStyle>
          <a:p>
            <a:pPr>
              <a:defRPr/>
            </a:pPr>
            <a:fld id="{667E8CAB-9E1F-487B-9AE4-C60737AEF540}" type="slidenum">
              <a:rPr lang="nb-NO" smtClean="0">
                <a:solidFill>
                  <a:prstClr val="white"/>
                </a:solidFill>
              </a:rPr>
              <a:pPr>
                <a:defRPr/>
              </a:pPr>
              <a:t>‹#›</a:t>
            </a:fld>
            <a:endParaRPr lang="nb-NO">
              <a:solidFill>
                <a:prstClr val="white"/>
              </a:solidFill>
            </a:endParaRPr>
          </a:p>
        </p:txBody>
      </p:sp>
      <p:cxnSp>
        <p:nvCxnSpPr>
          <p:cNvPr id="7" name="Rett linje 6"/>
          <p:cNvCxnSpPr/>
          <p:nvPr/>
        </p:nvCxnSpPr>
        <p:spPr>
          <a:xfrm>
            <a:off x="576000" y="6282000"/>
            <a:ext cx="8002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lassholder for tekst 12"/>
          <p:cNvSpPr>
            <a:spLocks noGrp="1"/>
          </p:cNvSpPr>
          <p:nvPr>
            <p:ph type="body" sz="quarter" idx="13" hasCustomPrompt="1"/>
          </p:nvPr>
        </p:nvSpPr>
        <p:spPr>
          <a:xfrm>
            <a:off x="576000" y="3956400"/>
            <a:ext cx="7992000" cy="336550"/>
          </a:xfrm>
        </p:spPr>
        <p:txBody>
          <a:bodyPr>
            <a:noAutofit/>
          </a:bodyPr>
          <a:lstStyle>
            <a:lvl1pPr marL="0" indent="0">
              <a:buNone/>
              <a:defRPr>
                <a:solidFill>
                  <a:schemeClr val="bg1"/>
                </a:solidFill>
              </a:defRPr>
            </a:lvl1pPr>
          </a:lstStyle>
          <a:p>
            <a:pPr lvl="0"/>
            <a:r>
              <a:rPr lang="nb-NO" dirty="0"/>
              <a:t>Dato</a:t>
            </a:r>
          </a:p>
        </p:txBody>
      </p:sp>
      <p:pic>
        <p:nvPicPr>
          <p:cNvPr id="10" name="Picture 2" descr="Z:\NMBU\NMBU_symbol_1000prosent_av_18mm_RGB_hvit.wm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970518" y="390436"/>
            <a:ext cx="676588"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129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r>
              <a:rPr lang="nb-NO"/>
              <a:t>Norwegian University of Life Sciences</a:t>
            </a:r>
            <a:endParaRPr lang="nb-NO" dirty="0"/>
          </a:p>
        </p:txBody>
      </p:sp>
      <p:sp>
        <p:nvSpPr>
          <p:cNvPr id="5" name="Plassholder for bunntekst 4"/>
          <p:cNvSpPr>
            <a:spLocks noGrp="1"/>
          </p:cNvSpPr>
          <p:nvPr>
            <p:ph type="ftr" sz="quarter" idx="11"/>
          </p:nvPr>
        </p:nvSpPr>
        <p:spPr/>
        <p:txBody>
          <a:bodyPr/>
          <a:lstStyle/>
          <a:p>
            <a:pPr>
              <a:defRPr/>
            </a:pPr>
            <a:r>
              <a:rPr lang="en-US"/>
              <a:t>The Cat - Behaviour and Welfare - Bjarne O. Braastad</a:t>
            </a:r>
            <a:endParaRPr lang="nb-NO"/>
          </a:p>
        </p:txBody>
      </p:sp>
      <p:sp>
        <p:nvSpPr>
          <p:cNvPr id="6" name="Plassholder for lysbildenummer 5"/>
          <p:cNvSpPr>
            <a:spLocks noGrp="1"/>
          </p:cNvSpPr>
          <p:nvPr>
            <p:ph type="sldNum" sz="quarter" idx="12"/>
          </p:nvPr>
        </p:nvSpPr>
        <p:spPr/>
        <p:txBody>
          <a:bodyPr/>
          <a:lstStyle/>
          <a:p>
            <a:pPr>
              <a:defRPr/>
            </a:pPr>
            <a:fld id="{667E8CAB-9E1F-487B-9AE4-C60737AEF540}" type="slidenum">
              <a:rPr lang="nb-NO" smtClean="0"/>
              <a:pPr>
                <a:defRPr/>
              </a:pPr>
              <a:t>‹#›</a:t>
            </a:fld>
            <a:endParaRPr lang="nb-NO"/>
          </a:p>
        </p:txBody>
      </p:sp>
    </p:spTree>
    <p:extLst>
      <p:ext uri="{BB962C8B-B14F-4D97-AF65-F5344CB8AC3E}">
        <p14:creationId xmlns:p14="http://schemas.microsoft.com/office/powerpoint/2010/main" val="2531474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tel, innhold og bilde til venstr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idx="1"/>
          </p:nvPr>
        </p:nvSpPr>
        <p:spPr>
          <a:xfrm>
            <a:off x="4716000" y="1825831"/>
            <a:ext cx="3852000" cy="397943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r>
              <a:rPr lang="nb-NO"/>
              <a:t>Norwegian University of Life Sciences</a:t>
            </a:r>
          </a:p>
        </p:txBody>
      </p:sp>
      <p:sp>
        <p:nvSpPr>
          <p:cNvPr id="5" name="Plassholder for bunntekst 4"/>
          <p:cNvSpPr>
            <a:spLocks noGrp="1"/>
          </p:cNvSpPr>
          <p:nvPr>
            <p:ph type="ftr" sz="quarter" idx="11"/>
          </p:nvPr>
        </p:nvSpPr>
        <p:spPr/>
        <p:txBody>
          <a:bodyPr/>
          <a:lstStyle/>
          <a:p>
            <a:pPr>
              <a:defRPr/>
            </a:pPr>
            <a:r>
              <a:rPr lang="en-US"/>
              <a:t>The Cat - Behaviour and Welfare - Bjarne O. Braastad</a:t>
            </a:r>
            <a:endParaRPr lang="nb-NO"/>
          </a:p>
        </p:txBody>
      </p:sp>
      <p:sp>
        <p:nvSpPr>
          <p:cNvPr id="6" name="Plassholder for lysbildenummer 5"/>
          <p:cNvSpPr>
            <a:spLocks noGrp="1"/>
          </p:cNvSpPr>
          <p:nvPr>
            <p:ph type="sldNum" sz="quarter" idx="12"/>
          </p:nvPr>
        </p:nvSpPr>
        <p:spPr/>
        <p:txBody>
          <a:bodyPr/>
          <a:lstStyle/>
          <a:p>
            <a:pPr>
              <a:defRPr/>
            </a:pPr>
            <a:fld id="{667E8CAB-9E1F-487B-9AE4-C60737AEF540}" type="slidenum">
              <a:rPr lang="nb-NO" smtClean="0"/>
              <a:pPr>
                <a:defRPr/>
              </a:pPr>
              <a:t>‹#›</a:t>
            </a:fld>
            <a:endParaRPr lang="nb-NO"/>
          </a:p>
        </p:txBody>
      </p:sp>
      <p:sp>
        <p:nvSpPr>
          <p:cNvPr id="10" name="Plassholder for bilde 9"/>
          <p:cNvSpPr>
            <a:spLocks noGrp="1"/>
          </p:cNvSpPr>
          <p:nvPr>
            <p:ph type="pic" sz="quarter" idx="13"/>
          </p:nvPr>
        </p:nvSpPr>
        <p:spPr>
          <a:xfrm>
            <a:off x="575999" y="1922400"/>
            <a:ext cx="3870000" cy="4129200"/>
          </a:xfrm>
          <a:noFill/>
        </p:spPr>
        <p:txBody>
          <a:bodyPr tIns="2160000"/>
          <a:lstStyle>
            <a:lvl1pPr marL="0" indent="0" algn="ctr">
              <a:buNone/>
              <a:defRPr sz="1400">
                <a:solidFill>
                  <a:schemeClr val="tx1"/>
                </a:solidFill>
              </a:defRPr>
            </a:lvl1pPr>
          </a:lstStyle>
          <a:p>
            <a:r>
              <a:rPr lang="nb-NO"/>
              <a:t>Klikk ikonet for å legge til et bilde</a:t>
            </a:r>
            <a:endParaRPr lang="nb-NO" dirty="0"/>
          </a:p>
        </p:txBody>
      </p:sp>
    </p:spTree>
    <p:extLst>
      <p:ext uri="{BB962C8B-B14F-4D97-AF65-F5344CB8AC3E}">
        <p14:creationId xmlns:p14="http://schemas.microsoft.com/office/powerpoint/2010/main" val="2851345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tel, innhold og bilde til høyr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idx="1"/>
          </p:nvPr>
        </p:nvSpPr>
        <p:spPr>
          <a:xfrm>
            <a:off x="576000" y="1825831"/>
            <a:ext cx="3852000" cy="397943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r>
              <a:rPr lang="nb-NO"/>
              <a:t>Norwegian University of Life Sciences</a:t>
            </a:r>
          </a:p>
        </p:txBody>
      </p:sp>
      <p:sp>
        <p:nvSpPr>
          <p:cNvPr id="5" name="Plassholder for bunntekst 4"/>
          <p:cNvSpPr>
            <a:spLocks noGrp="1"/>
          </p:cNvSpPr>
          <p:nvPr>
            <p:ph type="ftr" sz="quarter" idx="11"/>
          </p:nvPr>
        </p:nvSpPr>
        <p:spPr/>
        <p:txBody>
          <a:bodyPr/>
          <a:lstStyle/>
          <a:p>
            <a:pPr>
              <a:defRPr/>
            </a:pPr>
            <a:r>
              <a:rPr lang="en-US"/>
              <a:t>The Cat - Behaviour and Welfare - Bjarne O. Braastad</a:t>
            </a:r>
            <a:endParaRPr lang="nb-NO"/>
          </a:p>
        </p:txBody>
      </p:sp>
      <p:sp>
        <p:nvSpPr>
          <p:cNvPr id="6" name="Plassholder for lysbildenummer 5"/>
          <p:cNvSpPr>
            <a:spLocks noGrp="1"/>
          </p:cNvSpPr>
          <p:nvPr>
            <p:ph type="sldNum" sz="quarter" idx="12"/>
          </p:nvPr>
        </p:nvSpPr>
        <p:spPr/>
        <p:txBody>
          <a:bodyPr/>
          <a:lstStyle/>
          <a:p>
            <a:pPr>
              <a:defRPr/>
            </a:pPr>
            <a:fld id="{667E8CAB-9E1F-487B-9AE4-C60737AEF540}" type="slidenum">
              <a:rPr lang="nb-NO" smtClean="0"/>
              <a:pPr>
                <a:defRPr/>
              </a:pPr>
              <a:t>‹#›</a:t>
            </a:fld>
            <a:endParaRPr lang="nb-NO"/>
          </a:p>
        </p:txBody>
      </p:sp>
      <p:sp>
        <p:nvSpPr>
          <p:cNvPr id="10" name="Plassholder for bilde 9"/>
          <p:cNvSpPr>
            <a:spLocks noGrp="1"/>
          </p:cNvSpPr>
          <p:nvPr>
            <p:ph type="pic" sz="quarter" idx="13"/>
          </p:nvPr>
        </p:nvSpPr>
        <p:spPr>
          <a:xfrm>
            <a:off x="4716016" y="1922400"/>
            <a:ext cx="3870000" cy="4129200"/>
          </a:xfrm>
          <a:noFill/>
        </p:spPr>
        <p:txBody>
          <a:bodyPr tIns="2160000" bIns="0"/>
          <a:lstStyle>
            <a:lvl1pPr marL="0" indent="0" algn="ctr">
              <a:buNone/>
              <a:defRPr sz="1400">
                <a:solidFill>
                  <a:schemeClr val="tx1"/>
                </a:solidFill>
              </a:defRPr>
            </a:lvl1pPr>
          </a:lstStyle>
          <a:p>
            <a:r>
              <a:rPr lang="nb-NO"/>
              <a:t>Klikk ikonet for å legge til et bilde</a:t>
            </a:r>
            <a:endParaRPr lang="nb-NO" dirty="0"/>
          </a:p>
        </p:txBody>
      </p:sp>
    </p:spTree>
    <p:extLst>
      <p:ext uri="{BB962C8B-B14F-4D97-AF65-F5344CB8AC3E}">
        <p14:creationId xmlns:p14="http://schemas.microsoft.com/office/powerpoint/2010/main" val="2933510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Hvileslide med farge og bilde">
    <p:bg>
      <p:bgPr>
        <a:solidFill>
          <a:srgbClr val="009D7F"/>
        </a:solidFill>
        <a:effectLst/>
      </p:bgPr>
    </p:bg>
    <p:spTree>
      <p:nvGrpSpPr>
        <p:cNvPr id="1" name=""/>
        <p:cNvGrpSpPr/>
        <p:nvPr/>
      </p:nvGrpSpPr>
      <p:grpSpPr>
        <a:xfrm>
          <a:off x="0" y="0"/>
          <a:ext cx="0" cy="0"/>
          <a:chOff x="0" y="0"/>
          <a:chExt cx="0" cy="0"/>
        </a:xfrm>
      </p:grpSpPr>
      <p:pic>
        <p:nvPicPr>
          <p:cNvPr id="8" name="Bild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096512"/>
            <a:ext cx="9144000" cy="2761488"/>
          </a:xfrm>
          <a:prstGeom prst="rect">
            <a:avLst/>
          </a:prstGeom>
        </p:spPr>
      </p:pic>
      <p:sp>
        <p:nvSpPr>
          <p:cNvPr id="6" name="Tittel 1"/>
          <p:cNvSpPr>
            <a:spLocks noGrp="1"/>
          </p:cNvSpPr>
          <p:nvPr>
            <p:ph type="ctrTitle"/>
          </p:nvPr>
        </p:nvSpPr>
        <p:spPr>
          <a:xfrm>
            <a:off x="576000" y="2617200"/>
            <a:ext cx="7992000" cy="738664"/>
          </a:xfrm>
        </p:spPr>
        <p:txBody>
          <a:bodyPr anchor="b"/>
          <a:lstStyle>
            <a:lvl1pPr>
              <a:defRPr sz="4800">
                <a:solidFill>
                  <a:schemeClr val="bg1"/>
                </a:solidFill>
              </a:defRPr>
            </a:lvl1pPr>
          </a:lstStyle>
          <a:p>
            <a:r>
              <a:rPr lang="nb-NO"/>
              <a:t>Klikk for å redigere tittelstil</a:t>
            </a:r>
            <a:endParaRPr lang="nb-NO" dirty="0"/>
          </a:p>
        </p:txBody>
      </p:sp>
      <p:sp>
        <p:nvSpPr>
          <p:cNvPr id="7" name="Undertittel 2"/>
          <p:cNvSpPr>
            <a:spLocks noGrp="1"/>
          </p:cNvSpPr>
          <p:nvPr>
            <p:ph type="subTitle" idx="1"/>
          </p:nvPr>
        </p:nvSpPr>
        <p:spPr>
          <a:xfrm>
            <a:off x="576000" y="3502800"/>
            <a:ext cx="7992000" cy="246221"/>
          </a:xfrm>
        </p:spPr>
        <p:txBody>
          <a:bodyPr>
            <a:no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pic>
        <p:nvPicPr>
          <p:cNvPr id="10" name="Picture 2" descr="Z:\NMBU\NMBU_symbol_1000prosent_av_18mm_RGB_hvit.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70518" y="390436"/>
            <a:ext cx="676588"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675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Hvileslide med tekst og bilde">
    <p:bg>
      <p:bgPr>
        <a:solidFill>
          <a:schemeClr val="accent1"/>
        </a:solidFill>
        <a:effectLst/>
      </p:bgPr>
    </p:bg>
    <p:spTree>
      <p:nvGrpSpPr>
        <p:cNvPr id="1" name=""/>
        <p:cNvGrpSpPr/>
        <p:nvPr/>
      </p:nvGrpSpPr>
      <p:grpSpPr>
        <a:xfrm>
          <a:off x="0" y="0"/>
          <a:ext cx="0" cy="0"/>
          <a:chOff x="0" y="0"/>
          <a:chExt cx="0" cy="0"/>
        </a:xfrm>
      </p:grpSpPr>
      <p:sp>
        <p:nvSpPr>
          <p:cNvPr id="12" name="Plassholder for bilde 11"/>
          <p:cNvSpPr>
            <a:spLocks noGrp="1"/>
          </p:cNvSpPr>
          <p:nvPr>
            <p:ph type="pic" sz="quarter" idx="12"/>
          </p:nvPr>
        </p:nvSpPr>
        <p:spPr>
          <a:xfrm>
            <a:off x="0" y="0"/>
            <a:ext cx="9144000" cy="6858000"/>
          </a:xfrm>
          <a:solidFill>
            <a:schemeClr val="bg1">
              <a:lumMod val="75000"/>
            </a:schemeClr>
          </a:solidFill>
        </p:spPr>
        <p:txBody>
          <a:bodyPr tIns="3600000"/>
          <a:lstStyle>
            <a:lvl1pPr marL="0" indent="0" algn="ctr">
              <a:buNone/>
              <a:defRPr sz="1400">
                <a:solidFill>
                  <a:schemeClr val="bg1"/>
                </a:solidFill>
              </a:defRPr>
            </a:lvl1pPr>
          </a:lstStyle>
          <a:p>
            <a:r>
              <a:rPr lang="nb-NO"/>
              <a:t>Klikk ikonet for å legge til et bilde</a:t>
            </a:r>
            <a:endParaRPr lang="nb-NO" dirty="0"/>
          </a:p>
        </p:txBody>
      </p:sp>
      <p:sp>
        <p:nvSpPr>
          <p:cNvPr id="7" name="Plassholder for tekst 6"/>
          <p:cNvSpPr>
            <a:spLocks noGrp="1"/>
          </p:cNvSpPr>
          <p:nvPr>
            <p:ph type="body" sz="quarter" idx="10" hasCustomPrompt="1"/>
          </p:nvPr>
        </p:nvSpPr>
        <p:spPr>
          <a:xfrm>
            <a:off x="7970400" y="392400"/>
            <a:ext cx="676800" cy="5400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nb-NO" dirty="0"/>
              <a:t>.</a:t>
            </a:r>
          </a:p>
        </p:txBody>
      </p:sp>
      <p:sp>
        <p:nvSpPr>
          <p:cNvPr id="10" name="Plassholder for tekst 6"/>
          <p:cNvSpPr>
            <a:spLocks noGrp="1"/>
          </p:cNvSpPr>
          <p:nvPr>
            <p:ph type="body" sz="quarter" idx="11" hasCustomPrompt="1"/>
          </p:nvPr>
        </p:nvSpPr>
        <p:spPr>
          <a:xfrm>
            <a:off x="0" y="4096800"/>
            <a:ext cx="9144000" cy="2761200"/>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nb-NO" dirty="0"/>
              <a:t>.</a:t>
            </a:r>
          </a:p>
        </p:txBody>
      </p:sp>
      <p:sp>
        <p:nvSpPr>
          <p:cNvPr id="8" name="Tittel 1"/>
          <p:cNvSpPr>
            <a:spLocks noGrp="1"/>
          </p:cNvSpPr>
          <p:nvPr>
            <p:ph type="ctrTitle"/>
          </p:nvPr>
        </p:nvSpPr>
        <p:spPr>
          <a:xfrm>
            <a:off x="576000" y="2617200"/>
            <a:ext cx="7992000" cy="738664"/>
          </a:xfrm>
        </p:spPr>
        <p:txBody>
          <a:bodyPr anchor="b"/>
          <a:lstStyle>
            <a:lvl1pPr>
              <a:defRPr sz="4800">
                <a:solidFill>
                  <a:schemeClr val="bg1"/>
                </a:solidFill>
              </a:defRPr>
            </a:lvl1pPr>
          </a:lstStyle>
          <a:p>
            <a:r>
              <a:rPr lang="nb-NO"/>
              <a:t>Klikk for å redigere tittelstil</a:t>
            </a:r>
            <a:endParaRPr lang="nb-NO" dirty="0"/>
          </a:p>
        </p:txBody>
      </p:sp>
      <p:sp>
        <p:nvSpPr>
          <p:cNvPr id="9" name="Undertittel 2"/>
          <p:cNvSpPr>
            <a:spLocks noGrp="1"/>
          </p:cNvSpPr>
          <p:nvPr>
            <p:ph type="subTitle" idx="1"/>
          </p:nvPr>
        </p:nvSpPr>
        <p:spPr>
          <a:xfrm>
            <a:off x="576000" y="3502800"/>
            <a:ext cx="7992000" cy="246221"/>
          </a:xfrm>
        </p:spPr>
        <p:txBody>
          <a:bodyPr>
            <a:no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Tree>
    <p:extLst>
      <p:ext uri="{BB962C8B-B14F-4D97-AF65-F5344CB8AC3E}">
        <p14:creationId xmlns:p14="http://schemas.microsoft.com/office/powerpoint/2010/main" val="1538566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tel og bild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4" name="Plassholder for dato 3"/>
          <p:cNvSpPr>
            <a:spLocks noGrp="1"/>
          </p:cNvSpPr>
          <p:nvPr>
            <p:ph type="dt" sz="half" idx="10"/>
          </p:nvPr>
        </p:nvSpPr>
        <p:spPr/>
        <p:txBody>
          <a:bodyPr/>
          <a:lstStyle/>
          <a:p>
            <a:r>
              <a:rPr lang="nb-NO"/>
              <a:t>Norwegian University of Life Sciences</a:t>
            </a:r>
          </a:p>
        </p:txBody>
      </p:sp>
      <p:sp>
        <p:nvSpPr>
          <p:cNvPr id="5" name="Plassholder for bunntekst 4"/>
          <p:cNvSpPr>
            <a:spLocks noGrp="1"/>
          </p:cNvSpPr>
          <p:nvPr>
            <p:ph type="ftr" sz="quarter" idx="11"/>
          </p:nvPr>
        </p:nvSpPr>
        <p:spPr/>
        <p:txBody>
          <a:bodyPr/>
          <a:lstStyle/>
          <a:p>
            <a:pPr>
              <a:defRPr/>
            </a:pPr>
            <a:r>
              <a:rPr lang="en-US"/>
              <a:t>The Cat - Behaviour and Welfare - Bjarne O. Braastad</a:t>
            </a:r>
            <a:endParaRPr lang="nb-NO"/>
          </a:p>
        </p:txBody>
      </p:sp>
      <p:sp>
        <p:nvSpPr>
          <p:cNvPr id="6" name="Plassholder for lysbildenummer 5"/>
          <p:cNvSpPr>
            <a:spLocks noGrp="1"/>
          </p:cNvSpPr>
          <p:nvPr>
            <p:ph type="sldNum" sz="quarter" idx="12"/>
          </p:nvPr>
        </p:nvSpPr>
        <p:spPr/>
        <p:txBody>
          <a:bodyPr/>
          <a:lstStyle/>
          <a:p>
            <a:pPr>
              <a:defRPr/>
            </a:pPr>
            <a:fld id="{667E8CAB-9E1F-487B-9AE4-C60737AEF540}" type="slidenum">
              <a:rPr lang="nb-NO" smtClean="0"/>
              <a:pPr>
                <a:defRPr/>
              </a:pPr>
              <a:t>‹#›</a:t>
            </a:fld>
            <a:endParaRPr lang="nb-NO"/>
          </a:p>
        </p:txBody>
      </p:sp>
      <p:sp>
        <p:nvSpPr>
          <p:cNvPr id="9" name="Plassholder for bilde 7"/>
          <p:cNvSpPr>
            <a:spLocks noGrp="1"/>
          </p:cNvSpPr>
          <p:nvPr>
            <p:ph type="pic" sz="quarter" idx="13"/>
          </p:nvPr>
        </p:nvSpPr>
        <p:spPr>
          <a:xfrm>
            <a:off x="576000" y="1920873"/>
            <a:ext cx="7992000" cy="4127501"/>
          </a:xfrm>
          <a:noFill/>
        </p:spPr>
        <p:txBody>
          <a:bodyPr tIns="2160000"/>
          <a:lstStyle>
            <a:lvl1pPr marL="0" indent="0" algn="ctr">
              <a:buNone/>
              <a:defRPr sz="1400">
                <a:solidFill>
                  <a:schemeClr val="tx1"/>
                </a:solidFill>
              </a:defRPr>
            </a:lvl1pPr>
          </a:lstStyle>
          <a:p>
            <a:r>
              <a:rPr lang="nb-NO"/>
              <a:t>Klikk ikonet for å legge til et bilde</a:t>
            </a:r>
            <a:endParaRPr lang="nb-NO" dirty="0"/>
          </a:p>
        </p:txBody>
      </p:sp>
    </p:spTree>
    <p:extLst>
      <p:ext uri="{BB962C8B-B14F-4D97-AF65-F5344CB8AC3E}">
        <p14:creationId xmlns:p14="http://schemas.microsoft.com/office/powerpoint/2010/main" val="2257841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troduction: animated logo">
    <p:bg>
      <p:bgPr>
        <a:solidFill>
          <a:srgbClr val="009D7F"/>
        </a:solidFill>
        <a:effectLst/>
      </p:bgPr>
    </p:bg>
    <p:spTree>
      <p:nvGrpSpPr>
        <p:cNvPr id="1" name=""/>
        <p:cNvGrpSpPr/>
        <p:nvPr/>
      </p:nvGrpSpPr>
      <p:grpSpPr>
        <a:xfrm>
          <a:off x="0" y="0"/>
          <a:ext cx="0" cy="0"/>
          <a:chOff x="0" y="0"/>
          <a:chExt cx="0" cy="0"/>
        </a:xfrm>
      </p:grpSpPr>
      <p:pic>
        <p:nvPicPr>
          <p:cNvPr id="4" name="Bild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12000" y="2365579"/>
            <a:ext cx="2520000" cy="2126842"/>
          </a:xfrm>
          <a:prstGeom prst="rect">
            <a:avLst/>
          </a:prstGeom>
        </p:spPr>
      </p:pic>
    </p:spTree>
    <p:extLst>
      <p:ext uri="{BB962C8B-B14F-4D97-AF65-F5344CB8AC3E}">
        <p14:creationId xmlns:p14="http://schemas.microsoft.com/office/powerpoint/2010/main" val="3746861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Sisteside">
    <p:bg>
      <p:bgPr>
        <a:solidFill>
          <a:schemeClr val="accent3"/>
        </a:solidFill>
        <a:effectLst/>
      </p:bgPr>
    </p:bg>
    <p:spTree>
      <p:nvGrpSpPr>
        <p:cNvPr id="1" name=""/>
        <p:cNvGrpSpPr/>
        <p:nvPr/>
      </p:nvGrpSpPr>
      <p:grpSpPr>
        <a:xfrm>
          <a:off x="0" y="0"/>
          <a:ext cx="0" cy="0"/>
          <a:chOff x="0" y="0"/>
          <a:chExt cx="0" cy="0"/>
        </a:xfrm>
      </p:grpSpPr>
      <p:pic>
        <p:nvPicPr>
          <p:cNvPr id="1026" name="Picture 2" descr="Z:\NMBU\nmbu_ppt_sisteside_grafikk.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920874"/>
            <a:ext cx="9144000" cy="49371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Z:\NMBU\NMBU_symbol_1000prosent_av_18mm_RGB_hvit.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70518" y="390436"/>
            <a:ext cx="676588"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854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579353" y="1844825"/>
            <a:ext cx="3794294" cy="3960440"/>
          </a:xfrm>
        </p:spPr>
        <p:txBody>
          <a:bodyPr/>
          <a:lstStyle>
            <a:lvl1pPr marL="198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a:lvl1pPr>
            <a:lvl2pPr marL="666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a:lvl2pPr>
            <a:lvl3pPr marL="1134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a:lvl3pPr>
            <a:lvl4pPr marL="16002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4pPr>
            <a:lvl5pPr marL="2052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5pPr>
            <a:lvl6pPr>
              <a:defRPr sz="1800"/>
            </a:lvl6pPr>
            <a:lvl7pPr>
              <a:defRPr sz="1800"/>
            </a:lvl7pPr>
            <a:lvl8pPr>
              <a:defRPr sz="1800"/>
            </a:lvl8pPr>
            <a:lvl9pPr>
              <a:defRPr sz="1800"/>
            </a:lvl9pPr>
          </a:lstStyle>
          <a:p>
            <a:pPr marL="198000" marR="0" lvl="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a:ln>
                  <a:noFill/>
                </a:ln>
                <a:solidFill>
                  <a:prstClr val="black"/>
                </a:solidFill>
                <a:effectLst/>
                <a:uLnTx/>
                <a:uFillTx/>
                <a:latin typeface="+mn-lt"/>
              </a:rPr>
              <a:t>Klikk for å redigere tekststiler i malen</a:t>
            </a:r>
          </a:p>
          <a:p>
            <a:pPr marL="198000" marR="0" lvl="1"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a:ln>
                  <a:noFill/>
                </a:ln>
                <a:solidFill>
                  <a:prstClr val="black"/>
                </a:solidFill>
                <a:effectLst/>
                <a:uLnTx/>
                <a:uFillTx/>
                <a:latin typeface="+mn-lt"/>
              </a:rPr>
              <a:t>Andre nivå</a:t>
            </a:r>
          </a:p>
          <a:p>
            <a:pPr marL="198000" marR="0" lvl="2"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a:ln>
                  <a:noFill/>
                </a:ln>
                <a:solidFill>
                  <a:prstClr val="black"/>
                </a:solidFill>
                <a:effectLst/>
                <a:uLnTx/>
                <a:uFillTx/>
                <a:latin typeface="+mn-lt"/>
              </a:rPr>
              <a:t>Tredje nivå</a:t>
            </a:r>
          </a:p>
          <a:p>
            <a:pPr marL="198000" marR="0" lvl="3"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a:ln>
                  <a:noFill/>
                </a:ln>
                <a:solidFill>
                  <a:prstClr val="black"/>
                </a:solidFill>
                <a:effectLst/>
                <a:uLnTx/>
                <a:uFillTx/>
                <a:latin typeface="+mn-lt"/>
              </a:rPr>
              <a:t>Fjerde nivå</a:t>
            </a:r>
          </a:p>
          <a:p>
            <a:pPr marL="198000" marR="0" lvl="4"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a:ln>
                  <a:noFill/>
                </a:ln>
                <a:solidFill>
                  <a:prstClr val="black"/>
                </a:solidFill>
                <a:effectLst/>
                <a:uLnTx/>
                <a:uFillTx/>
                <a:latin typeface="+mn-lt"/>
              </a:rPr>
              <a:t>Femte nivå</a:t>
            </a:r>
            <a:endParaRPr kumimoji="0" lang="nb-NO" sz="2400" b="0" i="0" u="none" strike="noStrike" kern="1200" cap="none" spc="0" normalizeH="0" baseline="0" noProof="0" dirty="0">
              <a:ln>
                <a:noFill/>
              </a:ln>
              <a:solidFill>
                <a:prstClr val="black"/>
              </a:solidFill>
              <a:effectLst/>
              <a:uLnTx/>
              <a:uFillTx/>
              <a:latin typeface="+mn-lt"/>
            </a:endParaRPr>
          </a:p>
        </p:txBody>
      </p:sp>
      <p:sp>
        <p:nvSpPr>
          <p:cNvPr id="4" name="Plassholder for innhold 3"/>
          <p:cNvSpPr>
            <a:spLocks noGrp="1"/>
          </p:cNvSpPr>
          <p:nvPr>
            <p:ph sz="half" idx="2"/>
          </p:nvPr>
        </p:nvSpPr>
        <p:spPr>
          <a:xfrm>
            <a:off x="4770353" y="1844825"/>
            <a:ext cx="3794294" cy="3960440"/>
          </a:xfrm>
        </p:spPr>
        <p:txBody>
          <a:bodyPr/>
          <a:lstStyle>
            <a:lvl1pPr marL="198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a:lvl1pPr>
            <a:lvl2pPr marL="666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a:lvl2pPr>
            <a:lvl3pPr marL="1134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a:lvl3pPr>
            <a:lvl4pPr marL="16002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4pPr>
            <a:lvl5pPr marL="2052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5pPr>
            <a:lvl6pPr>
              <a:defRPr sz="1800"/>
            </a:lvl6pPr>
            <a:lvl7pPr>
              <a:defRPr sz="1800"/>
            </a:lvl7pPr>
            <a:lvl8pPr>
              <a:defRPr sz="1800"/>
            </a:lvl8pPr>
            <a:lvl9pPr>
              <a:defRPr sz="1800"/>
            </a:lvl9pPr>
          </a:lstStyle>
          <a:p>
            <a:pPr marL="198000" marR="0" lvl="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a:ln>
                  <a:noFill/>
                </a:ln>
                <a:solidFill>
                  <a:prstClr val="black"/>
                </a:solidFill>
                <a:effectLst/>
                <a:uLnTx/>
                <a:uFillTx/>
                <a:latin typeface="+mn-lt"/>
              </a:rPr>
              <a:t>Klikk for å redigere tekststiler i malen</a:t>
            </a:r>
          </a:p>
          <a:p>
            <a:pPr marL="198000" marR="0" lvl="1"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a:ln>
                  <a:noFill/>
                </a:ln>
                <a:solidFill>
                  <a:prstClr val="black"/>
                </a:solidFill>
                <a:effectLst/>
                <a:uLnTx/>
                <a:uFillTx/>
                <a:latin typeface="+mn-lt"/>
              </a:rPr>
              <a:t>Andre nivå</a:t>
            </a:r>
          </a:p>
          <a:p>
            <a:pPr marL="198000" marR="0" lvl="2"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a:ln>
                  <a:noFill/>
                </a:ln>
                <a:solidFill>
                  <a:prstClr val="black"/>
                </a:solidFill>
                <a:effectLst/>
                <a:uLnTx/>
                <a:uFillTx/>
                <a:latin typeface="+mn-lt"/>
              </a:rPr>
              <a:t>Tredje nivå</a:t>
            </a:r>
          </a:p>
          <a:p>
            <a:pPr marL="198000" marR="0" lvl="3"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a:ln>
                  <a:noFill/>
                </a:ln>
                <a:solidFill>
                  <a:prstClr val="black"/>
                </a:solidFill>
                <a:effectLst/>
                <a:uLnTx/>
                <a:uFillTx/>
                <a:latin typeface="+mn-lt"/>
              </a:rPr>
              <a:t>Fjerde nivå</a:t>
            </a:r>
          </a:p>
          <a:p>
            <a:pPr marL="198000" marR="0" lvl="4"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a:ln>
                  <a:noFill/>
                </a:ln>
                <a:solidFill>
                  <a:prstClr val="black"/>
                </a:solidFill>
                <a:effectLst/>
                <a:uLnTx/>
                <a:uFillTx/>
                <a:latin typeface="+mn-lt"/>
              </a:rPr>
              <a:t>Femte nivå</a:t>
            </a:r>
            <a:endParaRPr kumimoji="0" lang="nb-NO" sz="2400" b="0" i="0" u="none" strike="noStrike" kern="1200" cap="none" spc="0" normalizeH="0" baseline="0" noProof="0" dirty="0">
              <a:ln>
                <a:noFill/>
              </a:ln>
              <a:solidFill>
                <a:prstClr val="black"/>
              </a:solidFill>
              <a:effectLst/>
              <a:uLnTx/>
              <a:uFillTx/>
              <a:latin typeface="+mn-lt"/>
            </a:endParaRPr>
          </a:p>
        </p:txBody>
      </p:sp>
      <p:sp>
        <p:nvSpPr>
          <p:cNvPr id="5" name="Plassholder for dato 4"/>
          <p:cNvSpPr>
            <a:spLocks noGrp="1"/>
          </p:cNvSpPr>
          <p:nvPr>
            <p:ph type="dt" sz="half" idx="10"/>
          </p:nvPr>
        </p:nvSpPr>
        <p:spPr/>
        <p:txBody>
          <a:bodyPr/>
          <a:lstStyle/>
          <a:p>
            <a:r>
              <a:rPr lang="nb-NO"/>
              <a:t>Norwegian University of Life Sciences</a:t>
            </a:r>
          </a:p>
        </p:txBody>
      </p:sp>
      <p:sp>
        <p:nvSpPr>
          <p:cNvPr id="6" name="Plassholder for bunntekst 5"/>
          <p:cNvSpPr>
            <a:spLocks noGrp="1"/>
          </p:cNvSpPr>
          <p:nvPr>
            <p:ph type="ftr" sz="quarter" idx="11"/>
          </p:nvPr>
        </p:nvSpPr>
        <p:spPr/>
        <p:txBody>
          <a:bodyPr/>
          <a:lstStyle/>
          <a:p>
            <a:pPr>
              <a:defRPr/>
            </a:pPr>
            <a:r>
              <a:rPr lang="en-US"/>
              <a:t>The Cat - Behaviour and Welfare - Bjarne O. Braastad</a:t>
            </a:r>
            <a:endParaRPr lang="nb-NO"/>
          </a:p>
        </p:txBody>
      </p:sp>
      <p:sp>
        <p:nvSpPr>
          <p:cNvPr id="7" name="Plassholder for lysbildenummer 6"/>
          <p:cNvSpPr>
            <a:spLocks noGrp="1"/>
          </p:cNvSpPr>
          <p:nvPr>
            <p:ph type="sldNum" sz="quarter" idx="12"/>
          </p:nvPr>
        </p:nvSpPr>
        <p:spPr/>
        <p:txBody>
          <a:bodyPr/>
          <a:lstStyle/>
          <a:p>
            <a:pPr>
              <a:defRPr/>
            </a:pPr>
            <a:fld id="{667E8CAB-9E1F-487B-9AE4-C60737AEF540}" type="slidenum">
              <a:rPr lang="nb-NO" smtClean="0"/>
              <a:pPr>
                <a:defRPr/>
              </a:pPr>
              <a:t>‹#›</a:t>
            </a:fld>
            <a:endParaRPr lang="nb-NO"/>
          </a:p>
        </p:txBody>
      </p:sp>
    </p:spTree>
    <p:extLst>
      <p:ext uri="{BB962C8B-B14F-4D97-AF65-F5344CB8AC3E}">
        <p14:creationId xmlns:p14="http://schemas.microsoft.com/office/powerpoint/2010/main" val="6727756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endParaRPr lang="nb-NO" dirty="0"/>
          </a:p>
        </p:txBody>
      </p:sp>
      <p:sp>
        <p:nvSpPr>
          <p:cNvPr id="3" name="Plassholder for tekst 2"/>
          <p:cNvSpPr>
            <a:spLocks noGrp="1"/>
          </p:cNvSpPr>
          <p:nvPr>
            <p:ph type="body" idx="1"/>
          </p:nvPr>
        </p:nvSpPr>
        <p:spPr>
          <a:xfrm>
            <a:off x="575862" y="1592719"/>
            <a:ext cx="3807674" cy="738664"/>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5" name="Plassholder for tekst 4"/>
          <p:cNvSpPr>
            <a:spLocks noGrp="1"/>
          </p:cNvSpPr>
          <p:nvPr>
            <p:ph type="body" sz="quarter" idx="3"/>
          </p:nvPr>
        </p:nvSpPr>
        <p:spPr>
          <a:xfrm>
            <a:off x="4763687" y="1592719"/>
            <a:ext cx="3807939" cy="738664"/>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7" name="Plassholder for dato 6"/>
          <p:cNvSpPr>
            <a:spLocks noGrp="1"/>
          </p:cNvSpPr>
          <p:nvPr>
            <p:ph type="dt" sz="half" idx="10"/>
          </p:nvPr>
        </p:nvSpPr>
        <p:spPr/>
        <p:txBody>
          <a:bodyPr/>
          <a:lstStyle/>
          <a:p>
            <a:r>
              <a:rPr lang="nb-NO"/>
              <a:t>Norwegian University of Life Sciences</a:t>
            </a:r>
          </a:p>
        </p:txBody>
      </p:sp>
      <p:sp>
        <p:nvSpPr>
          <p:cNvPr id="8" name="Plassholder for bunntekst 7"/>
          <p:cNvSpPr>
            <a:spLocks noGrp="1"/>
          </p:cNvSpPr>
          <p:nvPr>
            <p:ph type="ftr" sz="quarter" idx="11"/>
          </p:nvPr>
        </p:nvSpPr>
        <p:spPr/>
        <p:txBody>
          <a:bodyPr/>
          <a:lstStyle/>
          <a:p>
            <a:pPr>
              <a:defRPr/>
            </a:pPr>
            <a:r>
              <a:rPr lang="en-US"/>
              <a:t>The Cat - Behaviour and Welfare - Bjarne O. Braastad</a:t>
            </a:r>
            <a:endParaRPr lang="nb-NO"/>
          </a:p>
        </p:txBody>
      </p:sp>
      <p:sp>
        <p:nvSpPr>
          <p:cNvPr id="9" name="Plassholder for lysbildenummer 8"/>
          <p:cNvSpPr>
            <a:spLocks noGrp="1"/>
          </p:cNvSpPr>
          <p:nvPr>
            <p:ph type="sldNum" sz="quarter" idx="12"/>
          </p:nvPr>
        </p:nvSpPr>
        <p:spPr/>
        <p:txBody>
          <a:bodyPr/>
          <a:lstStyle/>
          <a:p>
            <a:pPr>
              <a:defRPr/>
            </a:pPr>
            <a:fld id="{667E8CAB-9E1F-487B-9AE4-C60737AEF540}" type="slidenum">
              <a:rPr lang="nb-NO" smtClean="0"/>
              <a:pPr>
                <a:defRPr/>
              </a:pPr>
              <a:t>‹#›</a:t>
            </a:fld>
            <a:endParaRPr lang="nb-NO"/>
          </a:p>
        </p:txBody>
      </p:sp>
      <p:sp>
        <p:nvSpPr>
          <p:cNvPr id="12" name="Plassholder for innhold 2"/>
          <p:cNvSpPr>
            <a:spLocks noGrp="1"/>
          </p:cNvSpPr>
          <p:nvPr>
            <p:ph sz="half" idx="13"/>
          </p:nvPr>
        </p:nvSpPr>
        <p:spPr>
          <a:xfrm>
            <a:off x="579353" y="2348880"/>
            <a:ext cx="3794294" cy="3456384"/>
          </a:xfrm>
        </p:spPr>
        <p:txBody>
          <a:bodyPr/>
          <a:lstStyle>
            <a:lvl1pPr marL="198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a:lvl1pPr>
            <a:lvl2pPr marL="666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a:lvl2pPr>
            <a:lvl3pPr marL="1134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a:lvl3pPr>
            <a:lvl4pPr marL="16002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4pPr>
            <a:lvl5pPr marL="2052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5pPr>
            <a:lvl6pPr>
              <a:defRPr sz="1800"/>
            </a:lvl6pPr>
            <a:lvl7pPr>
              <a:defRPr sz="1800"/>
            </a:lvl7pPr>
            <a:lvl8pPr>
              <a:defRPr sz="1800"/>
            </a:lvl8pPr>
            <a:lvl9pPr>
              <a:defRPr sz="1800"/>
            </a:lvl9pPr>
          </a:lstStyle>
          <a:p>
            <a:pPr marL="198000" marR="0" lvl="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a:ln>
                  <a:noFill/>
                </a:ln>
                <a:solidFill>
                  <a:prstClr val="black"/>
                </a:solidFill>
                <a:effectLst/>
                <a:uLnTx/>
                <a:uFillTx/>
                <a:latin typeface="+mn-lt"/>
              </a:rPr>
              <a:t>Klikk for å redigere tekststiler i malen</a:t>
            </a:r>
          </a:p>
          <a:p>
            <a:pPr marL="198000" marR="0" lvl="1"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a:ln>
                  <a:noFill/>
                </a:ln>
                <a:solidFill>
                  <a:prstClr val="black"/>
                </a:solidFill>
                <a:effectLst/>
                <a:uLnTx/>
                <a:uFillTx/>
                <a:latin typeface="+mn-lt"/>
              </a:rPr>
              <a:t>Andre nivå</a:t>
            </a:r>
          </a:p>
          <a:p>
            <a:pPr marL="198000" marR="0" lvl="2"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a:ln>
                  <a:noFill/>
                </a:ln>
                <a:solidFill>
                  <a:prstClr val="black"/>
                </a:solidFill>
                <a:effectLst/>
                <a:uLnTx/>
                <a:uFillTx/>
                <a:latin typeface="+mn-lt"/>
              </a:rPr>
              <a:t>Tredje nivå</a:t>
            </a:r>
          </a:p>
          <a:p>
            <a:pPr marL="198000" marR="0" lvl="3"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a:ln>
                  <a:noFill/>
                </a:ln>
                <a:solidFill>
                  <a:prstClr val="black"/>
                </a:solidFill>
                <a:effectLst/>
                <a:uLnTx/>
                <a:uFillTx/>
                <a:latin typeface="+mn-lt"/>
              </a:rPr>
              <a:t>Fjerde nivå</a:t>
            </a:r>
          </a:p>
          <a:p>
            <a:pPr marL="198000" marR="0" lvl="4"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a:ln>
                  <a:noFill/>
                </a:ln>
                <a:solidFill>
                  <a:prstClr val="black"/>
                </a:solidFill>
                <a:effectLst/>
                <a:uLnTx/>
                <a:uFillTx/>
                <a:latin typeface="+mn-lt"/>
              </a:rPr>
              <a:t>Femte nivå</a:t>
            </a:r>
            <a:endParaRPr kumimoji="0" lang="nb-NO" sz="2400" b="0" i="0" u="none" strike="noStrike" kern="1200" cap="none" spc="0" normalizeH="0" baseline="0" noProof="0" dirty="0">
              <a:ln>
                <a:noFill/>
              </a:ln>
              <a:solidFill>
                <a:prstClr val="black"/>
              </a:solidFill>
              <a:effectLst/>
              <a:uLnTx/>
              <a:uFillTx/>
              <a:latin typeface="+mn-lt"/>
            </a:endParaRPr>
          </a:p>
        </p:txBody>
      </p:sp>
      <p:sp>
        <p:nvSpPr>
          <p:cNvPr id="13" name="Plassholder for innhold 3"/>
          <p:cNvSpPr>
            <a:spLocks noGrp="1"/>
          </p:cNvSpPr>
          <p:nvPr>
            <p:ph sz="half" idx="2"/>
          </p:nvPr>
        </p:nvSpPr>
        <p:spPr>
          <a:xfrm>
            <a:off x="4770353" y="2348880"/>
            <a:ext cx="3794294" cy="3456384"/>
          </a:xfrm>
        </p:spPr>
        <p:txBody>
          <a:bodyPr/>
          <a:lstStyle>
            <a:lvl1pPr marL="198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a:lvl1pPr>
            <a:lvl2pPr marL="666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a:lvl2pPr>
            <a:lvl3pPr marL="1134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a:lvl3pPr>
            <a:lvl4pPr marL="16002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4pPr>
            <a:lvl5pPr marL="2052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5pPr>
            <a:lvl6pPr>
              <a:defRPr sz="1800"/>
            </a:lvl6pPr>
            <a:lvl7pPr>
              <a:defRPr sz="1800"/>
            </a:lvl7pPr>
            <a:lvl8pPr>
              <a:defRPr sz="1800"/>
            </a:lvl8pPr>
            <a:lvl9pPr>
              <a:defRPr sz="1800"/>
            </a:lvl9pPr>
          </a:lstStyle>
          <a:p>
            <a:pPr marL="198000" marR="0" lvl="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a:ln>
                  <a:noFill/>
                </a:ln>
                <a:solidFill>
                  <a:prstClr val="black"/>
                </a:solidFill>
                <a:effectLst/>
                <a:uLnTx/>
                <a:uFillTx/>
                <a:latin typeface="+mn-lt"/>
              </a:rPr>
              <a:t>Klikk for å redigere tekststiler i malen</a:t>
            </a:r>
          </a:p>
          <a:p>
            <a:pPr marL="198000" marR="0" lvl="1"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a:ln>
                  <a:noFill/>
                </a:ln>
                <a:solidFill>
                  <a:prstClr val="black"/>
                </a:solidFill>
                <a:effectLst/>
                <a:uLnTx/>
                <a:uFillTx/>
                <a:latin typeface="+mn-lt"/>
              </a:rPr>
              <a:t>Andre nivå</a:t>
            </a:r>
          </a:p>
          <a:p>
            <a:pPr marL="198000" marR="0" lvl="2"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a:ln>
                  <a:noFill/>
                </a:ln>
                <a:solidFill>
                  <a:prstClr val="black"/>
                </a:solidFill>
                <a:effectLst/>
                <a:uLnTx/>
                <a:uFillTx/>
                <a:latin typeface="+mn-lt"/>
              </a:rPr>
              <a:t>Tredje nivå</a:t>
            </a:r>
          </a:p>
          <a:p>
            <a:pPr marL="198000" marR="0" lvl="3"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a:ln>
                  <a:noFill/>
                </a:ln>
                <a:solidFill>
                  <a:prstClr val="black"/>
                </a:solidFill>
                <a:effectLst/>
                <a:uLnTx/>
                <a:uFillTx/>
                <a:latin typeface="+mn-lt"/>
              </a:rPr>
              <a:t>Fjerde nivå</a:t>
            </a:r>
          </a:p>
          <a:p>
            <a:pPr marL="198000" marR="0" lvl="4"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a:ln>
                  <a:noFill/>
                </a:ln>
                <a:solidFill>
                  <a:prstClr val="black"/>
                </a:solidFill>
                <a:effectLst/>
                <a:uLnTx/>
                <a:uFillTx/>
                <a:latin typeface="+mn-lt"/>
              </a:rPr>
              <a:t>Femte nivå</a:t>
            </a:r>
            <a:endParaRPr kumimoji="0" lang="nb-NO" sz="2400" b="0" i="0" u="none" strike="noStrike" kern="1200" cap="none" spc="0" normalizeH="0" baseline="0" noProof="0" dirty="0">
              <a:ln>
                <a:noFill/>
              </a:ln>
              <a:solidFill>
                <a:prstClr val="black"/>
              </a:solidFill>
              <a:effectLst/>
              <a:uLnTx/>
              <a:uFillTx/>
              <a:latin typeface="+mn-lt"/>
            </a:endParaRPr>
          </a:p>
        </p:txBody>
      </p:sp>
    </p:spTree>
    <p:extLst>
      <p:ext uri="{BB962C8B-B14F-4D97-AF65-F5344CB8AC3E}">
        <p14:creationId xmlns:p14="http://schemas.microsoft.com/office/powerpoint/2010/main" val="4098820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r>
              <a:rPr lang="nb-NO"/>
              <a:t>Norwegian University of Life Sciences</a:t>
            </a:r>
          </a:p>
        </p:txBody>
      </p:sp>
      <p:sp>
        <p:nvSpPr>
          <p:cNvPr id="4" name="Plassholder for bunntekst 3"/>
          <p:cNvSpPr>
            <a:spLocks noGrp="1"/>
          </p:cNvSpPr>
          <p:nvPr>
            <p:ph type="ftr" sz="quarter" idx="11"/>
          </p:nvPr>
        </p:nvSpPr>
        <p:spPr/>
        <p:txBody>
          <a:bodyPr/>
          <a:lstStyle/>
          <a:p>
            <a:pPr>
              <a:defRPr/>
            </a:pPr>
            <a:r>
              <a:rPr lang="en-US"/>
              <a:t>The Cat - Behaviour and Welfare - Bjarne O. Braastad</a:t>
            </a:r>
            <a:endParaRPr lang="nb-NO"/>
          </a:p>
        </p:txBody>
      </p:sp>
      <p:sp>
        <p:nvSpPr>
          <p:cNvPr id="5" name="Plassholder for lysbildenummer 4"/>
          <p:cNvSpPr>
            <a:spLocks noGrp="1"/>
          </p:cNvSpPr>
          <p:nvPr>
            <p:ph type="sldNum" sz="quarter" idx="12"/>
          </p:nvPr>
        </p:nvSpPr>
        <p:spPr/>
        <p:txBody>
          <a:bodyPr/>
          <a:lstStyle/>
          <a:p>
            <a:pPr>
              <a:defRPr/>
            </a:pPr>
            <a:fld id="{667E8CAB-9E1F-487B-9AE4-C60737AEF540}" type="slidenum">
              <a:rPr lang="nb-NO" smtClean="0"/>
              <a:pPr>
                <a:defRPr/>
              </a:pPr>
              <a:t>‹#›</a:t>
            </a:fld>
            <a:endParaRPr lang="nb-NO"/>
          </a:p>
        </p:txBody>
      </p:sp>
    </p:spTree>
    <p:extLst>
      <p:ext uri="{BB962C8B-B14F-4D97-AF65-F5344CB8AC3E}">
        <p14:creationId xmlns:p14="http://schemas.microsoft.com/office/powerpoint/2010/main" val="24418856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r>
              <a:rPr lang="nb-NO"/>
              <a:t>Norwegian University of Life Sciences</a:t>
            </a:r>
          </a:p>
        </p:txBody>
      </p:sp>
      <p:sp>
        <p:nvSpPr>
          <p:cNvPr id="3" name="Plassholder for bunntekst 2"/>
          <p:cNvSpPr>
            <a:spLocks noGrp="1"/>
          </p:cNvSpPr>
          <p:nvPr>
            <p:ph type="ftr" sz="quarter" idx="11"/>
          </p:nvPr>
        </p:nvSpPr>
        <p:spPr/>
        <p:txBody>
          <a:bodyPr/>
          <a:lstStyle/>
          <a:p>
            <a:pPr>
              <a:defRPr/>
            </a:pPr>
            <a:r>
              <a:rPr lang="en-US"/>
              <a:t>The Cat - Behaviour and Welfare - Bjarne O. Braastad</a:t>
            </a:r>
            <a:endParaRPr lang="nb-NO"/>
          </a:p>
        </p:txBody>
      </p:sp>
      <p:sp>
        <p:nvSpPr>
          <p:cNvPr id="4" name="Plassholder for lysbildenummer 3"/>
          <p:cNvSpPr>
            <a:spLocks noGrp="1"/>
          </p:cNvSpPr>
          <p:nvPr>
            <p:ph type="sldNum" sz="quarter" idx="12"/>
          </p:nvPr>
        </p:nvSpPr>
        <p:spPr/>
        <p:txBody>
          <a:bodyPr/>
          <a:lstStyle/>
          <a:p>
            <a:pPr>
              <a:defRPr/>
            </a:pPr>
            <a:fld id="{667E8CAB-9E1F-487B-9AE4-C60737AEF540}" type="slidenum">
              <a:rPr lang="nb-NO" smtClean="0"/>
              <a:pPr>
                <a:defRPr/>
              </a:pPr>
              <a:t>‹#›</a:t>
            </a:fld>
            <a:endParaRPr lang="nb-NO"/>
          </a:p>
        </p:txBody>
      </p:sp>
    </p:spTree>
    <p:extLst>
      <p:ext uri="{BB962C8B-B14F-4D97-AF65-F5344CB8AC3E}">
        <p14:creationId xmlns:p14="http://schemas.microsoft.com/office/powerpoint/2010/main" val="35888863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66850" y="190500"/>
            <a:ext cx="7105650" cy="942975"/>
          </a:xfrm>
        </p:spPr>
        <p:txBody>
          <a:bodyPr/>
          <a:lstStyle/>
          <a:p>
            <a:r>
              <a:rPr lang="en-US"/>
              <a:t>Click to edit Master title style</a:t>
            </a:r>
          </a:p>
        </p:txBody>
      </p:sp>
      <p:sp>
        <p:nvSpPr>
          <p:cNvPr id="3" name="Table Placeholder 2"/>
          <p:cNvSpPr>
            <a:spLocks noGrp="1"/>
          </p:cNvSpPr>
          <p:nvPr>
            <p:ph type="tbl" idx="1"/>
          </p:nvPr>
        </p:nvSpPr>
        <p:spPr>
          <a:xfrm>
            <a:off x="1520825" y="1316038"/>
            <a:ext cx="7089775" cy="4800600"/>
          </a:xfrm>
        </p:spPr>
        <p:txBody>
          <a:bodyPr/>
          <a:lstStyle/>
          <a:p>
            <a:pPr lvl="0"/>
            <a:endParaRPr lang="en-US" noProof="0"/>
          </a:p>
        </p:txBody>
      </p:sp>
      <p:sp>
        <p:nvSpPr>
          <p:cNvPr id="4" name="Rectangle 4"/>
          <p:cNvSpPr>
            <a:spLocks noGrp="1" noChangeArrowheads="1"/>
          </p:cNvSpPr>
          <p:nvPr>
            <p:ph type="ftr" sz="quarter" idx="10"/>
          </p:nvPr>
        </p:nvSpPr>
        <p:spPr>
          <a:ln/>
        </p:spPr>
        <p:txBody>
          <a:bodyPr/>
          <a:lstStyle>
            <a:lvl1pPr>
              <a:defRPr/>
            </a:lvl1pPr>
          </a:lstStyle>
          <a:p>
            <a:pPr>
              <a:defRPr/>
            </a:pPr>
            <a:r>
              <a:rPr lang="en-US"/>
              <a:t>The Cat - Behaviour and Welfare - Bjarne O. Braastad</a:t>
            </a:r>
            <a:endParaRPr lang="nb-NO"/>
          </a:p>
        </p:txBody>
      </p:sp>
      <p:sp>
        <p:nvSpPr>
          <p:cNvPr id="5" name="Rectangle 5"/>
          <p:cNvSpPr>
            <a:spLocks noGrp="1" noChangeArrowheads="1"/>
          </p:cNvSpPr>
          <p:nvPr>
            <p:ph type="sldNum" sz="quarter" idx="11"/>
          </p:nvPr>
        </p:nvSpPr>
        <p:spPr>
          <a:ln/>
        </p:spPr>
        <p:txBody>
          <a:bodyPr/>
          <a:lstStyle>
            <a:lvl1pPr>
              <a:defRPr/>
            </a:lvl1pPr>
          </a:lstStyle>
          <a:p>
            <a:pPr>
              <a:defRPr/>
            </a:pPr>
            <a:fld id="{5701ABF7-1B2D-4B31-8FFC-97A29E77064B}" type="slidenum">
              <a:rPr lang="nb-NO"/>
              <a:pPr>
                <a:defRPr/>
              </a:pPr>
              <a:t>‹#›</a:t>
            </a:fld>
            <a:endParaRPr lang="nb-NO"/>
          </a:p>
        </p:txBody>
      </p:sp>
    </p:spTree>
    <p:extLst>
      <p:ext uri="{BB962C8B-B14F-4D97-AF65-F5344CB8AC3E}">
        <p14:creationId xmlns:p14="http://schemas.microsoft.com/office/powerpoint/2010/main" val="40697209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Forside">
    <p:bg>
      <p:bgPr>
        <a:solidFill>
          <a:schemeClr val="accent1"/>
        </a:solidFill>
        <a:effectLst/>
      </p:bgPr>
    </p:bg>
    <p:spTree>
      <p:nvGrpSpPr>
        <p:cNvPr id="1" name=""/>
        <p:cNvGrpSpPr/>
        <p:nvPr/>
      </p:nvGrpSpPr>
      <p:grpSpPr>
        <a:xfrm>
          <a:off x="0" y="0"/>
          <a:ext cx="0" cy="0"/>
          <a:chOff x="0" y="0"/>
          <a:chExt cx="0" cy="0"/>
        </a:xfrm>
      </p:grpSpPr>
      <p:pic>
        <p:nvPicPr>
          <p:cNvPr id="5" name="Bild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71999" y="2572510"/>
            <a:ext cx="2569469" cy="1712979"/>
          </a:xfrm>
          <a:prstGeom prst="rect">
            <a:avLst/>
          </a:prstGeom>
        </p:spPr>
      </p:pic>
      <p:pic>
        <p:nvPicPr>
          <p:cNvPr id="2050" name="Picture 2" descr="Z:\NMBU\NMBU_symbol_1000prosent_av_18mm_RGB_hvit.wmf"/>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002531" y="2571889"/>
            <a:ext cx="2147040" cy="171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922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Logo animasjon">
    <p:bg>
      <p:bgPr>
        <a:solidFill>
          <a:srgbClr val="009D7F"/>
        </a:solidFill>
        <a:effectLst/>
      </p:bgPr>
    </p:bg>
    <p:spTree>
      <p:nvGrpSpPr>
        <p:cNvPr id="1" name=""/>
        <p:cNvGrpSpPr/>
        <p:nvPr/>
      </p:nvGrpSpPr>
      <p:grpSpPr>
        <a:xfrm>
          <a:off x="0" y="0"/>
          <a:ext cx="0" cy="0"/>
          <a:chOff x="0" y="0"/>
          <a:chExt cx="0" cy="0"/>
        </a:xfrm>
      </p:grpSpPr>
      <p:pic>
        <p:nvPicPr>
          <p:cNvPr id="2" name="Bil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47930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tellysbilde #1">
    <p:bg>
      <p:bgPr>
        <a:solidFill>
          <a:schemeClr val="accent1"/>
        </a:solidFill>
        <a:effectLst/>
      </p:bgPr>
    </p:bg>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lvl1pPr>
              <a:defRPr>
                <a:solidFill>
                  <a:schemeClr val="bg1"/>
                </a:solidFill>
              </a:defRPr>
            </a:lvl1pPr>
          </a:lstStyle>
          <a:p>
            <a:r>
              <a:rPr lang="nb-NO">
                <a:solidFill>
                  <a:prstClr val="white"/>
                </a:solidFill>
              </a:rPr>
              <a:t>Norwegian University of Life Sciences</a:t>
            </a:r>
          </a:p>
        </p:txBody>
      </p:sp>
      <p:sp>
        <p:nvSpPr>
          <p:cNvPr id="5" name="Plassholder for bunntekst 4"/>
          <p:cNvSpPr>
            <a:spLocks noGrp="1"/>
          </p:cNvSpPr>
          <p:nvPr>
            <p:ph type="ftr" sz="quarter" idx="11"/>
          </p:nvPr>
        </p:nvSpPr>
        <p:spPr/>
        <p:txBody>
          <a:bodyPr/>
          <a:lstStyle>
            <a:lvl1pPr>
              <a:defRPr>
                <a:solidFill>
                  <a:schemeClr val="bg1"/>
                </a:solidFill>
              </a:defRPr>
            </a:lvl1pPr>
          </a:lstStyle>
          <a:p>
            <a:r>
              <a:rPr lang="en-US">
                <a:solidFill>
                  <a:prstClr val="white"/>
                </a:solidFill>
              </a:rPr>
              <a:t>The Cat - Behaviour and Welfare - Bjarne O. Braastad</a:t>
            </a:r>
            <a:endParaRPr lang="nb-NO" dirty="0">
              <a:solidFill>
                <a:prstClr val="white"/>
              </a:solidFill>
            </a:endParaRPr>
          </a:p>
        </p:txBody>
      </p:sp>
      <p:sp>
        <p:nvSpPr>
          <p:cNvPr id="6" name="Plassholder for lysbildenummer 5"/>
          <p:cNvSpPr>
            <a:spLocks noGrp="1"/>
          </p:cNvSpPr>
          <p:nvPr>
            <p:ph type="sldNum" sz="quarter" idx="12"/>
          </p:nvPr>
        </p:nvSpPr>
        <p:spPr/>
        <p:txBody>
          <a:bodyPr/>
          <a:lstStyle>
            <a:lvl1pPr>
              <a:defRPr>
                <a:solidFill>
                  <a:schemeClr val="bg1"/>
                </a:solidFill>
              </a:defRPr>
            </a:lvl1pPr>
          </a:lstStyle>
          <a:p>
            <a:fld id="{76503D8D-F27D-49CA-A299-3589FD585F6D}" type="slidenum">
              <a:rPr lang="nb-NO" smtClean="0">
                <a:solidFill>
                  <a:prstClr val="white"/>
                </a:solidFill>
              </a:rPr>
              <a:pPr/>
              <a:t>‹#›</a:t>
            </a:fld>
            <a:endParaRPr lang="nb-NO">
              <a:solidFill>
                <a:prstClr val="white"/>
              </a:solidFill>
            </a:endParaRPr>
          </a:p>
        </p:txBody>
      </p:sp>
      <p:cxnSp>
        <p:nvCxnSpPr>
          <p:cNvPr id="7" name="Rett linje 6"/>
          <p:cNvCxnSpPr/>
          <p:nvPr userDrawn="1"/>
        </p:nvCxnSpPr>
        <p:spPr>
          <a:xfrm>
            <a:off x="576000" y="6282000"/>
            <a:ext cx="8002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tel 1"/>
          <p:cNvSpPr>
            <a:spLocks noGrp="1"/>
          </p:cNvSpPr>
          <p:nvPr>
            <p:ph type="ctrTitle"/>
          </p:nvPr>
        </p:nvSpPr>
        <p:spPr>
          <a:xfrm>
            <a:off x="576000" y="2617200"/>
            <a:ext cx="7992000" cy="738664"/>
          </a:xfrm>
        </p:spPr>
        <p:txBody>
          <a:bodyPr anchor="b"/>
          <a:lstStyle>
            <a:lvl1pPr>
              <a:defRPr sz="4800">
                <a:solidFill>
                  <a:schemeClr val="bg1"/>
                </a:solidFill>
              </a:defRPr>
            </a:lvl1pPr>
          </a:lstStyle>
          <a:p>
            <a:r>
              <a:rPr lang="nb-NO"/>
              <a:t>Klikk for å redigere tittelstil</a:t>
            </a:r>
            <a:endParaRPr lang="nb-NO" dirty="0"/>
          </a:p>
        </p:txBody>
      </p:sp>
      <p:sp>
        <p:nvSpPr>
          <p:cNvPr id="12" name="Undertittel 2"/>
          <p:cNvSpPr>
            <a:spLocks noGrp="1"/>
          </p:cNvSpPr>
          <p:nvPr>
            <p:ph type="subTitle" idx="1"/>
          </p:nvPr>
        </p:nvSpPr>
        <p:spPr>
          <a:xfrm>
            <a:off x="576000" y="3502800"/>
            <a:ext cx="7992000" cy="369332"/>
          </a:xfrm>
        </p:spPr>
        <p:txBody>
          <a:bodyPr>
            <a:no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
        <p:nvSpPr>
          <p:cNvPr id="14" name="Plassholder for tekst 12"/>
          <p:cNvSpPr>
            <a:spLocks noGrp="1"/>
          </p:cNvSpPr>
          <p:nvPr>
            <p:ph type="body" sz="quarter" idx="13" hasCustomPrompt="1"/>
          </p:nvPr>
        </p:nvSpPr>
        <p:spPr>
          <a:xfrm>
            <a:off x="576000" y="3956400"/>
            <a:ext cx="7992000" cy="336550"/>
          </a:xfrm>
        </p:spPr>
        <p:txBody>
          <a:bodyPr>
            <a:noAutofit/>
          </a:bodyPr>
          <a:lstStyle>
            <a:lvl1pPr marL="0" indent="0">
              <a:buNone/>
              <a:defRPr>
                <a:solidFill>
                  <a:schemeClr val="bg1"/>
                </a:solidFill>
              </a:defRPr>
            </a:lvl1pPr>
          </a:lstStyle>
          <a:p>
            <a:pPr lvl="0"/>
            <a:r>
              <a:rPr lang="nb-NO" dirty="0"/>
              <a:t>Dato</a:t>
            </a:r>
          </a:p>
        </p:txBody>
      </p:sp>
      <p:pic>
        <p:nvPicPr>
          <p:cNvPr id="10" name="Picture 2" descr="Z:\NMBU\NMBU_symbol_1000prosent_av_18mm_RGB_hvit.wmf"/>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970518" y="390436"/>
            <a:ext cx="676588"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895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tellysbilde #2">
    <p:bg>
      <p:bgPr>
        <a:solidFill>
          <a:schemeClr val="accent3"/>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576000" y="2617200"/>
            <a:ext cx="7992000" cy="738664"/>
          </a:xfrm>
        </p:spPr>
        <p:txBody>
          <a:bodyPr anchor="b"/>
          <a:lstStyle>
            <a:lvl1pPr>
              <a:defRPr sz="4800">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576000" y="3502800"/>
            <a:ext cx="7992000" cy="369332"/>
          </a:xfrm>
        </p:spPr>
        <p:txBody>
          <a:bodyPr>
            <a:no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
        <p:nvSpPr>
          <p:cNvPr id="4" name="Plassholder for dato 3"/>
          <p:cNvSpPr>
            <a:spLocks noGrp="1"/>
          </p:cNvSpPr>
          <p:nvPr>
            <p:ph type="dt" sz="half" idx="10"/>
          </p:nvPr>
        </p:nvSpPr>
        <p:spPr/>
        <p:txBody>
          <a:bodyPr/>
          <a:lstStyle>
            <a:lvl1pPr>
              <a:defRPr>
                <a:solidFill>
                  <a:schemeClr val="bg1"/>
                </a:solidFill>
              </a:defRPr>
            </a:lvl1pPr>
          </a:lstStyle>
          <a:p>
            <a:r>
              <a:rPr lang="nb-NO">
                <a:solidFill>
                  <a:prstClr val="white"/>
                </a:solidFill>
              </a:rPr>
              <a:t>Norwegian University of Life Sciences</a:t>
            </a:r>
          </a:p>
        </p:txBody>
      </p:sp>
      <p:sp>
        <p:nvSpPr>
          <p:cNvPr id="5" name="Plassholder for bunntekst 4"/>
          <p:cNvSpPr>
            <a:spLocks noGrp="1"/>
          </p:cNvSpPr>
          <p:nvPr>
            <p:ph type="ftr" sz="quarter" idx="11"/>
          </p:nvPr>
        </p:nvSpPr>
        <p:spPr/>
        <p:txBody>
          <a:bodyPr/>
          <a:lstStyle>
            <a:lvl1pPr>
              <a:defRPr>
                <a:solidFill>
                  <a:schemeClr val="bg1"/>
                </a:solidFill>
              </a:defRPr>
            </a:lvl1pPr>
          </a:lstStyle>
          <a:p>
            <a:r>
              <a:rPr lang="en-US">
                <a:solidFill>
                  <a:prstClr val="white"/>
                </a:solidFill>
              </a:rPr>
              <a:t>The Cat - Behaviour and Welfare - Bjarne O. Braastad</a:t>
            </a:r>
            <a:endParaRPr lang="nb-NO" dirty="0">
              <a:solidFill>
                <a:prstClr val="white"/>
              </a:solidFill>
            </a:endParaRPr>
          </a:p>
        </p:txBody>
      </p:sp>
      <p:sp>
        <p:nvSpPr>
          <p:cNvPr id="6" name="Plassholder for lysbildenummer 5"/>
          <p:cNvSpPr>
            <a:spLocks noGrp="1"/>
          </p:cNvSpPr>
          <p:nvPr>
            <p:ph type="sldNum" sz="quarter" idx="12"/>
          </p:nvPr>
        </p:nvSpPr>
        <p:spPr/>
        <p:txBody>
          <a:bodyPr/>
          <a:lstStyle>
            <a:lvl1pPr>
              <a:defRPr>
                <a:solidFill>
                  <a:schemeClr val="bg1"/>
                </a:solidFill>
              </a:defRPr>
            </a:lvl1pPr>
          </a:lstStyle>
          <a:p>
            <a:fld id="{76503D8D-F27D-49CA-A299-3589FD585F6D}" type="slidenum">
              <a:rPr lang="nb-NO" smtClean="0">
                <a:solidFill>
                  <a:prstClr val="white"/>
                </a:solidFill>
              </a:rPr>
              <a:pPr/>
              <a:t>‹#›</a:t>
            </a:fld>
            <a:endParaRPr lang="nb-NO">
              <a:solidFill>
                <a:prstClr val="white"/>
              </a:solidFill>
            </a:endParaRPr>
          </a:p>
        </p:txBody>
      </p:sp>
      <p:cxnSp>
        <p:nvCxnSpPr>
          <p:cNvPr id="7" name="Rett linje 6"/>
          <p:cNvCxnSpPr/>
          <p:nvPr userDrawn="1"/>
        </p:nvCxnSpPr>
        <p:spPr>
          <a:xfrm>
            <a:off x="576000" y="6282000"/>
            <a:ext cx="8002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lassholder for tekst 12"/>
          <p:cNvSpPr>
            <a:spLocks noGrp="1"/>
          </p:cNvSpPr>
          <p:nvPr>
            <p:ph type="body" sz="quarter" idx="13" hasCustomPrompt="1"/>
          </p:nvPr>
        </p:nvSpPr>
        <p:spPr>
          <a:xfrm>
            <a:off x="576000" y="3956400"/>
            <a:ext cx="7992000" cy="336550"/>
          </a:xfrm>
        </p:spPr>
        <p:txBody>
          <a:bodyPr>
            <a:noAutofit/>
          </a:bodyPr>
          <a:lstStyle>
            <a:lvl1pPr marL="0" indent="0">
              <a:buNone/>
              <a:defRPr>
                <a:solidFill>
                  <a:schemeClr val="bg1"/>
                </a:solidFill>
              </a:defRPr>
            </a:lvl1pPr>
          </a:lstStyle>
          <a:p>
            <a:pPr lvl="0"/>
            <a:r>
              <a:rPr lang="nb-NO" dirty="0"/>
              <a:t>Dato</a:t>
            </a:r>
          </a:p>
        </p:txBody>
      </p:sp>
      <p:pic>
        <p:nvPicPr>
          <p:cNvPr id="10" name="Picture 2" descr="Z:\NMBU\NMBU_symbol_1000prosent_av_18mm_RGB_hvit.wmf"/>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970518" y="390436"/>
            <a:ext cx="676588"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808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1" name="Tittel 1"/>
          <p:cNvSpPr>
            <a:spLocks noGrp="1"/>
          </p:cNvSpPr>
          <p:nvPr>
            <p:ph type="ctrTitle"/>
          </p:nvPr>
        </p:nvSpPr>
        <p:spPr>
          <a:xfrm>
            <a:off x="521494" y="2617200"/>
            <a:ext cx="8046506" cy="738664"/>
          </a:xfrm>
        </p:spPr>
        <p:txBody>
          <a:bodyPr anchor="b"/>
          <a:lstStyle>
            <a:lvl1pPr>
              <a:defRPr sz="3600">
                <a:solidFill>
                  <a:schemeClr val="bg1"/>
                </a:solidFill>
              </a:defRPr>
            </a:lvl1pPr>
          </a:lstStyle>
          <a:p>
            <a:r>
              <a:rPr lang="en-US"/>
              <a:t>Click to edit Master title style</a:t>
            </a:r>
            <a:endParaRPr lang="nb-NO" dirty="0"/>
          </a:p>
        </p:txBody>
      </p:sp>
      <p:sp>
        <p:nvSpPr>
          <p:cNvPr id="12" name="Undertittel 2"/>
          <p:cNvSpPr>
            <a:spLocks noGrp="1"/>
          </p:cNvSpPr>
          <p:nvPr>
            <p:ph type="subTitle" idx="1"/>
          </p:nvPr>
        </p:nvSpPr>
        <p:spPr>
          <a:xfrm>
            <a:off x="521494" y="3502800"/>
            <a:ext cx="8046506" cy="369332"/>
          </a:xfrm>
          <a:prstGeom prst="rect">
            <a:avLst/>
          </a:prstGeom>
        </p:spPr>
        <p:txBody>
          <a:bodyPr lIns="0" tIns="0" rIns="0" bIns="0">
            <a:noAutofit/>
          </a:bodyPr>
          <a:lstStyle>
            <a:lvl1pPr marL="0" indent="0" algn="l">
              <a:buNone/>
              <a:defRPr>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nb-NO" dirty="0"/>
          </a:p>
        </p:txBody>
      </p:sp>
      <p:sp>
        <p:nvSpPr>
          <p:cNvPr id="14" name="Plassholder for tekst 12"/>
          <p:cNvSpPr>
            <a:spLocks noGrp="1"/>
          </p:cNvSpPr>
          <p:nvPr>
            <p:ph type="body" sz="quarter" idx="13" hasCustomPrompt="1"/>
          </p:nvPr>
        </p:nvSpPr>
        <p:spPr>
          <a:xfrm>
            <a:off x="521494" y="3956400"/>
            <a:ext cx="8046506" cy="336550"/>
          </a:xfrm>
          <a:prstGeom prst="rect">
            <a:avLst/>
          </a:prstGeom>
        </p:spPr>
        <p:txBody>
          <a:bodyPr lIns="0" tIns="0" rIns="0" bIns="0">
            <a:noAutofit/>
          </a:bodyPr>
          <a:lstStyle>
            <a:lvl1pPr marL="0" indent="0">
              <a:buNone/>
              <a:defRPr>
                <a:solidFill>
                  <a:schemeClr val="bg1"/>
                </a:solidFill>
              </a:defRPr>
            </a:lvl1pPr>
          </a:lstStyle>
          <a:p>
            <a:pPr lvl="0"/>
            <a:r>
              <a:rPr lang="nb-NO" dirty="0"/>
              <a:t>Dato</a:t>
            </a:r>
          </a:p>
        </p:txBody>
      </p:sp>
      <p:sp>
        <p:nvSpPr>
          <p:cNvPr id="7" name="Plassholder for lysbildenummer 6"/>
          <p:cNvSpPr>
            <a:spLocks noGrp="1"/>
          </p:cNvSpPr>
          <p:nvPr>
            <p:ph type="sldNum" sz="quarter" idx="11"/>
          </p:nvPr>
        </p:nvSpPr>
        <p:spPr>
          <a:xfrm>
            <a:off x="521494" y="6264001"/>
            <a:ext cx="2111906" cy="203199"/>
          </a:xfrm>
        </p:spPr>
        <p:txBody>
          <a:bodyPr/>
          <a:lstStyle>
            <a:lvl1pPr>
              <a:defRPr>
                <a:solidFill>
                  <a:schemeClr val="bg1"/>
                </a:solidFill>
              </a:defRPr>
            </a:lvl1pPr>
          </a:lstStyle>
          <a:p>
            <a:fld id="{0A3ED7E7-E538-48B7-BF27-18C497C3E180}" type="slidenum">
              <a:rPr lang="nb-NO" smtClean="0"/>
              <a:pPr/>
              <a:t>‹#›</a:t>
            </a:fld>
            <a:endParaRPr lang="nb-NO"/>
          </a:p>
        </p:txBody>
      </p:sp>
      <p:sp>
        <p:nvSpPr>
          <p:cNvPr id="9" name="Plassholder for bunntekst 5"/>
          <p:cNvSpPr>
            <a:spLocks noGrp="1"/>
          </p:cNvSpPr>
          <p:nvPr>
            <p:ph type="ftr" sz="quarter" idx="3"/>
          </p:nvPr>
        </p:nvSpPr>
        <p:spPr>
          <a:xfrm>
            <a:off x="5535900" y="6264000"/>
            <a:ext cx="3086100" cy="206374"/>
          </a:xfrm>
          <a:prstGeom prst="rect">
            <a:avLst/>
          </a:prstGeom>
        </p:spPr>
        <p:txBody>
          <a:bodyPr vert="horz" lIns="0" tIns="0" rIns="0" bIns="0" rtlCol="0" anchor="ctr"/>
          <a:lstStyle>
            <a:lvl1pPr algn="r">
              <a:defRPr sz="900">
                <a:solidFill>
                  <a:schemeClr val="bg1"/>
                </a:solidFill>
              </a:defRPr>
            </a:lvl1pPr>
          </a:lstStyle>
          <a:p>
            <a:r>
              <a:rPr lang="en-US"/>
              <a:t>The Cat - Behaviour and Welfare - Bjarne O. Braastad</a:t>
            </a:r>
            <a:endParaRPr lang="nb-NO"/>
          </a:p>
        </p:txBody>
      </p:sp>
      <p:pic>
        <p:nvPicPr>
          <p:cNvPr id="10" name="Bilde 9"/>
          <p:cNvPicPr>
            <a:picLocks noChangeAspect="1"/>
          </p:cNvPicPr>
          <p:nvPr userDrawn="1"/>
        </p:nvPicPr>
        <p:blipFill>
          <a:blip r:embed="rId2"/>
          <a:stretch>
            <a:fillRect/>
          </a:stretch>
        </p:blipFill>
        <p:spPr>
          <a:xfrm>
            <a:off x="7956000" y="406800"/>
            <a:ext cx="673200" cy="540126"/>
          </a:xfrm>
          <a:prstGeom prst="rect">
            <a:avLst/>
          </a:prstGeom>
        </p:spPr>
      </p:pic>
      <p:cxnSp>
        <p:nvCxnSpPr>
          <p:cNvPr id="8" name="Rett linje 7"/>
          <p:cNvCxnSpPr/>
          <p:nvPr userDrawn="1"/>
        </p:nvCxnSpPr>
        <p:spPr>
          <a:xfrm>
            <a:off x="521494" y="6237000"/>
            <a:ext cx="8101013"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09141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432"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r>
              <a:rPr lang="nb-NO"/>
              <a:t>Norwegian University of Life Sciences</a:t>
            </a:r>
            <a:endParaRPr lang="nb-NO" dirty="0"/>
          </a:p>
        </p:txBody>
      </p:sp>
      <p:sp>
        <p:nvSpPr>
          <p:cNvPr id="5" name="Plassholder for bunntekst 4"/>
          <p:cNvSpPr>
            <a:spLocks noGrp="1"/>
          </p:cNvSpPr>
          <p:nvPr>
            <p:ph type="ftr" sz="quarter" idx="11"/>
          </p:nvPr>
        </p:nvSpPr>
        <p:spPr/>
        <p:txBody>
          <a:bodyPr/>
          <a:lstStyle/>
          <a:p>
            <a:r>
              <a:rPr lang="en-US"/>
              <a:t>The Cat - Behaviour and Welfare - Bjarne O. Braastad</a:t>
            </a:r>
            <a:endParaRPr lang="nb-NO"/>
          </a:p>
        </p:txBody>
      </p:sp>
      <p:sp>
        <p:nvSpPr>
          <p:cNvPr id="6" name="Plassholder for lysbildenummer 5"/>
          <p:cNvSpPr>
            <a:spLocks noGrp="1"/>
          </p:cNvSpPr>
          <p:nvPr>
            <p:ph type="sldNum" sz="quarter" idx="12"/>
          </p:nvPr>
        </p:nvSpPr>
        <p:spPr/>
        <p:txBody>
          <a:bodyPr/>
          <a:lstStyle/>
          <a:p>
            <a:fld id="{76503D8D-F27D-49CA-A299-3589FD585F6D}" type="slidenum">
              <a:rPr lang="nb-NO" smtClean="0"/>
              <a:pPr/>
              <a:t>‹#›</a:t>
            </a:fld>
            <a:endParaRPr lang="nb-NO"/>
          </a:p>
        </p:txBody>
      </p:sp>
    </p:spTree>
    <p:extLst>
      <p:ext uri="{BB962C8B-B14F-4D97-AF65-F5344CB8AC3E}">
        <p14:creationId xmlns:p14="http://schemas.microsoft.com/office/powerpoint/2010/main" val="38085041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tel, innhold og bilde til venstr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idx="1"/>
          </p:nvPr>
        </p:nvSpPr>
        <p:spPr>
          <a:xfrm>
            <a:off x="4716000" y="1825831"/>
            <a:ext cx="3852000" cy="397943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r>
              <a:rPr lang="nb-NO"/>
              <a:t>Norwegian University of Life Sciences</a:t>
            </a:r>
          </a:p>
        </p:txBody>
      </p:sp>
      <p:sp>
        <p:nvSpPr>
          <p:cNvPr id="5" name="Plassholder for bunntekst 4"/>
          <p:cNvSpPr>
            <a:spLocks noGrp="1"/>
          </p:cNvSpPr>
          <p:nvPr>
            <p:ph type="ftr" sz="quarter" idx="11"/>
          </p:nvPr>
        </p:nvSpPr>
        <p:spPr/>
        <p:txBody>
          <a:bodyPr/>
          <a:lstStyle/>
          <a:p>
            <a:r>
              <a:rPr lang="en-US"/>
              <a:t>The Cat - Behaviour and Welfare - Bjarne O. Braastad</a:t>
            </a:r>
            <a:endParaRPr lang="nb-NO"/>
          </a:p>
        </p:txBody>
      </p:sp>
      <p:sp>
        <p:nvSpPr>
          <p:cNvPr id="6" name="Plassholder for lysbildenummer 5"/>
          <p:cNvSpPr>
            <a:spLocks noGrp="1"/>
          </p:cNvSpPr>
          <p:nvPr>
            <p:ph type="sldNum" sz="quarter" idx="12"/>
          </p:nvPr>
        </p:nvSpPr>
        <p:spPr/>
        <p:txBody>
          <a:bodyPr/>
          <a:lstStyle/>
          <a:p>
            <a:fld id="{76503D8D-F27D-49CA-A299-3589FD585F6D}" type="slidenum">
              <a:rPr lang="nb-NO" smtClean="0"/>
              <a:pPr/>
              <a:t>‹#›</a:t>
            </a:fld>
            <a:endParaRPr lang="nb-NO"/>
          </a:p>
        </p:txBody>
      </p:sp>
      <p:sp>
        <p:nvSpPr>
          <p:cNvPr id="10" name="Plassholder for bilde 9"/>
          <p:cNvSpPr>
            <a:spLocks noGrp="1"/>
          </p:cNvSpPr>
          <p:nvPr>
            <p:ph type="pic" sz="quarter" idx="13"/>
          </p:nvPr>
        </p:nvSpPr>
        <p:spPr>
          <a:xfrm>
            <a:off x="575999" y="1922400"/>
            <a:ext cx="3870000" cy="4129200"/>
          </a:xfrm>
          <a:noFill/>
        </p:spPr>
        <p:txBody>
          <a:bodyPr tIns="2160000"/>
          <a:lstStyle>
            <a:lvl1pPr marL="0" indent="0" algn="ctr">
              <a:buNone/>
              <a:defRPr sz="1400">
                <a:solidFill>
                  <a:schemeClr val="tx1"/>
                </a:solidFill>
              </a:defRPr>
            </a:lvl1pPr>
          </a:lstStyle>
          <a:p>
            <a:r>
              <a:rPr lang="nb-NO"/>
              <a:t>Klikk ikonet for å legge til et bilde</a:t>
            </a:r>
            <a:endParaRPr lang="nb-NO" dirty="0"/>
          </a:p>
        </p:txBody>
      </p:sp>
    </p:spTree>
    <p:extLst>
      <p:ext uri="{BB962C8B-B14F-4D97-AF65-F5344CB8AC3E}">
        <p14:creationId xmlns:p14="http://schemas.microsoft.com/office/powerpoint/2010/main" val="26824424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tel, innhold og bilde til høyr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idx="1"/>
          </p:nvPr>
        </p:nvSpPr>
        <p:spPr>
          <a:xfrm>
            <a:off x="576000" y="1825831"/>
            <a:ext cx="3852000" cy="397943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r>
              <a:rPr lang="nb-NO"/>
              <a:t>Norwegian University of Life Sciences</a:t>
            </a:r>
          </a:p>
        </p:txBody>
      </p:sp>
      <p:sp>
        <p:nvSpPr>
          <p:cNvPr id="5" name="Plassholder for bunntekst 4"/>
          <p:cNvSpPr>
            <a:spLocks noGrp="1"/>
          </p:cNvSpPr>
          <p:nvPr>
            <p:ph type="ftr" sz="quarter" idx="11"/>
          </p:nvPr>
        </p:nvSpPr>
        <p:spPr/>
        <p:txBody>
          <a:bodyPr/>
          <a:lstStyle/>
          <a:p>
            <a:r>
              <a:rPr lang="en-US"/>
              <a:t>The Cat - Behaviour and Welfare - Bjarne O. Braastad</a:t>
            </a:r>
            <a:endParaRPr lang="nb-NO"/>
          </a:p>
        </p:txBody>
      </p:sp>
      <p:sp>
        <p:nvSpPr>
          <p:cNvPr id="6" name="Plassholder for lysbildenummer 5"/>
          <p:cNvSpPr>
            <a:spLocks noGrp="1"/>
          </p:cNvSpPr>
          <p:nvPr>
            <p:ph type="sldNum" sz="quarter" idx="12"/>
          </p:nvPr>
        </p:nvSpPr>
        <p:spPr/>
        <p:txBody>
          <a:bodyPr/>
          <a:lstStyle/>
          <a:p>
            <a:fld id="{76503D8D-F27D-49CA-A299-3589FD585F6D}" type="slidenum">
              <a:rPr lang="nb-NO" smtClean="0"/>
              <a:pPr/>
              <a:t>‹#›</a:t>
            </a:fld>
            <a:endParaRPr lang="nb-NO"/>
          </a:p>
        </p:txBody>
      </p:sp>
      <p:sp>
        <p:nvSpPr>
          <p:cNvPr id="10" name="Plassholder for bilde 9"/>
          <p:cNvSpPr>
            <a:spLocks noGrp="1"/>
          </p:cNvSpPr>
          <p:nvPr>
            <p:ph type="pic" sz="quarter" idx="13"/>
          </p:nvPr>
        </p:nvSpPr>
        <p:spPr>
          <a:xfrm>
            <a:off x="4716016" y="1922400"/>
            <a:ext cx="3870000" cy="4129200"/>
          </a:xfrm>
          <a:noFill/>
        </p:spPr>
        <p:txBody>
          <a:bodyPr tIns="2160000" bIns="0"/>
          <a:lstStyle>
            <a:lvl1pPr marL="0" indent="0" algn="ctr">
              <a:buNone/>
              <a:defRPr sz="1400">
                <a:solidFill>
                  <a:schemeClr val="tx1"/>
                </a:solidFill>
              </a:defRPr>
            </a:lvl1pPr>
          </a:lstStyle>
          <a:p>
            <a:r>
              <a:rPr lang="nb-NO"/>
              <a:t>Klikk ikonet for å legge til et bilde</a:t>
            </a:r>
            <a:endParaRPr lang="nb-NO" dirty="0"/>
          </a:p>
        </p:txBody>
      </p:sp>
    </p:spTree>
    <p:extLst>
      <p:ext uri="{BB962C8B-B14F-4D97-AF65-F5344CB8AC3E}">
        <p14:creationId xmlns:p14="http://schemas.microsoft.com/office/powerpoint/2010/main" val="22667397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Hvileslide med farge og bilde">
    <p:bg>
      <p:bgPr>
        <a:solidFill>
          <a:srgbClr val="009D7F"/>
        </a:solidFill>
        <a:effectLst/>
      </p:bgPr>
    </p:bg>
    <p:spTree>
      <p:nvGrpSpPr>
        <p:cNvPr id="1" name=""/>
        <p:cNvGrpSpPr/>
        <p:nvPr/>
      </p:nvGrpSpPr>
      <p:grpSpPr>
        <a:xfrm>
          <a:off x="0" y="0"/>
          <a:ext cx="0" cy="0"/>
          <a:chOff x="0" y="0"/>
          <a:chExt cx="0" cy="0"/>
        </a:xfrm>
      </p:grpSpPr>
      <p:pic>
        <p:nvPicPr>
          <p:cNvPr id="8" name="Bild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096512"/>
            <a:ext cx="9144000" cy="2761488"/>
          </a:xfrm>
          <a:prstGeom prst="rect">
            <a:avLst/>
          </a:prstGeom>
        </p:spPr>
      </p:pic>
      <p:sp>
        <p:nvSpPr>
          <p:cNvPr id="6" name="Tittel 1"/>
          <p:cNvSpPr>
            <a:spLocks noGrp="1"/>
          </p:cNvSpPr>
          <p:nvPr>
            <p:ph type="ctrTitle"/>
          </p:nvPr>
        </p:nvSpPr>
        <p:spPr>
          <a:xfrm>
            <a:off x="576000" y="2617200"/>
            <a:ext cx="7992000" cy="738664"/>
          </a:xfrm>
        </p:spPr>
        <p:txBody>
          <a:bodyPr anchor="b"/>
          <a:lstStyle>
            <a:lvl1pPr>
              <a:defRPr sz="4800">
                <a:solidFill>
                  <a:schemeClr val="bg1"/>
                </a:solidFill>
              </a:defRPr>
            </a:lvl1pPr>
          </a:lstStyle>
          <a:p>
            <a:r>
              <a:rPr lang="nb-NO"/>
              <a:t>Klikk for å redigere tittelstil</a:t>
            </a:r>
            <a:endParaRPr lang="nb-NO" dirty="0"/>
          </a:p>
        </p:txBody>
      </p:sp>
      <p:sp>
        <p:nvSpPr>
          <p:cNvPr id="7" name="Undertittel 2"/>
          <p:cNvSpPr>
            <a:spLocks noGrp="1"/>
          </p:cNvSpPr>
          <p:nvPr>
            <p:ph type="subTitle" idx="1"/>
          </p:nvPr>
        </p:nvSpPr>
        <p:spPr>
          <a:xfrm>
            <a:off x="576000" y="3502800"/>
            <a:ext cx="7992000" cy="246221"/>
          </a:xfrm>
        </p:spPr>
        <p:txBody>
          <a:bodyPr>
            <a:no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pic>
        <p:nvPicPr>
          <p:cNvPr id="10" name="Picture 2" descr="Z:\NMBU\NMBU_symbol_1000prosent_av_18mm_RGB_hvit.wmf"/>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970518" y="390436"/>
            <a:ext cx="676588"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9233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Hvileslide med tekst og bilde">
    <p:bg>
      <p:bgPr>
        <a:solidFill>
          <a:schemeClr val="accent1"/>
        </a:solidFill>
        <a:effectLst/>
      </p:bgPr>
    </p:bg>
    <p:spTree>
      <p:nvGrpSpPr>
        <p:cNvPr id="1" name=""/>
        <p:cNvGrpSpPr/>
        <p:nvPr/>
      </p:nvGrpSpPr>
      <p:grpSpPr>
        <a:xfrm>
          <a:off x="0" y="0"/>
          <a:ext cx="0" cy="0"/>
          <a:chOff x="0" y="0"/>
          <a:chExt cx="0" cy="0"/>
        </a:xfrm>
      </p:grpSpPr>
      <p:sp>
        <p:nvSpPr>
          <p:cNvPr id="12" name="Plassholder for bilde 11"/>
          <p:cNvSpPr>
            <a:spLocks noGrp="1"/>
          </p:cNvSpPr>
          <p:nvPr>
            <p:ph type="pic" sz="quarter" idx="12"/>
          </p:nvPr>
        </p:nvSpPr>
        <p:spPr>
          <a:xfrm>
            <a:off x="0" y="0"/>
            <a:ext cx="9144000" cy="6858000"/>
          </a:xfrm>
          <a:solidFill>
            <a:schemeClr val="bg1">
              <a:lumMod val="75000"/>
            </a:schemeClr>
          </a:solidFill>
        </p:spPr>
        <p:txBody>
          <a:bodyPr tIns="3600000"/>
          <a:lstStyle>
            <a:lvl1pPr marL="0" indent="0" algn="ctr">
              <a:buNone/>
              <a:defRPr sz="1400">
                <a:solidFill>
                  <a:schemeClr val="bg1"/>
                </a:solidFill>
              </a:defRPr>
            </a:lvl1pPr>
          </a:lstStyle>
          <a:p>
            <a:r>
              <a:rPr lang="nb-NO"/>
              <a:t>Klikk ikonet for å legge til et bilde</a:t>
            </a:r>
            <a:endParaRPr lang="nb-NO" dirty="0"/>
          </a:p>
        </p:txBody>
      </p:sp>
      <p:sp>
        <p:nvSpPr>
          <p:cNvPr id="7" name="Plassholder for tekst 6"/>
          <p:cNvSpPr>
            <a:spLocks noGrp="1"/>
          </p:cNvSpPr>
          <p:nvPr>
            <p:ph type="body" sz="quarter" idx="10" hasCustomPrompt="1"/>
          </p:nvPr>
        </p:nvSpPr>
        <p:spPr>
          <a:xfrm>
            <a:off x="7970400" y="392400"/>
            <a:ext cx="676800" cy="5400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nb-NO" dirty="0"/>
              <a:t>.</a:t>
            </a:r>
          </a:p>
        </p:txBody>
      </p:sp>
      <p:sp>
        <p:nvSpPr>
          <p:cNvPr id="10" name="Plassholder for tekst 6"/>
          <p:cNvSpPr>
            <a:spLocks noGrp="1"/>
          </p:cNvSpPr>
          <p:nvPr>
            <p:ph type="body" sz="quarter" idx="11" hasCustomPrompt="1"/>
          </p:nvPr>
        </p:nvSpPr>
        <p:spPr>
          <a:xfrm>
            <a:off x="0" y="4096800"/>
            <a:ext cx="9144000" cy="2761200"/>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nb-NO" dirty="0"/>
              <a:t>.</a:t>
            </a:r>
          </a:p>
        </p:txBody>
      </p:sp>
      <p:sp>
        <p:nvSpPr>
          <p:cNvPr id="8" name="Tittel 1"/>
          <p:cNvSpPr>
            <a:spLocks noGrp="1"/>
          </p:cNvSpPr>
          <p:nvPr>
            <p:ph type="ctrTitle"/>
          </p:nvPr>
        </p:nvSpPr>
        <p:spPr>
          <a:xfrm>
            <a:off x="576000" y="2617200"/>
            <a:ext cx="7992000" cy="738664"/>
          </a:xfrm>
        </p:spPr>
        <p:txBody>
          <a:bodyPr anchor="b"/>
          <a:lstStyle>
            <a:lvl1pPr>
              <a:defRPr sz="4800">
                <a:solidFill>
                  <a:schemeClr val="bg1"/>
                </a:solidFill>
              </a:defRPr>
            </a:lvl1pPr>
          </a:lstStyle>
          <a:p>
            <a:r>
              <a:rPr lang="nb-NO"/>
              <a:t>Klikk for å redigere tittelstil</a:t>
            </a:r>
            <a:endParaRPr lang="nb-NO" dirty="0"/>
          </a:p>
        </p:txBody>
      </p:sp>
      <p:sp>
        <p:nvSpPr>
          <p:cNvPr id="9" name="Undertittel 2"/>
          <p:cNvSpPr>
            <a:spLocks noGrp="1"/>
          </p:cNvSpPr>
          <p:nvPr>
            <p:ph type="subTitle" idx="1"/>
          </p:nvPr>
        </p:nvSpPr>
        <p:spPr>
          <a:xfrm>
            <a:off x="576000" y="3502800"/>
            <a:ext cx="7992000" cy="246221"/>
          </a:xfrm>
        </p:spPr>
        <p:txBody>
          <a:bodyPr>
            <a:no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Tree>
    <p:extLst>
      <p:ext uri="{BB962C8B-B14F-4D97-AF65-F5344CB8AC3E}">
        <p14:creationId xmlns:p14="http://schemas.microsoft.com/office/powerpoint/2010/main" val="6147195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4" name="Plassholder for dato 3"/>
          <p:cNvSpPr>
            <a:spLocks noGrp="1"/>
          </p:cNvSpPr>
          <p:nvPr>
            <p:ph type="dt" sz="half" idx="10"/>
          </p:nvPr>
        </p:nvSpPr>
        <p:spPr/>
        <p:txBody>
          <a:bodyPr/>
          <a:lstStyle/>
          <a:p>
            <a:r>
              <a:rPr lang="nb-NO"/>
              <a:t>Norwegian University of Life Sciences</a:t>
            </a:r>
          </a:p>
        </p:txBody>
      </p:sp>
      <p:sp>
        <p:nvSpPr>
          <p:cNvPr id="5" name="Plassholder for bunntekst 4"/>
          <p:cNvSpPr>
            <a:spLocks noGrp="1"/>
          </p:cNvSpPr>
          <p:nvPr>
            <p:ph type="ftr" sz="quarter" idx="11"/>
          </p:nvPr>
        </p:nvSpPr>
        <p:spPr/>
        <p:txBody>
          <a:bodyPr/>
          <a:lstStyle/>
          <a:p>
            <a:r>
              <a:rPr lang="en-US"/>
              <a:t>The Cat - Behaviour and Welfare - Bjarne O. Braastad</a:t>
            </a:r>
            <a:endParaRPr lang="nb-NO"/>
          </a:p>
        </p:txBody>
      </p:sp>
      <p:sp>
        <p:nvSpPr>
          <p:cNvPr id="6" name="Plassholder for lysbildenummer 5"/>
          <p:cNvSpPr>
            <a:spLocks noGrp="1"/>
          </p:cNvSpPr>
          <p:nvPr>
            <p:ph type="sldNum" sz="quarter" idx="12"/>
          </p:nvPr>
        </p:nvSpPr>
        <p:spPr/>
        <p:txBody>
          <a:bodyPr/>
          <a:lstStyle/>
          <a:p>
            <a:fld id="{76503D8D-F27D-49CA-A299-3589FD585F6D}" type="slidenum">
              <a:rPr lang="nb-NO" smtClean="0"/>
              <a:pPr/>
              <a:t>‹#›</a:t>
            </a:fld>
            <a:endParaRPr lang="nb-NO"/>
          </a:p>
        </p:txBody>
      </p:sp>
      <p:sp>
        <p:nvSpPr>
          <p:cNvPr id="9" name="Plassholder for bilde 7"/>
          <p:cNvSpPr>
            <a:spLocks noGrp="1"/>
          </p:cNvSpPr>
          <p:nvPr>
            <p:ph type="pic" sz="quarter" idx="13"/>
          </p:nvPr>
        </p:nvSpPr>
        <p:spPr>
          <a:xfrm>
            <a:off x="576000" y="1920873"/>
            <a:ext cx="7992000" cy="4127501"/>
          </a:xfrm>
          <a:noFill/>
        </p:spPr>
        <p:txBody>
          <a:bodyPr tIns="2160000"/>
          <a:lstStyle>
            <a:lvl1pPr marL="0" indent="0" algn="ctr">
              <a:buNone/>
              <a:defRPr sz="1400">
                <a:solidFill>
                  <a:schemeClr val="tx1"/>
                </a:solidFill>
              </a:defRPr>
            </a:lvl1pPr>
          </a:lstStyle>
          <a:p>
            <a:r>
              <a:rPr lang="nb-NO"/>
              <a:t>Klikk ikonet for å legge til et bilde</a:t>
            </a:r>
            <a:endParaRPr lang="nb-NO" dirty="0"/>
          </a:p>
        </p:txBody>
      </p:sp>
    </p:spTree>
    <p:extLst>
      <p:ext uri="{BB962C8B-B14F-4D97-AF65-F5344CB8AC3E}">
        <p14:creationId xmlns:p14="http://schemas.microsoft.com/office/powerpoint/2010/main" val="8260859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isteside">
    <p:bg>
      <p:bgPr>
        <a:solidFill>
          <a:schemeClr val="accent3"/>
        </a:solidFill>
        <a:effectLst/>
      </p:bgPr>
    </p:bg>
    <p:spTree>
      <p:nvGrpSpPr>
        <p:cNvPr id="1" name=""/>
        <p:cNvGrpSpPr/>
        <p:nvPr/>
      </p:nvGrpSpPr>
      <p:grpSpPr>
        <a:xfrm>
          <a:off x="0" y="0"/>
          <a:ext cx="0" cy="0"/>
          <a:chOff x="0" y="0"/>
          <a:chExt cx="0" cy="0"/>
        </a:xfrm>
      </p:grpSpPr>
      <p:pic>
        <p:nvPicPr>
          <p:cNvPr id="1026" name="Picture 2" descr="Z:\NMBU\nmbu_ppt_sisteside_grafik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1920874"/>
            <a:ext cx="9144000" cy="49371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Z:\NMBU\NMBU_symbol_1000prosent_av_18mm_RGB_hvit.wmf"/>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970518" y="390436"/>
            <a:ext cx="676588"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7327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579353" y="1844825"/>
            <a:ext cx="3794294" cy="3960440"/>
          </a:xfrm>
        </p:spPr>
        <p:txBody>
          <a:bodyPr/>
          <a:lstStyle>
            <a:lvl1pPr marL="198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a:lvl1pPr>
            <a:lvl2pPr marL="666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a:lvl2pPr>
            <a:lvl3pPr marL="1134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a:lvl3pPr>
            <a:lvl4pPr marL="16002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4pPr>
            <a:lvl5pPr marL="2052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5pPr>
            <a:lvl6pPr>
              <a:defRPr sz="1800"/>
            </a:lvl6pPr>
            <a:lvl7pPr>
              <a:defRPr sz="1800"/>
            </a:lvl7pPr>
            <a:lvl8pPr>
              <a:defRPr sz="1800"/>
            </a:lvl8pPr>
            <a:lvl9pPr>
              <a:defRPr sz="1800"/>
            </a:lvl9pPr>
          </a:lstStyle>
          <a:p>
            <a:pPr marL="198000" marR="0" lvl="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a:ln>
                  <a:noFill/>
                </a:ln>
                <a:solidFill>
                  <a:prstClr val="black"/>
                </a:solidFill>
                <a:effectLst/>
                <a:uLnTx/>
                <a:uFillTx/>
                <a:latin typeface="+mn-lt"/>
              </a:rPr>
              <a:t>Klikk for å redigere tekststiler i malen</a:t>
            </a:r>
          </a:p>
          <a:p>
            <a:pPr marL="198000" marR="0" lvl="1"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a:ln>
                  <a:noFill/>
                </a:ln>
                <a:solidFill>
                  <a:prstClr val="black"/>
                </a:solidFill>
                <a:effectLst/>
                <a:uLnTx/>
                <a:uFillTx/>
                <a:latin typeface="+mn-lt"/>
              </a:rPr>
              <a:t>Andre nivå</a:t>
            </a:r>
          </a:p>
          <a:p>
            <a:pPr marL="198000" marR="0" lvl="2"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a:ln>
                  <a:noFill/>
                </a:ln>
                <a:solidFill>
                  <a:prstClr val="black"/>
                </a:solidFill>
                <a:effectLst/>
                <a:uLnTx/>
                <a:uFillTx/>
                <a:latin typeface="+mn-lt"/>
              </a:rPr>
              <a:t>Tredje nivå</a:t>
            </a:r>
          </a:p>
          <a:p>
            <a:pPr marL="198000" marR="0" lvl="3"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a:ln>
                  <a:noFill/>
                </a:ln>
                <a:solidFill>
                  <a:prstClr val="black"/>
                </a:solidFill>
                <a:effectLst/>
                <a:uLnTx/>
                <a:uFillTx/>
                <a:latin typeface="+mn-lt"/>
              </a:rPr>
              <a:t>Fjerde nivå</a:t>
            </a:r>
          </a:p>
          <a:p>
            <a:pPr marL="198000" marR="0" lvl="4"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a:ln>
                  <a:noFill/>
                </a:ln>
                <a:solidFill>
                  <a:prstClr val="black"/>
                </a:solidFill>
                <a:effectLst/>
                <a:uLnTx/>
                <a:uFillTx/>
                <a:latin typeface="+mn-lt"/>
              </a:rPr>
              <a:t>Femte nivå</a:t>
            </a:r>
            <a:endParaRPr kumimoji="0" lang="nb-NO" sz="2400" b="0" i="0" u="none" strike="noStrike" kern="1200" cap="none" spc="0" normalizeH="0" baseline="0" noProof="0" dirty="0">
              <a:ln>
                <a:noFill/>
              </a:ln>
              <a:solidFill>
                <a:prstClr val="black"/>
              </a:solidFill>
              <a:effectLst/>
              <a:uLnTx/>
              <a:uFillTx/>
              <a:latin typeface="+mn-lt"/>
            </a:endParaRPr>
          </a:p>
        </p:txBody>
      </p:sp>
      <p:sp>
        <p:nvSpPr>
          <p:cNvPr id="4" name="Plassholder for innhold 3"/>
          <p:cNvSpPr>
            <a:spLocks noGrp="1"/>
          </p:cNvSpPr>
          <p:nvPr>
            <p:ph sz="half" idx="2"/>
          </p:nvPr>
        </p:nvSpPr>
        <p:spPr>
          <a:xfrm>
            <a:off x="4770353" y="1844825"/>
            <a:ext cx="3794294" cy="3960440"/>
          </a:xfrm>
        </p:spPr>
        <p:txBody>
          <a:bodyPr/>
          <a:lstStyle>
            <a:lvl1pPr marL="198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a:lvl1pPr>
            <a:lvl2pPr marL="666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a:lvl2pPr>
            <a:lvl3pPr marL="1134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a:lvl3pPr>
            <a:lvl4pPr marL="16002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4pPr>
            <a:lvl5pPr marL="2052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5pPr>
            <a:lvl6pPr>
              <a:defRPr sz="1800"/>
            </a:lvl6pPr>
            <a:lvl7pPr>
              <a:defRPr sz="1800"/>
            </a:lvl7pPr>
            <a:lvl8pPr>
              <a:defRPr sz="1800"/>
            </a:lvl8pPr>
            <a:lvl9pPr>
              <a:defRPr sz="1800"/>
            </a:lvl9pPr>
          </a:lstStyle>
          <a:p>
            <a:pPr marL="198000" marR="0" lvl="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a:ln>
                  <a:noFill/>
                </a:ln>
                <a:solidFill>
                  <a:prstClr val="black"/>
                </a:solidFill>
                <a:effectLst/>
                <a:uLnTx/>
                <a:uFillTx/>
                <a:latin typeface="+mn-lt"/>
              </a:rPr>
              <a:t>Klikk for å redigere tekststiler i malen</a:t>
            </a:r>
          </a:p>
          <a:p>
            <a:pPr marL="198000" marR="0" lvl="1"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a:ln>
                  <a:noFill/>
                </a:ln>
                <a:solidFill>
                  <a:prstClr val="black"/>
                </a:solidFill>
                <a:effectLst/>
                <a:uLnTx/>
                <a:uFillTx/>
                <a:latin typeface="+mn-lt"/>
              </a:rPr>
              <a:t>Andre nivå</a:t>
            </a:r>
          </a:p>
          <a:p>
            <a:pPr marL="198000" marR="0" lvl="2"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a:ln>
                  <a:noFill/>
                </a:ln>
                <a:solidFill>
                  <a:prstClr val="black"/>
                </a:solidFill>
                <a:effectLst/>
                <a:uLnTx/>
                <a:uFillTx/>
                <a:latin typeface="+mn-lt"/>
              </a:rPr>
              <a:t>Tredje nivå</a:t>
            </a:r>
          </a:p>
          <a:p>
            <a:pPr marL="198000" marR="0" lvl="3"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a:ln>
                  <a:noFill/>
                </a:ln>
                <a:solidFill>
                  <a:prstClr val="black"/>
                </a:solidFill>
                <a:effectLst/>
                <a:uLnTx/>
                <a:uFillTx/>
                <a:latin typeface="+mn-lt"/>
              </a:rPr>
              <a:t>Fjerde nivå</a:t>
            </a:r>
          </a:p>
          <a:p>
            <a:pPr marL="198000" marR="0" lvl="4"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a:ln>
                  <a:noFill/>
                </a:ln>
                <a:solidFill>
                  <a:prstClr val="black"/>
                </a:solidFill>
                <a:effectLst/>
                <a:uLnTx/>
                <a:uFillTx/>
                <a:latin typeface="+mn-lt"/>
              </a:rPr>
              <a:t>Femte nivå</a:t>
            </a:r>
            <a:endParaRPr kumimoji="0" lang="nb-NO" sz="2400" b="0" i="0" u="none" strike="noStrike" kern="1200" cap="none" spc="0" normalizeH="0" baseline="0" noProof="0" dirty="0">
              <a:ln>
                <a:noFill/>
              </a:ln>
              <a:solidFill>
                <a:prstClr val="black"/>
              </a:solidFill>
              <a:effectLst/>
              <a:uLnTx/>
              <a:uFillTx/>
              <a:latin typeface="+mn-lt"/>
            </a:endParaRPr>
          </a:p>
        </p:txBody>
      </p:sp>
      <p:sp>
        <p:nvSpPr>
          <p:cNvPr id="5" name="Plassholder for dato 4"/>
          <p:cNvSpPr>
            <a:spLocks noGrp="1"/>
          </p:cNvSpPr>
          <p:nvPr>
            <p:ph type="dt" sz="half" idx="10"/>
          </p:nvPr>
        </p:nvSpPr>
        <p:spPr/>
        <p:txBody>
          <a:bodyPr/>
          <a:lstStyle/>
          <a:p>
            <a:r>
              <a:rPr lang="nb-NO"/>
              <a:t>Norwegian University of Life Sciences</a:t>
            </a:r>
          </a:p>
        </p:txBody>
      </p:sp>
      <p:sp>
        <p:nvSpPr>
          <p:cNvPr id="6" name="Plassholder for bunntekst 5"/>
          <p:cNvSpPr>
            <a:spLocks noGrp="1"/>
          </p:cNvSpPr>
          <p:nvPr>
            <p:ph type="ftr" sz="quarter" idx="11"/>
          </p:nvPr>
        </p:nvSpPr>
        <p:spPr/>
        <p:txBody>
          <a:bodyPr/>
          <a:lstStyle/>
          <a:p>
            <a:r>
              <a:rPr lang="en-US"/>
              <a:t>The Cat - Behaviour and Welfare - Bjarne O. Braastad</a:t>
            </a:r>
            <a:endParaRPr lang="nb-NO"/>
          </a:p>
        </p:txBody>
      </p:sp>
      <p:sp>
        <p:nvSpPr>
          <p:cNvPr id="7" name="Plassholder for lysbildenummer 6"/>
          <p:cNvSpPr>
            <a:spLocks noGrp="1"/>
          </p:cNvSpPr>
          <p:nvPr>
            <p:ph type="sldNum" sz="quarter" idx="12"/>
          </p:nvPr>
        </p:nvSpPr>
        <p:spPr/>
        <p:txBody>
          <a:bodyPr/>
          <a:lstStyle/>
          <a:p>
            <a:fld id="{76503D8D-F27D-49CA-A299-3589FD585F6D}" type="slidenum">
              <a:rPr lang="nb-NO" smtClean="0"/>
              <a:pPr/>
              <a:t>‹#›</a:t>
            </a:fld>
            <a:endParaRPr lang="nb-NO"/>
          </a:p>
        </p:txBody>
      </p:sp>
    </p:spTree>
    <p:extLst>
      <p:ext uri="{BB962C8B-B14F-4D97-AF65-F5344CB8AC3E}">
        <p14:creationId xmlns:p14="http://schemas.microsoft.com/office/powerpoint/2010/main" val="38801179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endParaRPr lang="nb-NO" dirty="0"/>
          </a:p>
        </p:txBody>
      </p:sp>
      <p:sp>
        <p:nvSpPr>
          <p:cNvPr id="3" name="Plassholder for tekst 2"/>
          <p:cNvSpPr>
            <a:spLocks noGrp="1"/>
          </p:cNvSpPr>
          <p:nvPr>
            <p:ph type="body" idx="1"/>
          </p:nvPr>
        </p:nvSpPr>
        <p:spPr>
          <a:xfrm>
            <a:off x="575862" y="1592719"/>
            <a:ext cx="3807674" cy="738664"/>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5" name="Plassholder for tekst 4"/>
          <p:cNvSpPr>
            <a:spLocks noGrp="1"/>
          </p:cNvSpPr>
          <p:nvPr>
            <p:ph type="body" sz="quarter" idx="3"/>
          </p:nvPr>
        </p:nvSpPr>
        <p:spPr>
          <a:xfrm>
            <a:off x="4763687" y="1592719"/>
            <a:ext cx="3807939" cy="738664"/>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7" name="Plassholder for dato 6"/>
          <p:cNvSpPr>
            <a:spLocks noGrp="1"/>
          </p:cNvSpPr>
          <p:nvPr>
            <p:ph type="dt" sz="half" idx="10"/>
          </p:nvPr>
        </p:nvSpPr>
        <p:spPr/>
        <p:txBody>
          <a:bodyPr/>
          <a:lstStyle/>
          <a:p>
            <a:r>
              <a:rPr lang="nb-NO"/>
              <a:t>Norwegian University of Life Sciences</a:t>
            </a:r>
          </a:p>
        </p:txBody>
      </p:sp>
      <p:sp>
        <p:nvSpPr>
          <p:cNvPr id="8" name="Plassholder for bunntekst 7"/>
          <p:cNvSpPr>
            <a:spLocks noGrp="1"/>
          </p:cNvSpPr>
          <p:nvPr>
            <p:ph type="ftr" sz="quarter" idx="11"/>
          </p:nvPr>
        </p:nvSpPr>
        <p:spPr/>
        <p:txBody>
          <a:bodyPr/>
          <a:lstStyle/>
          <a:p>
            <a:r>
              <a:rPr lang="en-US"/>
              <a:t>The Cat - Behaviour and Welfare - Bjarne O. Braastad</a:t>
            </a:r>
            <a:endParaRPr lang="nb-NO"/>
          </a:p>
        </p:txBody>
      </p:sp>
      <p:sp>
        <p:nvSpPr>
          <p:cNvPr id="9" name="Plassholder for lysbildenummer 8"/>
          <p:cNvSpPr>
            <a:spLocks noGrp="1"/>
          </p:cNvSpPr>
          <p:nvPr>
            <p:ph type="sldNum" sz="quarter" idx="12"/>
          </p:nvPr>
        </p:nvSpPr>
        <p:spPr/>
        <p:txBody>
          <a:bodyPr/>
          <a:lstStyle/>
          <a:p>
            <a:fld id="{76503D8D-F27D-49CA-A299-3589FD585F6D}" type="slidenum">
              <a:rPr lang="nb-NO" smtClean="0"/>
              <a:pPr/>
              <a:t>‹#›</a:t>
            </a:fld>
            <a:endParaRPr lang="nb-NO"/>
          </a:p>
        </p:txBody>
      </p:sp>
      <p:sp>
        <p:nvSpPr>
          <p:cNvPr id="12" name="Plassholder for innhold 2"/>
          <p:cNvSpPr>
            <a:spLocks noGrp="1"/>
          </p:cNvSpPr>
          <p:nvPr>
            <p:ph sz="half" idx="13"/>
          </p:nvPr>
        </p:nvSpPr>
        <p:spPr>
          <a:xfrm>
            <a:off x="579353" y="2348880"/>
            <a:ext cx="3794294" cy="3456384"/>
          </a:xfrm>
        </p:spPr>
        <p:txBody>
          <a:bodyPr/>
          <a:lstStyle>
            <a:lvl1pPr marL="198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a:lvl1pPr>
            <a:lvl2pPr marL="666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a:lvl2pPr>
            <a:lvl3pPr marL="1134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a:lvl3pPr>
            <a:lvl4pPr marL="16002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4pPr>
            <a:lvl5pPr marL="2052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5pPr>
            <a:lvl6pPr>
              <a:defRPr sz="1800"/>
            </a:lvl6pPr>
            <a:lvl7pPr>
              <a:defRPr sz="1800"/>
            </a:lvl7pPr>
            <a:lvl8pPr>
              <a:defRPr sz="1800"/>
            </a:lvl8pPr>
            <a:lvl9pPr>
              <a:defRPr sz="1800"/>
            </a:lvl9pPr>
          </a:lstStyle>
          <a:p>
            <a:pPr marL="198000" marR="0" lvl="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a:ln>
                  <a:noFill/>
                </a:ln>
                <a:solidFill>
                  <a:prstClr val="black"/>
                </a:solidFill>
                <a:effectLst/>
                <a:uLnTx/>
                <a:uFillTx/>
                <a:latin typeface="+mn-lt"/>
              </a:rPr>
              <a:t>Klikk for å redigere tekststiler i malen</a:t>
            </a:r>
          </a:p>
          <a:p>
            <a:pPr marL="198000" marR="0" lvl="1"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a:ln>
                  <a:noFill/>
                </a:ln>
                <a:solidFill>
                  <a:prstClr val="black"/>
                </a:solidFill>
                <a:effectLst/>
                <a:uLnTx/>
                <a:uFillTx/>
                <a:latin typeface="+mn-lt"/>
              </a:rPr>
              <a:t>Andre nivå</a:t>
            </a:r>
          </a:p>
          <a:p>
            <a:pPr marL="198000" marR="0" lvl="2"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a:ln>
                  <a:noFill/>
                </a:ln>
                <a:solidFill>
                  <a:prstClr val="black"/>
                </a:solidFill>
                <a:effectLst/>
                <a:uLnTx/>
                <a:uFillTx/>
                <a:latin typeface="+mn-lt"/>
              </a:rPr>
              <a:t>Tredje nivå</a:t>
            </a:r>
          </a:p>
          <a:p>
            <a:pPr marL="198000" marR="0" lvl="3"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a:ln>
                  <a:noFill/>
                </a:ln>
                <a:solidFill>
                  <a:prstClr val="black"/>
                </a:solidFill>
                <a:effectLst/>
                <a:uLnTx/>
                <a:uFillTx/>
                <a:latin typeface="+mn-lt"/>
              </a:rPr>
              <a:t>Fjerde nivå</a:t>
            </a:r>
          </a:p>
          <a:p>
            <a:pPr marL="198000" marR="0" lvl="4"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a:ln>
                  <a:noFill/>
                </a:ln>
                <a:solidFill>
                  <a:prstClr val="black"/>
                </a:solidFill>
                <a:effectLst/>
                <a:uLnTx/>
                <a:uFillTx/>
                <a:latin typeface="+mn-lt"/>
              </a:rPr>
              <a:t>Femte nivå</a:t>
            </a:r>
            <a:endParaRPr kumimoji="0" lang="nb-NO" sz="2400" b="0" i="0" u="none" strike="noStrike" kern="1200" cap="none" spc="0" normalizeH="0" baseline="0" noProof="0" dirty="0">
              <a:ln>
                <a:noFill/>
              </a:ln>
              <a:solidFill>
                <a:prstClr val="black"/>
              </a:solidFill>
              <a:effectLst/>
              <a:uLnTx/>
              <a:uFillTx/>
              <a:latin typeface="+mn-lt"/>
            </a:endParaRPr>
          </a:p>
        </p:txBody>
      </p:sp>
      <p:sp>
        <p:nvSpPr>
          <p:cNvPr id="13" name="Plassholder for innhold 3"/>
          <p:cNvSpPr>
            <a:spLocks noGrp="1"/>
          </p:cNvSpPr>
          <p:nvPr>
            <p:ph sz="half" idx="2"/>
          </p:nvPr>
        </p:nvSpPr>
        <p:spPr>
          <a:xfrm>
            <a:off x="4770353" y="2348880"/>
            <a:ext cx="3794294" cy="3456384"/>
          </a:xfrm>
        </p:spPr>
        <p:txBody>
          <a:bodyPr/>
          <a:lstStyle>
            <a:lvl1pPr marL="198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a:lvl1pPr>
            <a:lvl2pPr marL="666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a:lvl2pPr>
            <a:lvl3pPr marL="1134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a:lvl3pPr>
            <a:lvl4pPr marL="16002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4pPr>
            <a:lvl5pPr marL="2052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5pPr>
            <a:lvl6pPr>
              <a:defRPr sz="1800"/>
            </a:lvl6pPr>
            <a:lvl7pPr>
              <a:defRPr sz="1800"/>
            </a:lvl7pPr>
            <a:lvl8pPr>
              <a:defRPr sz="1800"/>
            </a:lvl8pPr>
            <a:lvl9pPr>
              <a:defRPr sz="1800"/>
            </a:lvl9pPr>
          </a:lstStyle>
          <a:p>
            <a:pPr marL="198000" marR="0" lvl="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a:ln>
                  <a:noFill/>
                </a:ln>
                <a:solidFill>
                  <a:prstClr val="black"/>
                </a:solidFill>
                <a:effectLst/>
                <a:uLnTx/>
                <a:uFillTx/>
                <a:latin typeface="+mn-lt"/>
              </a:rPr>
              <a:t>Klikk for å redigere tekststiler i malen</a:t>
            </a:r>
          </a:p>
          <a:p>
            <a:pPr marL="198000" marR="0" lvl="1"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a:ln>
                  <a:noFill/>
                </a:ln>
                <a:solidFill>
                  <a:prstClr val="black"/>
                </a:solidFill>
                <a:effectLst/>
                <a:uLnTx/>
                <a:uFillTx/>
                <a:latin typeface="+mn-lt"/>
              </a:rPr>
              <a:t>Andre nivå</a:t>
            </a:r>
          </a:p>
          <a:p>
            <a:pPr marL="198000" marR="0" lvl="2"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a:ln>
                  <a:noFill/>
                </a:ln>
                <a:solidFill>
                  <a:prstClr val="black"/>
                </a:solidFill>
                <a:effectLst/>
                <a:uLnTx/>
                <a:uFillTx/>
                <a:latin typeface="+mn-lt"/>
              </a:rPr>
              <a:t>Tredje nivå</a:t>
            </a:r>
          </a:p>
          <a:p>
            <a:pPr marL="198000" marR="0" lvl="3"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a:ln>
                  <a:noFill/>
                </a:ln>
                <a:solidFill>
                  <a:prstClr val="black"/>
                </a:solidFill>
                <a:effectLst/>
                <a:uLnTx/>
                <a:uFillTx/>
                <a:latin typeface="+mn-lt"/>
              </a:rPr>
              <a:t>Fjerde nivå</a:t>
            </a:r>
          </a:p>
          <a:p>
            <a:pPr marL="198000" marR="0" lvl="4"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a:ln>
                  <a:noFill/>
                </a:ln>
                <a:solidFill>
                  <a:prstClr val="black"/>
                </a:solidFill>
                <a:effectLst/>
                <a:uLnTx/>
                <a:uFillTx/>
                <a:latin typeface="+mn-lt"/>
              </a:rPr>
              <a:t>Femte nivå</a:t>
            </a:r>
            <a:endParaRPr kumimoji="0" lang="nb-NO" sz="2400" b="0" i="0" u="none" strike="noStrike" kern="1200" cap="none" spc="0" normalizeH="0" baseline="0" noProof="0" dirty="0">
              <a:ln>
                <a:noFill/>
              </a:ln>
              <a:solidFill>
                <a:prstClr val="black"/>
              </a:solidFill>
              <a:effectLst/>
              <a:uLnTx/>
              <a:uFillTx/>
              <a:latin typeface="+mn-lt"/>
            </a:endParaRPr>
          </a:p>
        </p:txBody>
      </p:sp>
    </p:spTree>
    <p:extLst>
      <p:ext uri="{BB962C8B-B14F-4D97-AF65-F5344CB8AC3E}">
        <p14:creationId xmlns:p14="http://schemas.microsoft.com/office/powerpoint/2010/main" val="3425140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r>
              <a:rPr lang="nb-NO"/>
              <a:t>Norwegian University of Life Sciences</a:t>
            </a:r>
          </a:p>
        </p:txBody>
      </p:sp>
      <p:sp>
        <p:nvSpPr>
          <p:cNvPr id="4" name="Plassholder for bunntekst 3"/>
          <p:cNvSpPr>
            <a:spLocks noGrp="1"/>
          </p:cNvSpPr>
          <p:nvPr>
            <p:ph type="ftr" sz="quarter" idx="11"/>
          </p:nvPr>
        </p:nvSpPr>
        <p:spPr/>
        <p:txBody>
          <a:bodyPr/>
          <a:lstStyle/>
          <a:p>
            <a:r>
              <a:rPr lang="en-US"/>
              <a:t>The Cat - Behaviour and Welfare - Bjarne O. Braastad</a:t>
            </a:r>
            <a:endParaRPr lang="nb-NO"/>
          </a:p>
        </p:txBody>
      </p:sp>
      <p:sp>
        <p:nvSpPr>
          <p:cNvPr id="5" name="Plassholder for lysbildenummer 4"/>
          <p:cNvSpPr>
            <a:spLocks noGrp="1"/>
          </p:cNvSpPr>
          <p:nvPr>
            <p:ph type="sldNum" sz="quarter" idx="12"/>
          </p:nvPr>
        </p:nvSpPr>
        <p:spPr/>
        <p:txBody>
          <a:bodyPr/>
          <a:lstStyle/>
          <a:p>
            <a:fld id="{76503D8D-F27D-49CA-A299-3589FD585F6D}" type="slidenum">
              <a:rPr lang="nb-NO" smtClean="0"/>
              <a:pPr/>
              <a:t>‹#›</a:t>
            </a:fld>
            <a:endParaRPr lang="nb-NO"/>
          </a:p>
        </p:txBody>
      </p:sp>
    </p:spTree>
    <p:extLst>
      <p:ext uri="{BB962C8B-B14F-4D97-AF65-F5344CB8AC3E}">
        <p14:creationId xmlns:p14="http://schemas.microsoft.com/office/powerpoint/2010/main" val="1943518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ext and background covering the entire surface">
    <p:spTree>
      <p:nvGrpSpPr>
        <p:cNvPr id="1" name=""/>
        <p:cNvGrpSpPr/>
        <p:nvPr/>
      </p:nvGrpSpPr>
      <p:grpSpPr>
        <a:xfrm>
          <a:off x="0" y="0"/>
          <a:ext cx="0" cy="0"/>
          <a:chOff x="0" y="0"/>
          <a:chExt cx="0" cy="0"/>
        </a:xfrm>
      </p:grpSpPr>
      <p:sp>
        <p:nvSpPr>
          <p:cNvPr id="15" name="Plassholder for bilde 14"/>
          <p:cNvSpPr>
            <a:spLocks noGrp="1"/>
          </p:cNvSpPr>
          <p:nvPr>
            <p:ph type="pic" sz="quarter" idx="10" hasCustomPrompt="1"/>
          </p:nvPr>
        </p:nvSpPr>
        <p:spPr>
          <a:xfrm>
            <a:off x="0" y="0"/>
            <a:ext cx="9144000" cy="6858000"/>
          </a:xfrm>
          <a:prstGeom prst="rect">
            <a:avLst/>
          </a:prstGeom>
        </p:spPr>
        <p:txBody>
          <a:bodyPr tIns="864000" anchor="ctr" anchorCtr="1"/>
          <a:lstStyle>
            <a:lvl1pPr marL="0" indent="0">
              <a:buNone/>
              <a:defRPr/>
            </a:lvl1pPr>
          </a:lstStyle>
          <a:p>
            <a:r>
              <a:rPr lang="nb-NO"/>
              <a:t>Click ikon to insert picture covering the entire surface</a:t>
            </a:r>
          </a:p>
        </p:txBody>
      </p:sp>
      <p:sp>
        <p:nvSpPr>
          <p:cNvPr id="2" name="Tittel 1"/>
          <p:cNvSpPr>
            <a:spLocks noGrp="1"/>
          </p:cNvSpPr>
          <p:nvPr>
            <p:ph type="title"/>
          </p:nvPr>
        </p:nvSpPr>
        <p:spPr/>
        <p:txBody>
          <a:bodyPr>
            <a:noAutofit/>
          </a:bodyPr>
          <a:lstStyle>
            <a:lvl1pPr>
              <a:defRPr sz="2700"/>
            </a:lvl1pPr>
          </a:lstStyle>
          <a:p>
            <a:r>
              <a:rPr lang="en-US"/>
              <a:t>Click to edit Master title style</a:t>
            </a:r>
            <a:endParaRPr lang="nb-NO"/>
          </a:p>
        </p:txBody>
      </p:sp>
      <p:sp>
        <p:nvSpPr>
          <p:cNvPr id="6" name="Plassholder for bunntekst 5"/>
          <p:cNvSpPr>
            <a:spLocks noGrp="1"/>
          </p:cNvSpPr>
          <p:nvPr>
            <p:ph type="ftr" sz="quarter" idx="11"/>
          </p:nvPr>
        </p:nvSpPr>
        <p:spPr/>
        <p:txBody>
          <a:bodyPr/>
          <a:lstStyle/>
          <a:p>
            <a:r>
              <a:rPr lang="en-US"/>
              <a:t>The Cat - Behaviour and Welfare - Bjarne O. Braastad</a:t>
            </a:r>
            <a:endParaRPr lang="nb-NO"/>
          </a:p>
        </p:txBody>
      </p:sp>
      <p:sp>
        <p:nvSpPr>
          <p:cNvPr id="7" name="Plassholder for lysbildenummer 6"/>
          <p:cNvSpPr>
            <a:spLocks noGrp="1"/>
          </p:cNvSpPr>
          <p:nvPr>
            <p:ph type="sldNum" sz="quarter" idx="12"/>
          </p:nvPr>
        </p:nvSpPr>
        <p:spPr/>
        <p:txBody>
          <a:bodyPr/>
          <a:lstStyle/>
          <a:p>
            <a:fld id="{0A3ED7E7-E538-48B7-BF27-18C497C3E180}" type="slidenum">
              <a:rPr lang="nb-NO" smtClean="0"/>
              <a:pPr/>
              <a:t>‹#›</a:t>
            </a:fld>
            <a:endParaRPr lang="nb-NO"/>
          </a:p>
        </p:txBody>
      </p:sp>
    </p:spTree>
    <p:extLst>
      <p:ext uri="{BB962C8B-B14F-4D97-AF65-F5344CB8AC3E}">
        <p14:creationId xmlns:p14="http://schemas.microsoft.com/office/powerpoint/2010/main" val="31922215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r>
              <a:rPr lang="nb-NO"/>
              <a:t>Norwegian University of Life Sciences</a:t>
            </a:r>
          </a:p>
        </p:txBody>
      </p:sp>
      <p:sp>
        <p:nvSpPr>
          <p:cNvPr id="3" name="Plassholder for bunntekst 2"/>
          <p:cNvSpPr>
            <a:spLocks noGrp="1"/>
          </p:cNvSpPr>
          <p:nvPr>
            <p:ph type="ftr" sz="quarter" idx="11"/>
          </p:nvPr>
        </p:nvSpPr>
        <p:spPr/>
        <p:txBody>
          <a:bodyPr/>
          <a:lstStyle/>
          <a:p>
            <a:r>
              <a:rPr lang="en-US"/>
              <a:t>The Cat - Behaviour and Welfare - Bjarne O. Braastad</a:t>
            </a:r>
            <a:endParaRPr lang="nb-NO"/>
          </a:p>
        </p:txBody>
      </p:sp>
      <p:sp>
        <p:nvSpPr>
          <p:cNvPr id="4" name="Plassholder for lysbildenummer 3"/>
          <p:cNvSpPr>
            <a:spLocks noGrp="1"/>
          </p:cNvSpPr>
          <p:nvPr>
            <p:ph type="sldNum" sz="quarter" idx="12"/>
          </p:nvPr>
        </p:nvSpPr>
        <p:spPr/>
        <p:txBody>
          <a:bodyPr/>
          <a:lstStyle/>
          <a:p>
            <a:fld id="{76503D8D-F27D-49CA-A299-3589FD585F6D}" type="slidenum">
              <a:rPr lang="nb-NO" smtClean="0"/>
              <a:pPr/>
              <a:t>‹#›</a:t>
            </a:fld>
            <a:endParaRPr lang="nb-NO"/>
          </a:p>
        </p:txBody>
      </p:sp>
    </p:spTree>
    <p:extLst>
      <p:ext uri="{BB962C8B-B14F-4D97-AF65-F5344CB8AC3E}">
        <p14:creationId xmlns:p14="http://schemas.microsoft.com/office/powerpoint/2010/main" val="3610278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rgbClr val="E1A200"/>
        </a:solidFill>
        <a:effectLst/>
      </p:bgPr>
    </p:bg>
    <p:spTree>
      <p:nvGrpSpPr>
        <p:cNvPr id="1" name=""/>
        <p:cNvGrpSpPr/>
        <p:nvPr/>
      </p:nvGrpSpPr>
      <p:grpSpPr>
        <a:xfrm>
          <a:off x="0" y="0"/>
          <a:ext cx="0" cy="0"/>
          <a:chOff x="0" y="0"/>
          <a:chExt cx="0" cy="0"/>
        </a:xfrm>
      </p:grpSpPr>
      <p:pic>
        <p:nvPicPr>
          <p:cNvPr id="4" name="Picture 8" descr="010106_white"/>
          <p:cNvPicPr>
            <a:picLocks noChangeAspect="1" noChangeArrowheads="1"/>
          </p:cNvPicPr>
          <p:nvPr/>
        </p:nvPicPr>
        <p:blipFill>
          <a:blip r:embed="rId2" cstate="print"/>
          <a:srcRect/>
          <a:stretch>
            <a:fillRect/>
          </a:stretch>
        </p:blipFill>
        <p:spPr bwMode="auto">
          <a:xfrm>
            <a:off x="3671888" y="4419600"/>
            <a:ext cx="1800225" cy="1800225"/>
          </a:xfrm>
          <a:prstGeom prst="rect">
            <a:avLst/>
          </a:prstGeom>
          <a:noFill/>
          <a:ln w="9525">
            <a:noFill/>
            <a:miter lim="800000"/>
            <a:headEnd/>
            <a:tailEnd/>
          </a:ln>
        </p:spPr>
      </p:pic>
      <p:sp>
        <p:nvSpPr>
          <p:cNvPr id="20483" name="Rectangle 3"/>
          <p:cNvSpPr>
            <a:spLocks noGrp="1" noChangeArrowheads="1"/>
          </p:cNvSpPr>
          <p:nvPr>
            <p:ph type="subTitle" idx="1"/>
          </p:nvPr>
        </p:nvSpPr>
        <p:spPr>
          <a:xfrm>
            <a:off x="1371600" y="3305175"/>
            <a:ext cx="6400800" cy="533400"/>
          </a:xfrm>
        </p:spPr>
        <p:txBody>
          <a:bodyPr/>
          <a:lstStyle>
            <a:lvl1pPr marL="0" indent="0" algn="ctr">
              <a:buFont typeface="Webdings" pitchFamily="18" charset="2"/>
              <a:buNone/>
              <a:defRPr sz="1700">
                <a:solidFill>
                  <a:schemeClr val="tx1"/>
                </a:solidFill>
              </a:defRPr>
            </a:lvl1pPr>
          </a:lstStyle>
          <a:p>
            <a:r>
              <a:rPr lang="nb-NO"/>
              <a:t>Klikk for å redigere undertittelstil i malen</a:t>
            </a:r>
          </a:p>
        </p:txBody>
      </p:sp>
      <p:sp>
        <p:nvSpPr>
          <p:cNvPr id="20487" name="Rectangle 7"/>
          <p:cNvSpPr>
            <a:spLocks noGrp="1" noChangeArrowheads="1"/>
          </p:cNvSpPr>
          <p:nvPr>
            <p:ph type="ctrTitle"/>
          </p:nvPr>
        </p:nvSpPr>
        <p:spPr>
          <a:xfrm>
            <a:off x="1543050" y="1371600"/>
            <a:ext cx="6019800" cy="1876425"/>
          </a:xfrm>
        </p:spPr>
        <p:txBody>
          <a:bodyPr/>
          <a:lstStyle>
            <a:lvl1pPr algn="ctr">
              <a:defRPr>
                <a:solidFill>
                  <a:schemeClr val="bg1"/>
                </a:solidFill>
              </a:defRPr>
            </a:lvl1pPr>
          </a:lstStyle>
          <a:p>
            <a:r>
              <a:rPr lang="nb-NO"/>
              <a:t>Klikk for å redigere tittelstil</a:t>
            </a:r>
          </a:p>
        </p:txBody>
      </p:sp>
    </p:spTree>
    <p:extLst>
      <p:ext uri="{BB962C8B-B14F-4D97-AF65-F5344CB8AC3E}">
        <p14:creationId xmlns:p14="http://schemas.microsoft.com/office/powerpoint/2010/main" val="35829109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466850" y="190500"/>
            <a:ext cx="7105650" cy="942975"/>
          </a:xfrm>
        </p:spPr>
        <p:txBody>
          <a:bodyPr/>
          <a:lstStyle/>
          <a:p>
            <a:r>
              <a:rPr lang="en-US"/>
              <a:t>Click to edit Master title style</a:t>
            </a:r>
          </a:p>
        </p:txBody>
      </p:sp>
      <p:sp>
        <p:nvSpPr>
          <p:cNvPr id="3" name="Chart Placeholder 2"/>
          <p:cNvSpPr>
            <a:spLocks noGrp="1"/>
          </p:cNvSpPr>
          <p:nvPr>
            <p:ph type="chart" idx="1"/>
          </p:nvPr>
        </p:nvSpPr>
        <p:spPr>
          <a:xfrm>
            <a:off x="1520825" y="1316038"/>
            <a:ext cx="7089775" cy="4800600"/>
          </a:xfrm>
        </p:spPr>
        <p:txBody>
          <a:bodyPr/>
          <a:lstStyle/>
          <a:p>
            <a:pPr lvl="0"/>
            <a:endParaRPr lang="en-US" noProof="0"/>
          </a:p>
        </p:txBody>
      </p:sp>
      <p:sp>
        <p:nvSpPr>
          <p:cNvPr id="4" name="Rectangle 5"/>
          <p:cNvSpPr>
            <a:spLocks noGrp="1" noChangeArrowheads="1"/>
          </p:cNvSpPr>
          <p:nvPr>
            <p:ph type="ftr" sz="quarter" idx="10"/>
          </p:nvPr>
        </p:nvSpPr>
        <p:spPr>
          <a:ln/>
        </p:spPr>
        <p:txBody>
          <a:bodyPr/>
          <a:lstStyle>
            <a:lvl1pPr>
              <a:defRPr/>
            </a:lvl1pPr>
          </a:lstStyle>
          <a:p>
            <a:pPr>
              <a:defRPr/>
            </a:pPr>
            <a:r>
              <a:rPr lang="en-US"/>
              <a:t>The Cat - Behaviour and Welfare - Bjarne O. Braastad</a:t>
            </a:r>
            <a:endParaRPr lang="nb-NO"/>
          </a:p>
        </p:txBody>
      </p:sp>
      <p:sp>
        <p:nvSpPr>
          <p:cNvPr id="5" name="Rectangle 6"/>
          <p:cNvSpPr>
            <a:spLocks noGrp="1" noChangeArrowheads="1"/>
          </p:cNvSpPr>
          <p:nvPr>
            <p:ph type="sldNum" sz="quarter" idx="11"/>
          </p:nvPr>
        </p:nvSpPr>
        <p:spPr>
          <a:ln/>
        </p:spPr>
        <p:txBody>
          <a:bodyPr/>
          <a:lstStyle>
            <a:lvl1pPr>
              <a:defRPr/>
            </a:lvl1pPr>
          </a:lstStyle>
          <a:p>
            <a:pPr>
              <a:defRPr/>
            </a:pPr>
            <a:fld id="{3CAAFC35-0F71-4132-9850-6BB5C332CD23}" type="slidenum">
              <a:rPr lang="nb-NO"/>
              <a:pPr>
                <a:defRPr/>
              </a:pPr>
              <a:t>‹#›</a:t>
            </a:fld>
            <a:endParaRPr lang="nb-NO"/>
          </a:p>
        </p:txBody>
      </p:sp>
    </p:spTree>
    <p:extLst>
      <p:ext uri="{BB962C8B-B14F-4D97-AF65-F5344CB8AC3E}">
        <p14:creationId xmlns:p14="http://schemas.microsoft.com/office/powerpoint/2010/main" val="19297810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466850" y="190500"/>
            <a:ext cx="7105650" cy="942975"/>
          </a:xfrm>
        </p:spPr>
        <p:txBody>
          <a:bodyPr/>
          <a:lstStyle/>
          <a:p>
            <a:r>
              <a:rPr lang="en-US"/>
              <a:t>Click to edit Master title style</a:t>
            </a:r>
          </a:p>
        </p:txBody>
      </p:sp>
      <p:sp>
        <p:nvSpPr>
          <p:cNvPr id="3" name="ClipArt Placeholder 2"/>
          <p:cNvSpPr>
            <a:spLocks noGrp="1"/>
          </p:cNvSpPr>
          <p:nvPr>
            <p:ph type="clipArt" sz="half" idx="1"/>
          </p:nvPr>
        </p:nvSpPr>
        <p:spPr>
          <a:xfrm>
            <a:off x="1520825" y="1316038"/>
            <a:ext cx="3468688" cy="4800600"/>
          </a:xfrm>
        </p:spPr>
        <p:txBody>
          <a:bodyPr/>
          <a:lstStyle/>
          <a:p>
            <a:pPr lvl="0"/>
            <a:endParaRPr lang="en-US" noProof="0"/>
          </a:p>
        </p:txBody>
      </p:sp>
      <p:sp>
        <p:nvSpPr>
          <p:cNvPr id="4" name="Text Placeholder 3"/>
          <p:cNvSpPr>
            <a:spLocks noGrp="1"/>
          </p:cNvSpPr>
          <p:nvPr>
            <p:ph type="body" sz="half" idx="2"/>
          </p:nvPr>
        </p:nvSpPr>
        <p:spPr>
          <a:xfrm>
            <a:off x="5141913" y="1316038"/>
            <a:ext cx="3468687"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The Cat - Behaviour and Welfare - Bjarne O. Braastad</a:t>
            </a:r>
            <a:endParaRPr lang="nb-NO"/>
          </a:p>
        </p:txBody>
      </p:sp>
      <p:sp>
        <p:nvSpPr>
          <p:cNvPr id="6" name="Rectangle 5"/>
          <p:cNvSpPr>
            <a:spLocks noGrp="1" noChangeArrowheads="1"/>
          </p:cNvSpPr>
          <p:nvPr>
            <p:ph type="sldNum" sz="quarter" idx="11"/>
          </p:nvPr>
        </p:nvSpPr>
        <p:spPr>
          <a:ln/>
        </p:spPr>
        <p:txBody>
          <a:bodyPr/>
          <a:lstStyle>
            <a:lvl1pPr>
              <a:defRPr/>
            </a:lvl1pPr>
          </a:lstStyle>
          <a:p>
            <a:pPr>
              <a:defRPr/>
            </a:pPr>
            <a:fld id="{0D381F3C-8636-4F56-A492-0DA665029CB4}" type="slidenum">
              <a:rPr lang="nb-NO"/>
              <a:pPr>
                <a:defRPr/>
              </a:pPr>
              <a:t>‹#›</a:t>
            </a:fld>
            <a:endParaRPr lang="nb-NO"/>
          </a:p>
        </p:txBody>
      </p:sp>
    </p:spTree>
    <p:extLst>
      <p:ext uri="{BB962C8B-B14F-4D97-AF65-F5344CB8AC3E}">
        <p14:creationId xmlns:p14="http://schemas.microsoft.com/office/powerpoint/2010/main" val="2560229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521494" y="1800000"/>
            <a:ext cx="8101013" cy="4140000"/>
          </a:xfrm>
          <a:prstGeom prst="rect">
            <a:avLst/>
          </a:prstGeom>
        </p:spPr>
        <p:txBody>
          <a:bodyPr lIns="0" tIns="0" rIns="0" bIns="0"/>
          <a:lstStyle>
            <a:lvl1pPr>
              <a:lnSpc>
                <a:spcPts val="2100"/>
              </a:lnSpc>
              <a:spcBef>
                <a:spcPts val="900"/>
              </a:spcBef>
              <a:defRPr sz="1650" baseline="0"/>
            </a:lvl1pPr>
            <a:lvl2pPr>
              <a:lnSpc>
                <a:spcPts val="2100"/>
              </a:lnSpc>
              <a:spcBef>
                <a:spcPts val="900"/>
              </a:spcBef>
              <a:defRPr sz="1650" baseline="0"/>
            </a:lvl2pPr>
            <a:lvl3pPr>
              <a:lnSpc>
                <a:spcPts val="2100"/>
              </a:lnSpc>
              <a:spcBef>
                <a:spcPts val="900"/>
              </a:spcBef>
              <a:defRPr sz="1650" baseline="0"/>
            </a:lvl3pPr>
            <a:lvl4pPr>
              <a:lnSpc>
                <a:spcPts val="2100"/>
              </a:lnSpc>
              <a:spcBef>
                <a:spcPts val="900"/>
              </a:spcBef>
              <a:defRPr sz="1650" baseline="0"/>
            </a:lvl4pPr>
            <a:lvl5pPr>
              <a:lnSpc>
                <a:spcPts val="2100"/>
              </a:lnSpc>
              <a:spcBef>
                <a:spcPts val="900"/>
              </a:spcBef>
              <a:defRPr sz="16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4" name="Plassholder for bunntekst 3"/>
          <p:cNvSpPr>
            <a:spLocks noGrp="1"/>
          </p:cNvSpPr>
          <p:nvPr>
            <p:ph type="ftr" sz="quarter" idx="10"/>
          </p:nvPr>
        </p:nvSpPr>
        <p:spPr/>
        <p:txBody>
          <a:bodyPr/>
          <a:lstStyle/>
          <a:p>
            <a:r>
              <a:rPr lang="en-US"/>
              <a:t>The Cat - Behaviour and Welfare - Bjarne O. Braastad</a:t>
            </a:r>
            <a:endParaRPr lang="nb-NO"/>
          </a:p>
        </p:txBody>
      </p:sp>
      <p:sp>
        <p:nvSpPr>
          <p:cNvPr id="5" name="Plassholder for lysbildenummer 4"/>
          <p:cNvSpPr>
            <a:spLocks noGrp="1"/>
          </p:cNvSpPr>
          <p:nvPr>
            <p:ph type="sldNum" sz="quarter" idx="11"/>
          </p:nvPr>
        </p:nvSpPr>
        <p:spPr/>
        <p:txBody>
          <a:bodyPr/>
          <a:lstStyle/>
          <a:p>
            <a:fld id="{0A3ED7E7-E538-48B7-BF27-18C497C3E180}" type="slidenum">
              <a:rPr lang="nb-NO" smtClean="0"/>
              <a:pPr/>
              <a:t>‹#›</a:t>
            </a:fld>
            <a:endParaRPr lang="nb-NO"/>
          </a:p>
        </p:txBody>
      </p:sp>
      <p:sp>
        <p:nvSpPr>
          <p:cNvPr id="2" name="Tittel 1"/>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2054405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cxnSp>
        <p:nvCxnSpPr>
          <p:cNvPr id="3" name="Rett linje 2"/>
          <p:cNvCxnSpPr/>
          <p:nvPr userDrawn="1"/>
        </p:nvCxnSpPr>
        <p:spPr>
          <a:xfrm>
            <a:off x="521494" y="6237000"/>
            <a:ext cx="8101013" cy="0"/>
          </a:xfrm>
          <a:prstGeom prst="line">
            <a:avLst/>
          </a:prstGeom>
          <a:ln w="12700">
            <a:solidFill>
              <a:srgbClr val="009D7F"/>
            </a:solidFill>
          </a:ln>
        </p:spPr>
        <p:style>
          <a:lnRef idx="1">
            <a:schemeClr val="accent1"/>
          </a:lnRef>
          <a:fillRef idx="0">
            <a:schemeClr val="accent1"/>
          </a:fillRef>
          <a:effectRef idx="0">
            <a:schemeClr val="accent1"/>
          </a:effectRef>
          <a:fontRef idx="minor">
            <a:schemeClr val="tx1"/>
          </a:fontRef>
        </p:style>
      </p:cxnSp>
      <p:sp>
        <p:nvSpPr>
          <p:cNvPr id="10" name="Plassholder for bilde 9"/>
          <p:cNvSpPr>
            <a:spLocks noGrp="1"/>
          </p:cNvSpPr>
          <p:nvPr>
            <p:ph type="pic" sz="quarter" idx="13" hasCustomPrompt="1"/>
          </p:nvPr>
        </p:nvSpPr>
        <p:spPr>
          <a:xfrm>
            <a:off x="521101" y="1800000"/>
            <a:ext cx="8101406" cy="4140000"/>
          </a:xfrm>
          <a:prstGeom prst="rect">
            <a:avLst/>
          </a:prstGeom>
          <a:noFill/>
        </p:spPr>
        <p:txBody>
          <a:bodyPr tIns="2160000" bIns="0"/>
          <a:lstStyle>
            <a:lvl1pPr marL="0" indent="0" algn="ctr">
              <a:buNone/>
              <a:defRPr sz="1500">
                <a:solidFill>
                  <a:schemeClr val="tx1"/>
                </a:solidFill>
              </a:defRPr>
            </a:lvl1pPr>
          </a:lstStyle>
          <a:p>
            <a:r>
              <a:rPr lang="nb-NO"/>
              <a:t>Click ikon to insert picture</a:t>
            </a:r>
            <a:endParaRPr lang="nb-NO" dirty="0"/>
          </a:p>
        </p:txBody>
      </p:sp>
      <p:sp>
        <p:nvSpPr>
          <p:cNvPr id="4" name="Plassholder for bunntekst 3"/>
          <p:cNvSpPr>
            <a:spLocks noGrp="1"/>
          </p:cNvSpPr>
          <p:nvPr>
            <p:ph type="ftr" sz="quarter" idx="14"/>
          </p:nvPr>
        </p:nvSpPr>
        <p:spPr/>
        <p:txBody>
          <a:bodyPr/>
          <a:lstStyle/>
          <a:p>
            <a:r>
              <a:rPr lang="en-US"/>
              <a:t>The Cat - Behaviour and Welfare - Bjarne O. Braastad</a:t>
            </a:r>
            <a:endParaRPr lang="nb-NO"/>
          </a:p>
        </p:txBody>
      </p:sp>
      <p:sp>
        <p:nvSpPr>
          <p:cNvPr id="5" name="Plassholder for lysbildenummer 4"/>
          <p:cNvSpPr>
            <a:spLocks noGrp="1"/>
          </p:cNvSpPr>
          <p:nvPr>
            <p:ph type="sldNum" sz="quarter" idx="15"/>
          </p:nvPr>
        </p:nvSpPr>
        <p:spPr/>
        <p:txBody>
          <a:bodyPr/>
          <a:lstStyle/>
          <a:p>
            <a:fld id="{0A3ED7E7-E538-48B7-BF27-18C497C3E180}" type="slidenum">
              <a:rPr lang="nb-NO" smtClean="0"/>
              <a:pPr/>
              <a:t>‹#›</a:t>
            </a:fld>
            <a:endParaRPr lang="nb-NO"/>
          </a:p>
        </p:txBody>
      </p:sp>
    </p:spTree>
    <p:extLst>
      <p:ext uri="{BB962C8B-B14F-4D97-AF65-F5344CB8AC3E}">
        <p14:creationId xmlns:p14="http://schemas.microsoft.com/office/powerpoint/2010/main" val="3293044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idx="1"/>
          </p:nvPr>
        </p:nvSpPr>
        <p:spPr>
          <a:xfrm>
            <a:off x="521494" y="1800000"/>
            <a:ext cx="3834000" cy="4140000"/>
          </a:xfrm>
          <a:prstGeom prst="rect">
            <a:avLst/>
          </a:prstGeom>
        </p:spPr>
        <p:txBody>
          <a:bodyPr lIns="0" tIns="0" rIns="0" bIns="0"/>
          <a:lstStyle>
            <a:lvl1pPr>
              <a:lnSpc>
                <a:spcPts val="2100"/>
              </a:lnSpc>
              <a:spcBef>
                <a:spcPts val="900"/>
              </a:spcBef>
              <a:defRPr sz="1650" baseline="0"/>
            </a:lvl1pPr>
            <a:lvl2pPr>
              <a:lnSpc>
                <a:spcPts val="2100"/>
              </a:lnSpc>
              <a:spcBef>
                <a:spcPts val="900"/>
              </a:spcBef>
              <a:defRPr sz="1650" baseline="0"/>
            </a:lvl2pPr>
            <a:lvl3pPr>
              <a:lnSpc>
                <a:spcPts val="2100"/>
              </a:lnSpc>
              <a:spcBef>
                <a:spcPts val="900"/>
              </a:spcBef>
              <a:defRPr sz="1650" baseline="0"/>
            </a:lvl3pPr>
            <a:lvl4pPr>
              <a:lnSpc>
                <a:spcPts val="2100"/>
              </a:lnSpc>
              <a:spcBef>
                <a:spcPts val="900"/>
              </a:spcBef>
              <a:defRPr sz="1650" baseline="0"/>
            </a:lvl4pPr>
            <a:lvl5pPr>
              <a:lnSpc>
                <a:spcPts val="2100"/>
              </a:lnSpc>
              <a:spcBef>
                <a:spcPts val="900"/>
              </a:spcBef>
              <a:defRPr sz="16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4" name="Plassholder for bilde 9"/>
          <p:cNvSpPr>
            <a:spLocks noGrp="1"/>
          </p:cNvSpPr>
          <p:nvPr>
            <p:ph type="pic" sz="quarter" idx="13"/>
          </p:nvPr>
        </p:nvSpPr>
        <p:spPr>
          <a:xfrm>
            <a:off x="4787100" y="1800000"/>
            <a:ext cx="3834000" cy="4140000"/>
          </a:xfrm>
          <a:prstGeom prst="rect">
            <a:avLst/>
          </a:prstGeom>
          <a:noFill/>
        </p:spPr>
        <p:txBody>
          <a:bodyPr tIns="2160000" bIns="0"/>
          <a:lstStyle>
            <a:lvl1pPr marL="0" indent="0" algn="ctr">
              <a:buNone/>
              <a:defRPr sz="1500">
                <a:solidFill>
                  <a:schemeClr val="tx1"/>
                </a:solidFill>
              </a:defRPr>
            </a:lvl1pPr>
          </a:lstStyle>
          <a:p>
            <a:r>
              <a:rPr lang="en-US"/>
              <a:t>Click icon to add picture</a:t>
            </a:r>
            <a:endParaRPr lang="nb-NO" dirty="0"/>
          </a:p>
        </p:txBody>
      </p:sp>
      <p:sp>
        <p:nvSpPr>
          <p:cNvPr id="5" name="Plassholder for bunntekst 4"/>
          <p:cNvSpPr>
            <a:spLocks noGrp="1"/>
          </p:cNvSpPr>
          <p:nvPr>
            <p:ph type="ftr" sz="quarter" idx="14"/>
          </p:nvPr>
        </p:nvSpPr>
        <p:spPr/>
        <p:txBody>
          <a:bodyPr/>
          <a:lstStyle/>
          <a:p>
            <a:r>
              <a:rPr lang="en-US"/>
              <a:t>The Cat - Behaviour and Welfare - Bjarne O. Braastad</a:t>
            </a:r>
            <a:endParaRPr lang="nb-NO"/>
          </a:p>
        </p:txBody>
      </p:sp>
      <p:sp>
        <p:nvSpPr>
          <p:cNvPr id="6" name="Plassholder for lysbildenummer 5"/>
          <p:cNvSpPr>
            <a:spLocks noGrp="1"/>
          </p:cNvSpPr>
          <p:nvPr>
            <p:ph type="sldNum" sz="quarter" idx="15"/>
          </p:nvPr>
        </p:nvSpPr>
        <p:spPr/>
        <p:txBody>
          <a:bodyPr/>
          <a:lstStyle/>
          <a:p>
            <a:fld id="{0A3ED7E7-E538-48B7-BF27-18C497C3E180}" type="slidenum">
              <a:rPr lang="nb-NO" smtClean="0"/>
              <a:pPr/>
              <a:t>‹#›</a:t>
            </a:fld>
            <a:endParaRPr lang="nb-NO"/>
          </a:p>
        </p:txBody>
      </p:sp>
    </p:spTree>
    <p:extLst>
      <p:ext uri="{BB962C8B-B14F-4D97-AF65-F5344CB8AC3E}">
        <p14:creationId xmlns:p14="http://schemas.microsoft.com/office/powerpoint/2010/main" val="2877684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2 boxes">
    <p:spTree>
      <p:nvGrpSpPr>
        <p:cNvPr id="1" name=""/>
        <p:cNvGrpSpPr/>
        <p:nvPr/>
      </p:nvGrpSpPr>
      <p:grpSpPr>
        <a:xfrm>
          <a:off x="0" y="0"/>
          <a:ext cx="0" cy="0"/>
          <a:chOff x="0" y="0"/>
          <a:chExt cx="0" cy="0"/>
        </a:xfrm>
      </p:grpSpPr>
      <p:sp>
        <p:nvSpPr>
          <p:cNvPr id="9" name="Plassholder for innhold 2"/>
          <p:cNvSpPr>
            <a:spLocks noGrp="1"/>
          </p:cNvSpPr>
          <p:nvPr>
            <p:ph idx="1"/>
          </p:nvPr>
        </p:nvSpPr>
        <p:spPr>
          <a:xfrm>
            <a:off x="4787100" y="1800000"/>
            <a:ext cx="3834000" cy="4140000"/>
          </a:xfrm>
          <a:prstGeom prst="rect">
            <a:avLst/>
          </a:prstGeom>
        </p:spPr>
        <p:txBody>
          <a:bodyPr lIns="0" tIns="0" rIns="0" bIns="0"/>
          <a:lstStyle>
            <a:lvl1pPr>
              <a:lnSpc>
                <a:spcPts val="2100"/>
              </a:lnSpc>
              <a:spcBef>
                <a:spcPts val="900"/>
              </a:spcBef>
              <a:defRPr sz="1650" baseline="0"/>
            </a:lvl1pPr>
            <a:lvl2pPr>
              <a:lnSpc>
                <a:spcPts val="2100"/>
              </a:lnSpc>
              <a:spcBef>
                <a:spcPts val="900"/>
              </a:spcBef>
              <a:defRPr sz="1650" baseline="0"/>
            </a:lvl2pPr>
            <a:lvl3pPr>
              <a:lnSpc>
                <a:spcPts val="2100"/>
              </a:lnSpc>
              <a:spcBef>
                <a:spcPts val="900"/>
              </a:spcBef>
              <a:defRPr sz="1650" baseline="0"/>
            </a:lvl3pPr>
            <a:lvl4pPr>
              <a:lnSpc>
                <a:spcPts val="2100"/>
              </a:lnSpc>
              <a:spcBef>
                <a:spcPts val="900"/>
              </a:spcBef>
              <a:defRPr sz="1650" baseline="0"/>
            </a:lvl4pPr>
            <a:lvl5pPr>
              <a:lnSpc>
                <a:spcPts val="2100"/>
              </a:lnSpc>
              <a:spcBef>
                <a:spcPts val="900"/>
              </a:spcBef>
              <a:defRPr sz="16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10" name="Plassholder for innhold 2"/>
          <p:cNvSpPr>
            <a:spLocks noGrp="1"/>
          </p:cNvSpPr>
          <p:nvPr>
            <p:ph idx="10"/>
          </p:nvPr>
        </p:nvSpPr>
        <p:spPr>
          <a:xfrm>
            <a:off x="522281" y="1800000"/>
            <a:ext cx="3834000" cy="4140000"/>
          </a:xfrm>
          <a:prstGeom prst="rect">
            <a:avLst/>
          </a:prstGeom>
        </p:spPr>
        <p:txBody>
          <a:bodyPr lIns="0" tIns="0" rIns="0" bIns="0"/>
          <a:lstStyle>
            <a:lvl1pPr>
              <a:lnSpc>
                <a:spcPts val="2100"/>
              </a:lnSpc>
              <a:spcBef>
                <a:spcPts val="900"/>
              </a:spcBef>
              <a:defRPr sz="1650" baseline="0"/>
            </a:lvl1pPr>
            <a:lvl2pPr>
              <a:lnSpc>
                <a:spcPts val="2100"/>
              </a:lnSpc>
              <a:spcBef>
                <a:spcPts val="900"/>
              </a:spcBef>
              <a:defRPr sz="1650" baseline="0"/>
            </a:lvl2pPr>
            <a:lvl3pPr>
              <a:lnSpc>
                <a:spcPts val="2100"/>
              </a:lnSpc>
              <a:spcBef>
                <a:spcPts val="900"/>
              </a:spcBef>
              <a:defRPr sz="1650" baseline="0"/>
            </a:lvl3pPr>
            <a:lvl4pPr>
              <a:lnSpc>
                <a:spcPts val="2100"/>
              </a:lnSpc>
              <a:spcBef>
                <a:spcPts val="900"/>
              </a:spcBef>
              <a:defRPr sz="1650" baseline="0"/>
            </a:lvl4pPr>
            <a:lvl5pPr>
              <a:lnSpc>
                <a:spcPts val="2100"/>
              </a:lnSpc>
              <a:spcBef>
                <a:spcPts val="900"/>
              </a:spcBef>
              <a:defRPr sz="16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3" name="Plassholder for bunntekst 2"/>
          <p:cNvSpPr>
            <a:spLocks noGrp="1"/>
          </p:cNvSpPr>
          <p:nvPr>
            <p:ph type="ftr" sz="quarter" idx="11"/>
          </p:nvPr>
        </p:nvSpPr>
        <p:spPr/>
        <p:txBody>
          <a:bodyPr/>
          <a:lstStyle/>
          <a:p>
            <a:r>
              <a:rPr lang="en-US"/>
              <a:t>The Cat - Behaviour and Welfare - Bjarne O. Braastad</a:t>
            </a:r>
            <a:endParaRPr lang="nb-NO"/>
          </a:p>
        </p:txBody>
      </p:sp>
      <p:sp>
        <p:nvSpPr>
          <p:cNvPr id="5" name="Plassholder for lysbildenummer 4"/>
          <p:cNvSpPr>
            <a:spLocks noGrp="1"/>
          </p:cNvSpPr>
          <p:nvPr>
            <p:ph type="sldNum" sz="quarter" idx="12"/>
          </p:nvPr>
        </p:nvSpPr>
        <p:spPr/>
        <p:txBody>
          <a:bodyPr/>
          <a:lstStyle/>
          <a:p>
            <a:fld id="{0A3ED7E7-E538-48B7-BF27-18C497C3E180}" type="slidenum">
              <a:rPr lang="nb-NO" smtClean="0"/>
              <a:pPr/>
              <a:t>‹#›</a:t>
            </a:fld>
            <a:endParaRPr lang="nb-NO"/>
          </a:p>
        </p:txBody>
      </p:sp>
      <p:sp>
        <p:nvSpPr>
          <p:cNvPr id="4" name="Tittel 3"/>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239900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rgbClr val="009D7F"/>
        </a:solidFill>
        <a:effectLst/>
      </p:bgPr>
    </p:bg>
    <p:spTree>
      <p:nvGrpSpPr>
        <p:cNvPr id="1" name=""/>
        <p:cNvGrpSpPr/>
        <p:nvPr/>
      </p:nvGrpSpPr>
      <p:grpSpPr>
        <a:xfrm>
          <a:off x="0" y="0"/>
          <a:ext cx="0" cy="0"/>
          <a:chOff x="0" y="0"/>
          <a:chExt cx="0" cy="0"/>
        </a:xfrm>
      </p:grpSpPr>
      <p:sp>
        <p:nvSpPr>
          <p:cNvPr id="6" name="Tittel 1"/>
          <p:cNvSpPr>
            <a:spLocks noGrp="1"/>
          </p:cNvSpPr>
          <p:nvPr>
            <p:ph type="ctrTitle"/>
          </p:nvPr>
        </p:nvSpPr>
        <p:spPr>
          <a:xfrm>
            <a:off x="576000" y="2205000"/>
            <a:ext cx="7992000" cy="738664"/>
          </a:xfrm>
        </p:spPr>
        <p:txBody>
          <a:bodyPr anchor="b">
            <a:normAutofit/>
          </a:bodyPr>
          <a:lstStyle>
            <a:lvl1pPr>
              <a:defRPr sz="2700">
                <a:solidFill>
                  <a:schemeClr val="bg1"/>
                </a:solidFill>
              </a:defRPr>
            </a:lvl1pPr>
          </a:lstStyle>
          <a:p>
            <a:r>
              <a:rPr lang="en-US"/>
              <a:t>Click to edit Master title style</a:t>
            </a:r>
            <a:endParaRPr lang="nb-NO" dirty="0"/>
          </a:p>
        </p:txBody>
      </p:sp>
      <p:sp>
        <p:nvSpPr>
          <p:cNvPr id="7" name="Undertittel 2"/>
          <p:cNvSpPr>
            <a:spLocks noGrp="1"/>
          </p:cNvSpPr>
          <p:nvPr>
            <p:ph type="subTitle" idx="1"/>
          </p:nvPr>
        </p:nvSpPr>
        <p:spPr>
          <a:xfrm>
            <a:off x="576000" y="3090600"/>
            <a:ext cx="7992000" cy="430200"/>
          </a:xfrm>
          <a:prstGeom prst="rect">
            <a:avLst/>
          </a:prstGeom>
        </p:spPr>
        <p:txBody>
          <a:bodyPr>
            <a:noAutofit/>
          </a:bodyPr>
          <a:lstStyle>
            <a:lvl1pPr marL="0" indent="0" algn="l">
              <a:buNone/>
              <a:defRPr sz="1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nb-NO" dirty="0"/>
          </a:p>
        </p:txBody>
      </p:sp>
      <p:sp>
        <p:nvSpPr>
          <p:cNvPr id="4" name="TekstSylinder 3"/>
          <p:cNvSpPr txBox="1"/>
          <p:nvPr userDrawn="1"/>
        </p:nvSpPr>
        <p:spPr>
          <a:xfrm>
            <a:off x="413538" y="4077072"/>
            <a:ext cx="918102" cy="300082"/>
          </a:xfrm>
          <a:prstGeom prst="rect">
            <a:avLst/>
          </a:prstGeom>
          <a:noFill/>
        </p:spPr>
        <p:txBody>
          <a:bodyPr wrap="square" rtlCol="0">
            <a:spAutoFit/>
          </a:bodyPr>
          <a:lstStyle/>
          <a:p>
            <a:endParaRPr lang="nb-NO" sz="1350"/>
          </a:p>
        </p:txBody>
      </p:sp>
      <p:pic>
        <p:nvPicPr>
          <p:cNvPr id="8" name="Bilde 7"/>
          <p:cNvPicPr>
            <a:picLocks noChangeAspect="1"/>
          </p:cNvPicPr>
          <p:nvPr userDrawn="1"/>
        </p:nvPicPr>
        <p:blipFill>
          <a:blip r:embed="rId2"/>
          <a:stretch>
            <a:fillRect/>
          </a:stretch>
        </p:blipFill>
        <p:spPr>
          <a:xfrm>
            <a:off x="7956000" y="406800"/>
            <a:ext cx="673200" cy="540126"/>
          </a:xfrm>
          <a:prstGeom prst="rect">
            <a:avLst/>
          </a:prstGeom>
        </p:spPr>
      </p:pic>
      <p:pic>
        <p:nvPicPr>
          <p:cNvPr id="11" name="Bilde 10"/>
          <p:cNvPicPr>
            <a:picLocks noChangeAspect="1"/>
          </p:cNvPicPr>
          <p:nvPr userDrawn="1"/>
        </p:nvPicPr>
        <p:blipFill>
          <a:blip r:embed="rId3"/>
          <a:stretch>
            <a:fillRect/>
          </a:stretch>
        </p:blipFill>
        <p:spPr>
          <a:xfrm>
            <a:off x="540000" y="4450429"/>
            <a:ext cx="8064000" cy="1887731"/>
          </a:xfrm>
          <a:prstGeom prst="rect">
            <a:avLst/>
          </a:prstGeom>
        </p:spPr>
      </p:pic>
    </p:spTree>
    <p:extLst>
      <p:ext uri="{BB962C8B-B14F-4D97-AF65-F5344CB8AC3E}">
        <p14:creationId xmlns:p14="http://schemas.microsoft.com/office/powerpoint/2010/main" val="707415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image" Target="../media/image6.wmf"/><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theme" Target="../theme/theme2.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image" Target="../media/image6.wmf"/><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Plassholder for tittel 7"/>
          <p:cNvSpPr>
            <a:spLocks noGrp="1"/>
          </p:cNvSpPr>
          <p:nvPr>
            <p:ph type="title"/>
          </p:nvPr>
        </p:nvSpPr>
        <p:spPr>
          <a:xfrm>
            <a:off x="521494" y="945000"/>
            <a:ext cx="7191000" cy="533642"/>
          </a:xfrm>
          <a:prstGeom prst="rect">
            <a:avLst/>
          </a:prstGeom>
        </p:spPr>
        <p:txBody>
          <a:bodyPr vert="horz" wrap="none" lIns="0" tIns="0" rIns="0" bIns="0" rtlCol="0" anchor="ctr">
            <a:normAutofit/>
          </a:bodyPr>
          <a:lstStyle/>
          <a:p>
            <a:r>
              <a:rPr lang="nb-NO"/>
              <a:t>Klikk for å redigere tittelstil</a:t>
            </a:r>
          </a:p>
        </p:txBody>
      </p:sp>
      <p:cxnSp>
        <p:nvCxnSpPr>
          <p:cNvPr id="4" name="Rett linje 3"/>
          <p:cNvCxnSpPr/>
          <p:nvPr userDrawn="1"/>
        </p:nvCxnSpPr>
        <p:spPr>
          <a:xfrm>
            <a:off x="521494" y="6237000"/>
            <a:ext cx="8101013" cy="0"/>
          </a:xfrm>
          <a:prstGeom prst="line">
            <a:avLst/>
          </a:prstGeom>
          <a:ln w="6350">
            <a:solidFill>
              <a:srgbClr val="009D7F"/>
            </a:solidFill>
          </a:ln>
        </p:spPr>
        <p:style>
          <a:lnRef idx="1">
            <a:schemeClr val="accent1"/>
          </a:lnRef>
          <a:fillRef idx="0">
            <a:schemeClr val="accent1"/>
          </a:fillRef>
          <a:effectRef idx="0">
            <a:schemeClr val="accent1"/>
          </a:effectRef>
          <a:fontRef idx="minor">
            <a:schemeClr val="tx1"/>
          </a:fontRef>
        </p:style>
      </p:cxnSp>
      <p:sp>
        <p:nvSpPr>
          <p:cNvPr id="6" name="Plassholder for bunntekst 5"/>
          <p:cNvSpPr>
            <a:spLocks noGrp="1"/>
          </p:cNvSpPr>
          <p:nvPr>
            <p:ph type="ftr" sz="quarter" idx="3"/>
          </p:nvPr>
        </p:nvSpPr>
        <p:spPr>
          <a:xfrm>
            <a:off x="5535900" y="6264000"/>
            <a:ext cx="3086100" cy="206374"/>
          </a:xfrm>
          <a:prstGeom prst="rect">
            <a:avLst/>
          </a:prstGeom>
        </p:spPr>
        <p:txBody>
          <a:bodyPr vert="horz" lIns="0" tIns="0" rIns="0" bIns="0" rtlCol="0" anchor="ctr"/>
          <a:lstStyle>
            <a:lvl1pPr algn="r">
              <a:defRPr sz="900">
                <a:solidFill>
                  <a:srgbClr val="009D7F"/>
                </a:solidFill>
              </a:defRPr>
            </a:lvl1pPr>
          </a:lstStyle>
          <a:p>
            <a:r>
              <a:rPr lang="en-US"/>
              <a:t>The Cat - Behaviour and Welfare - Bjarne O. Braastad</a:t>
            </a:r>
            <a:endParaRPr lang="nb-NO"/>
          </a:p>
        </p:txBody>
      </p:sp>
      <p:sp>
        <p:nvSpPr>
          <p:cNvPr id="10" name="Plassholder for lysbildenummer 9"/>
          <p:cNvSpPr>
            <a:spLocks noGrp="1"/>
          </p:cNvSpPr>
          <p:nvPr>
            <p:ph type="sldNum" sz="quarter" idx="4"/>
          </p:nvPr>
        </p:nvSpPr>
        <p:spPr>
          <a:xfrm>
            <a:off x="521494" y="6264001"/>
            <a:ext cx="2057400" cy="203199"/>
          </a:xfrm>
          <a:prstGeom prst="rect">
            <a:avLst/>
          </a:prstGeom>
        </p:spPr>
        <p:txBody>
          <a:bodyPr vert="horz" lIns="0" tIns="0" rIns="0" bIns="0" rtlCol="0" anchor="ctr"/>
          <a:lstStyle>
            <a:lvl1pPr algn="l">
              <a:defRPr sz="900">
                <a:solidFill>
                  <a:srgbClr val="009D7F"/>
                </a:solidFill>
              </a:defRPr>
            </a:lvl1pPr>
          </a:lstStyle>
          <a:p>
            <a:fld id="{0A3ED7E7-E538-48B7-BF27-18C497C3E180}" type="slidenum">
              <a:rPr lang="nb-NO" smtClean="0"/>
              <a:pPr/>
              <a:t>‹#›</a:t>
            </a:fld>
            <a:endParaRPr lang="nb-NO"/>
          </a:p>
        </p:txBody>
      </p:sp>
      <p:pic>
        <p:nvPicPr>
          <p:cNvPr id="9" name="Bilde 8"/>
          <p:cNvPicPr>
            <a:picLocks noChangeAspect="1"/>
          </p:cNvPicPr>
          <p:nvPr userDrawn="1"/>
        </p:nvPicPr>
        <p:blipFill>
          <a:blip r:embed="rId11"/>
          <a:stretch>
            <a:fillRect/>
          </a:stretch>
        </p:blipFill>
        <p:spPr>
          <a:xfrm>
            <a:off x="7956000" y="404874"/>
            <a:ext cx="673200" cy="540126"/>
          </a:xfrm>
          <a:prstGeom prst="rect">
            <a:avLst/>
          </a:prstGeom>
        </p:spPr>
      </p:pic>
    </p:spTree>
    <p:extLst>
      <p:ext uri="{BB962C8B-B14F-4D97-AF65-F5344CB8AC3E}">
        <p14:creationId xmlns:p14="http://schemas.microsoft.com/office/powerpoint/2010/main" val="225149824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2" r:id="rId4"/>
    <p:sldLayoutId id="2147483720" r:id="rId5"/>
    <p:sldLayoutId id="2147483724" r:id="rId6"/>
    <p:sldLayoutId id="2147483721" r:id="rId7"/>
    <p:sldLayoutId id="2147483723" r:id="rId8"/>
    <p:sldLayoutId id="2147483726" r:id="rId9"/>
  </p:sldLayoutIdLst>
  <p:hf hdr="0"/>
  <p:txStyles>
    <p:titleStyle>
      <a:lvl1pPr algn="l" defTabSz="685800" rtl="0" eaLnBrk="1" latinLnBrk="0" hangingPunct="1">
        <a:spcBef>
          <a:spcPct val="0"/>
        </a:spcBef>
        <a:buNone/>
        <a:defRPr sz="2400" kern="1200">
          <a:solidFill>
            <a:srgbClr val="009D7F"/>
          </a:solidFill>
          <a:latin typeface="+mj-lt"/>
          <a:ea typeface="+mj-ea"/>
          <a:cs typeface="+mj-cs"/>
        </a:defRPr>
      </a:lvl1pPr>
    </p:titleStyle>
    <p:bodyStyle>
      <a:lvl1pPr marL="148500" indent="-14850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99500" indent="-14850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850500" indent="-14850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4850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539000" indent="-14850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5" userDrawn="1">
          <p15:clr>
            <a:srgbClr val="F26B43"/>
          </p15:clr>
        </p15:guide>
        <p15:guide id="2" pos="54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576000" y="932071"/>
            <a:ext cx="6818518" cy="615553"/>
          </a:xfrm>
          <a:prstGeom prst="rect">
            <a:avLst/>
          </a:prstGeom>
        </p:spPr>
        <p:txBody>
          <a:bodyPr vert="horz" wrap="square" lIns="0" tIns="0" rIns="0" bIns="0" rtlCol="0" anchor="b" anchorCtr="0">
            <a:spAutoFit/>
          </a:bodyPr>
          <a:lstStyle/>
          <a:p>
            <a:r>
              <a:rPr lang="nb-NO" dirty="0"/>
              <a:t>Klikk for å redigere tittelstil</a:t>
            </a:r>
          </a:p>
        </p:txBody>
      </p:sp>
      <p:sp>
        <p:nvSpPr>
          <p:cNvPr id="3" name="Plassholder for tekst 2"/>
          <p:cNvSpPr>
            <a:spLocks noGrp="1"/>
          </p:cNvSpPr>
          <p:nvPr>
            <p:ph type="body" idx="1"/>
          </p:nvPr>
        </p:nvSpPr>
        <p:spPr>
          <a:xfrm>
            <a:off x="576000" y="1825831"/>
            <a:ext cx="7992000" cy="3979433"/>
          </a:xfrm>
          <a:prstGeom prst="rect">
            <a:avLst/>
          </a:prstGeom>
        </p:spPr>
        <p:txBody>
          <a:bodyPr vert="horz" wrap="square" lIns="0" tIns="0" rIns="0" bIns="0" rtlCol="0" anchor="t" anchorCtr="0">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5353200" y="6372140"/>
            <a:ext cx="2891208" cy="153888"/>
          </a:xfrm>
          <a:prstGeom prst="rect">
            <a:avLst/>
          </a:prstGeom>
        </p:spPr>
        <p:txBody>
          <a:bodyPr vert="horz" wrap="square" lIns="0" tIns="0" rIns="0" bIns="0" rtlCol="0" anchor="ctr">
            <a:spAutoFit/>
          </a:bodyPr>
          <a:lstStyle>
            <a:lvl1pPr algn="l">
              <a:defRPr sz="1000" b="0">
                <a:solidFill>
                  <a:srgbClr val="009D7F"/>
                </a:solidFill>
              </a:defRPr>
            </a:lvl1pPr>
          </a:lstStyle>
          <a:p>
            <a:r>
              <a:rPr lang="nb-NO"/>
              <a:t>Norwegian University of Life Sciences</a:t>
            </a:r>
            <a:endParaRPr lang="nb-NO" dirty="0"/>
          </a:p>
        </p:txBody>
      </p:sp>
      <p:sp>
        <p:nvSpPr>
          <p:cNvPr id="5" name="Plassholder for bunntekst 4"/>
          <p:cNvSpPr>
            <a:spLocks noGrp="1"/>
          </p:cNvSpPr>
          <p:nvPr>
            <p:ph type="ftr" sz="quarter" idx="3"/>
          </p:nvPr>
        </p:nvSpPr>
        <p:spPr>
          <a:xfrm>
            <a:off x="576000" y="6372140"/>
            <a:ext cx="4758000" cy="153888"/>
          </a:xfrm>
          <a:prstGeom prst="rect">
            <a:avLst/>
          </a:prstGeom>
        </p:spPr>
        <p:txBody>
          <a:bodyPr vert="horz" wrap="square" lIns="0" tIns="0" rIns="0" bIns="0" rtlCol="0" anchor="ctr">
            <a:spAutoFit/>
          </a:bodyPr>
          <a:lstStyle>
            <a:lvl1pPr algn="l">
              <a:defRPr sz="1000" b="0">
                <a:solidFill>
                  <a:srgbClr val="009D7F"/>
                </a:solidFill>
              </a:defRPr>
            </a:lvl1pPr>
          </a:lstStyle>
          <a:p>
            <a:pPr>
              <a:defRPr/>
            </a:pPr>
            <a:r>
              <a:rPr lang="en-US"/>
              <a:t>The Cat - Behaviour and Welfare - Bjarne O. Braastad</a:t>
            </a:r>
            <a:endParaRPr lang="nb-NO"/>
          </a:p>
        </p:txBody>
      </p:sp>
      <p:sp>
        <p:nvSpPr>
          <p:cNvPr id="6" name="Plassholder for lysbildenummer 5"/>
          <p:cNvSpPr>
            <a:spLocks noGrp="1"/>
          </p:cNvSpPr>
          <p:nvPr>
            <p:ph type="sldNum" sz="quarter" idx="4"/>
          </p:nvPr>
        </p:nvSpPr>
        <p:spPr>
          <a:xfrm>
            <a:off x="8269624" y="6372140"/>
            <a:ext cx="298376" cy="153888"/>
          </a:xfrm>
          <a:prstGeom prst="rect">
            <a:avLst/>
          </a:prstGeom>
        </p:spPr>
        <p:txBody>
          <a:bodyPr vert="horz" wrap="square" lIns="0" tIns="0" rIns="0" bIns="0" rtlCol="0" anchor="ctr">
            <a:spAutoFit/>
          </a:bodyPr>
          <a:lstStyle>
            <a:lvl1pPr algn="r">
              <a:defRPr sz="1000" b="0">
                <a:solidFill>
                  <a:srgbClr val="009D7F"/>
                </a:solidFill>
              </a:defRPr>
            </a:lvl1pPr>
          </a:lstStyle>
          <a:p>
            <a:pPr>
              <a:defRPr/>
            </a:pPr>
            <a:fld id="{9C335BD2-5135-4752-9777-E4CD151E3ADF}" type="slidenum">
              <a:rPr lang="nb-NO" smtClean="0"/>
              <a:pPr>
                <a:defRPr/>
              </a:pPr>
              <a:t>‹#›</a:t>
            </a:fld>
            <a:endParaRPr lang="nb-NO"/>
          </a:p>
        </p:txBody>
      </p:sp>
      <p:cxnSp>
        <p:nvCxnSpPr>
          <p:cNvPr id="13" name="Rett linje 12"/>
          <p:cNvCxnSpPr/>
          <p:nvPr/>
        </p:nvCxnSpPr>
        <p:spPr>
          <a:xfrm>
            <a:off x="576000" y="6282000"/>
            <a:ext cx="8002800" cy="0"/>
          </a:xfrm>
          <a:prstGeom prst="line">
            <a:avLst/>
          </a:prstGeom>
          <a:ln w="12700">
            <a:solidFill>
              <a:srgbClr val="009D7F"/>
            </a:solidFill>
          </a:ln>
        </p:spPr>
        <p:style>
          <a:lnRef idx="1">
            <a:schemeClr val="accent1"/>
          </a:lnRef>
          <a:fillRef idx="0">
            <a:schemeClr val="accent1"/>
          </a:fillRef>
          <a:effectRef idx="0">
            <a:schemeClr val="accent1"/>
          </a:effectRef>
          <a:fontRef idx="minor">
            <a:schemeClr val="tx1"/>
          </a:fontRef>
        </p:style>
      </p:cxnSp>
      <p:pic>
        <p:nvPicPr>
          <p:cNvPr id="3074" name="Picture 2" descr="C:\Users\Morten\Downloads\NMBU_symbol_1000prosent_av_18mm_RGB.wmf"/>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7970518" y="389642"/>
            <a:ext cx="676257"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90116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66" r:id="rId16"/>
  </p:sldLayoutIdLst>
  <p:hf hdr="0"/>
  <p:txStyles>
    <p:titleStyle>
      <a:lvl1pPr algn="l" defTabSz="914400" rtl="0" eaLnBrk="1" latinLnBrk="0" hangingPunct="1">
        <a:spcBef>
          <a:spcPct val="0"/>
        </a:spcBef>
        <a:buNone/>
        <a:defRPr sz="4000" kern="1200">
          <a:solidFill>
            <a:srgbClr val="009D7F"/>
          </a:solidFill>
          <a:latin typeface="+mj-lt"/>
          <a:ea typeface="+mj-ea"/>
          <a:cs typeface="+mj-cs"/>
        </a:defRPr>
      </a:lvl1pPr>
    </p:titleStyle>
    <p:bodyStyle>
      <a:lvl1pPr marL="198000" indent="-1980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666000" indent="-1980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34000" indent="-1980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1980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2000" indent="-1980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576000" y="932071"/>
            <a:ext cx="6818518" cy="615553"/>
          </a:xfrm>
          <a:prstGeom prst="rect">
            <a:avLst/>
          </a:prstGeom>
        </p:spPr>
        <p:txBody>
          <a:bodyPr vert="horz" wrap="square" lIns="0" tIns="0" rIns="0" bIns="0" rtlCol="0" anchor="b" anchorCtr="0">
            <a:spAutoFit/>
          </a:bodyPr>
          <a:lstStyle/>
          <a:p>
            <a:r>
              <a:rPr lang="nb-NO" dirty="0"/>
              <a:t>Klikk for å redigere tittelstil</a:t>
            </a:r>
          </a:p>
        </p:txBody>
      </p:sp>
      <p:sp>
        <p:nvSpPr>
          <p:cNvPr id="3" name="Plassholder for tekst 2"/>
          <p:cNvSpPr>
            <a:spLocks noGrp="1"/>
          </p:cNvSpPr>
          <p:nvPr>
            <p:ph type="body" idx="1"/>
          </p:nvPr>
        </p:nvSpPr>
        <p:spPr>
          <a:xfrm>
            <a:off x="576000" y="1825831"/>
            <a:ext cx="7992000" cy="3979433"/>
          </a:xfrm>
          <a:prstGeom prst="rect">
            <a:avLst/>
          </a:prstGeom>
        </p:spPr>
        <p:txBody>
          <a:bodyPr vert="horz" wrap="square" lIns="0" tIns="0" rIns="0" bIns="0" rtlCol="0" anchor="t" anchorCtr="0">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5353200" y="6372140"/>
            <a:ext cx="2891208" cy="153888"/>
          </a:xfrm>
          <a:prstGeom prst="rect">
            <a:avLst/>
          </a:prstGeom>
        </p:spPr>
        <p:txBody>
          <a:bodyPr vert="horz" wrap="square" lIns="0" tIns="0" rIns="0" bIns="0" rtlCol="0" anchor="ctr">
            <a:spAutoFit/>
          </a:bodyPr>
          <a:lstStyle>
            <a:lvl1pPr algn="l">
              <a:defRPr sz="1000" b="0">
                <a:solidFill>
                  <a:srgbClr val="009D7F"/>
                </a:solidFill>
              </a:defRPr>
            </a:lvl1pPr>
          </a:lstStyle>
          <a:p>
            <a:pPr eaLnBrk="1" fontAlgn="auto" hangingPunct="1">
              <a:spcBef>
                <a:spcPts val="0"/>
              </a:spcBef>
              <a:spcAft>
                <a:spcPts val="0"/>
              </a:spcAft>
            </a:pPr>
            <a:r>
              <a:rPr lang="nb-NO">
                <a:latin typeface="Arial"/>
                <a:cs typeface="+mn-cs"/>
              </a:rPr>
              <a:t>Norwegian University of Life Sciences</a:t>
            </a:r>
            <a:endParaRPr lang="nb-NO" dirty="0">
              <a:latin typeface="Arial"/>
              <a:cs typeface="+mn-cs"/>
            </a:endParaRPr>
          </a:p>
        </p:txBody>
      </p:sp>
      <p:sp>
        <p:nvSpPr>
          <p:cNvPr id="5" name="Plassholder for bunntekst 4"/>
          <p:cNvSpPr>
            <a:spLocks noGrp="1"/>
          </p:cNvSpPr>
          <p:nvPr>
            <p:ph type="ftr" sz="quarter" idx="3"/>
          </p:nvPr>
        </p:nvSpPr>
        <p:spPr>
          <a:xfrm>
            <a:off x="576000" y="6372140"/>
            <a:ext cx="4758000" cy="153888"/>
          </a:xfrm>
          <a:prstGeom prst="rect">
            <a:avLst/>
          </a:prstGeom>
        </p:spPr>
        <p:txBody>
          <a:bodyPr vert="horz" wrap="square" lIns="0" tIns="0" rIns="0" bIns="0" rtlCol="0" anchor="ctr">
            <a:spAutoFit/>
          </a:bodyPr>
          <a:lstStyle>
            <a:lvl1pPr algn="l">
              <a:defRPr sz="1000" b="0">
                <a:solidFill>
                  <a:srgbClr val="009D7F"/>
                </a:solidFill>
              </a:defRPr>
            </a:lvl1pPr>
          </a:lstStyle>
          <a:p>
            <a:pPr eaLnBrk="1" fontAlgn="auto" hangingPunct="1">
              <a:spcBef>
                <a:spcPts val="0"/>
              </a:spcBef>
              <a:spcAft>
                <a:spcPts val="0"/>
              </a:spcAft>
            </a:pPr>
            <a:r>
              <a:rPr lang="en-US">
                <a:latin typeface="Arial"/>
                <a:cs typeface="+mn-cs"/>
              </a:rPr>
              <a:t>The Cat - Behaviour and Welfare - Bjarne O. Braastad</a:t>
            </a:r>
            <a:endParaRPr lang="nb-NO" dirty="0">
              <a:latin typeface="Arial"/>
              <a:cs typeface="+mn-cs"/>
            </a:endParaRPr>
          </a:p>
        </p:txBody>
      </p:sp>
      <p:sp>
        <p:nvSpPr>
          <p:cNvPr id="6" name="Plassholder for lysbildenummer 5"/>
          <p:cNvSpPr>
            <a:spLocks noGrp="1"/>
          </p:cNvSpPr>
          <p:nvPr>
            <p:ph type="sldNum" sz="quarter" idx="4"/>
          </p:nvPr>
        </p:nvSpPr>
        <p:spPr>
          <a:xfrm>
            <a:off x="8269624" y="6372140"/>
            <a:ext cx="298376" cy="153888"/>
          </a:xfrm>
          <a:prstGeom prst="rect">
            <a:avLst/>
          </a:prstGeom>
        </p:spPr>
        <p:txBody>
          <a:bodyPr vert="horz" wrap="square" lIns="0" tIns="0" rIns="0" bIns="0" rtlCol="0" anchor="ctr">
            <a:spAutoFit/>
          </a:bodyPr>
          <a:lstStyle>
            <a:lvl1pPr algn="r">
              <a:defRPr sz="1000" b="0">
                <a:solidFill>
                  <a:srgbClr val="009D7F"/>
                </a:solidFill>
              </a:defRPr>
            </a:lvl1pPr>
          </a:lstStyle>
          <a:p>
            <a:pPr eaLnBrk="1" fontAlgn="auto" hangingPunct="1">
              <a:spcBef>
                <a:spcPts val="0"/>
              </a:spcBef>
              <a:spcAft>
                <a:spcPts val="0"/>
              </a:spcAft>
            </a:pPr>
            <a:fld id="{76503D8D-F27D-49CA-A299-3589FD585F6D}" type="slidenum">
              <a:rPr lang="nb-NO" smtClean="0">
                <a:latin typeface="Arial"/>
                <a:cs typeface="+mn-cs"/>
              </a:rPr>
              <a:pPr eaLnBrk="1" fontAlgn="auto" hangingPunct="1">
                <a:spcBef>
                  <a:spcPts val="0"/>
                </a:spcBef>
                <a:spcAft>
                  <a:spcPts val="0"/>
                </a:spcAft>
              </a:pPr>
              <a:t>‹#›</a:t>
            </a:fld>
            <a:endParaRPr lang="nb-NO">
              <a:latin typeface="Arial"/>
              <a:cs typeface="+mn-cs"/>
            </a:endParaRPr>
          </a:p>
        </p:txBody>
      </p:sp>
      <p:cxnSp>
        <p:nvCxnSpPr>
          <p:cNvPr id="13" name="Rett linje 12"/>
          <p:cNvCxnSpPr/>
          <p:nvPr userDrawn="1"/>
        </p:nvCxnSpPr>
        <p:spPr>
          <a:xfrm>
            <a:off x="576000" y="6282000"/>
            <a:ext cx="8002800" cy="0"/>
          </a:xfrm>
          <a:prstGeom prst="line">
            <a:avLst/>
          </a:prstGeom>
          <a:ln w="12700">
            <a:solidFill>
              <a:srgbClr val="009D7F"/>
            </a:solidFill>
          </a:ln>
        </p:spPr>
        <p:style>
          <a:lnRef idx="1">
            <a:schemeClr val="accent1"/>
          </a:lnRef>
          <a:fillRef idx="0">
            <a:schemeClr val="accent1"/>
          </a:fillRef>
          <a:effectRef idx="0">
            <a:schemeClr val="accent1"/>
          </a:effectRef>
          <a:fontRef idx="minor">
            <a:schemeClr val="tx1"/>
          </a:fontRef>
        </p:style>
      </p:cxnSp>
      <p:pic>
        <p:nvPicPr>
          <p:cNvPr id="3074" name="Picture 2" descr="C:\Users\Morten\Downloads\NMBU_symbol_1000prosent_av_18mm_RGB.wmf"/>
          <p:cNvPicPr>
            <a:picLocks noChangeAspect="1" noChangeArrowheads="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7970518" y="389642"/>
            <a:ext cx="676257"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16791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 id="2147483765" r:id="rId18"/>
  </p:sldLayoutIdLst>
  <p:hf hdr="0"/>
  <p:txStyles>
    <p:titleStyle>
      <a:lvl1pPr algn="l" defTabSz="914400" rtl="0" eaLnBrk="1" latinLnBrk="0" hangingPunct="1">
        <a:spcBef>
          <a:spcPct val="0"/>
        </a:spcBef>
        <a:buNone/>
        <a:defRPr sz="4000" kern="1200">
          <a:solidFill>
            <a:srgbClr val="009D7F"/>
          </a:solidFill>
          <a:latin typeface="+mj-lt"/>
          <a:ea typeface="+mj-ea"/>
          <a:cs typeface="+mj-cs"/>
        </a:defRPr>
      </a:lvl1pPr>
    </p:titleStyle>
    <p:bodyStyle>
      <a:lvl1pPr marL="198000" indent="-1980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666000" indent="-1980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34000" indent="-1980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1980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2000" indent="-1980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hyperlink" Target="https://www.youtube.com/watch?v=w0ffwDYo00Q&amp;NR=1"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image" Target="../media/image41.jpg"/><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hyperlink" Target="http://www.braastad.info/" TargetMode="External"/><Relationship Id="rId7" Type="http://schemas.openxmlformats.org/officeDocument/2006/relationships/hyperlink" Target="http://www.animalpickings.com/" TargetMode="External"/><Relationship Id="rId2" Type="http://schemas.openxmlformats.org/officeDocument/2006/relationships/notesSlide" Target="../notesSlides/notesSlide28.xml"/><Relationship Id="rId1" Type="http://schemas.openxmlformats.org/officeDocument/2006/relationships/slideLayout" Target="../slideLayouts/slideLayout30.xml"/><Relationship Id="rId6" Type="http://schemas.openxmlformats.org/officeDocument/2006/relationships/hyperlink" Target="http://www.etologi-dyrevelferd.no/" TargetMode="External"/><Relationship Id="rId5" Type="http://schemas.openxmlformats.org/officeDocument/2006/relationships/hyperlink" Target="http://www.etologi.no/" TargetMode="External"/><Relationship Id="rId4" Type="http://schemas.openxmlformats.org/officeDocument/2006/relationships/hyperlink" Target="http://www.facebook.com/KattenAtferdVelferd"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9.xml"/><Relationship Id="rId1" Type="http://schemas.openxmlformats.org/officeDocument/2006/relationships/slideLayout" Target="../slideLayouts/slideLayout39.xml"/><Relationship Id="rId4" Type="http://schemas.openxmlformats.org/officeDocument/2006/relationships/image" Target="../media/image4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Grp="1" noChangeArrowheads="1"/>
          </p:cNvSpPr>
          <p:nvPr>
            <p:ph type="ctrTitle"/>
          </p:nvPr>
        </p:nvSpPr>
        <p:spPr>
          <a:xfrm>
            <a:off x="566904" y="1014115"/>
            <a:ext cx="8010192" cy="2846933"/>
          </a:xfrm>
        </p:spPr>
        <p:txBody>
          <a:bodyPr/>
          <a:lstStyle/>
          <a:p>
            <a:r>
              <a:rPr lang="nb-NO" sz="4000" b="1" dirty="0">
                <a:effectLst>
                  <a:outerShdw blurRad="38100" dist="38100" dir="2700000" algn="tl">
                    <a:srgbClr val="000000">
                      <a:alpha val="43137"/>
                    </a:srgbClr>
                  </a:outerShdw>
                </a:effectLst>
              </a:rPr>
              <a:t>The Cat – Behaviour and Welfare</a:t>
            </a:r>
            <a:br>
              <a:rPr lang="nb-NO" sz="4000" b="1" dirty="0">
                <a:effectLst>
                  <a:outerShdw blurRad="38100" dist="38100" dir="2700000" algn="tl">
                    <a:srgbClr val="000000">
                      <a:alpha val="43137"/>
                    </a:srgbClr>
                  </a:outerShdw>
                </a:effectLst>
              </a:rPr>
            </a:br>
            <a:br>
              <a:rPr lang="nb-NO" sz="4000" b="1" dirty="0">
                <a:effectLst>
                  <a:outerShdw blurRad="38100" dist="38100" dir="2700000" algn="tl">
                    <a:srgbClr val="000000">
                      <a:alpha val="43137"/>
                    </a:srgbClr>
                  </a:outerShdw>
                </a:effectLst>
              </a:rPr>
            </a:br>
            <a:r>
              <a:rPr lang="nb-NO" sz="3500" b="1" dirty="0">
                <a:effectLst>
                  <a:outerShdw blurRad="38100" dist="38100" dir="2700000" algn="tl">
                    <a:srgbClr val="000000">
                      <a:alpha val="43137"/>
                    </a:srgbClr>
                  </a:outerShdw>
                </a:effectLst>
              </a:rPr>
              <a:t>21. </a:t>
            </a:r>
            <a:r>
              <a:rPr lang="nb-NO" sz="3500" b="1" dirty="0" err="1">
                <a:effectLst>
                  <a:outerShdw blurRad="38100" dist="38100" dir="2700000" algn="tl">
                    <a:srgbClr val="000000">
                      <a:alpha val="43137"/>
                    </a:srgbClr>
                  </a:outerShdw>
                </a:effectLst>
              </a:rPr>
              <a:t>Why</a:t>
            </a:r>
            <a:r>
              <a:rPr lang="nb-NO" sz="3500" b="1" dirty="0">
                <a:effectLst>
                  <a:outerShdw blurRad="38100" dist="38100" dir="2700000" algn="tl">
                    <a:srgbClr val="000000">
                      <a:alpha val="43137"/>
                    </a:srgbClr>
                  </a:outerShdw>
                </a:effectLst>
              </a:rPr>
              <a:t> </a:t>
            </a:r>
            <a:r>
              <a:rPr lang="nb-NO" sz="3500" b="1" dirty="0" err="1">
                <a:effectLst>
                  <a:outerShdw blurRad="38100" dist="38100" dir="2700000" algn="tl">
                    <a:srgbClr val="000000">
                      <a:alpha val="43137"/>
                    </a:srgbClr>
                  </a:outerShdw>
                </a:effectLst>
              </a:rPr>
              <a:t>are</a:t>
            </a:r>
            <a:r>
              <a:rPr lang="nb-NO" sz="3500" b="1" dirty="0">
                <a:effectLst>
                  <a:outerShdw blurRad="38100" dist="38100" dir="2700000" algn="tl">
                    <a:srgbClr val="000000">
                      <a:alpha val="43137"/>
                    </a:srgbClr>
                  </a:outerShdw>
                </a:effectLst>
              </a:rPr>
              <a:t> </a:t>
            </a:r>
            <a:r>
              <a:rPr lang="nb-NO" sz="3500" b="1" dirty="0" err="1">
                <a:effectLst>
                  <a:outerShdw blurRad="38100" dist="38100" dir="2700000" algn="tl">
                    <a:srgbClr val="000000">
                      <a:alpha val="43137"/>
                    </a:srgbClr>
                  </a:outerShdw>
                </a:effectLst>
              </a:rPr>
              <a:t>cats</a:t>
            </a:r>
            <a:r>
              <a:rPr lang="nb-NO" sz="3500" b="1" dirty="0">
                <a:effectLst>
                  <a:outerShdw blurRad="38100" dist="38100" dir="2700000" algn="tl">
                    <a:srgbClr val="000000">
                      <a:alpha val="43137"/>
                    </a:srgbClr>
                  </a:outerShdw>
                </a:effectLst>
              </a:rPr>
              <a:t> so different? Individual variation – breed, </a:t>
            </a:r>
            <a:br>
              <a:rPr lang="nb-NO" sz="3500" b="1" dirty="0">
                <a:effectLst>
                  <a:outerShdw blurRad="38100" dist="38100" dir="2700000" algn="tl">
                    <a:srgbClr val="000000">
                      <a:alpha val="43137"/>
                    </a:srgbClr>
                  </a:outerShdw>
                </a:effectLst>
              </a:rPr>
            </a:br>
            <a:r>
              <a:rPr lang="nb-NO" sz="3500" b="1" dirty="0">
                <a:effectLst>
                  <a:outerShdw blurRad="38100" dist="38100" dir="2700000" algn="tl">
                    <a:srgbClr val="000000">
                      <a:alpha val="43137"/>
                    </a:srgbClr>
                  </a:outerShdw>
                </a:effectLst>
              </a:rPr>
              <a:t>age, gender, environment</a:t>
            </a:r>
          </a:p>
        </p:txBody>
      </p:sp>
      <p:sp>
        <p:nvSpPr>
          <p:cNvPr id="17" name="Rectangle 3"/>
          <p:cNvSpPr>
            <a:spLocks noGrp="1" noChangeArrowheads="1"/>
          </p:cNvSpPr>
          <p:nvPr>
            <p:ph type="subTitle" idx="1"/>
          </p:nvPr>
        </p:nvSpPr>
        <p:spPr>
          <a:xfrm>
            <a:off x="576000" y="4221251"/>
            <a:ext cx="5638800" cy="1714500"/>
          </a:xfrm>
        </p:spPr>
        <p:txBody>
          <a:bodyPr/>
          <a:lstStyle/>
          <a:p>
            <a:pPr eaLnBrk="1" hangingPunct="1">
              <a:spcBef>
                <a:spcPct val="50000"/>
              </a:spcBef>
            </a:pPr>
            <a:r>
              <a:rPr lang="nb-NO" sz="2800" b="1" dirty="0">
                <a:solidFill>
                  <a:schemeClr val="bg1"/>
                </a:solidFill>
              </a:rPr>
              <a:t>Bjarne O. Braastad</a:t>
            </a:r>
          </a:p>
          <a:p>
            <a:pPr eaLnBrk="1" hangingPunct="1">
              <a:spcBef>
                <a:spcPct val="50000"/>
              </a:spcBef>
            </a:pPr>
            <a:r>
              <a:rPr lang="nb-NO" sz="1600" dirty="0"/>
              <a:t>Professor of Ethology</a:t>
            </a:r>
            <a:endParaRPr lang="nb-NO" sz="1600" dirty="0">
              <a:solidFill>
                <a:schemeClr val="bg1"/>
              </a:solidFill>
            </a:endParaRPr>
          </a:p>
          <a:p>
            <a:pPr eaLnBrk="1" hangingPunct="1"/>
            <a:r>
              <a:rPr lang="nb-NO" sz="1600" dirty="0"/>
              <a:t>Department of Animal and Aquacultural Sciences,</a:t>
            </a:r>
            <a:endParaRPr lang="nb-NO" sz="1600" dirty="0">
              <a:solidFill>
                <a:schemeClr val="bg1"/>
              </a:solidFill>
            </a:endParaRPr>
          </a:p>
          <a:p>
            <a:pPr eaLnBrk="1" hangingPunct="1"/>
            <a:r>
              <a:rPr lang="nb-NO" sz="1600" dirty="0">
                <a:solidFill>
                  <a:schemeClr val="bg1"/>
                </a:solidFill>
              </a:rPr>
              <a:t>Norwegian University of Life Sciences, </a:t>
            </a:r>
            <a:r>
              <a:rPr lang="nb-NO" sz="1600" dirty="0"/>
              <a:t>NMBU, Ås, Norway</a:t>
            </a:r>
            <a:endParaRPr lang="nb-NO" sz="1600" dirty="0">
              <a:solidFill>
                <a:schemeClr val="bg1"/>
              </a:solidFill>
            </a:endParaRPr>
          </a:p>
        </p:txBody>
      </p:sp>
      <p:pic>
        <p:nvPicPr>
          <p:cNvPr id="18" name="Picture 6" descr="Fig"/>
          <p:cNvPicPr>
            <a:picLocks noChangeAspect="1" noChangeArrowheads="1"/>
          </p:cNvPicPr>
          <p:nvPr/>
        </p:nvPicPr>
        <p:blipFill>
          <a:blip r:embed="rId3" cstate="print"/>
          <a:srcRect/>
          <a:stretch>
            <a:fillRect/>
          </a:stretch>
        </p:blipFill>
        <p:spPr bwMode="auto">
          <a:xfrm>
            <a:off x="6588224" y="4662335"/>
            <a:ext cx="2160240" cy="1519238"/>
          </a:xfrm>
          <a:prstGeom prst="rect">
            <a:avLst/>
          </a:prstGeom>
          <a:noFill/>
          <a:ln w="9525">
            <a:noFill/>
            <a:miter lim="800000"/>
            <a:headEnd/>
            <a:tailEnd/>
          </a:ln>
        </p:spPr>
      </p:pic>
      <p:pic>
        <p:nvPicPr>
          <p:cNvPr id="19" name="Picture 4" descr="bilde 15"/>
          <p:cNvPicPr>
            <a:picLocks noChangeAspect="1" noChangeArrowheads="1"/>
          </p:cNvPicPr>
          <p:nvPr/>
        </p:nvPicPr>
        <p:blipFill>
          <a:blip r:embed="rId4" cstate="print"/>
          <a:srcRect/>
          <a:stretch>
            <a:fillRect/>
          </a:stretch>
        </p:blipFill>
        <p:spPr bwMode="auto">
          <a:xfrm>
            <a:off x="6588224" y="2852552"/>
            <a:ext cx="2160240" cy="1714500"/>
          </a:xfrm>
          <a:prstGeom prst="rect">
            <a:avLst/>
          </a:prstGeom>
          <a:noFill/>
          <a:ln w="9525">
            <a:noFill/>
            <a:miter lim="800000"/>
            <a:headEnd/>
            <a:tailEnd/>
          </a:ln>
        </p:spPr>
      </p:pic>
      <p:sp>
        <p:nvSpPr>
          <p:cNvPr id="4" name="Date Placeholder 3"/>
          <p:cNvSpPr>
            <a:spLocks noGrp="1"/>
          </p:cNvSpPr>
          <p:nvPr>
            <p:ph type="dt" sz="half" idx="10"/>
          </p:nvPr>
        </p:nvSpPr>
        <p:spPr>
          <a:xfrm>
            <a:off x="5365447" y="6395768"/>
            <a:ext cx="2891208" cy="153888"/>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1000" b="0" i="0" u="none" strike="noStrike" kern="1200" cap="none" spc="0" normalizeH="0" baseline="0" noProof="0">
                <a:ln>
                  <a:noFill/>
                </a:ln>
                <a:solidFill>
                  <a:prstClr val="white"/>
                </a:solidFill>
                <a:effectLst/>
                <a:uLnTx/>
                <a:uFillTx/>
                <a:latin typeface="Arial" charset="0"/>
                <a:ea typeface="+mn-ea"/>
                <a:cs typeface="Arial" charset="0"/>
              </a:rPr>
              <a:t>Norwegian University of Life Sciences</a:t>
            </a:r>
            <a:endParaRPr kumimoji="0" lang="nb-NO" sz="10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67E8CAB-9E1F-487B-9AE4-C60737AEF540}" type="slidenum">
              <a:rPr kumimoji="0" lang="nb-NO" sz="1000" b="0" i="0" u="none" strike="noStrike" kern="1200" cap="none" spc="0" normalizeH="0" baseline="0" noProof="0" smtClean="0">
                <a:ln>
                  <a:noFill/>
                </a:ln>
                <a:solidFill>
                  <a:prstClr val="white"/>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0</a:t>
            </a:fld>
            <a:endParaRPr kumimoji="0" lang="nb-NO" sz="10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9" name="Footer Placeholder 5">
            <a:extLst>
              <a:ext uri="{FF2B5EF4-FFF2-40B4-BE49-F238E27FC236}">
                <a16:creationId xmlns:a16="http://schemas.microsoft.com/office/drawing/2014/main" id="{2CB61FD7-5409-4A8D-8E40-17A2C1C11051}"/>
              </a:ext>
            </a:extLst>
          </p:cNvPr>
          <p:cNvSpPr>
            <a:spLocks noGrp="1"/>
          </p:cNvSpPr>
          <p:nvPr>
            <p:ph type="ftr" sz="quarter" idx="11"/>
          </p:nvPr>
        </p:nvSpPr>
        <p:spPr>
          <a:xfrm>
            <a:off x="576000" y="6372140"/>
            <a:ext cx="4758000" cy="153888"/>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effectLst/>
                <a:uLnTx/>
                <a:uFillTx/>
                <a:latin typeface="Arial" charset="0"/>
                <a:ea typeface="+mn-ea"/>
                <a:cs typeface="Arial" charset="0"/>
              </a:rPr>
              <a:t>The Cat - Behaviour and Welfare - Bjarne O. Braastad</a:t>
            </a:r>
            <a:endParaRPr kumimoji="0" lang="nb-NO" sz="1000" b="0" i="0" u="none" strike="noStrike" kern="1200" cap="none" spc="0" normalizeH="0" baseline="0" noProof="0" dirty="0">
              <a:ln>
                <a:noFill/>
              </a:ln>
              <a:effectLst/>
              <a:uLnTx/>
              <a:uFillTx/>
              <a:latin typeface="Arial" charset="0"/>
              <a:ea typeface="+mn-ea"/>
              <a:cs typeface="Arial" charset="0"/>
            </a:endParaRPr>
          </a:p>
        </p:txBody>
      </p:sp>
    </p:spTree>
    <p:extLst>
      <p:ext uri="{BB962C8B-B14F-4D97-AF65-F5344CB8AC3E}">
        <p14:creationId xmlns:p14="http://schemas.microsoft.com/office/powerpoint/2010/main" val="1831819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6000" y="471769"/>
            <a:ext cx="6818518" cy="553998"/>
          </a:xfrm>
        </p:spPr>
        <p:txBody>
          <a:bodyPr/>
          <a:lstStyle/>
          <a:p>
            <a:r>
              <a:rPr lang="nb-NO" sz="3600" dirty="0" err="1"/>
              <a:t>Changes</a:t>
            </a:r>
            <a:r>
              <a:rPr lang="nb-NO" sz="3600" dirty="0"/>
              <a:t> in </a:t>
            </a:r>
            <a:r>
              <a:rPr lang="nb-NO" sz="3600" dirty="0" err="1"/>
              <a:t>choice</a:t>
            </a:r>
            <a:r>
              <a:rPr lang="nb-NO" sz="3600" dirty="0"/>
              <a:t> of </a:t>
            </a:r>
            <a:r>
              <a:rPr lang="nb-NO" sz="3600" dirty="0" err="1"/>
              <a:t>cat</a:t>
            </a:r>
            <a:r>
              <a:rPr lang="nb-NO" sz="3600" dirty="0"/>
              <a:t> </a:t>
            </a:r>
            <a:r>
              <a:rPr lang="nb-NO" sz="3600" dirty="0" err="1"/>
              <a:t>breed</a:t>
            </a:r>
            <a:endParaRPr lang="nb-NO" sz="3600" dirty="0"/>
          </a:p>
        </p:txBody>
      </p:sp>
      <p:sp>
        <p:nvSpPr>
          <p:cNvPr id="3" name="Plassholder for innhold 2"/>
          <p:cNvSpPr>
            <a:spLocks noGrp="1"/>
          </p:cNvSpPr>
          <p:nvPr>
            <p:ph idx="1"/>
          </p:nvPr>
        </p:nvSpPr>
        <p:spPr>
          <a:xfrm>
            <a:off x="576000" y="1313747"/>
            <a:ext cx="7992000" cy="4770412"/>
          </a:xfrm>
        </p:spPr>
        <p:txBody>
          <a:bodyPr/>
          <a:lstStyle/>
          <a:p>
            <a:pPr marL="442913" indent="-442913">
              <a:spcBef>
                <a:spcPts val="1200"/>
              </a:spcBef>
              <a:buClr>
                <a:srgbClr val="009D7F"/>
              </a:buClr>
              <a:buFont typeface="Webdings" panose="05030102010509060703" pitchFamily="18" charset="2"/>
              <a:buChar char="="/>
            </a:pPr>
            <a:r>
              <a:rPr lang="nb-NO" sz="2200" dirty="0"/>
              <a:t>Old </a:t>
            </a:r>
            <a:r>
              <a:rPr lang="nb-NO" sz="2200" dirty="0" err="1"/>
              <a:t>breeds</a:t>
            </a:r>
            <a:r>
              <a:rPr lang="nb-NO" sz="2200" dirty="0"/>
              <a:t> like </a:t>
            </a:r>
            <a:r>
              <a:rPr lang="nb-NO" sz="2200" dirty="0" err="1"/>
              <a:t>Siamese</a:t>
            </a:r>
            <a:r>
              <a:rPr lang="nb-NO" sz="2200" dirty="0"/>
              <a:t> and </a:t>
            </a:r>
            <a:r>
              <a:rPr lang="nb-NO" sz="2200" dirty="0" err="1"/>
              <a:t>Persian</a:t>
            </a:r>
            <a:r>
              <a:rPr lang="nb-NO" sz="2200" dirty="0"/>
              <a:t> </a:t>
            </a:r>
            <a:r>
              <a:rPr lang="nb-NO" sz="2200" dirty="0" err="1"/>
              <a:t>become</a:t>
            </a:r>
            <a:r>
              <a:rPr lang="nb-NO" sz="2200" dirty="0"/>
              <a:t> less </a:t>
            </a:r>
            <a:r>
              <a:rPr lang="nb-NO" sz="2200" dirty="0" err="1"/>
              <a:t>popular</a:t>
            </a:r>
            <a:r>
              <a:rPr lang="nb-NO" sz="2200" dirty="0"/>
              <a:t>.</a:t>
            </a:r>
          </a:p>
          <a:p>
            <a:pPr marL="442913" indent="-442913">
              <a:spcBef>
                <a:spcPts val="1200"/>
              </a:spcBef>
              <a:buClr>
                <a:srgbClr val="009D7F"/>
              </a:buClr>
              <a:buFont typeface="Webdings" panose="05030102010509060703" pitchFamily="18" charset="2"/>
              <a:buChar char="="/>
            </a:pPr>
            <a:r>
              <a:rPr lang="nb-NO" sz="2200" dirty="0"/>
              <a:t>New breeds increase in popularity, like Maine coon, Ragdoll, Bengal and Siberian</a:t>
            </a:r>
          </a:p>
          <a:p>
            <a:pPr marL="442913" indent="-442913">
              <a:spcBef>
                <a:spcPts val="1200"/>
              </a:spcBef>
              <a:buClr>
                <a:srgbClr val="009D7F"/>
              </a:buClr>
              <a:buFont typeface="Webdings" panose="05030102010509060703" pitchFamily="18" charset="2"/>
              <a:buChar char="="/>
            </a:pPr>
            <a:r>
              <a:rPr lang="nb-NO" sz="2200" dirty="0"/>
              <a:t>Maine coon is now the most popular breed in Norway.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6356" y="3547627"/>
            <a:ext cx="3218051" cy="2341113"/>
          </a:xfrm>
          <a:prstGeom prst="rect">
            <a:avLst/>
          </a:prstGeom>
        </p:spPr>
      </p:pic>
      <p:sp>
        <p:nvSpPr>
          <p:cNvPr id="6" name="TextBox 5"/>
          <p:cNvSpPr txBox="1"/>
          <p:nvPr/>
        </p:nvSpPr>
        <p:spPr>
          <a:xfrm>
            <a:off x="5177695" y="5964018"/>
            <a:ext cx="3218051" cy="246221"/>
          </a:xfrm>
          <a:prstGeom prst="rect">
            <a:avLst/>
          </a:prstGeom>
          <a:noFill/>
        </p:spPr>
        <p:txBody>
          <a:bodyPr wrap="square" rtlCol="0">
            <a:spAutoFit/>
          </a:bodyPr>
          <a:lstStyle/>
          <a:p>
            <a:r>
              <a:rPr lang="nb-NO" sz="1000" dirty="0"/>
              <a:t>Photo: Maine coon cat, Barry Wom, CC-BY-SA 3.0</a:t>
            </a:r>
          </a:p>
        </p:txBody>
      </p:sp>
      <p:sp>
        <p:nvSpPr>
          <p:cNvPr id="9" name="Date Placeholder 8"/>
          <p:cNvSpPr>
            <a:spLocks noGrp="1"/>
          </p:cNvSpPr>
          <p:nvPr>
            <p:ph type="dt" sz="half" idx="10"/>
          </p:nvPr>
        </p:nvSpPr>
        <p:spPr/>
        <p:txBody>
          <a:bodyPr/>
          <a:lstStyle/>
          <a:p>
            <a:r>
              <a:rPr lang="nb-NO"/>
              <a:t>Norwegian University of Life Sciences</a:t>
            </a:r>
            <a:endParaRPr lang="nb-NO" dirty="0"/>
          </a:p>
        </p:txBody>
      </p:sp>
      <p:sp>
        <p:nvSpPr>
          <p:cNvPr id="10" name="Footer Placeholder 9"/>
          <p:cNvSpPr>
            <a:spLocks noGrp="1"/>
          </p:cNvSpPr>
          <p:nvPr>
            <p:ph type="ftr" sz="quarter" idx="11"/>
          </p:nvPr>
        </p:nvSpPr>
        <p:spPr/>
        <p:txBody>
          <a:bodyPr/>
          <a:lstStyle/>
          <a:p>
            <a:r>
              <a:rPr lang="en-US"/>
              <a:t>The Cat - Behaviour and Welfare - Bjarne O. Braastad</a:t>
            </a:r>
            <a:endParaRPr lang="nb-NO"/>
          </a:p>
        </p:txBody>
      </p:sp>
      <p:sp>
        <p:nvSpPr>
          <p:cNvPr id="11" name="Slide Number Placeholder 10"/>
          <p:cNvSpPr>
            <a:spLocks noGrp="1"/>
          </p:cNvSpPr>
          <p:nvPr>
            <p:ph type="sldNum" sz="quarter" idx="12"/>
          </p:nvPr>
        </p:nvSpPr>
        <p:spPr/>
        <p:txBody>
          <a:bodyPr/>
          <a:lstStyle/>
          <a:p>
            <a:fld id="{76503D8D-F27D-49CA-A299-3589FD585F6D}" type="slidenum">
              <a:rPr lang="nb-NO" smtClean="0"/>
              <a:pPr/>
              <a:t>9</a:t>
            </a:fld>
            <a:endParaRPr lang="nb-NO"/>
          </a:p>
        </p:txBody>
      </p:sp>
      <p:sp>
        <p:nvSpPr>
          <p:cNvPr id="7" name="TextBox 6"/>
          <p:cNvSpPr txBox="1"/>
          <p:nvPr/>
        </p:nvSpPr>
        <p:spPr>
          <a:xfrm>
            <a:off x="1152460" y="3011029"/>
            <a:ext cx="3877985" cy="2877711"/>
          </a:xfrm>
          <a:prstGeom prst="rect">
            <a:avLst/>
          </a:prstGeom>
          <a:noFill/>
        </p:spPr>
        <p:txBody>
          <a:bodyPr wrap="none" rtlCol="0">
            <a:spAutoFit/>
          </a:bodyPr>
          <a:lstStyle/>
          <a:p>
            <a:r>
              <a:rPr lang="nb-NO" sz="1600" u="sng" dirty="0"/>
              <a:t>Newly registered cats in 2016*</a:t>
            </a:r>
            <a:r>
              <a:rPr lang="nb-NO" sz="1600" dirty="0"/>
              <a:t>	</a:t>
            </a:r>
          </a:p>
          <a:p>
            <a:pPr defTabSz="747713">
              <a:spcBef>
                <a:spcPts val="600"/>
              </a:spcBef>
            </a:pPr>
            <a:r>
              <a:rPr lang="nb-NO" sz="1600" dirty="0"/>
              <a:t>Maine coon		26%</a:t>
            </a:r>
          </a:p>
          <a:p>
            <a:pPr defTabSz="747713"/>
            <a:r>
              <a:rPr lang="nb-NO" sz="1600" dirty="0"/>
              <a:t>Siberian			14%</a:t>
            </a:r>
          </a:p>
          <a:p>
            <a:pPr defTabSz="747713"/>
            <a:r>
              <a:rPr lang="nb-NO" sz="1600" dirty="0"/>
              <a:t>Ragdoll			13%</a:t>
            </a:r>
          </a:p>
          <a:p>
            <a:pPr defTabSz="747713"/>
            <a:r>
              <a:rPr lang="nb-NO" sz="1600" dirty="0"/>
              <a:t>Sacred birman		10%</a:t>
            </a:r>
          </a:p>
          <a:p>
            <a:pPr defTabSz="747713"/>
            <a:r>
              <a:rPr lang="nb-NO" sz="1600" dirty="0"/>
              <a:t>Norwegian forest cat	7.5%</a:t>
            </a:r>
          </a:p>
          <a:p>
            <a:pPr defTabSz="747713"/>
            <a:r>
              <a:rPr lang="nb-NO" sz="1600" dirty="0"/>
              <a:t>British shorthair	  	7.0%</a:t>
            </a:r>
          </a:p>
          <a:p>
            <a:pPr defTabSz="747713"/>
            <a:r>
              <a:rPr lang="nb-NO" sz="1600" dirty="0"/>
              <a:t>Persian		  	5.9%</a:t>
            </a:r>
          </a:p>
          <a:p>
            <a:pPr defTabSz="747713"/>
            <a:r>
              <a:rPr lang="nb-NO" sz="1600" dirty="0"/>
              <a:t>Bengal		  	3.1%</a:t>
            </a:r>
          </a:p>
          <a:p>
            <a:pPr defTabSz="747713"/>
            <a:r>
              <a:rPr lang="nb-NO" sz="1600" dirty="0"/>
              <a:t>Devon Rex                	2.1%</a:t>
            </a:r>
          </a:p>
          <a:p>
            <a:pPr defTabSz="747713"/>
            <a:r>
              <a:rPr lang="nb-NO" sz="1600" dirty="0"/>
              <a:t>Abyssinian                	1.6%</a:t>
            </a:r>
            <a:endParaRPr lang="en-GB" dirty="0"/>
          </a:p>
        </p:txBody>
      </p:sp>
      <p:sp>
        <p:nvSpPr>
          <p:cNvPr id="4" name="TextBox 3">
            <a:extLst>
              <a:ext uri="{FF2B5EF4-FFF2-40B4-BE49-F238E27FC236}">
                <a16:creationId xmlns:a16="http://schemas.microsoft.com/office/drawing/2014/main" id="{87966AA3-CFAB-44B0-9452-66D1C66A5DC7}"/>
              </a:ext>
            </a:extLst>
          </p:cNvPr>
          <p:cNvSpPr txBox="1"/>
          <p:nvPr/>
        </p:nvSpPr>
        <p:spPr>
          <a:xfrm>
            <a:off x="1124682" y="5964018"/>
            <a:ext cx="3663341" cy="276999"/>
          </a:xfrm>
          <a:prstGeom prst="rect">
            <a:avLst/>
          </a:prstGeom>
          <a:noFill/>
        </p:spPr>
        <p:txBody>
          <a:bodyPr wrap="square" rtlCol="0">
            <a:spAutoFit/>
          </a:bodyPr>
          <a:lstStyle/>
          <a:p>
            <a:r>
              <a:rPr lang="nb-NO" sz="1200" baseline="30000" dirty="0"/>
              <a:t>*</a:t>
            </a:r>
            <a:r>
              <a:rPr lang="nb-NO" sz="1200" dirty="0"/>
              <a:t> NRR, Norwegian Association of Cat </a:t>
            </a:r>
            <a:r>
              <a:rPr lang="nb-NO" sz="1200" dirty="0" err="1"/>
              <a:t>Fancier</a:t>
            </a:r>
            <a:r>
              <a:rPr lang="nb-NO" sz="1200" dirty="0"/>
              <a:t> Clubs </a:t>
            </a:r>
          </a:p>
        </p:txBody>
      </p:sp>
    </p:spTree>
    <p:extLst>
      <p:ext uri="{BB962C8B-B14F-4D97-AF65-F5344CB8AC3E}">
        <p14:creationId xmlns:p14="http://schemas.microsoft.com/office/powerpoint/2010/main" val="2395870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The Cat - Behaviour and Welfare - Bjarne O. Braastad</a:t>
            </a:r>
            <a:endParaRPr lang="nb-NO" dirty="0"/>
          </a:p>
        </p:txBody>
      </p:sp>
      <p:sp>
        <p:nvSpPr>
          <p:cNvPr id="2" name="Tittel 1"/>
          <p:cNvSpPr>
            <a:spLocks noGrp="1"/>
          </p:cNvSpPr>
          <p:nvPr>
            <p:ph type="title"/>
          </p:nvPr>
        </p:nvSpPr>
        <p:spPr>
          <a:xfrm>
            <a:off x="576000" y="444435"/>
            <a:ext cx="7308368" cy="553998"/>
          </a:xfrm>
        </p:spPr>
        <p:txBody>
          <a:bodyPr/>
          <a:lstStyle/>
          <a:p>
            <a:r>
              <a:rPr lang="nb-NO" sz="3600" dirty="0"/>
              <a:t>Breed variation in behaviour </a:t>
            </a:r>
            <a:r>
              <a:rPr lang="nb-NO" sz="1600" dirty="0"/>
              <a:t>(Eriksen, 2014)</a:t>
            </a:r>
            <a:endParaRPr lang="en-GB" sz="1600" dirty="0"/>
          </a:p>
        </p:txBody>
      </p:sp>
      <p:sp>
        <p:nvSpPr>
          <p:cNvPr id="33796" name="Text Box 2"/>
          <p:cNvSpPr txBox="1">
            <a:spLocks noChangeArrowheads="1"/>
          </p:cNvSpPr>
          <p:nvPr/>
        </p:nvSpPr>
        <p:spPr bwMode="auto">
          <a:xfrm>
            <a:off x="467544" y="1196752"/>
            <a:ext cx="8345382" cy="5463034"/>
          </a:xfrm>
          <a:prstGeom prst="rect">
            <a:avLst/>
          </a:prstGeom>
          <a:noFill/>
          <a:ln w="12700">
            <a:noFill/>
            <a:miter lim="800000"/>
            <a:headEnd/>
            <a:tailEnd/>
          </a:ln>
        </p:spPr>
        <p:txBody>
          <a:bodyPr wrap="square">
            <a:spAutoFit/>
          </a:bodyPr>
          <a:lstStyle/>
          <a:p>
            <a:pPr eaLnBrk="1" fontAlgn="auto" hangingPunct="1">
              <a:spcBef>
                <a:spcPts val="600"/>
              </a:spcBef>
              <a:spcAft>
                <a:spcPts val="0"/>
              </a:spcAft>
              <a:defRPr/>
            </a:pPr>
            <a:r>
              <a:rPr lang="nb-NO" u="sng" dirty="0">
                <a:solidFill>
                  <a:prstClr val="black"/>
                </a:solidFill>
                <a:cs typeface="Times New Roman" pitchFamily="18" charset="0"/>
              </a:rPr>
              <a:t>Which breeds are reported to have highest scores for these behavioural traits?</a:t>
            </a:r>
            <a:endParaRPr lang="nb-NO" sz="1800" u="sng" dirty="0">
              <a:solidFill>
                <a:prstClr val="black"/>
              </a:solidFill>
              <a:latin typeface="+mn-lt"/>
              <a:cs typeface="Times New Roman" pitchFamily="18" charset="0"/>
            </a:endParaRPr>
          </a:p>
          <a:p>
            <a:pPr defTabSz="896938" eaLnBrk="1" fontAlgn="auto" hangingPunct="1">
              <a:spcBef>
                <a:spcPts val="600"/>
              </a:spcBef>
              <a:spcAft>
                <a:spcPts val="0"/>
              </a:spcAft>
              <a:defRPr/>
            </a:pPr>
            <a:r>
              <a:rPr lang="nb-NO" sz="1600" dirty="0" err="1">
                <a:solidFill>
                  <a:prstClr val="black"/>
                </a:solidFill>
                <a:latin typeface="+mn-lt"/>
                <a:cs typeface="Times New Roman" pitchFamily="18" charset="0"/>
              </a:rPr>
              <a:t>Sociability</a:t>
            </a:r>
            <a:r>
              <a:rPr lang="nb-NO" sz="1600" dirty="0">
                <a:solidFill>
                  <a:prstClr val="black"/>
                </a:solidFill>
                <a:latin typeface="+mn-lt"/>
                <a:cs typeface="Times New Roman" pitchFamily="18" charset="0"/>
              </a:rPr>
              <a:t> </a:t>
            </a:r>
            <a:r>
              <a:rPr lang="nb-NO" sz="1600" dirty="0" err="1">
                <a:solidFill>
                  <a:prstClr val="black"/>
                </a:solidFill>
                <a:latin typeface="+mn-lt"/>
                <a:cs typeface="Times New Roman" pitchFamily="18" charset="0"/>
              </a:rPr>
              <a:t>with</a:t>
            </a:r>
            <a:r>
              <a:rPr lang="nb-NO" sz="1600" dirty="0">
                <a:solidFill>
                  <a:prstClr val="black"/>
                </a:solidFill>
                <a:latin typeface="+mn-lt"/>
                <a:cs typeface="Times New Roman" pitchFamily="18" charset="0"/>
              </a:rPr>
              <a:t> </a:t>
            </a:r>
            <a:r>
              <a:rPr lang="nb-NO" sz="1600" dirty="0" err="1">
                <a:solidFill>
                  <a:prstClr val="black"/>
                </a:solidFill>
                <a:latin typeface="+mn-lt"/>
                <a:cs typeface="Times New Roman" pitchFamily="18" charset="0"/>
              </a:rPr>
              <a:t>people</a:t>
            </a:r>
            <a:r>
              <a:rPr lang="nb-NO" sz="1600" dirty="0">
                <a:solidFill>
                  <a:prstClr val="black"/>
                </a:solidFill>
                <a:latin typeface="+mn-lt"/>
                <a:cs typeface="Times New Roman" pitchFamily="18" charset="0"/>
              </a:rPr>
              <a:t>		- </a:t>
            </a:r>
            <a:r>
              <a:rPr lang="nb-NO" sz="1600" dirty="0" err="1">
                <a:solidFill>
                  <a:prstClr val="black"/>
                </a:solidFill>
                <a:cs typeface="Times New Roman" pitchFamily="18" charset="0"/>
              </a:rPr>
              <a:t>B</a:t>
            </a:r>
            <a:r>
              <a:rPr lang="nb-NO" sz="1600" dirty="0" err="1">
                <a:solidFill>
                  <a:prstClr val="black"/>
                </a:solidFill>
                <a:latin typeface="+mn-lt"/>
                <a:cs typeface="Times New Roman" pitchFamily="18" charset="0"/>
              </a:rPr>
              <a:t>urmese</a:t>
            </a:r>
            <a:r>
              <a:rPr lang="nb-NO" sz="1600" dirty="0">
                <a:solidFill>
                  <a:prstClr val="black"/>
                </a:solidFill>
                <a:latin typeface="+mn-lt"/>
                <a:cs typeface="Times New Roman" pitchFamily="18" charset="0"/>
              </a:rPr>
              <a:t>, </a:t>
            </a:r>
            <a:r>
              <a:rPr lang="nb-NO" sz="1600" dirty="0" err="1">
                <a:solidFill>
                  <a:prstClr val="black"/>
                </a:solidFill>
                <a:latin typeface="+mn-lt"/>
                <a:cs typeface="Times New Roman" pitchFamily="18" charset="0"/>
              </a:rPr>
              <a:t>Cornish</a:t>
            </a:r>
            <a:r>
              <a:rPr lang="nb-NO" sz="1600" dirty="0">
                <a:solidFill>
                  <a:prstClr val="black"/>
                </a:solidFill>
                <a:latin typeface="+mn-lt"/>
                <a:cs typeface="Times New Roman" pitchFamily="18" charset="0"/>
              </a:rPr>
              <a:t> Rex</a:t>
            </a:r>
          </a:p>
          <a:p>
            <a:pPr defTabSz="896938" eaLnBrk="1" fontAlgn="auto" hangingPunct="1">
              <a:spcBef>
                <a:spcPts val="600"/>
              </a:spcBef>
              <a:spcAft>
                <a:spcPts val="0"/>
              </a:spcAft>
              <a:defRPr/>
            </a:pPr>
            <a:r>
              <a:rPr lang="nb-NO" sz="1600" dirty="0">
                <a:solidFill>
                  <a:prstClr val="black"/>
                </a:solidFill>
                <a:cs typeface="Times New Roman" pitchFamily="18" charset="0"/>
              </a:rPr>
              <a:t>Activity/</a:t>
            </a:r>
            <a:r>
              <a:rPr lang="nb-NO" sz="1600" dirty="0" err="1">
                <a:solidFill>
                  <a:prstClr val="black"/>
                </a:solidFill>
                <a:cs typeface="Times New Roman" pitchFamily="18" charset="0"/>
              </a:rPr>
              <a:t>playfulness</a:t>
            </a:r>
            <a:r>
              <a:rPr lang="nb-NO" sz="1600" dirty="0">
                <a:solidFill>
                  <a:prstClr val="black"/>
                </a:solidFill>
                <a:latin typeface="+mn-lt"/>
                <a:cs typeface="Times New Roman" pitchFamily="18" charset="0"/>
              </a:rPr>
              <a:t>			- </a:t>
            </a:r>
            <a:r>
              <a:rPr lang="nb-NO" sz="1600" dirty="0">
                <a:solidFill>
                  <a:prstClr val="black"/>
                </a:solidFill>
                <a:cs typeface="Times New Roman" pitchFamily="18" charset="0"/>
              </a:rPr>
              <a:t>B</a:t>
            </a:r>
            <a:r>
              <a:rPr lang="nb-NO" sz="1600" dirty="0">
                <a:solidFill>
                  <a:prstClr val="black"/>
                </a:solidFill>
                <a:latin typeface="+mn-lt"/>
                <a:cs typeface="Times New Roman" pitchFamily="18" charset="0"/>
              </a:rPr>
              <a:t>engal, </a:t>
            </a:r>
            <a:r>
              <a:rPr lang="nb-NO" sz="1600" dirty="0" err="1">
                <a:solidFill>
                  <a:prstClr val="black"/>
                </a:solidFill>
                <a:latin typeface="+mn-lt"/>
                <a:cs typeface="Times New Roman" pitchFamily="18" charset="0"/>
              </a:rPr>
              <a:t>Abyssinian</a:t>
            </a:r>
            <a:r>
              <a:rPr lang="nb-NO" sz="1600" dirty="0">
                <a:solidFill>
                  <a:prstClr val="black"/>
                </a:solidFill>
                <a:latin typeface="+mn-lt"/>
                <a:cs typeface="Times New Roman" pitchFamily="18" charset="0"/>
              </a:rPr>
              <a:t>, </a:t>
            </a:r>
            <a:r>
              <a:rPr lang="nb-NO" sz="1600" dirty="0" err="1">
                <a:solidFill>
                  <a:prstClr val="black"/>
                </a:solidFill>
                <a:cs typeface="Times New Roman" pitchFamily="18" charset="0"/>
              </a:rPr>
              <a:t>O</a:t>
            </a:r>
            <a:r>
              <a:rPr lang="nb-NO" sz="1600" dirty="0" err="1">
                <a:solidFill>
                  <a:prstClr val="black"/>
                </a:solidFill>
                <a:latin typeface="+mn-lt"/>
                <a:cs typeface="Times New Roman" pitchFamily="18" charset="0"/>
              </a:rPr>
              <a:t>riental</a:t>
            </a:r>
            <a:r>
              <a:rPr lang="nb-NO" sz="1600" dirty="0">
                <a:solidFill>
                  <a:prstClr val="black"/>
                </a:solidFill>
                <a:latin typeface="+mn-lt"/>
                <a:cs typeface="Times New Roman" pitchFamily="18" charset="0"/>
              </a:rPr>
              <a:t>, </a:t>
            </a:r>
            <a:r>
              <a:rPr lang="nb-NO" sz="1600" dirty="0" err="1">
                <a:solidFill>
                  <a:prstClr val="black"/>
                </a:solidFill>
                <a:cs typeface="Times New Roman" pitchFamily="18" charset="0"/>
              </a:rPr>
              <a:t>B</a:t>
            </a:r>
            <a:r>
              <a:rPr lang="nb-NO" sz="1600" dirty="0" err="1">
                <a:solidFill>
                  <a:prstClr val="black"/>
                </a:solidFill>
                <a:latin typeface="+mn-lt"/>
                <a:cs typeface="Times New Roman" pitchFamily="18" charset="0"/>
              </a:rPr>
              <a:t>urmese</a:t>
            </a:r>
            <a:r>
              <a:rPr lang="nb-NO" sz="1600" dirty="0">
                <a:solidFill>
                  <a:prstClr val="black"/>
                </a:solidFill>
                <a:latin typeface="+mn-lt"/>
                <a:cs typeface="Times New Roman" pitchFamily="18" charset="0"/>
              </a:rPr>
              <a:t>, </a:t>
            </a:r>
            <a:r>
              <a:rPr lang="nb-NO" sz="1600" dirty="0" err="1">
                <a:solidFill>
                  <a:prstClr val="black"/>
                </a:solidFill>
                <a:cs typeface="Times New Roman" pitchFamily="18" charset="0"/>
              </a:rPr>
              <a:t>S</a:t>
            </a:r>
            <a:r>
              <a:rPr lang="nb-NO" sz="1600" dirty="0" err="1">
                <a:solidFill>
                  <a:prstClr val="black"/>
                </a:solidFill>
                <a:latin typeface="+mn-lt"/>
                <a:cs typeface="Times New Roman" pitchFamily="18" charset="0"/>
              </a:rPr>
              <a:t>iamese</a:t>
            </a:r>
            <a:r>
              <a:rPr lang="nb-NO" sz="1600" dirty="0">
                <a:solidFill>
                  <a:prstClr val="black"/>
                </a:solidFill>
                <a:latin typeface="+mn-lt"/>
                <a:cs typeface="Times New Roman" pitchFamily="18" charset="0"/>
              </a:rPr>
              <a:t> </a:t>
            </a:r>
          </a:p>
          <a:p>
            <a:pPr defTabSz="896938" eaLnBrk="1" fontAlgn="auto" hangingPunct="1">
              <a:spcBef>
                <a:spcPts val="600"/>
              </a:spcBef>
              <a:spcAft>
                <a:spcPts val="0"/>
              </a:spcAft>
              <a:defRPr/>
            </a:pPr>
            <a:r>
              <a:rPr lang="nb-NO" sz="1600" dirty="0" err="1">
                <a:solidFill>
                  <a:prstClr val="black"/>
                </a:solidFill>
                <a:latin typeface="+mn-lt"/>
                <a:cs typeface="Times New Roman" pitchFamily="18" charset="0"/>
              </a:rPr>
              <a:t>Separation-related</a:t>
            </a:r>
            <a:r>
              <a:rPr lang="nb-NO" sz="1600" dirty="0">
                <a:solidFill>
                  <a:prstClr val="black"/>
                </a:solidFill>
                <a:latin typeface="+mn-lt"/>
                <a:cs typeface="Times New Roman" pitchFamily="18" charset="0"/>
              </a:rPr>
              <a:t> problems		- </a:t>
            </a:r>
            <a:r>
              <a:rPr lang="nb-NO" sz="1600" dirty="0">
                <a:solidFill>
                  <a:prstClr val="black"/>
                </a:solidFill>
                <a:cs typeface="Times New Roman" pitchFamily="18" charset="0"/>
              </a:rPr>
              <a:t>B</a:t>
            </a:r>
            <a:r>
              <a:rPr lang="nb-NO" sz="1600" dirty="0">
                <a:solidFill>
                  <a:prstClr val="black"/>
                </a:solidFill>
                <a:latin typeface="+mn-lt"/>
                <a:cs typeface="Times New Roman" pitchFamily="18" charset="0"/>
              </a:rPr>
              <a:t>engal, </a:t>
            </a:r>
            <a:r>
              <a:rPr lang="nb-NO" sz="1600" dirty="0" err="1">
                <a:solidFill>
                  <a:prstClr val="black"/>
                </a:solidFill>
                <a:latin typeface="+mn-lt"/>
                <a:cs typeface="Times New Roman" pitchFamily="18" charset="0"/>
              </a:rPr>
              <a:t>Burmese</a:t>
            </a:r>
            <a:endParaRPr lang="nb-NO" sz="1600" dirty="0">
              <a:solidFill>
                <a:prstClr val="black"/>
              </a:solidFill>
              <a:latin typeface="+mn-lt"/>
              <a:cs typeface="Times New Roman" pitchFamily="18" charset="0"/>
            </a:endParaRPr>
          </a:p>
          <a:p>
            <a:pPr defTabSz="896938">
              <a:spcBef>
                <a:spcPts val="600"/>
              </a:spcBef>
              <a:defRPr/>
            </a:pPr>
            <a:r>
              <a:rPr lang="nb-NO" sz="1600" dirty="0"/>
              <a:t>Aggression towards familiar cats	</a:t>
            </a:r>
            <a:r>
              <a:rPr lang="nb-NO" sz="1600" dirty="0">
                <a:solidFill>
                  <a:prstClr val="black"/>
                </a:solidFill>
                <a:latin typeface="+mn-lt"/>
                <a:cs typeface="Times New Roman" pitchFamily="18" charset="0"/>
              </a:rPr>
              <a:t>- </a:t>
            </a:r>
            <a:r>
              <a:rPr lang="nb-NO" sz="1600" dirty="0">
                <a:solidFill>
                  <a:prstClr val="black"/>
                </a:solidFill>
                <a:cs typeface="Times New Roman" pitchFamily="18" charset="0"/>
              </a:rPr>
              <a:t>A</a:t>
            </a:r>
            <a:r>
              <a:rPr lang="nb-NO" sz="1600" dirty="0">
                <a:solidFill>
                  <a:prstClr val="black"/>
                </a:solidFill>
                <a:latin typeface="+mn-lt"/>
                <a:cs typeface="Times New Roman" pitchFamily="18" charset="0"/>
              </a:rPr>
              <a:t>byssinian, house cats</a:t>
            </a:r>
          </a:p>
          <a:p>
            <a:pPr defTabSz="896938">
              <a:spcBef>
                <a:spcPts val="600"/>
              </a:spcBef>
              <a:defRPr/>
            </a:pPr>
            <a:r>
              <a:rPr lang="nb-NO" sz="1600" dirty="0" err="1"/>
              <a:t>Aggression</a:t>
            </a:r>
            <a:r>
              <a:rPr lang="nb-NO" sz="1600" dirty="0"/>
              <a:t> </a:t>
            </a:r>
            <a:r>
              <a:rPr lang="nb-NO" sz="1600" dirty="0" err="1"/>
              <a:t>towards</a:t>
            </a:r>
            <a:r>
              <a:rPr lang="nb-NO" sz="1600" dirty="0"/>
              <a:t> </a:t>
            </a:r>
            <a:r>
              <a:rPr lang="nb-NO" sz="1600" dirty="0" err="1"/>
              <a:t>unfamiliar</a:t>
            </a:r>
            <a:r>
              <a:rPr lang="nb-NO" sz="1600" dirty="0"/>
              <a:t> </a:t>
            </a:r>
            <a:r>
              <a:rPr lang="nb-NO" sz="1600" dirty="0" err="1"/>
              <a:t>people</a:t>
            </a:r>
            <a:r>
              <a:rPr lang="nb-NO" sz="1600" dirty="0"/>
              <a:t>  	</a:t>
            </a:r>
            <a:r>
              <a:rPr lang="nb-NO" sz="1600" dirty="0">
                <a:solidFill>
                  <a:prstClr val="black"/>
                </a:solidFill>
                <a:latin typeface="+mn-lt"/>
                <a:cs typeface="Times New Roman" pitchFamily="18" charset="0"/>
              </a:rPr>
              <a:t>- Devon Rex, </a:t>
            </a:r>
            <a:r>
              <a:rPr lang="nb-NO" sz="1600" dirty="0" err="1">
                <a:solidFill>
                  <a:prstClr val="black"/>
                </a:solidFill>
                <a:latin typeface="+mn-lt"/>
                <a:cs typeface="Times New Roman" pitchFamily="18" charset="0"/>
              </a:rPr>
              <a:t>Abyssinian</a:t>
            </a:r>
            <a:r>
              <a:rPr lang="nb-NO" sz="1600" dirty="0">
                <a:solidFill>
                  <a:prstClr val="black"/>
                </a:solidFill>
                <a:latin typeface="+mn-lt"/>
                <a:cs typeface="Times New Roman" pitchFamily="18" charset="0"/>
              </a:rPr>
              <a:t>, </a:t>
            </a:r>
            <a:r>
              <a:rPr lang="nb-NO" sz="1600" dirty="0" err="1">
                <a:solidFill>
                  <a:prstClr val="black"/>
                </a:solidFill>
                <a:cs typeface="Times New Roman" pitchFamily="18" charset="0"/>
              </a:rPr>
              <a:t>E</a:t>
            </a:r>
            <a:r>
              <a:rPr lang="nb-NO" sz="1600" dirty="0" err="1">
                <a:solidFill>
                  <a:prstClr val="black"/>
                </a:solidFill>
                <a:latin typeface="+mn-lt"/>
                <a:cs typeface="Times New Roman" pitchFamily="18" charset="0"/>
              </a:rPr>
              <a:t>gyptian</a:t>
            </a:r>
            <a:r>
              <a:rPr lang="nb-NO" sz="1600" dirty="0">
                <a:solidFill>
                  <a:prstClr val="black"/>
                </a:solidFill>
                <a:latin typeface="+mn-lt"/>
                <a:cs typeface="Times New Roman" pitchFamily="18" charset="0"/>
              </a:rPr>
              <a:t> </a:t>
            </a:r>
            <a:r>
              <a:rPr lang="nb-NO" sz="1600" dirty="0" err="1">
                <a:solidFill>
                  <a:prstClr val="black"/>
                </a:solidFill>
                <a:cs typeface="Times New Roman" pitchFamily="18" charset="0"/>
              </a:rPr>
              <a:t>M</a:t>
            </a:r>
            <a:r>
              <a:rPr lang="nb-NO" sz="1600" dirty="0" err="1">
                <a:solidFill>
                  <a:prstClr val="black"/>
                </a:solidFill>
                <a:latin typeface="+mn-lt"/>
                <a:cs typeface="Times New Roman" pitchFamily="18" charset="0"/>
              </a:rPr>
              <a:t>au</a:t>
            </a:r>
            <a:endParaRPr lang="nb-NO" sz="1600" dirty="0">
              <a:solidFill>
                <a:prstClr val="black"/>
              </a:solidFill>
              <a:latin typeface="+mn-lt"/>
              <a:cs typeface="Times New Roman" pitchFamily="18" charset="0"/>
            </a:endParaRPr>
          </a:p>
          <a:p>
            <a:pPr defTabSz="896938">
              <a:spcBef>
                <a:spcPts val="600"/>
              </a:spcBef>
              <a:defRPr/>
            </a:pPr>
            <a:r>
              <a:rPr lang="nb-NO" sz="1600" dirty="0" err="1"/>
              <a:t>Aggression</a:t>
            </a:r>
            <a:r>
              <a:rPr lang="nb-NO" sz="1600" dirty="0"/>
              <a:t> </a:t>
            </a:r>
            <a:r>
              <a:rPr lang="nb-NO" sz="1600" dirty="0" err="1"/>
              <a:t>towards</a:t>
            </a:r>
            <a:r>
              <a:rPr lang="nb-NO" sz="1600" dirty="0"/>
              <a:t> </a:t>
            </a:r>
            <a:r>
              <a:rPr lang="nb-NO" sz="1600" dirty="0" err="1"/>
              <a:t>dogs</a:t>
            </a:r>
            <a:r>
              <a:rPr lang="nb-NO" sz="1600" dirty="0"/>
              <a:t>		</a:t>
            </a:r>
            <a:r>
              <a:rPr lang="nb-NO" sz="1600" dirty="0">
                <a:solidFill>
                  <a:prstClr val="black"/>
                </a:solidFill>
                <a:latin typeface="+mn-lt"/>
                <a:cs typeface="Times New Roman" pitchFamily="18" charset="0"/>
              </a:rPr>
              <a:t>- </a:t>
            </a:r>
            <a:r>
              <a:rPr lang="nb-NO" sz="1600" dirty="0" err="1">
                <a:solidFill>
                  <a:prstClr val="black"/>
                </a:solidFill>
                <a:cs typeface="Times New Roman" pitchFamily="18" charset="0"/>
              </a:rPr>
              <a:t>B</a:t>
            </a:r>
            <a:r>
              <a:rPr lang="nb-NO" sz="1600" dirty="0" err="1">
                <a:solidFill>
                  <a:prstClr val="black"/>
                </a:solidFill>
                <a:latin typeface="+mn-lt"/>
                <a:cs typeface="Times New Roman" pitchFamily="18" charset="0"/>
              </a:rPr>
              <a:t>urmese</a:t>
            </a:r>
            <a:r>
              <a:rPr lang="nb-NO" sz="1600" dirty="0">
                <a:solidFill>
                  <a:prstClr val="black"/>
                </a:solidFill>
                <a:latin typeface="+mn-lt"/>
                <a:cs typeface="Times New Roman" pitchFamily="18" charset="0"/>
              </a:rPr>
              <a:t>, </a:t>
            </a:r>
            <a:r>
              <a:rPr lang="nb-NO" sz="1600" dirty="0" err="1">
                <a:solidFill>
                  <a:prstClr val="black"/>
                </a:solidFill>
                <a:cs typeface="Times New Roman" pitchFamily="18" charset="0"/>
              </a:rPr>
              <a:t>A</a:t>
            </a:r>
            <a:r>
              <a:rPr lang="nb-NO" sz="1600" dirty="0" err="1">
                <a:solidFill>
                  <a:prstClr val="black"/>
                </a:solidFill>
                <a:latin typeface="+mn-lt"/>
                <a:cs typeface="Times New Roman" pitchFamily="18" charset="0"/>
              </a:rPr>
              <a:t>byssinian</a:t>
            </a:r>
            <a:r>
              <a:rPr lang="nb-NO" sz="1600" dirty="0">
                <a:solidFill>
                  <a:prstClr val="black"/>
                </a:solidFill>
                <a:latin typeface="+mn-lt"/>
                <a:cs typeface="Times New Roman" pitchFamily="18" charset="0"/>
              </a:rPr>
              <a:t>, </a:t>
            </a:r>
            <a:r>
              <a:rPr lang="nb-NO" sz="1600" dirty="0">
                <a:solidFill>
                  <a:prstClr val="black"/>
                </a:solidFill>
                <a:cs typeface="Times New Roman" pitchFamily="18" charset="0"/>
              </a:rPr>
              <a:t>E</a:t>
            </a:r>
            <a:r>
              <a:rPr lang="nb-NO" sz="1600" dirty="0">
                <a:solidFill>
                  <a:prstClr val="black"/>
                </a:solidFill>
                <a:latin typeface="+mn-lt"/>
                <a:cs typeface="Times New Roman" pitchFamily="18" charset="0"/>
              </a:rPr>
              <a:t>gyptisk </a:t>
            </a:r>
            <a:r>
              <a:rPr lang="nb-NO" sz="1600" dirty="0" err="1">
                <a:solidFill>
                  <a:prstClr val="black"/>
                </a:solidFill>
                <a:cs typeface="Times New Roman" pitchFamily="18" charset="0"/>
              </a:rPr>
              <a:t>M</a:t>
            </a:r>
            <a:r>
              <a:rPr lang="nb-NO" sz="1600" dirty="0" err="1">
                <a:solidFill>
                  <a:prstClr val="black"/>
                </a:solidFill>
                <a:latin typeface="+mn-lt"/>
                <a:cs typeface="Times New Roman" pitchFamily="18" charset="0"/>
              </a:rPr>
              <a:t>au</a:t>
            </a:r>
            <a:endParaRPr lang="nb-NO" sz="1600" dirty="0">
              <a:solidFill>
                <a:prstClr val="black"/>
              </a:solidFill>
              <a:latin typeface="+mn-lt"/>
              <a:cs typeface="Times New Roman" pitchFamily="18" charset="0"/>
            </a:endParaRPr>
          </a:p>
          <a:p>
            <a:pPr defTabSz="896938">
              <a:spcBef>
                <a:spcPts val="600"/>
              </a:spcBef>
              <a:defRPr/>
            </a:pPr>
            <a:r>
              <a:rPr lang="nb-NO" sz="1600" dirty="0"/>
              <a:t>Sociability with non-household cats  	</a:t>
            </a:r>
            <a:r>
              <a:rPr lang="nb-NO" sz="1600" dirty="0">
                <a:solidFill>
                  <a:prstClr val="black"/>
                </a:solidFill>
                <a:latin typeface="+mn-lt"/>
                <a:cs typeface="Times New Roman" pitchFamily="18" charset="0"/>
              </a:rPr>
              <a:t>- </a:t>
            </a:r>
            <a:r>
              <a:rPr lang="nb-NO" sz="1600" dirty="0">
                <a:solidFill>
                  <a:prstClr val="black"/>
                </a:solidFill>
                <a:cs typeface="Times New Roman" pitchFamily="18" charset="0"/>
              </a:rPr>
              <a:t>P</a:t>
            </a:r>
            <a:r>
              <a:rPr lang="nb-NO" sz="1600" dirty="0">
                <a:solidFill>
                  <a:prstClr val="black"/>
                </a:solidFill>
                <a:latin typeface="+mn-lt"/>
                <a:cs typeface="Times New Roman" pitchFamily="18" charset="0"/>
              </a:rPr>
              <a:t>ersian, Norwegian forest cat, </a:t>
            </a:r>
            <a:r>
              <a:rPr lang="nb-NO" sz="1600" dirty="0">
                <a:solidFill>
                  <a:prstClr val="black"/>
                </a:solidFill>
                <a:cs typeface="Times New Roman" pitchFamily="18" charset="0"/>
              </a:rPr>
              <a:t>E</a:t>
            </a:r>
            <a:r>
              <a:rPr lang="nb-NO" sz="1600" dirty="0">
                <a:solidFill>
                  <a:prstClr val="black"/>
                </a:solidFill>
                <a:latin typeface="+mn-lt"/>
                <a:cs typeface="Times New Roman" pitchFamily="18" charset="0"/>
              </a:rPr>
              <a:t>gyptian </a:t>
            </a:r>
            <a:r>
              <a:rPr lang="nb-NO" sz="1600" dirty="0">
                <a:solidFill>
                  <a:prstClr val="black"/>
                </a:solidFill>
                <a:cs typeface="Times New Roman" pitchFamily="18" charset="0"/>
              </a:rPr>
              <a:t>M</a:t>
            </a:r>
            <a:r>
              <a:rPr lang="nb-NO" sz="1600" dirty="0">
                <a:solidFill>
                  <a:prstClr val="black"/>
                </a:solidFill>
                <a:latin typeface="+mn-lt"/>
                <a:cs typeface="Times New Roman" pitchFamily="18" charset="0"/>
              </a:rPr>
              <a:t>au</a:t>
            </a:r>
          </a:p>
          <a:p>
            <a:pPr defTabSz="896938">
              <a:spcBef>
                <a:spcPts val="600"/>
              </a:spcBef>
              <a:defRPr/>
            </a:pPr>
            <a:r>
              <a:rPr lang="nb-NO" sz="1600" dirty="0" err="1"/>
              <a:t>Resists</a:t>
            </a:r>
            <a:r>
              <a:rPr lang="nb-NO" sz="1600" dirty="0"/>
              <a:t> </a:t>
            </a:r>
            <a:r>
              <a:rPr lang="nb-NO" sz="1600" dirty="0" err="1"/>
              <a:t>restraint</a:t>
            </a:r>
            <a:r>
              <a:rPr lang="nb-NO" sz="1600" dirty="0"/>
              <a:t>			</a:t>
            </a:r>
            <a:r>
              <a:rPr lang="nb-NO" sz="1600" dirty="0">
                <a:solidFill>
                  <a:prstClr val="black"/>
                </a:solidFill>
                <a:latin typeface="+mn-lt"/>
                <a:cs typeface="Times New Roman" pitchFamily="18" charset="0"/>
              </a:rPr>
              <a:t>- House </a:t>
            </a:r>
            <a:r>
              <a:rPr lang="nb-NO" sz="1600" dirty="0" err="1">
                <a:solidFill>
                  <a:prstClr val="black"/>
                </a:solidFill>
                <a:latin typeface="+mn-lt"/>
                <a:cs typeface="Times New Roman" pitchFamily="18" charset="0"/>
              </a:rPr>
              <a:t>cat</a:t>
            </a:r>
            <a:r>
              <a:rPr lang="nb-NO" sz="1600" dirty="0">
                <a:solidFill>
                  <a:prstClr val="black"/>
                </a:solidFill>
                <a:latin typeface="+mn-lt"/>
                <a:cs typeface="Times New Roman" pitchFamily="18" charset="0"/>
              </a:rPr>
              <a:t>, </a:t>
            </a:r>
            <a:r>
              <a:rPr lang="nb-NO" sz="1600" dirty="0" err="1">
                <a:solidFill>
                  <a:prstClr val="black"/>
                </a:solidFill>
                <a:latin typeface="+mn-lt"/>
                <a:cs typeface="Times New Roman" pitchFamily="18" charset="0"/>
              </a:rPr>
              <a:t>Siberian</a:t>
            </a:r>
            <a:r>
              <a:rPr lang="nb-NO" sz="1600" dirty="0">
                <a:solidFill>
                  <a:prstClr val="black"/>
                </a:solidFill>
                <a:latin typeface="+mn-lt"/>
                <a:cs typeface="Times New Roman" pitchFamily="18" charset="0"/>
              </a:rPr>
              <a:t> </a:t>
            </a:r>
          </a:p>
          <a:p>
            <a:pPr defTabSz="896938">
              <a:spcBef>
                <a:spcPts val="600"/>
              </a:spcBef>
              <a:defRPr/>
            </a:pPr>
            <a:r>
              <a:rPr lang="nb-NO" sz="1600" dirty="0"/>
              <a:t>Touch-sensitivity 			</a:t>
            </a:r>
            <a:r>
              <a:rPr lang="nb-NO" sz="1600" dirty="0">
                <a:solidFill>
                  <a:prstClr val="black"/>
                </a:solidFill>
                <a:latin typeface="+mn-lt"/>
                <a:cs typeface="Times New Roman" pitchFamily="18" charset="0"/>
              </a:rPr>
              <a:t>- House cat, Maine coon, Siberian</a:t>
            </a:r>
          </a:p>
          <a:p>
            <a:pPr defTabSz="896938">
              <a:spcBef>
                <a:spcPts val="600"/>
              </a:spcBef>
              <a:defRPr/>
            </a:pPr>
            <a:r>
              <a:rPr lang="nb-NO" sz="1600" dirty="0"/>
              <a:t>Attention-seeking and purring		</a:t>
            </a:r>
            <a:r>
              <a:rPr lang="nb-NO" sz="1600" dirty="0">
                <a:solidFill>
                  <a:prstClr val="black"/>
                </a:solidFill>
                <a:latin typeface="+mn-lt"/>
                <a:cs typeface="Times New Roman" pitchFamily="18" charset="0"/>
              </a:rPr>
              <a:t>- </a:t>
            </a:r>
            <a:r>
              <a:rPr lang="nb-NO" sz="1600" dirty="0">
                <a:solidFill>
                  <a:prstClr val="black"/>
                </a:solidFill>
                <a:cs typeface="Times New Roman" pitchFamily="18" charset="0"/>
              </a:rPr>
              <a:t>B</a:t>
            </a:r>
            <a:r>
              <a:rPr lang="nb-NO" sz="1600" dirty="0">
                <a:solidFill>
                  <a:prstClr val="black"/>
                </a:solidFill>
                <a:latin typeface="+mn-lt"/>
                <a:cs typeface="Times New Roman" pitchFamily="18" charset="0"/>
              </a:rPr>
              <a:t>urmese, Cornish Rex, Oriental</a:t>
            </a:r>
          </a:p>
          <a:p>
            <a:pPr defTabSz="896938" eaLnBrk="1" fontAlgn="auto" hangingPunct="1">
              <a:spcBef>
                <a:spcPts val="600"/>
              </a:spcBef>
              <a:spcAft>
                <a:spcPts val="0"/>
              </a:spcAft>
              <a:defRPr/>
            </a:pPr>
            <a:r>
              <a:rPr lang="nb-NO" sz="1600" dirty="0">
                <a:solidFill>
                  <a:prstClr val="black"/>
                </a:solidFill>
                <a:latin typeface="+mn-lt"/>
                <a:cs typeface="Times New Roman" pitchFamily="18" charset="0"/>
              </a:rPr>
              <a:t>Neophobia			- </a:t>
            </a:r>
            <a:r>
              <a:rPr lang="nb-NO" sz="1600" dirty="0">
                <a:solidFill>
                  <a:prstClr val="black"/>
                </a:solidFill>
                <a:cs typeface="Times New Roman" pitchFamily="18" charset="0"/>
              </a:rPr>
              <a:t>B</a:t>
            </a:r>
            <a:r>
              <a:rPr lang="nb-NO" sz="1600" dirty="0">
                <a:solidFill>
                  <a:prstClr val="black"/>
                </a:solidFill>
                <a:latin typeface="+mn-lt"/>
                <a:cs typeface="Times New Roman" pitchFamily="18" charset="0"/>
              </a:rPr>
              <a:t>engal</a:t>
            </a:r>
          </a:p>
          <a:p>
            <a:pPr defTabSz="896938">
              <a:spcBef>
                <a:spcPts val="600"/>
              </a:spcBef>
              <a:defRPr/>
            </a:pPr>
            <a:r>
              <a:rPr lang="nb-NO" sz="1600" dirty="0" err="1"/>
              <a:t>Directed</a:t>
            </a:r>
            <a:r>
              <a:rPr lang="nb-NO" sz="1600" dirty="0"/>
              <a:t> </a:t>
            </a:r>
            <a:r>
              <a:rPr lang="nb-NO" sz="1600" dirty="0" err="1"/>
              <a:t>vocalization</a:t>
            </a:r>
            <a:r>
              <a:rPr lang="nb-NO" sz="1600" dirty="0"/>
              <a:t> (e.g. asks for food) </a:t>
            </a:r>
            <a:r>
              <a:rPr lang="nb-NO" sz="1600" dirty="0">
                <a:solidFill>
                  <a:prstClr val="black"/>
                </a:solidFill>
                <a:latin typeface="+mn-lt"/>
                <a:cs typeface="Times New Roman" pitchFamily="18" charset="0"/>
              </a:rPr>
              <a:t>- </a:t>
            </a:r>
            <a:r>
              <a:rPr lang="nb-NO" sz="1600" dirty="0">
                <a:solidFill>
                  <a:prstClr val="black"/>
                </a:solidFill>
                <a:cs typeface="Times New Roman" pitchFamily="18" charset="0"/>
              </a:rPr>
              <a:t>B</a:t>
            </a:r>
            <a:r>
              <a:rPr lang="nb-NO" sz="1600" dirty="0">
                <a:solidFill>
                  <a:prstClr val="black"/>
                </a:solidFill>
                <a:latin typeface="+mn-lt"/>
                <a:cs typeface="Times New Roman" pitchFamily="18" charset="0"/>
              </a:rPr>
              <a:t>urmese, house cat, Maine coon</a:t>
            </a:r>
          </a:p>
          <a:p>
            <a:pPr defTabSz="896938">
              <a:spcBef>
                <a:spcPts val="600"/>
              </a:spcBef>
              <a:defRPr/>
            </a:pPr>
            <a:r>
              <a:rPr lang="nb-NO" sz="1600" dirty="0" err="1"/>
              <a:t>Fear</a:t>
            </a:r>
            <a:r>
              <a:rPr lang="nb-NO" sz="1600" dirty="0"/>
              <a:t> of </a:t>
            </a:r>
            <a:r>
              <a:rPr lang="nb-NO" sz="1600" dirty="0" err="1"/>
              <a:t>unfamiliar</a:t>
            </a:r>
            <a:r>
              <a:rPr lang="nb-NO" sz="1600" dirty="0"/>
              <a:t> </a:t>
            </a:r>
            <a:r>
              <a:rPr lang="nb-NO" sz="1600" dirty="0" err="1"/>
              <a:t>dogs</a:t>
            </a:r>
            <a:r>
              <a:rPr lang="nb-NO" sz="1600" dirty="0"/>
              <a:t> or </a:t>
            </a:r>
            <a:r>
              <a:rPr lang="nb-NO" sz="1600" dirty="0" err="1"/>
              <a:t>cats</a:t>
            </a:r>
            <a:r>
              <a:rPr lang="nb-NO" sz="1600" dirty="0"/>
              <a:t>	</a:t>
            </a:r>
            <a:r>
              <a:rPr lang="nb-NO" sz="1600" dirty="0">
                <a:solidFill>
                  <a:prstClr val="black"/>
                </a:solidFill>
                <a:latin typeface="+mn-lt"/>
                <a:cs typeface="Times New Roman" pitchFamily="18" charset="0"/>
              </a:rPr>
              <a:t>- House </a:t>
            </a:r>
            <a:r>
              <a:rPr lang="nb-NO" sz="1600" dirty="0" err="1">
                <a:solidFill>
                  <a:prstClr val="black"/>
                </a:solidFill>
                <a:latin typeface="+mn-lt"/>
                <a:cs typeface="Times New Roman" pitchFamily="18" charset="0"/>
              </a:rPr>
              <a:t>cat</a:t>
            </a:r>
            <a:r>
              <a:rPr lang="nb-NO" sz="1600" dirty="0">
                <a:solidFill>
                  <a:prstClr val="black"/>
                </a:solidFill>
                <a:latin typeface="+mn-lt"/>
                <a:cs typeface="Times New Roman" pitchFamily="18" charset="0"/>
              </a:rPr>
              <a:t>, Devon Rex</a:t>
            </a:r>
          </a:p>
          <a:p>
            <a:pPr defTabSz="896938">
              <a:spcBef>
                <a:spcPts val="600"/>
              </a:spcBef>
              <a:defRPr/>
            </a:pPr>
            <a:r>
              <a:rPr lang="nb-NO" sz="1600" dirty="0"/>
              <a:t>Crepuscular activity			</a:t>
            </a:r>
            <a:r>
              <a:rPr lang="nb-NO" sz="1600" dirty="0">
                <a:solidFill>
                  <a:prstClr val="black"/>
                </a:solidFill>
                <a:latin typeface="+mn-lt"/>
                <a:cs typeface="Times New Roman" pitchFamily="18" charset="0"/>
              </a:rPr>
              <a:t>- </a:t>
            </a:r>
            <a:r>
              <a:rPr lang="nb-NO" sz="1600" dirty="0">
                <a:solidFill>
                  <a:prstClr val="black"/>
                </a:solidFill>
                <a:cs typeface="Times New Roman" pitchFamily="18" charset="0"/>
              </a:rPr>
              <a:t>E</a:t>
            </a:r>
            <a:r>
              <a:rPr lang="nb-NO" sz="1600" dirty="0">
                <a:solidFill>
                  <a:prstClr val="black"/>
                </a:solidFill>
                <a:latin typeface="+mn-lt"/>
                <a:cs typeface="Times New Roman" pitchFamily="18" charset="0"/>
              </a:rPr>
              <a:t>gyptian </a:t>
            </a:r>
            <a:r>
              <a:rPr lang="nb-NO" sz="1600" dirty="0">
                <a:solidFill>
                  <a:prstClr val="black"/>
                </a:solidFill>
                <a:cs typeface="Times New Roman" pitchFamily="18" charset="0"/>
              </a:rPr>
              <a:t>M</a:t>
            </a:r>
            <a:r>
              <a:rPr lang="nb-NO" sz="1600" dirty="0">
                <a:solidFill>
                  <a:prstClr val="black"/>
                </a:solidFill>
                <a:latin typeface="+mn-lt"/>
                <a:cs typeface="Times New Roman" pitchFamily="18" charset="0"/>
              </a:rPr>
              <a:t>au, Burmese, </a:t>
            </a:r>
            <a:r>
              <a:rPr lang="nb-NO" sz="1600" dirty="0">
                <a:solidFill>
                  <a:prstClr val="black"/>
                </a:solidFill>
                <a:cs typeface="Times New Roman" pitchFamily="18" charset="0"/>
              </a:rPr>
              <a:t>A</a:t>
            </a:r>
            <a:r>
              <a:rPr lang="nb-NO" sz="1600" dirty="0">
                <a:solidFill>
                  <a:prstClr val="black"/>
                </a:solidFill>
                <a:latin typeface="+mn-lt"/>
                <a:cs typeface="Times New Roman" pitchFamily="18" charset="0"/>
              </a:rPr>
              <a:t>byssinian, Norwegian 				  forest cat</a:t>
            </a:r>
          </a:p>
          <a:p>
            <a:pPr eaLnBrk="1" fontAlgn="auto" hangingPunct="1">
              <a:spcBef>
                <a:spcPts val="600"/>
              </a:spcBef>
              <a:spcAft>
                <a:spcPts val="0"/>
              </a:spcAft>
              <a:defRPr/>
            </a:pPr>
            <a:r>
              <a:rPr lang="nb-NO" sz="1600" dirty="0">
                <a:solidFill>
                  <a:prstClr val="black"/>
                </a:solidFill>
                <a:latin typeface="+mn-lt"/>
                <a:cs typeface="Times New Roman" pitchFamily="18" charset="0"/>
              </a:rPr>
              <a:t>  </a:t>
            </a:r>
            <a:endParaRPr lang="nb-NO" sz="1600" dirty="0">
              <a:solidFill>
                <a:prstClr val="black"/>
              </a:solidFill>
              <a:latin typeface="+mn-lt"/>
              <a:cs typeface="+mn-cs"/>
            </a:endParaRPr>
          </a:p>
        </p:txBody>
      </p:sp>
      <p:sp>
        <p:nvSpPr>
          <p:cNvPr id="4" name="Date Placeholder 3"/>
          <p:cNvSpPr>
            <a:spLocks noGrp="1"/>
          </p:cNvSpPr>
          <p:nvPr>
            <p:ph type="dt" sz="half" idx="10"/>
          </p:nvPr>
        </p:nvSpPr>
        <p:spPr/>
        <p:txBody>
          <a:bodyPr/>
          <a:lstStyle/>
          <a:p>
            <a:r>
              <a:rPr lang="nb-NO"/>
              <a:t>Norwegian University of Life Sciences</a:t>
            </a:r>
            <a:endParaRPr lang="nb-NO" dirty="0"/>
          </a:p>
        </p:txBody>
      </p:sp>
      <p:sp>
        <p:nvSpPr>
          <p:cNvPr id="6" name="Slide Number Placeholder 5"/>
          <p:cNvSpPr>
            <a:spLocks noGrp="1"/>
          </p:cNvSpPr>
          <p:nvPr>
            <p:ph type="sldNum" sz="quarter" idx="12"/>
          </p:nvPr>
        </p:nvSpPr>
        <p:spPr/>
        <p:txBody>
          <a:bodyPr/>
          <a:lstStyle/>
          <a:p>
            <a:fld id="{76503D8D-F27D-49CA-A299-3589FD585F6D}" type="slidenum">
              <a:rPr lang="nb-NO" smtClean="0"/>
              <a:pPr/>
              <a:t>10</a:t>
            </a:fld>
            <a:endParaRPr lang="nb-NO"/>
          </a:p>
        </p:txBody>
      </p:sp>
    </p:spTree>
    <p:extLst>
      <p:ext uri="{BB962C8B-B14F-4D97-AF65-F5344CB8AC3E}">
        <p14:creationId xmlns:p14="http://schemas.microsoft.com/office/powerpoint/2010/main" val="2544864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pPr eaLnBrk="1" fontAlgn="auto" hangingPunct="1">
              <a:spcBef>
                <a:spcPts val="0"/>
              </a:spcBef>
              <a:spcAft>
                <a:spcPts val="0"/>
              </a:spcAft>
            </a:pPr>
            <a:endParaRPr lang="en-US" sz="1800">
              <a:solidFill>
                <a:prstClr val="black"/>
              </a:solidFill>
              <a:latin typeface="Arial"/>
              <a:cs typeface="+mn-cs"/>
            </a:endParaRPr>
          </a:p>
        </p:txBody>
      </p:sp>
      <p:sp>
        <p:nvSpPr>
          <p:cNvPr id="34821"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pPr eaLnBrk="1" fontAlgn="auto" hangingPunct="1">
              <a:spcBef>
                <a:spcPts val="0"/>
              </a:spcBef>
              <a:spcAft>
                <a:spcPts val="0"/>
              </a:spcAft>
            </a:pPr>
            <a:endParaRPr lang="en-US" sz="1800">
              <a:solidFill>
                <a:prstClr val="black"/>
              </a:solidFill>
              <a:latin typeface="Arial"/>
              <a:cs typeface="+mn-cs"/>
            </a:endParaRPr>
          </a:p>
        </p:txBody>
      </p:sp>
      <p:sp>
        <p:nvSpPr>
          <p:cNvPr id="34822"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pPr eaLnBrk="1" fontAlgn="auto" hangingPunct="1">
              <a:spcBef>
                <a:spcPts val="0"/>
              </a:spcBef>
              <a:spcAft>
                <a:spcPts val="0"/>
              </a:spcAft>
            </a:pPr>
            <a:endParaRPr lang="en-US" sz="1800">
              <a:solidFill>
                <a:prstClr val="black"/>
              </a:solidFill>
              <a:latin typeface="Arial"/>
              <a:cs typeface="+mn-cs"/>
            </a:endParaRPr>
          </a:p>
        </p:txBody>
      </p:sp>
      <p:sp>
        <p:nvSpPr>
          <p:cNvPr id="34823"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pPr eaLnBrk="1" fontAlgn="auto" hangingPunct="1">
              <a:spcBef>
                <a:spcPts val="0"/>
              </a:spcBef>
              <a:spcAft>
                <a:spcPts val="0"/>
              </a:spcAft>
            </a:pPr>
            <a:endParaRPr lang="en-US" sz="1800">
              <a:solidFill>
                <a:prstClr val="black"/>
              </a:solidFill>
              <a:latin typeface="Arial"/>
              <a:cs typeface="+mn-cs"/>
            </a:endParaRPr>
          </a:p>
        </p:txBody>
      </p:sp>
      <p:sp>
        <p:nvSpPr>
          <p:cNvPr id="34824" name="Rectangle 6"/>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pPr eaLnBrk="1" fontAlgn="auto" hangingPunct="1">
              <a:spcBef>
                <a:spcPts val="0"/>
              </a:spcBef>
              <a:spcAft>
                <a:spcPts val="0"/>
              </a:spcAft>
            </a:pPr>
            <a:endParaRPr lang="en-US" sz="1800">
              <a:solidFill>
                <a:prstClr val="black"/>
              </a:solidFill>
              <a:latin typeface="Arial"/>
              <a:cs typeface="+mn-cs"/>
            </a:endParaRPr>
          </a:p>
        </p:txBody>
      </p:sp>
      <p:sp>
        <p:nvSpPr>
          <p:cNvPr id="34825" name="Rectangle 7"/>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pPr eaLnBrk="1" fontAlgn="auto" hangingPunct="1">
              <a:spcBef>
                <a:spcPts val="0"/>
              </a:spcBef>
              <a:spcAft>
                <a:spcPts val="0"/>
              </a:spcAft>
            </a:pPr>
            <a:endParaRPr lang="en-US" sz="1800">
              <a:solidFill>
                <a:prstClr val="black"/>
              </a:solidFill>
              <a:latin typeface="Arial"/>
              <a:cs typeface="+mn-cs"/>
            </a:endParaRPr>
          </a:p>
        </p:txBody>
      </p:sp>
      <p:sp>
        <p:nvSpPr>
          <p:cNvPr id="34826" name="Rectangle 8"/>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pPr eaLnBrk="1" fontAlgn="auto" hangingPunct="1">
              <a:spcBef>
                <a:spcPts val="0"/>
              </a:spcBef>
              <a:spcAft>
                <a:spcPts val="0"/>
              </a:spcAft>
            </a:pPr>
            <a:endParaRPr lang="en-US" sz="1800">
              <a:solidFill>
                <a:prstClr val="black"/>
              </a:solidFill>
              <a:latin typeface="Arial"/>
              <a:cs typeface="+mn-cs"/>
            </a:endParaRPr>
          </a:p>
        </p:txBody>
      </p:sp>
      <p:sp>
        <p:nvSpPr>
          <p:cNvPr id="34827" name="Rectangle 9"/>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pPr eaLnBrk="1" fontAlgn="auto" hangingPunct="1">
              <a:spcBef>
                <a:spcPts val="0"/>
              </a:spcBef>
              <a:spcAft>
                <a:spcPts val="0"/>
              </a:spcAft>
            </a:pPr>
            <a:endParaRPr lang="en-US" sz="1800">
              <a:solidFill>
                <a:prstClr val="black"/>
              </a:solidFill>
              <a:latin typeface="Arial"/>
              <a:cs typeface="+mn-cs"/>
            </a:endParaRPr>
          </a:p>
        </p:txBody>
      </p:sp>
      <p:sp>
        <p:nvSpPr>
          <p:cNvPr id="34828" name="Rectangle 10"/>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pPr eaLnBrk="1" fontAlgn="auto" hangingPunct="1">
              <a:spcBef>
                <a:spcPts val="0"/>
              </a:spcBef>
              <a:spcAft>
                <a:spcPts val="0"/>
              </a:spcAft>
            </a:pPr>
            <a:endParaRPr lang="en-US" sz="1800">
              <a:solidFill>
                <a:prstClr val="black"/>
              </a:solidFill>
              <a:latin typeface="Arial"/>
              <a:cs typeface="+mn-cs"/>
            </a:endParaRPr>
          </a:p>
        </p:txBody>
      </p:sp>
      <p:sp>
        <p:nvSpPr>
          <p:cNvPr id="34829" name="Rectangle 11"/>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pPr eaLnBrk="1" fontAlgn="auto" hangingPunct="1">
              <a:spcBef>
                <a:spcPts val="0"/>
              </a:spcBef>
              <a:spcAft>
                <a:spcPts val="0"/>
              </a:spcAft>
            </a:pPr>
            <a:endParaRPr lang="en-US" sz="1800">
              <a:solidFill>
                <a:prstClr val="black"/>
              </a:solidFill>
              <a:latin typeface="Arial"/>
              <a:cs typeface="+mn-cs"/>
            </a:endParaRPr>
          </a:p>
        </p:txBody>
      </p:sp>
      <p:sp>
        <p:nvSpPr>
          <p:cNvPr id="34830" name="Rectangle 1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pPr eaLnBrk="1" fontAlgn="auto" hangingPunct="1">
              <a:spcBef>
                <a:spcPts val="0"/>
              </a:spcBef>
              <a:spcAft>
                <a:spcPts val="0"/>
              </a:spcAft>
            </a:pPr>
            <a:endParaRPr lang="en-US" sz="1800">
              <a:solidFill>
                <a:prstClr val="black"/>
              </a:solidFill>
              <a:latin typeface="Arial"/>
              <a:cs typeface="+mn-cs"/>
            </a:endParaRPr>
          </a:p>
        </p:txBody>
      </p:sp>
      <p:sp>
        <p:nvSpPr>
          <p:cNvPr id="34831" name="Rectangle 1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pPr eaLnBrk="1" fontAlgn="auto" hangingPunct="1">
              <a:spcBef>
                <a:spcPts val="0"/>
              </a:spcBef>
              <a:spcAft>
                <a:spcPts val="0"/>
              </a:spcAft>
            </a:pPr>
            <a:endParaRPr lang="en-US" sz="1800">
              <a:solidFill>
                <a:prstClr val="black"/>
              </a:solidFill>
              <a:latin typeface="Arial"/>
              <a:cs typeface="+mn-cs"/>
            </a:endParaRPr>
          </a:p>
        </p:txBody>
      </p:sp>
      <p:sp>
        <p:nvSpPr>
          <p:cNvPr id="34832" name="Rectangle 1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pPr eaLnBrk="1" fontAlgn="auto" hangingPunct="1">
              <a:spcBef>
                <a:spcPts val="0"/>
              </a:spcBef>
              <a:spcAft>
                <a:spcPts val="0"/>
              </a:spcAft>
            </a:pPr>
            <a:endParaRPr lang="en-US" sz="1800">
              <a:solidFill>
                <a:prstClr val="black"/>
              </a:solidFill>
              <a:latin typeface="Arial"/>
              <a:cs typeface="+mn-cs"/>
            </a:endParaRPr>
          </a:p>
        </p:txBody>
      </p:sp>
      <p:sp>
        <p:nvSpPr>
          <p:cNvPr id="34833" name="Rectangle 1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pPr eaLnBrk="1" fontAlgn="auto" hangingPunct="1">
              <a:spcBef>
                <a:spcPts val="0"/>
              </a:spcBef>
              <a:spcAft>
                <a:spcPts val="0"/>
              </a:spcAft>
            </a:pPr>
            <a:endParaRPr lang="en-US" sz="1800">
              <a:solidFill>
                <a:prstClr val="black"/>
              </a:solidFill>
              <a:latin typeface="Arial"/>
              <a:cs typeface="+mn-cs"/>
            </a:endParaRPr>
          </a:p>
        </p:txBody>
      </p:sp>
      <p:sp>
        <p:nvSpPr>
          <p:cNvPr id="34834" name="Rectangle 16"/>
          <p:cNvSpPr>
            <a:spLocks noGrp="1" noChangeArrowheads="1"/>
          </p:cNvSpPr>
          <p:nvPr>
            <p:ph type="title"/>
          </p:nvPr>
        </p:nvSpPr>
        <p:spPr>
          <a:xfrm>
            <a:off x="576000" y="335698"/>
            <a:ext cx="7236360" cy="1567096"/>
          </a:xfrm>
          <a:noFill/>
        </p:spPr>
        <p:txBody>
          <a:bodyPr lIns="90488" tIns="44450" rIns="90488" bIns="44450"/>
          <a:lstStyle/>
          <a:p>
            <a:pPr eaLnBrk="1" hangingPunct="1"/>
            <a:r>
              <a:rPr lang="nb-NO" sz="3200" dirty="0"/>
              <a:t>Heritability of behaviour traits based </a:t>
            </a:r>
            <a:br>
              <a:rPr lang="nb-NO" sz="3200" dirty="0"/>
            </a:br>
            <a:r>
              <a:rPr lang="nb-NO" sz="3200" dirty="0"/>
              <a:t>on paternal half-sibs in Siamese and Persian cats</a:t>
            </a:r>
          </a:p>
        </p:txBody>
      </p:sp>
      <p:sp>
        <p:nvSpPr>
          <p:cNvPr id="34835" name="Rectangle 17"/>
          <p:cNvSpPr>
            <a:spLocks noChangeArrowheads="1"/>
          </p:cNvSpPr>
          <p:nvPr/>
        </p:nvSpPr>
        <p:spPr bwMode="auto">
          <a:xfrm>
            <a:off x="755576" y="2378703"/>
            <a:ext cx="7941706" cy="3475310"/>
          </a:xfrm>
          <a:prstGeom prst="rect">
            <a:avLst/>
          </a:prstGeom>
          <a:noFill/>
          <a:ln w="12700">
            <a:noFill/>
            <a:miter lim="800000"/>
            <a:headEnd/>
            <a:tailEnd/>
          </a:ln>
        </p:spPr>
        <p:txBody>
          <a:bodyPr wrap="square" lIns="90488" tIns="44450" rIns="90488" bIns="44450">
            <a:spAutoFit/>
          </a:bodyPr>
          <a:lstStyle/>
          <a:p>
            <a:pPr eaLnBrk="1" fontAlgn="auto" hangingPunct="1">
              <a:spcBef>
                <a:spcPts val="0"/>
              </a:spcBef>
              <a:spcAft>
                <a:spcPts val="0"/>
              </a:spcAft>
              <a:tabLst>
                <a:tab pos="6667500" algn="l"/>
              </a:tabLst>
            </a:pPr>
            <a:r>
              <a:rPr lang="nb-NO" b="1" i="1" dirty="0">
                <a:solidFill>
                  <a:prstClr val="black"/>
                </a:solidFill>
                <a:latin typeface="Arial"/>
              </a:rPr>
              <a:t>Behaviour </a:t>
            </a:r>
            <a:r>
              <a:rPr lang="nb-NO" b="1" i="1" dirty="0" err="1">
                <a:solidFill>
                  <a:prstClr val="black"/>
                </a:solidFill>
                <a:latin typeface="Arial"/>
              </a:rPr>
              <a:t>trait</a:t>
            </a:r>
            <a:r>
              <a:rPr lang="nb-NO" sz="1800" b="1" i="1" dirty="0">
                <a:solidFill>
                  <a:prstClr val="black"/>
                </a:solidFill>
                <a:latin typeface="Arial"/>
                <a:cs typeface="+mn-cs"/>
              </a:rPr>
              <a:t>                                                                       </a:t>
            </a:r>
            <a:r>
              <a:rPr lang="nb-NO" sz="1800" b="1" i="1" dirty="0" err="1">
                <a:solidFill>
                  <a:prstClr val="black"/>
                </a:solidFill>
                <a:latin typeface="Arial"/>
                <a:cs typeface="+mn-cs"/>
              </a:rPr>
              <a:t>Heritability</a:t>
            </a:r>
            <a:r>
              <a:rPr lang="nb-NO" sz="1800" b="1" i="1" dirty="0">
                <a:solidFill>
                  <a:prstClr val="black"/>
                </a:solidFill>
                <a:latin typeface="Arial"/>
                <a:cs typeface="+mn-cs"/>
              </a:rPr>
              <a:t> (h</a:t>
            </a:r>
            <a:r>
              <a:rPr lang="nb-NO" sz="1800" b="1" i="1" baseline="30000" dirty="0">
                <a:solidFill>
                  <a:prstClr val="black"/>
                </a:solidFill>
                <a:latin typeface="Arial"/>
                <a:cs typeface="+mn-cs"/>
              </a:rPr>
              <a:t>2</a:t>
            </a:r>
            <a:r>
              <a:rPr lang="nb-NO" sz="1800" b="1" i="1" dirty="0">
                <a:solidFill>
                  <a:prstClr val="black"/>
                </a:solidFill>
                <a:latin typeface="Arial"/>
                <a:cs typeface="+mn-cs"/>
              </a:rPr>
              <a:t>)</a:t>
            </a:r>
          </a:p>
          <a:p>
            <a:pPr eaLnBrk="1" fontAlgn="auto" hangingPunct="1">
              <a:spcBef>
                <a:spcPts val="0"/>
              </a:spcBef>
              <a:spcAft>
                <a:spcPts val="0"/>
              </a:spcAft>
              <a:tabLst>
                <a:tab pos="6667500" algn="l"/>
              </a:tabLst>
            </a:pPr>
            <a:endParaRPr lang="nb-NO" sz="1800" b="1" i="1" dirty="0">
              <a:solidFill>
                <a:prstClr val="black"/>
              </a:solidFill>
              <a:latin typeface="Arial"/>
              <a:cs typeface="+mn-cs"/>
            </a:endParaRPr>
          </a:p>
          <a:p>
            <a:pPr eaLnBrk="1" fontAlgn="auto" hangingPunct="1">
              <a:spcBef>
                <a:spcPts val="0"/>
              </a:spcBef>
              <a:spcAft>
                <a:spcPts val="0"/>
              </a:spcAft>
              <a:tabLst>
                <a:tab pos="6667500" algn="l"/>
              </a:tabLst>
            </a:pPr>
            <a:r>
              <a:rPr lang="nb-NO" sz="2200" dirty="0">
                <a:solidFill>
                  <a:prstClr val="black"/>
                </a:solidFill>
                <a:latin typeface="Arial"/>
                <a:cs typeface="+mn-cs"/>
              </a:rPr>
              <a:t>The cat is </a:t>
            </a:r>
            <a:r>
              <a:rPr lang="nb-NO" sz="2200" dirty="0">
                <a:solidFill>
                  <a:srgbClr val="009D7F"/>
                </a:solidFill>
                <a:latin typeface="Arial"/>
                <a:cs typeface="+mn-cs"/>
              </a:rPr>
              <a:t>active</a:t>
            </a:r>
            <a:r>
              <a:rPr lang="nb-NO" sz="2200" dirty="0">
                <a:solidFill>
                  <a:prstClr val="black"/>
                </a:solidFill>
                <a:latin typeface="Arial"/>
                <a:cs typeface="+mn-cs"/>
              </a:rPr>
              <a:t> and </a:t>
            </a:r>
            <a:r>
              <a:rPr lang="nb-NO" sz="2200" dirty="0">
                <a:solidFill>
                  <a:srgbClr val="009D7F"/>
                </a:solidFill>
                <a:latin typeface="Arial"/>
                <a:cs typeface="+mn-cs"/>
              </a:rPr>
              <a:t>playful</a:t>
            </a:r>
            <a:r>
              <a:rPr lang="nb-NO" sz="2200" dirty="0">
                <a:latin typeface="Arial"/>
                <a:cs typeface="+mn-cs"/>
              </a:rPr>
              <a:t>.</a:t>
            </a:r>
            <a:r>
              <a:rPr lang="nb-NO" sz="2200" dirty="0">
                <a:solidFill>
                  <a:prstClr val="black"/>
                </a:solidFill>
                <a:latin typeface="Arial"/>
                <a:cs typeface="+mn-cs"/>
              </a:rPr>
              <a:t>	0.37</a:t>
            </a:r>
          </a:p>
          <a:p>
            <a:pPr eaLnBrk="1" fontAlgn="auto" hangingPunct="1">
              <a:spcBef>
                <a:spcPts val="0"/>
              </a:spcBef>
              <a:spcAft>
                <a:spcPts val="0"/>
              </a:spcAft>
              <a:tabLst>
                <a:tab pos="6667500" algn="l"/>
              </a:tabLst>
            </a:pPr>
            <a:r>
              <a:rPr lang="nb-NO" sz="2200" dirty="0">
                <a:solidFill>
                  <a:prstClr val="black"/>
                </a:solidFill>
                <a:latin typeface="Arial"/>
                <a:cs typeface="+mn-cs"/>
              </a:rPr>
              <a:t>The cats seeks </a:t>
            </a:r>
            <a:r>
              <a:rPr lang="nb-NO" sz="2200" dirty="0">
                <a:solidFill>
                  <a:srgbClr val="009D7F"/>
                </a:solidFill>
                <a:latin typeface="Arial"/>
                <a:cs typeface="+mn-cs"/>
              </a:rPr>
              <a:t>contact</a:t>
            </a:r>
            <a:r>
              <a:rPr lang="nb-NO" sz="2200" dirty="0">
                <a:solidFill>
                  <a:prstClr val="black"/>
                </a:solidFill>
                <a:latin typeface="Arial"/>
                <a:cs typeface="+mn-cs"/>
              </a:rPr>
              <a:t> with </a:t>
            </a:r>
            <a:r>
              <a:rPr lang="nb-NO" sz="2200" dirty="0">
                <a:solidFill>
                  <a:srgbClr val="009D7F"/>
                </a:solidFill>
                <a:latin typeface="Arial"/>
                <a:cs typeface="+mn-cs"/>
              </a:rPr>
              <a:t>unfamiliar humans</a:t>
            </a:r>
            <a:r>
              <a:rPr lang="nb-NO" sz="2200" dirty="0">
                <a:latin typeface="Arial"/>
                <a:cs typeface="+mn-cs"/>
              </a:rPr>
              <a:t>. </a:t>
            </a:r>
            <a:r>
              <a:rPr lang="nb-NO" sz="2200" dirty="0">
                <a:solidFill>
                  <a:prstClr val="black"/>
                </a:solidFill>
                <a:latin typeface="Arial"/>
                <a:cs typeface="+mn-cs"/>
              </a:rPr>
              <a:t>	0.31</a:t>
            </a:r>
          </a:p>
          <a:p>
            <a:pPr eaLnBrk="1" fontAlgn="auto" hangingPunct="1">
              <a:spcBef>
                <a:spcPts val="0"/>
              </a:spcBef>
              <a:spcAft>
                <a:spcPts val="0"/>
              </a:spcAft>
              <a:tabLst>
                <a:tab pos="6667500" algn="l"/>
              </a:tabLst>
            </a:pPr>
            <a:r>
              <a:rPr lang="nb-NO" sz="2200" dirty="0">
                <a:solidFill>
                  <a:prstClr val="black"/>
                </a:solidFill>
                <a:latin typeface="Arial"/>
                <a:cs typeface="+mn-cs"/>
              </a:rPr>
              <a:t>The cat seeks </a:t>
            </a:r>
            <a:r>
              <a:rPr lang="nb-NO" sz="2200" dirty="0">
                <a:solidFill>
                  <a:srgbClr val="009D7F"/>
                </a:solidFill>
                <a:latin typeface="Arial"/>
                <a:cs typeface="+mn-cs"/>
              </a:rPr>
              <a:t>contact</a:t>
            </a:r>
            <a:r>
              <a:rPr lang="nb-NO" sz="2200" dirty="0">
                <a:solidFill>
                  <a:prstClr val="black"/>
                </a:solidFill>
                <a:latin typeface="Arial"/>
                <a:cs typeface="+mn-cs"/>
              </a:rPr>
              <a:t> with </a:t>
            </a:r>
            <a:r>
              <a:rPr lang="nb-NO" sz="2200" dirty="0">
                <a:solidFill>
                  <a:srgbClr val="009D7F"/>
                </a:solidFill>
                <a:latin typeface="Arial"/>
                <a:cs typeface="+mn-cs"/>
              </a:rPr>
              <a:t>unfamiliar children</a:t>
            </a:r>
            <a:r>
              <a:rPr lang="nb-NO" sz="2200" dirty="0">
                <a:latin typeface="Arial"/>
                <a:cs typeface="+mn-cs"/>
              </a:rPr>
              <a:t>. </a:t>
            </a:r>
            <a:r>
              <a:rPr lang="nb-NO" sz="2200" dirty="0">
                <a:solidFill>
                  <a:prstClr val="black"/>
                </a:solidFill>
                <a:latin typeface="Arial"/>
                <a:cs typeface="+mn-cs"/>
              </a:rPr>
              <a:t>	0.25 </a:t>
            </a:r>
          </a:p>
          <a:p>
            <a:pPr eaLnBrk="1" fontAlgn="auto" hangingPunct="1">
              <a:spcBef>
                <a:spcPts val="0"/>
              </a:spcBef>
              <a:spcAft>
                <a:spcPts val="0"/>
              </a:spcAft>
              <a:tabLst>
                <a:tab pos="6667500" algn="l"/>
              </a:tabLst>
            </a:pPr>
            <a:r>
              <a:rPr lang="nb-NO" sz="2200" dirty="0">
                <a:solidFill>
                  <a:prstClr val="black"/>
                </a:solidFill>
                <a:latin typeface="Arial"/>
              </a:rPr>
              <a:t>T</a:t>
            </a:r>
            <a:r>
              <a:rPr lang="nb-NO" sz="2200" dirty="0">
                <a:solidFill>
                  <a:prstClr val="black"/>
                </a:solidFill>
                <a:latin typeface="Arial"/>
                <a:cs typeface="+mn-cs"/>
              </a:rPr>
              <a:t>he cat shows </a:t>
            </a:r>
            <a:r>
              <a:rPr lang="nb-NO" sz="2200" dirty="0">
                <a:solidFill>
                  <a:srgbClr val="009D7F"/>
                </a:solidFill>
                <a:latin typeface="Arial"/>
                <a:cs typeface="+mn-cs"/>
              </a:rPr>
              <a:t>fear</a:t>
            </a:r>
            <a:r>
              <a:rPr lang="nb-NO" sz="2200" dirty="0">
                <a:solidFill>
                  <a:prstClr val="black"/>
                </a:solidFill>
                <a:latin typeface="Arial"/>
              </a:rPr>
              <a:t> towards </a:t>
            </a:r>
            <a:r>
              <a:rPr lang="nb-NO" sz="2200" dirty="0">
                <a:solidFill>
                  <a:srgbClr val="009D7F"/>
                </a:solidFill>
                <a:latin typeface="Arial"/>
              </a:rPr>
              <a:t>unfamiliar humans</a:t>
            </a:r>
            <a:r>
              <a:rPr lang="nb-NO" sz="2200" dirty="0">
                <a:latin typeface="Arial"/>
                <a:cs typeface="+mn-cs"/>
              </a:rPr>
              <a:t>. </a:t>
            </a:r>
            <a:r>
              <a:rPr lang="nb-NO" sz="2200" dirty="0">
                <a:solidFill>
                  <a:prstClr val="black"/>
                </a:solidFill>
                <a:latin typeface="Arial"/>
                <a:cs typeface="+mn-cs"/>
              </a:rPr>
              <a:t>	0.25 </a:t>
            </a:r>
          </a:p>
          <a:p>
            <a:pPr eaLnBrk="1" fontAlgn="auto" hangingPunct="1">
              <a:spcBef>
                <a:spcPts val="0"/>
              </a:spcBef>
              <a:spcAft>
                <a:spcPts val="0"/>
              </a:spcAft>
              <a:tabLst>
                <a:tab pos="6667500" algn="l"/>
              </a:tabLst>
            </a:pPr>
            <a:r>
              <a:rPr lang="nb-NO" sz="2200" dirty="0">
                <a:solidFill>
                  <a:prstClr val="black"/>
                </a:solidFill>
                <a:latin typeface="Arial"/>
                <a:cs typeface="+mn-cs"/>
              </a:rPr>
              <a:t>The cat shows </a:t>
            </a:r>
            <a:r>
              <a:rPr lang="nb-NO" sz="2200" dirty="0">
                <a:solidFill>
                  <a:srgbClr val="009D7F"/>
                </a:solidFill>
                <a:latin typeface="Arial"/>
                <a:cs typeface="+mn-cs"/>
              </a:rPr>
              <a:t>fear</a:t>
            </a:r>
            <a:r>
              <a:rPr lang="nb-NO" sz="2200" dirty="0">
                <a:solidFill>
                  <a:prstClr val="black"/>
                </a:solidFill>
                <a:latin typeface="Arial"/>
                <a:cs typeface="+mn-cs"/>
              </a:rPr>
              <a:t> of </a:t>
            </a:r>
            <a:r>
              <a:rPr lang="nb-NO" sz="2200" dirty="0">
                <a:solidFill>
                  <a:srgbClr val="009D7F"/>
                </a:solidFill>
                <a:latin typeface="Arial"/>
                <a:cs typeface="+mn-cs"/>
              </a:rPr>
              <a:t>strong noise</a:t>
            </a:r>
            <a:r>
              <a:rPr lang="nb-NO" sz="2200" dirty="0">
                <a:latin typeface="Arial"/>
                <a:cs typeface="+mn-cs"/>
              </a:rPr>
              <a:t>. </a:t>
            </a:r>
            <a:r>
              <a:rPr lang="nb-NO" sz="2200" dirty="0">
                <a:solidFill>
                  <a:prstClr val="black"/>
                </a:solidFill>
                <a:latin typeface="Arial"/>
                <a:cs typeface="+mn-cs"/>
              </a:rPr>
              <a:t>	0.22</a:t>
            </a:r>
          </a:p>
          <a:p>
            <a:pPr eaLnBrk="1" fontAlgn="auto" hangingPunct="1">
              <a:spcBef>
                <a:spcPts val="0"/>
              </a:spcBef>
              <a:spcAft>
                <a:spcPts val="0"/>
              </a:spcAft>
              <a:tabLst>
                <a:tab pos="6667500" algn="l"/>
              </a:tabLst>
            </a:pPr>
            <a:r>
              <a:rPr lang="nb-NO" sz="2200" dirty="0">
                <a:solidFill>
                  <a:prstClr val="black"/>
                </a:solidFill>
                <a:latin typeface="Arial"/>
                <a:cs typeface="+mn-cs"/>
              </a:rPr>
              <a:t>The cat is </a:t>
            </a:r>
            <a:r>
              <a:rPr lang="nb-NO" sz="2200" dirty="0">
                <a:solidFill>
                  <a:srgbClr val="009D7F"/>
                </a:solidFill>
                <a:latin typeface="Arial"/>
              </a:rPr>
              <a:t>sociable</a:t>
            </a:r>
            <a:r>
              <a:rPr lang="nb-NO" sz="2200" dirty="0">
                <a:solidFill>
                  <a:prstClr val="black"/>
                </a:solidFill>
                <a:latin typeface="Arial"/>
              </a:rPr>
              <a:t> towards </a:t>
            </a:r>
            <a:r>
              <a:rPr lang="nb-NO" sz="2200" dirty="0">
                <a:solidFill>
                  <a:srgbClr val="009D7F"/>
                </a:solidFill>
                <a:latin typeface="Arial"/>
              </a:rPr>
              <a:t>unfamiliar humans</a:t>
            </a:r>
            <a:r>
              <a:rPr lang="nb-NO" sz="2200" dirty="0">
                <a:latin typeface="Arial"/>
                <a:cs typeface="+mn-cs"/>
              </a:rPr>
              <a:t>. </a:t>
            </a:r>
            <a:r>
              <a:rPr lang="nb-NO" sz="2200" dirty="0">
                <a:solidFill>
                  <a:prstClr val="black"/>
                </a:solidFill>
                <a:latin typeface="Arial"/>
                <a:cs typeface="+mn-cs"/>
              </a:rPr>
              <a:t>	0.17</a:t>
            </a:r>
          </a:p>
          <a:p>
            <a:pPr eaLnBrk="1" fontAlgn="auto" hangingPunct="1">
              <a:spcBef>
                <a:spcPts val="0"/>
              </a:spcBef>
              <a:spcAft>
                <a:spcPts val="0"/>
              </a:spcAft>
              <a:tabLst>
                <a:tab pos="6667500" algn="l"/>
              </a:tabLst>
            </a:pPr>
            <a:endParaRPr lang="nb-NO" sz="2200" dirty="0">
              <a:solidFill>
                <a:prstClr val="black"/>
              </a:solidFill>
              <a:latin typeface="Arial"/>
              <a:cs typeface="+mn-cs"/>
            </a:endParaRPr>
          </a:p>
          <a:p>
            <a:pPr eaLnBrk="1" fontAlgn="auto" hangingPunct="1">
              <a:spcBef>
                <a:spcPts val="0"/>
              </a:spcBef>
              <a:spcAft>
                <a:spcPts val="0"/>
              </a:spcAft>
              <a:tabLst>
                <a:tab pos="6667500" algn="l"/>
              </a:tabLst>
            </a:pPr>
            <a:r>
              <a:rPr lang="nb-NO" sz="1200" dirty="0">
                <a:solidFill>
                  <a:prstClr val="black"/>
                </a:solidFill>
                <a:latin typeface="Arial"/>
                <a:cs typeface="+mn-cs"/>
              </a:rPr>
              <a:t>(Westbye, 1998, </a:t>
            </a:r>
            <a:r>
              <a:rPr lang="nb-NO" sz="1200" dirty="0">
                <a:solidFill>
                  <a:prstClr val="black"/>
                </a:solidFill>
                <a:latin typeface="Arial"/>
              </a:rPr>
              <a:t>B</a:t>
            </a:r>
            <a:r>
              <a:rPr lang="nb-NO" sz="1200" dirty="0">
                <a:solidFill>
                  <a:prstClr val="black"/>
                </a:solidFill>
                <a:latin typeface="Arial"/>
                <a:cs typeface="+mn-cs"/>
              </a:rPr>
              <a:t>ehavioural differences between three cat breeds</a:t>
            </a:r>
            <a:r>
              <a:rPr lang="nb-NO" sz="1200" dirty="0">
                <a:solidFill>
                  <a:prstClr val="black"/>
                </a:solidFill>
                <a:latin typeface="Arial"/>
              </a:rPr>
              <a:t>:</a:t>
            </a:r>
            <a:r>
              <a:rPr lang="nb-NO" sz="1200" dirty="0">
                <a:solidFill>
                  <a:prstClr val="black"/>
                </a:solidFill>
                <a:latin typeface="Arial"/>
                <a:cs typeface="+mn-cs"/>
              </a:rPr>
              <a:t> heritability of some behaviour patterns, and the human–cat relationship. MSc thesis, Norwegian University of Life Sciences)</a:t>
            </a:r>
            <a:r>
              <a:rPr lang="nb-NO" sz="1800" dirty="0">
                <a:solidFill>
                  <a:prstClr val="black"/>
                </a:solidFill>
                <a:latin typeface="Arial"/>
                <a:cs typeface="+mn-cs"/>
              </a:rPr>
              <a:t>	</a:t>
            </a:r>
          </a:p>
        </p:txBody>
      </p:sp>
      <p:sp>
        <p:nvSpPr>
          <p:cNvPr id="3" name="Footer Placeholder 2"/>
          <p:cNvSpPr>
            <a:spLocks noGrp="1"/>
          </p:cNvSpPr>
          <p:nvPr>
            <p:ph type="ftr" sz="quarter" idx="10"/>
          </p:nvPr>
        </p:nvSpPr>
        <p:spPr/>
        <p:txBody>
          <a:bodyPr/>
          <a:lstStyle/>
          <a:p>
            <a:pPr>
              <a:defRPr/>
            </a:pPr>
            <a:r>
              <a:rPr lang="en-US"/>
              <a:t>The Cat - Behaviour and Welfare - Bjarne O. Braastad</a:t>
            </a:r>
            <a:endParaRPr lang="nb-NO"/>
          </a:p>
        </p:txBody>
      </p:sp>
      <p:sp>
        <p:nvSpPr>
          <p:cNvPr id="5" name="Slide Number Placeholder 4"/>
          <p:cNvSpPr>
            <a:spLocks noGrp="1"/>
          </p:cNvSpPr>
          <p:nvPr>
            <p:ph type="sldNum" sz="quarter" idx="11"/>
          </p:nvPr>
        </p:nvSpPr>
        <p:spPr/>
        <p:txBody>
          <a:bodyPr/>
          <a:lstStyle/>
          <a:p>
            <a:pPr>
              <a:defRPr/>
            </a:pPr>
            <a:fld id="{5701ABF7-1B2D-4B31-8FFC-97A29E77064B}" type="slidenum">
              <a:rPr lang="nb-NO" smtClean="0"/>
              <a:pPr>
                <a:defRPr/>
              </a:pPr>
              <a:t>11</a:t>
            </a:fld>
            <a:endParaRPr lang="nb-NO"/>
          </a:p>
        </p:txBody>
      </p:sp>
      <p:sp>
        <p:nvSpPr>
          <p:cNvPr id="21" name="Date Placeholder 2">
            <a:extLst>
              <a:ext uri="{FF2B5EF4-FFF2-40B4-BE49-F238E27FC236}">
                <a16:creationId xmlns:a16="http://schemas.microsoft.com/office/drawing/2014/main" id="{B6F8FAFB-6DB3-4DC3-AC36-F78B913A30E8}"/>
              </a:ext>
            </a:extLst>
          </p:cNvPr>
          <p:cNvSpPr txBox="1">
            <a:spLocks/>
          </p:cNvSpPr>
          <p:nvPr/>
        </p:nvSpPr>
        <p:spPr>
          <a:xfrm>
            <a:off x="5353200" y="6372140"/>
            <a:ext cx="2891208" cy="153888"/>
          </a:xfrm>
          <a:prstGeom prst="rect">
            <a:avLst/>
          </a:prstGeom>
          <a:ln/>
        </p:spPr>
        <p:txBody>
          <a:bodyPr vert="horz" wrap="square" lIns="0" tIns="0" rIns="0" bIns="0" rtlCol="0" anchor="ctr">
            <a:spAutoFit/>
          </a:bodyPr>
          <a:lstStyle>
            <a:defPPr>
              <a:defRPr lang="nb-NO"/>
            </a:defPPr>
            <a:lvl1pPr marL="0" algn="l" defTabSz="914400" rtl="0" eaLnBrk="1" latinLnBrk="0" hangingPunct="1">
              <a:defRPr sz="1000" b="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a:t>Norwegian University of Life Sciences</a:t>
            </a:r>
            <a:endParaRPr lang="nb-NO" dirty="0"/>
          </a:p>
        </p:txBody>
      </p:sp>
    </p:spTree>
    <p:extLst>
      <p:ext uri="{BB962C8B-B14F-4D97-AF65-F5344CB8AC3E}">
        <p14:creationId xmlns:p14="http://schemas.microsoft.com/office/powerpoint/2010/main" val="3236417583"/>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5"/>
          <p:cNvSpPr>
            <a:spLocks noChangeArrowheads="1"/>
          </p:cNvSpPr>
          <p:nvPr/>
        </p:nvSpPr>
        <p:spPr bwMode="auto">
          <a:xfrm>
            <a:off x="1476375" y="1773238"/>
            <a:ext cx="7343775" cy="3352800"/>
          </a:xfrm>
          <a:prstGeom prst="rect">
            <a:avLst/>
          </a:prstGeom>
          <a:noFill/>
          <a:ln w="9525">
            <a:noFill/>
            <a:miter lim="800000"/>
            <a:headEnd/>
            <a:tailEnd/>
          </a:ln>
        </p:spPr>
        <p:txBody>
          <a:bodyPr lIns="0" rIns="0"/>
          <a:lstStyle/>
          <a:p>
            <a:pPr marL="287338" indent="-287338" eaLnBrk="1" fontAlgn="auto" hangingPunct="1">
              <a:lnSpc>
                <a:spcPct val="105000"/>
              </a:lnSpc>
              <a:spcBef>
                <a:spcPct val="20000"/>
              </a:spcBef>
              <a:spcAft>
                <a:spcPct val="20000"/>
              </a:spcAft>
              <a:buClr>
                <a:srgbClr val="E1A200"/>
              </a:buClr>
              <a:buSzPct val="90000"/>
              <a:buFont typeface="Webdings" pitchFamily="18" charset="2"/>
              <a:buNone/>
            </a:pPr>
            <a:r>
              <a:rPr lang="nb-NO" sz="2000">
                <a:solidFill>
                  <a:prstClr val="black"/>
                </a:solidFill>
                <a:latin typeface="Arial"/>
              </a:rPr>
              <a:t> </a:t>
            </a:r>
            <a:endParaRPr lang="nb-NO" sz="2000" b="1">
              <a:solidFill>
                <a:prstClr val="black"/>
              </a:solidFill>
              <a:latin typeface="Arial"/>
            </a:endParaRPr>
          </a:p>
          <a:p>
            <a:pPr marL="287338" indent="-287338" eaLnBrk="1" fontAlgn="auto" hangingPunct="1">
              <a:lnSpc>
                <a:spcPct val="105000"/>
              </a:lnSpc>
              <a:spcBef>
                <a:spcPct val="20000"/>
              </a:spcBef>
              <a:spcAft>
                <a:spcPct val="20000"/>
              </a:spcAft>
              <a:buClr>
                <a:srgbClr val="E1A200"/>
              </a:buClr>
              <a:buSzPct val="90000"/>
              <a:buFont typeface="Webdings" pitchFamily="18" charset="2"/>
              <a:buNone/>
            </a:pPr>
            <a:endParaRPr lang="nb-NO" sz="2000">
              <a:solidFill>
                <a:prstClr val="black"/>
              </a:solidFill>
              <a:latin typeface="Arial"/>
            </a:endParaRPr>
          </a:p>
        </p:txBody>
      </p:sp>
      <p:sp>
        <p:nvSpPr>
          <p:cNvPr id="35846" name="Text Box 8"/>
          <p:cNvSpPr txBox="1">
            <a:spLocks noChangeArrowheads="1"/>
          </p:cNvSpPr>
          <p:nvPr/>
        </p:nvSpPr>
        <p:spPr bwMode="auto">
          <a:xfrm>
            <a:off x="762000" y="3048000"/>
            <a:ext cx="2362200" cy="366713"/>
          </a:xfrm>
          <a:prstGeom prst="rect">
            <a:avLst/>
          </a:prstGeom>
          <a:noFill/>
          <a:ln w="9525">
            <a:noFill/>
            <a:miter lim="800000"/>
            <a:headEnd/>
            <a:tailEnd/>
          </a:ln>
        </p:spPr>
        <p:txBody>
          <a:bodyPr>
            <a:spAutoFit/>
          </a:bodyPr>
          <a:lstStyle/>
          <a:p>
            <a:pPr eaLnBrk="1" fontAlgn="auto" hangingPunct="1">
              <a:spcBef>
                <a:spcPct val="50000"/>
              </a:spcBef>
              <a:spcAft>
                <a:spcPts val="0"/>
              </a:spcAft>
            </a:pPr>
            <a:endParaRPr lang="en-GB" sz="1800">
              <a:solidFill>
                <a:prstClr val="black"/>
              </a:solidFill>
              <a:latin typeface="Arial"/>
            </a:endParaRPr>
          </a:p>
        </p:txBody>
      </p:sp>
      <p:sp>
        <p:nvSpPr>
          <p:cNvPr id="35847" name="Text Box 11"/>
          <p:cNvSpPr txBox="1">
            <a:spLocks noChangeArrowheads="1"/>
          </p:cNvSpPr>
          <p:nvPr/>
        </p:nvSpPr>
        <p:spPr bwMode="auto">
          <a:xfrm>
            <a:off x="914400" y="2362200"/>
            <a:ext cx="3048000" cy="366713"/>
          </a:xfrm>
          <a:prstGeom prst="rect">
            <a:avLst/>
          </a:prstGeom>
          <a:noFill/>
          <a:ln w="9525">
            <a:noFill/>
            <a:miter lim="800000"/>
            <a:headEnd/>
            <a:tailEnd/>
          </a:ln>
        </p:spPr>
        <p:txBody>
          <a:bodyPr>
            <a:spAutoFit/>
          </a:bodyPr>
          <a:lstStyle/>
          <a:p>
            <a:pPr eaLnBrk="1" fontAlgn="auto" hangingPunct="1">
              <a:spcBef>
                <a:spcPct val="50000"/>
              </a:spcBef>
              <a:spcAft>
                <a:spcPts val="0"/>
              </a:spcAft>
            </a:pPr>
            <a:endParaRPr lang="en-GB" sz="1800">
              <a:solidFill>
                <a:prstClr val="black"/>
              </a:solidFill>
              <a:latin typeface="Arial"/>
            </a:endParaRPr>
          </a:p>
        </p:txBody>
      </p:sp>
      <p:sp>
        <p:nvSpPr>
          <p:cNvPr id="13" name="Rectangle 3"/>
          <p:cNvSpPr txBox="1">
            <a:spLocks noChangeArrowheads="1"/>
          </p:cNvSpPr>
          <p:nvPr/>
        </p:nvSpPr>
        <p:spPr bwMode="auto">
          <a:xfrm>
            <a:off x="576001" y="1503361"/>
            <a:ext cx="8244150" cy="4826000"/>
          </a:xfrm>
          <a:prstGeom prst="rect">
            <a:avLst/>
          </a:prstGeom>
          <a:noFill/>
          <a:ln w="9525">
            <a:noFill/>
            <a:miter lim="800000"/>
            <a:headEnd/>
            <a:tailEnd/>
          </a:ln>
        </p:spPr>
        <p:txBody>
          <a:bodyPr lIns="0" rIns="0"/>
          <a:lstStyle/>
          <a:p>
            <a:pPr marL="287338" indent="-287338" defTabSz="444500">
              <a:lnSpc>
                <a:spcPct val="90000"/>
              </a:lnSpc>
              <a:spcBef>
                <a:spcPct val="20000"/>
              </a:spcBef>
              <a:spcAft>
                <a:spcPct val="20000"/>
              </a:spcAft>
              <a:buSzPct val="90000"/>
              <a:buFont typeface="Webdings" pitchFamily="18" charset="2"/>
              <a:buChar char="="/>
              <a:defRPr/>
            </a:pPr>
            <a:r>
              <a:rPr lang="nb-NO" kern="0" dirty="0">
                <a:cs typeface="Times New Roman" pitchFamily="18" charset="0"/>
              </a:rPr>
              <a:t>Owner’s personality</a:t>
            </a:r>
          </a:p>
          <a:p>
            <a:pPr marL="287338" indent="-287338" defTabSz="444500">
              <a:lnSpc>
                <a:spcPct val="90000"/>
              </a:lnSpc>
              <a:spcBef>
                <a:spcPct val="20000"/>
              </a:spcBef>
              <a:spcAft>
                <a:spcPct val="20000"/>
              </a:spcAft>
              <a:buSzPct val="90000"/>
              <a:buFont typeface="Webdings" pitchFamily="18" charset="2"/>
              <a:buChar char="="/>
              <a:defRPr/>
            </a:pPr>
            <a:r>
              <a:rPr lang="nb-NO" kern="0" dirty="0">
                <a:cs typeface="Times New Roman" pitchFamily="18" charset="0"/>
              </a:rPr>
              <a:t>Genes, </a:t>
            </a:r>
            <a:r>
              <a:rPr lang="nb-NO" kern="0" dirty="0" err="1">
                <a:cs typeface="Times New Roman" pitchFamily="18" charset="0"/>
              </a:rPr>
              <a:t>breed</a:t>
            </a:r>
            <a:r>
              <a:rPr lang="nb-NO" kern="0" dirty="0">
                <a:cs typeface="Times New Roman" pitchFamily="18" charset="0"/>
              </a:rPr>
              <a:t> </a:t>
            </a:r>
            <a:r>
              <a:rPr lang="nb-NO" kern="0" dirty="0" err="1">
                <a:cs typeface="Times New Roman" pitchFamily="18" charset="0"/>
              </a:rPr>
              <a:t>differences</a:t>
            </a:r>
            <a:r>
              <a:rPr lang="nb-NO" kern="0" dirty="0">
                <a:cs typeface="Times New Roman" pitchFamily="18" charset="0"/>
              </a:rPr>
              <a:t>, sex and age </a:t>
            </a:r>
            <a:r>
              <a:rPr lang="nb-NO" kern="0" dirty="0" err="1">
                <a:cs typeface="Times New Roman" pitchFamily="18" charset="0"/>
              </a:rPr>
              <a:t>differences</a:t>
            </a:r>
            <a:endParaRPr lang="nb-NO" kern="0" dirty="0">
              <a:latin typeface="Arial"/>
              <a:cs typeface="Times New Roman" pitchFamily="18" charset="0"/>
            </a:endParaRPr>
          </a:p>
          <a:p>
            <a:pPr marL="287338" indent="-287338" defTabSz="444500" eaLnBrk="1" fontAlgn="auto" hangingPunct="1">
              <a:lnSpc>
                <a:spcPct val="90000"/>
              </a:lnSpc>
              <a:spcBef>
                <a:spcPct val="20000"/>
              </a:spcBef>
              <a:spcAft>
                <a:spcPct val="20000"/>
              </a:spcAft>
              <a:buSzPct val="90000"/>
              <a:buFont typeface="Webdings" pitchFamily="18" charset="2"/>
              <a:buChar char="="/>
              <a:defRPr/>
            </a:pPr>
            <a:r>
              <a:rPr lang="nb-NO" kern="0" dirty="0" err="1">
                <a:solidFill>
                  <a:prstClr val="black"/>
                </a:solidFill>
                <a:latin typeface="Arial"/>
                <a:cs typeface="Times New Roman" pitchFamily="18" charset="0"/>
              </a:rPr>
              <a:t>Colour</a:t>
            </a:r>
            <a:r>
              <a:rPr lang="nb-NO" kern="0" dirty="0">
                <a:solidFill>
                  <a:prstClr val="black"/>
                </a:solidFill>
                <a:latin typeface="Arial"/>
                <a:cs typeface="Times New Roman" pitchFamily="18" charset="0"/>
              </a:rPr>
              <a:t> </a:t>
            </a:r>
            <a:r>
              <a:rPr lang="nb-NO" kern="0" dirty="0" err="1">
                <a:solidFill>
                  <a:prstClr val="black"/>
                </a:solidFill>
                <a:latin typeface="Arial"/>
                <a:cs typeface="Times New Roman" pitchFamily="18" charset="0"/>
              </a:rPr>
              <a:t>genetics</a:t>
            </a:r>
            <a:r>
              <a:rPr lang="nb-NO" kern="0" dirty="0">
                <a:solidFill>
                  <a:prstClr val="black"/>
                </a:solidFill>
                <a:latin typeface="Arial"/>
                <a:cs typeface="Times New Roman" pitchFamily="18" charset="0"/>
              </a:rPr>
              <a:t> and behaviour:  </a:t>
            </a:r>
            <a:r>
              <a:rPr lang="nb-NO" kern="0" dirty="0" err="1">
                <a:solidFill>
                  <a:prstClr val="black"/>
                </a:solidFill>
                <a:latin typeface="Arial"/>
                <a:cs typeface="Times New Roman" pitchFamily="18" charset="0"/>
              </a:rPr>
              <a:t>black</a:t>
            </a:r>
            <a:r>
              <a:rPr lang="nb-NO" kern="0" dirty="0">
                <a:solidFill>
                  <a:prstClr val="black"/>
                </a:solidFill>
                <a:latin typeface="Arial"/>
                <a:cs typeface="Times New Roman" pitchFamily="18" charset="0"/>
              </a:rPr>
              <a:t> (non-</a:t>
            </a:r>
            <a:r>
              <a:rPr lang="nb-NO" kern="0" dirty="0" err="1">
                <a:solidFill>
                  <a:prstClr val="black"/>
                </a:solidFill>
                <a:latin typeface="Arial"/>
                <a:cs typeface="Times New Roman" pitchFamily="18" charset="0"/>
              </a:rPr>
              <a:t>agouti</a:t>
            </a:r>
            <a:r>
              <a:rPr lang="nb-NO" kern="0" dirty="0">
                <a:solidFill>
                  <a:prstClr val="black"/>
                </a:solidFill>
                <a:latin typeface="Arial"/>
                <a:cs typeface="Times New Roman" pitchFamily="18" charset="0"/>
              </a:rPr>
              <a:t>) and </a:t>
            </a:r>
            <a:r>
              <a:rPr lang="nb-NO" kern="0" dirty="0" err="1">
                <a:solidFill>
                  <a:prstClr val="black"/>
                </a:solidFill>
                <a:latin typeface="Arial"/>
                <a:cs typeface="Times New Roman" pitchFamily="18" charset="0"/>
              </a:rPr>
              <a:t>orange</a:t>
            </a:r>
            <a:r>
              <a:rPr lang="nb-NO" kern="0" dirty="0">
                <a:solidFill>
                  <a:prstClr val="black"/>
                </a:solidFill>
                <a:latin typeface="Arial"/>
                <a:cs typeface="Times New Roman" pitchFamily="18" charset="0"/>
              </a:rPr>
              <a:t>  </a:t>
            </a:r>
          </a:p>
          <a:p>
            <a:pPr marL="266700" indent="-368300" defTabSz="444500" eaLnBrk="1" fontAlgn="auto" hangingPunct="1">
              <a:lnSpc>
                <a:spcPct val="90000"/>
              </a:lnSpc>
              <a:spcBef>
                <a:spcPct val="20000"/>
              </a:spcBef>
              <a:spcAft>
                <a:spcPct val="20000"/>
              </a:spcAft>
              <a:buClr>
                <a:srgbClr val="E1A200"/>
              </a:buClr>
              <a:buSzPct val="90000"/>
              <a:buFont typeface="Arial" pitchFamily="34" charset="0"/>
              <a:buChar char="•"/>
              <a:defRPr/>
            </a:pPr>
            <a:endParaRPr lang="nb-NO" sz="2000" kern="0" dirty="0">
              <a:solidFill>
                <a:prstClr val="black"/>
              </a:solidFill>
              <a:latin typeface="Arial"/>
              <a:cs typeface="Times New Roman" pitchFamily="18" charset="0"/>
            </a:endParaRPr>
          </a:p>
        </p:txBody>
      </p:sp>
      <p:pic>
        <p:nvPicPr>
          <p:cNvPr id="35849" name="Bilde 19" descr="To hannkatter kan trives sammen så lenge de ikke konkurrerer om brunstige hunnkatter.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72446" y="2881054"/>
            <a:ext cx="2743944" cy="3264214"/>
          </a:xfrm>
          <a:prstGeom prst="rect">
            <a:avLst/>
          </a:prstGeom>
          <a:noFill/>
          <a:ln w="9525">
            <a:noFill/>
            <a:miter lim="800000"/>
            <a:headEnd/>
            <a:tailEnd/>
          </a:ln>
        </p:spPr>
      </p:pic>
      <p:sp>
        <p:nvSpPr>
          <p:cNvPr id="35850" name="TekstSylinder 9"/>
          <p:cNvSpPr txBox="1">
            <a:spLocks noChangeArrowheads="1"/>
          </p:cNvSpPr>
          <p:nvPr/>
        </p:nvSpPr>
        <p:spPr bwMode="auto">
          <a:xfrm>
            <a:off x="4400794" y="5902302"/>
            <a:ext cx="2303462" cy="276999"/>
          </a:xfrm>
          <a:prstGeom prst="rect">
            <a:avLst/>
          </a:prstGeom>
          <a:noFill/>
          <a:ln w="9525">
            <a:noFill/>
            <a:miter lim="800000"/>
            <a:headEnd/>
            <a:tailEnd/>
          </a:ln>
        </p:spPr>
        <p:txBody>
          <a:bodyPr>
            <a:spAutoFit/>
          </a:bodyPr>
          <a:lstStyle/>
          <a:p>
            <a:pPr eaLnBrk="1" fontAlgn="auto" hangingPunct="1">
              <a:spcBef>
                <a:spcPts val="0"/>
              </a:spcBef>
              <a:spcAft>
                <a:spcPts val="0"/>
              </a:spcAft>
            </a:pPr>
            <a:r>
              <a:rPr lang="nb-NO" sz="1200" dirty="0">
                <a:solidFill>
                  <a:prstClr val="black"/>
                </a:solidFill>
                <a:latin typeface="Arial"/>
              </a:rPr>
              <a:t>Photo: Leif Aslaksen</a:t>
            </a:r>
          </a:p>
        </p:txBody>
      </p:sp>
      <p:sp>
        <p:nvSpPr>
          <p:cNvPr id="2" name="Date Placeholder 1"/>
          <p:cNvSpPr>
            <a:spLocks noGrp="1"/>
          </p:cNvSpPr>
          <p:nvPr>
            <p:ph type="dt" sz="half" idx="10"/>
          </p:nvPr>
        </p:nvSpPr>
        <p:spPr/>
        <p:txBody>
          <a:bodyPr/>
          <a:lstStyle/>
          <a:p>
            <a:r>
              <a:rPr lang="nb-NO"/>
              <a:t>Norwegian University of Life Sciences</a:t>
            </a:r>
            <a:endParaRPr lang="nb-NO" dirty="0"/>
          </a:p>
        </p:txBody>
      </p:sp>
      <p:sp>
        <p:nvSpPr>
          <p:cNvPr id="3" name="Footer Placeholder 2"/>
          <p:cNvSpPr>
            <a:spLocks noGrp="1"/>
          </p:cNvSpPr>
          <p:nvPr>
            <p:ph type="ftr" sz="quarter" idx="11"/>
          </p:nvPr>
        </p:nvSpPr>
        <p:spPr/>
        <p:txBody>
          <a:bodyPr/>
          <a:lstStyle/>
          <a:p>
            <a:r>
              <a:rPr lang="en-US"/>
              <a:t>The Cat - Behaviour and Welfare - Bjarne O. Braastad</a:t>
            </a:r>
            <a:endParaRPr lang="nb-NO"/>
          </a:p>
        </p:txBody>
      </p:sp>
      <p:sp>
        <p:nvSpPr>
          <p:cNvPr id="4" name="Slide Number Placeholder 3"/>
          <p:cNvSpPr>
            <a:spLocks noGrp="1"/>
          </p:cNvSpPr>
          <p:nvPr>
            <p:ph type="sldNum" sz="quarter" idx="12"/>
          </p:nvPr>
        </p:nvSpPr>
        <p:spPr/>
        <p:txBody>
          <a:bodyPr/>
          <a:lstStyle/>
          <a:p>
            <a:fld id="{76503D8D-F27D-49CA-A299-3589FD585F6D}" type="slidenum">
              <a:rPr lang="nb-NO" smtClean="0"/>
              <a:pPr/>
              <a:t>12</a:t>
            </a:fld>
            <a:endParaRPr lang="nb-NO"/>
          </a:p>
        </p:txBody>
      </p:sp>
      <p:sp>
        <p:nvSpPr>
          <p:cNvPr id="5" name="TextBox 4"/>
          <p:cNvSpPr txBox="1"/>
          <p:nvPr/>
        </p:nvSpPr>
        <p:spPr>
          <a:xfrm>
            <a:off x="4788024" y="3231356"/>
            <a:ext cx="3816424" cy="2123658"/>
          </a:xfrm>
          <a:prstGeom prst="rect">
            <a:avLst/>
          </a:prstGeom>
          <a:noFill/>
        </p:spPr>
        <p:txBody>
          <a:bodyPr wrap="square" rtlCol="0">
            <a:spAutoFit/>
          </a:bodyPr>
          <a:lstStyle/>
          <a:p>
            <a:r>
              <a:rPr lang="nb-NO" sz="2000" u="sng" dirty="0">
                <a:solidFill>
                  <a:prstClr val="black"/>
                </a:solidFill>
              </a:rPr>
              <a:t>Black or tabby:</a:t>
            </a:r>
            <a:r>
              <a:rPr lang="nb-NO" sz="2000" dirty="0">
                <a:solidFill>
                  <a:prstClr val="black"/>
                </a:solidFill>
              </a:rPr>
              <a:t> </a:t>
            </a:r>
            <a:r>
              <a:rPr lang="nb-NO" sz="2000" dirty="0" err="1">
                <a:solidFill>
                  <a:prstClr val="black"/>
                </a:solidFill>
              </a:rPr>
              <a:t>may</a:t>
            </a:r>
            <a:r>
              <a:rPr lang="nb-NO" sz="2000" dirty="0">
                <a:solidFill>
                  <a:prstClr val="black"/>
                </a:solidFill>
              </a:rPr>
              <a:t> reproduce best in </a:t>
            </a:r>
            <a:r>
              <a:rPr lang="nb-NO" sz="2000" dirty="0" err="1">
                <a:solidFill>
                  <a:prstClr val="black"/>
                </a:solidFill>
              </a:rPr>
              <a:t>high-density</a:t>
            </a:r>
            <a:r>
              <a:rPr lang="nb-NO" sz="2000" dirty="0">
                <a:solidFill>
                  <a:prstClr val="black"/>
                </a:solidFill>
              </a:rPr>
              <a:t> </a:t>
            </a:r>
            <a:r>
              <a:rPr lang="nb-NO" sz="2000" dirty="0" err="1">
                <a:solidFill>
                  <a:prstClr val="black"/>
                </a:solidFill>
              </a:rPr>
              <a:t>populations</a:t>
            </a:r>
            <a:endParaRPr lang="nb-NO" sz="2000" dirty="0">
              <a:solidFill>
                <a:prstClr val="black"/>
              </a:solidFill>
            </a:endParaRPr>
          </a:p>
          <a:p>
            <a:endParaRPr lang="nb-NO" sz="2000" dirty="0">
              <a:solidFill>
                <a:prstClr val="black"/>
              </a:solidFill>
            </a:endParaRPr>
          </a:p>
          <a:p>
            <a:r>
              <a:rPr lang="nb-NO" sz="2000" u="sng" dirty="0">
                <a:solidFill>
                  <a:prstClr val="black"/>
                </a:solidFill>
              </a:rPr>
              <a:t>Orange:</a:t>
            </a:r>
            <a:r>
              <a:rPr lang="nb-NO" sz="2000" dirty="0">
                <a:solidFill>
                  <a:prstClr val="black"/>
                </a:solidFill>
              </a:rPr>
              <a:t> </a:t>
            </a:r>
            <a:r>
              <a:rPr lang="nb-NO" sz="2000" dirty="0" err="1">
                <a:solidFill>
                  <a:prstClr val="black"/>
                </a:solidFill>
              </a:rPr>
              <a:t>may</a:t>
            </a:r>
            <a:r>
              <a:rPr lang="nb-NO" sz="2000" dirty="0">
                <a:solidFill>
                  <a:prstClr val="black"/>
                </a:solidFill>
              </a:rPr>
              <a:t> reproduce best in </a:t>
            </a:r>
            <a:r>
              <a:rPr lang="nb-NO" sz="2000" dirty="0" err="1">
                <a:solidFill>
                  <a:prstClr val="black"/>
                </a:solidFill>
              </a:rPr>
              <a:t>low-density</a:t>
            </a:r>
            <a:r>
              <a:rPr lang="nb-NO" sz="2000" dirty="0">
                <a:solidFill>
                  <a:prstClr val="black"/>
                </a:solidFill>
              </a:rPr>
              <a:t> </a:t>
            </a:r>
            <a:r>
              <a:rPr lang="nb-NO" sz="2000" dirty="0" err="1">
                <a:solidFill>
                  <a:prstClr val="black"/>
                </a:solidFill>
              </a:rPr>
              <a:t>populations</a:t>
            </a:r>
            <a:endParaRPr lang="nb-NO" sz="2000" dirty="0">
              <a:solidFill>
                <a:prstClr val="black"/>
              </a:solidFill>
            </a:endParaRPr>
          </a:p>
          <a:p>
            <a:endParaRPr lang="nb-NO" sz="2000" dirty="0">
              <a:solidFill>
                <a:prstClr val="black"/>
              </a:solidFill>
            </a:endParaRPr>
          </a:p>
          <a:p>
            <a:r>
              <a:rPr lang="nb-NO" sz="1200" dirty="0">
                <a:solidFill>
                  <a:prstClr val="black"/>
                </a:solidFill>
              </a:rPr>
              <a:t>(Pontier </a:t>
            </a:r>
            <a:r>
              <a:rPr lang="nb-NO" sz="1200" i="1" dirty="0">
                <a:solidFill>
                  <a:prstClr val="black"/>
                </a:solidFill>
              </a:rPr>
              <a:t>et al</a:t>
            </a:r>
            <a:r>
              <a:rPr lang="nb-NO" sz="1200" dirty="0">
                <a:solidFill>
                  <a:prstClr val="black"/>
                </a:solidFill>
              </a:rPr>
              <a:t>., 1995, </a:t>
            </a:r>
            <a:r>
              <a:rPr lang="nb-NO" sz="1200" i="1" dirty="0">
                <a:solidFill>
                  <a:prstClr val="black"/>
                </a:solidFill>
              </a:rPr>
              <a:t>Oikos</a:t>
            </a:r>
            <a:r>
              <a:rPr lang="nb-NO" sz="1200" dirty="0">
                <a:solidFill>
                  <a:prstClr val="black"/>
                </a:solidFill>
              </a:rPr>
              <a:t> 73, 299–308)</a:t>
            </a:r>
          </a:p>
        </p:txBody>
      </p:sp>
      <p:sp>
        <p:nvSpPr>
          <p:cNvPr id="14" name="Rectangle 4">
            <a:extLst>
              <a:ext uri="{FF2B5EF4-FFF2-40B4-BE49-F238E27FC236}">
                <a16:creationId xmlns:a16="http://schemas.microsoft.com/office/drawing/2014/main" id="{36AB7262-6B99-49F3-9DF7-A9AB47AD7ABF}"/>
              </a:ext>
            </a:extLst>
          </p:cNvPr>
          <p:cNvSpPr>
            <a:spLocks noChangeArrowheads="1"/>
          </p:cNvSpPr>
          <p:nvPr/>
        </p:nvSpPr>
        <p:spPr bwMode="auto">
          <a:xfrm>
            <a:off x="578382" y="372532"/>
            <a:ext cx="8239387" cy="1106225"/>
          </a:xfrm>
          <a:prstGeom prst="rect">
            <a:avLst/>
          </a:prstGeom>
          <a:noFill/>
          <a:ln w="9525">
            <a:noFill/>
            <a:miter lim="800000"/>
            <a:headEnd/>
            <a:tailEnd/>
          </a:ln>
        </p:spPr>
        <p:txBody>
          <a:bodyPr anchor="b"/>
          <a:lstStyle/>
          <a:p>
            <a:pPr eaLnBrk="1" fontAlgn="auto" hangingPunct="1">
              <a:spcBef>
                <a:spcPts val="0"/>
              </a:spcBef>
              <a:spcAft>
                <a:spcPts val="0"/>
              </a:spcAft>
            </a:pPr>
            <a:r>
              <a:rPr lang="nb-NO" sz="3600" dirty="0" err="1">
                <a:solidFill>
                  <a:srgbClr val="009D7F"/>
                </a:solidFill>
                <a:latin typeface="Arial"/>
              </a:rPr>
              <a:t>Reasons</a:t>
            </a:r>
            <a:r>
              <a:rPr lang="nb-NO" sz="3600" dirty="0">
                <a:solidFill>
                  <a:srgbClr val="009D7F"/>
                </a:solidFill>
                <a:latin typeface="Arial"/>
              </a:rPr>
              <a:t> for </a:t>
            </a:r>
            <a:r>
              <a:rPr lang="nb-NO" sz="3600" dirty="0" err="1">
                <a:solidFill>
                  <a:srgbClr val="009D7F"/>
                </a:solidFill>
                <a:latin typeface="Arial"/>
              </a:rPr>
              <a:t>individual</a:t>
            </a:r>
            <a:r>
              <a:rPr lang="nb-NO" sz="3600" dirty="0">
                <a:solidFill>
                  <a:srgbClr val="009D7F"/>
                </a:solidFill>
                <a:latin typeface="Arial"/>
              </a:rPr>
              <a:t> </a:t>
            </a:r>
            <a:r>
              <a:rPr lang="nb-NO" sz="3600" dirty="0" err="1">
                <a:solidFill>
                  <a:srgbClr val="009D7F"/>
                </a:solidFill>
                <a:latin typeface="Arial"/>
              </a:rPr>
              <a:t>variation</a:t>
            </a:r>
            <a:r>
              <a:rPr lang="nb-NO" sz="3600" dirty="0">
                <a:solidFill>
                  <a:srgbClr val="009D7F"/>
                </a:solidFill>
                <a:latin typeface="Arial"/>
              </a:rPr>
              <a:t> in behaviour</a:t>
            </a:r>
            <a:endParaRPr lang="nb-NO" sz="3600" dirty="0">
              <a:solidFill>
                <a:srgbClr val="009D7F"/>
              </a:solidFill>
              <a:latin typeface="Arial"/>
              <a:cs typeface="+mn-cs"/>
            </a:endParaRPr>
          </a:p>
        </p:txBody>
      </p:sp>
    </p:spTree>
    <p:extLst>
      <p:ext uri="{BB962C8B-B14F-4D97-AF65-F5344CB8AC3E}">
        <p14:creationId xmlns:p14="http://schemas.microsoft.com/office/powerpoint/2010/main" val="735941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ChangeArrowheads="1"/>
          </p:cNvSpPr>
          <p:nvPr/>
        </p:nvSpPr>
        <p:spPr bwMode="auto">
          <a:xfrm>
            <a:off x="472306" y="351409"/>
            <a:ext cx="8347844" cy="685800"/>
          </a:xfrm>
          <a:prstGeom prst="rect">
            <a:avLst/>
          </a:prstGeom>
          <a:noFill/>
          <a:ln w="9525">
            <a:noFill/>
            <a:miter lim="800000"/>
            <a:headEnd/>
            <a:tailEnd/>
          </a:ln>
        </p:spPr>
        <p:txBody>
          <a:bodyPr anchor="b"/>
          <a:lstStyle/>
          <a:p>
            <a:pPr eaLnBrk="1" fontAlgn="auto" hangingPunct="1">
              <a:spcBef>
                <a:spcPts val="0"/>
              </a:spcBef>
              <a:spcAft>
                <a:spcPts val="0"/>
              </a:spcAft>
            </a:pPr>
            <a:r>
              <a:rPr lang="nb-NO" sz="3600" dirty="0">
                <a:solidFill>
                  <a:srgbClr val="009D7F"/>
                </a:solidFill>
                <a:latin typeface="Arial"/>
              </a:rPr>
              <a:t>Sex </a:t>
            </a:r>
            <a:r>
              <a:rPr lang="nb-NO" sz="3600" dirty="0" err="1">
                <a:solidFill>
                  <a:srgbClr val="009D7F"/>
                </a:solidFill>
                <a:latin typeface="Arial"/>
              </a:rPr>
              <a:t>differences</a:t>
            </a:r>
            <a:r>
              <a:rPr lang="nb-NO" sz="3600" dirty="0">
                <a:solidFill>
                  <a:srgbClr val="009D7F"/>
                </a:solidFill>
                <a:latin typeface="Arial"/>
              </a:rPr>
              <a:t> in </a:t>
            </a:r>
            <a:r>
              <a:rPr lang="nb-NO" sz="3600" dirty="0" err="1">
                <a:solidFill>
                  <a:srgbClr val="009D7F"/>
                </a:solidFill>
                <a:latin typeface="Arial"/>
              </a:rPr>
              <a:t>cat</a:t>
            </a:r>
            <a:r>
              <a:rPr lang="nb-NO" sz="3600" dirty="0">
                <a:solidFill>
                  <a:srgbClr val="009D7F"/>
                </a:solidFill>
                <a:latin typeface="Arial"/>
              </a:rPr>
              <a:t> behaviour I</a:t>
            </a:r>
            <a:endParaRPr lang="nb-NO" sz="3600" dirty="0">
              <a:solidFill>
                <a:srgbClr val="009D7F"/>
              </a:solidFill>
              <a:latin typeface="Arial"/>
              <a:cs typeface="+mn-cs"/>
            </a:endParaRPr>
          </a:p>
        </p:txBody>
      </p:sp>
      <p:sp>
        <p:nvSpPr>
          <p:cNvPr id="35845" name="Rectangle 5"/>
          <p:cNvSpPr>
            <a:spLocks noChangeArrowheads="1"/>
          </p:cNvSpPr>
          <p:nvPr/>
        </p:nvSpPr>
        <p:spPr bwMode="auto">
          <a:xfrm>
            <a:off x="1476375" y="1773238"/>
            <a:ext cx="7343775" cy="3352800"/>
          </a:xfrm>
          <a:prstGeom prst="rect">
            <a:avLst/>
          </a:prstGeom>
          <a:noFill/>
          <a:ln w="9525">
            <a:noFill/>
            <a:miter lim="800000"/>
            <a:headEnd/>
            <a:tailEnd/>
          </a:ln>
        </p:spPr>
        <p:txBody>
          <a:bodyPr lIns="0" rIns="0"/>
          <a:lstStyle/>
          <a:p>
            <a:pPr marL="287338" indent="-287338" eaLnBrk="1" fontAlgn="auto" hangingPunct="1">
              <a:lnSpc>
                <a:spcPct val="105000"/>
              </a:lnSpc>
              <a:spcBef>
                <a:spcPct val="20000"/>
              </a:spcBef>
              <a:spcAft>
                <a:spcPct val="20000"/>
              </a:spcAft>
              <a:buClr>
                <a:srgbClr val="E1A200"/>
              </a:buClr>
              <a:buSzPct val="90000"/>
              <a:buFont typeface="Webdings" pitchFamily="18" charset="2"/>
              <a:buNone/>
            </a:pPr>
            <a:r>
              <a:rPr lang="nb-NO" sz="2000">
                <a:solidFill>
                  <a:prstClr val="black"/>
                </a:solidFill>
                <a:latin typeface="Arial"/>
                <a:cs typeface="+mn-cs"/>
              </a:rPr>
              <a:t> </a:t>
            </a:r>
            <a:endParaRPr lang="nb-NO" sz="2000" b="1">
              <a:solidFill>
                <a:prstClr val="black"/>
              </a:solidFill>
              <a:latin typeface="Arial"/>
              <a:cs typeface="+mn-cs"/>
            </a:endParaRPr>
          </a:p>
          <a:p>
            <a:pPr marL="287338" indent="-287338" eaLnBrk="1" fontAlgn="auto" hangingPunct="1">
              <a:lnSpc>
                <a:spcPct val="105000"/>
              </a:lnSpc>
              <a:spcBef>
                <a:spcPct val="20000"/>
              </a:spcBef>
              <a:spcAft>
                <a:spcPct val="20000"/>
              </a:spcAft>
              <a:buClr>
                <a:srgbClr val="E1A200"/>
              </a:buClr>
              <a:buSzPct val="90000"/>
              <a:buFont typeface="Webdings" pitchFamily="18" charset="2"/>
              <a:buNone/>
            </a:pPr>
            <a:endParaRPr lang="nb-NO" sz="2000">
              <a:solidFill>
                <a:prstClr val="black"/>
              </a:solidFill>
              <a:latin typeface="Arial"/>
              <a:cs typeface="+mn-cs"/>
            </a:endParaRPr>
          </a:p>
        </p:txBody>
      </p:sp>
      <p:sp>
        <p:nvSpPr>
          <p:cNvPr id="35846" name="Text Box 8"/>
          <p:cNvSpPr txBox="1">
            <a:spLocks noChangeArrowheads="1"/>
          </p:cNvSpPr>
          <p:nvPr/>
        </p:nvSpPr>
        <p:spPr bwMode="auto">
          <a:xfrm>
            <a:off x="762000" y="3048000"/>
            <a:ext cx="2362200" cy="366713"/>
          </a:xfrm>
          <a:prstGeom prst="rect">
            <a:avLst/>
          </a:prstGeom>
          <a:noFill/>
          <a:ln w="9525">
            <a:noFill/>
            <a:miter lim="800000"/>
            <a:headEnd/>
            <a:tailEnd/>
          </a:ln>
        </p:spPr>
        <p:txBody>
          <a:bodyPr>
            <a:spAutoFit/>
          </a:bodyPr>
          <a:lstStyle/>
          <a:p>
            <a:pPr eaLnBrk="1" fontAlgn="auto" hangingPunct="1">
              <a:spcBef>
                <a:spcPct val="50000"/>
              </a:spcBef>
              <a:spcAft>
                <a:spcPts val="0"/>
              </a:spcAft>
            </a:pPr>
            <a:endParaRPr lang="en-GB" sz="1800">
              <a:solidFill>
                <a:prstClr val="black"/>
              </a:solidFill>
              <a:latin typeface="Arial"/>
              <a:cs typeface="+mn-cs"/>
            </a:endParaRPr>
          </a:p>
        </p:txBody>
      </p:sp>
      <p:sp>
        <p:nvSpPr>
          <p:cNvPr id="35847" name="Text Box 11"/>
          <p:cNvSpPr txBox="1">
            <a:spLocks noChangeArrowheads="1"/>
          </p:cNvSpPr>
          <p:nvPr/>
        </p:nvSpPr>
        <p:spPr bwMode="auto">
          <a:xfrm>
            <a:off x="914400" y="2362200"/>
            <a:ext cx="3048000" cy="366713"/>
          </a:xfrm>
          <a:prstGeom prst="rect">
            <a:avLst/>
          </a:prstGeom>
          <a:noFill/>
          <a:ln w="9525">
            <a:noFill/>
            <a:miter lim="800000"/>
            <a:headEnd/>
            <a:tailEnd/>
          </a:ln>
        </p:spPr>
        <p:txBody>
          <a:bodyPr>
            <a:spAutoFit/>
          </a:bodyPr>
          <a:lstStyle/>
          <a:p>
            <a:pPr eaLnBrk="1" fontAlgn="auto" hangingPunct="1">
              <a:spcBef>
                <a:spcPct val="50000"/>
              </a:spcBef>
              <a:spcAft>
                <a:spcPts val="0"/>
              </a:spcAft>
            </a:pPr>
            <a:endParaRPr lang="en-GB" sz="1800">
              <a:solidFill>
                <a:prstClr val="black"/>
              </a:solidFill>
              <a:latin typeface="Arial"/>
              <a:cs typeface="+mn-cs"/>
            </a:endParaRPr>
          </a:p>
        </p:txBody>
      </p:sp>
      <p:sp>
        <p:nvSpPr>
          <p:cNvPr id="13" name="Rectangle 3"/>
          <p:cNvSpPr txBox="1">
            <a:spLocks noChangeArrowheads="1"/>
          </p:cNvSpPr>
          <p:nvPr/>
        </p:nvSpPr>
        <p:spPr bwMode="auto">
          <a:xfrm>
            <a:off x="584734" y="1484784"/>
            <a:ext cx="7956646" cy="5472607"/>
          </a:xfrm>
          <a:prstGeom prst="rect">
            <a:avLst/>
          </a:prstGeom>
          <a:noFill/>
          <a:ln w="9525">
            <a:noFill/>
            <a:miter lim="800000"/>
            <a:headEnd/>
            <a:tailEnd/>
          </a:ln>
        </p:spPr>
        <p:txBody>
          <a:bodyPr lIns="0" rIns="0"/>
          <a:lstStyle/>
          <a:p>
            <a:pPr defTabSz="444500" eaLnBrk="1" fontAlgn="auto" hangingPunct="1">
              <a:lnSpc>
                <a:spcPct val="90000"/>
              </a:lnSpc>
              <a:spcBef>
                <a:spcPct val="20000"/>
              </a:spcBef>
              <a:spcAft>
                <a:spcPts val="1000"/>
              </a:spcAft>
              <a:buClr>
                <a:srgbClr val="E1A200"/>
              </a:buClr>
              <a:buSzPct val="90000"/>
              <a:defRPr/>
            </a:pPr>
            <a:r>
              <a:rPr lang="nb-NO" sz="2000" kern="0" dirty="0">
                <a:solidFill>
                  <a:prstClr val="black"/>
                </a:solidFill>
                <a:latin typeface="Arial"/>
                <a:cs typeface="Times New Roman" pitchFamily="18" charset="0"/>
              </a:rPr>
              <a:t>12–16 weeks of age: </a:t>
            </a:r>
            <a:r>
              <a:rPr lang="nb-NO" sz="2000" kern="0" dirty="0">
                <a:solidFill>
                  <a:srgbClr val="00A1CD">
                    <a:lumMod val="75000"/>
                  </a:srgbClr>
                </a:solidFill>
                <a:latin typeface="Arial"/>
                <a:cs typeface="Times New Roman" pitchFamily="18" charset="0"/>
              </a:rPr>
              <a:t>male </a:t>
            </a:r>
            <a:r>
              <a:rPr lang="nb-NO" sz="2000" kern="0" dirty="0">
                <a:latin typeface="Arial"/>
                <a:cs typeface="Times New Roman" pitchFamily="18" charset="0"/>
              </a:rPr>
              <a:t>kittens become more active than </a:t>
            </a:r>
            <a:r>
              <a:rPr lang="nb-NO" sz="2000" kern="0" dirty="0">
                <a:solidFill>
                  <a:srgbClr val="FF0000"/>
                </a:solidFill>
                <a:latin typeface="Arial"/>
                <a:cs typeface="Times New Roman" pitchFamily="18" charset="0"/>
              </a:rPr>
              <a:t>females</a:t>
            </a:r>
            <a:r>
              <a:rPr lang="nb-NO" sz="2000" kern="0" dirty="0">
                <a:latin typeface="Arial"/>
                <a:cs typeface="Times New Roman" pitchFamily="18" charset="0"/>
              </a:rPr>
              <a:t>.</a:t>
            </a:r>
          </a:p>
          <a:p>
            <a:pPr defTabSz="444500" eaLnBrk="1" fontAlgn="auto" hangingPunct="1">
              <a:lnSpc>
                <a:spcPct val="90000"/>
              </a:lnSpc>
              <a:spcBef>
                <a:spcPct val="20000"/>
              </a:spcBef>
              <a:spcAft>
                <a:spcPct val="20000"/>
              </a:spcAft>
              <a:buClr>
                <a:srgbClr val="E1A200"/>
              </a:buClr>
              <a:buSzPct val="90000"/>
              <a:defRPr/>
            </a:pPr>
            <a:r>
              <a:rPr lang="nb-NO" sz="2000" kern="0" dirty="0">
                <a:solidFill>
                  <a:prstClr val="black"/>
                </a:solidFill>
                <a:latin typeface="Arial"/>
                <a:cs typeface="Times New Roman" pitchFamily="18" charset="0"/>
              </a:rPr>
              <a:t>Study of feeding situations in homes of cats in Vienna:</a:t>
            </a:r>
          </a:p>
          <a:p>
            <a:pPr defTabSz="444500" eaLnBrk="1" fontAlgn="auto" hangingPunct="1">
              <a:lnSpc>
                <a:spcPct val="90000"/>
              </a:lnSpc>
              <a:spcBef>
                <a:spcPct val="20000"/>
              </a:spcBef>
              <a:spcAft>
                <a:spcPct val="20000"/>
              </a:spcAft>
              <a:buClr>
                <a:srgbClr val="E1A200"/>
              </a:buClr>
              <a:buSzPct val="100000"/>
              <a:defRPr/>
            </a:pPr>
            <a:r>
              <a:rPr lang="nb-NO" sz="2000" i="1" kern="0" dirty="0">
                <a:solidFill>
                  <a:srgbClr val="00A1CD">
                    <a:lumMod val="75000"/>
                  </a:srgbClr>
                </a:solidFill>
                <a:latin typeface="Arial"/>
                <a:cs typeface="Times New Roman" pitchFamily="18" charset="0"/>
              </a:rPr>
              <a:t>Males</a:t>
            </a:r>
            <a:r>
              <a:rPr lang="nb-NO" sz="2000" kern="0" dirty="0">
                <a:solidFill>
                  <a:prstClr val="black"/>
                </a:solidFill>
                <a:latin typeface="Arial"/>
                <a:cs typeface="Times New Roman" pitchFamily="18" charset="0"/>
              </a:rPr>
              <a:t> are more expressive than </a:t>
            </a:r>
            <a:r>
              <a:rPr lang="nb-NO" sz="2000" i="1" kern="0" dirty="0">
                <a:solidFill>
                  <a:srgbClr val="FF0000"/>
                </a:solidFill>
                <a:latin typeface="Arial"/>
                <a:cs typeface="Times New Roman" pitchFamily="18" charset="0"/>
              </a:rPr>
              <a:t>females</a:t>
            </a:r>
            <a:r>
              <a:rPr lang="nb-NO" sz="2000" kern="0" dirty="0">
                <a:solidFill>
                  <a:prstClr val="black"/>
                </a:solidFill>
                <a:latin typeface="Arial"/>
                <a:cs typeface="Times New Roman" pitchFamily="18" charset="0"/>
              </a:rPr>
              <a:t> and are more successful in attracting owner’s attention:</a:t>
            </a:r>
          </a:p>
          <a:p>
            <a:pPr marL="342900" indent="-342900" defTabSz="444500" eaLnBrk="1" fontAlgn="auto" hangingPunct="1">
              <a:lnSpc>
                <a:spcPct val="90000"/>
              </a:lnSpc>
              <a:spcBef>
                <a:spcPts val="1200"/>
              </a:spcBef>
              <a:spcAft>
                <a:spcPct val="20000"/>
              </a:spcAft>
              <a:buSzPct val="100000"/>
              <a:buFont typeface="Symbol" panose="05050102010706020507" pitchFamily="18" charset="2"/>
              <a:buChar char="·"/>
              <a:defRPr/>
            </a:pPr>
            <a:r>
              <a:rPr lang="nb-NO" sz="2000" kern="0" dirty="0">
                <a:solidFill>
                  <a:prstClr val="black"/>
                </a:solidFill>
                <a:latin typeface="Arial"/>
                <a:cs typeface="Times New Roman" pitchFamily="18" charset="0"/>
              </a:rPr>
              <a:t>Tail and body rubbing</a:t>
            </a:r>
          </a:p>
          <a:p>
            <a:pPr marL="342900" indent="-342900" defTabSz="444500" eaLnBrk="1" fontAlgn="auto" hangingPunct="1">
              <a:lnSpc>
                <a:spcPct val="90000"/>
              </a:lnSpc>
              <a:spcBef>
                <a:spcPct val="20000"/>
              </a:spcBef>
              <a:spcAft>
                <a:spcPct val="20000"/>
              </a:spcAft>
              <a:buSzPct val="100000"/>
              <a:buFont typeface="Symbol" panose="05050102010706020507" pitchFamily="18" charset="2"/>
              <a:buChar char="·"/>
              <a:defRPr/>
            </a:pPr>
            <a:r>
              <a:rPr lang="nb-NO" sz="2000" kern="0" dirty="0">
                <a:solidFill>
                  <a:prstClr val="black"/>
                </a:solidFill>
                <a:latin typeface="Arial"/>
                <a:cs typeface="Times New Roman" pitchFamily="18" charset="0"/>
              </a:rPr>
              <a:t>Rolling, circling</a:t>
            </a:r>
          </a:p>
          <a:p>
            <a:pPr marL="342900" indent="-342900" defTabSz="444500" eaLnBrk="1" fontAlgn="auto" hangingPunct="1">
              <a:lnSpc>
                <a:spcPct val="90000"/>
              </a:lnSpc>
              <a:spcBef>
                <a:spcPct val="20000"/>
              </a:spcBef>
              <a:spcAft>
                <a:spcPct val="20000"/>
              </a:spcAft>
              <a:buSzPct val="100000"/>
              <a:buFont typeface="Symbol" panose="05050102010706020507" pitchFamily="18" charset="2"/>
              <a:buChar char="·"/>
              <a:defRPr/>
            </a:pPr>
            <a:r>
              <a:rPr lang="nb-NO" sz="2000" kern="0" dirty="0">
                <a:solidFill>
                  <a:prstClr val="black"/>
                </a:solidFill>
                <a:latin typeface="Arial"/>
                <a:cs typeface="Times New Roman" pitchFamily="18" charset="0"/>
              </a:rPr>
              <a:t>Eyes wide open, ears erect</a:t>
            </a:r>
          </a:p>
          <a:p>
            <a:pPr marL="342900" indent="-342900" defTabSz="444500" eaLnBrk="1" fontAlgn="auto" hangingPunct="1">
              <a:lnSpc>
                <a:spcPct val="90000"/>
              </a:lnSpc>
              <a:spcBef>
                <a:spcPct val="20000"/>
              </a:spcBef>
              <a:spcAft>
                <a:spcPct val="20000"/>
              </a:spcAft>
              <a:buSzPct val="100000"/>
              <a:buFont typeface="Symbol" panose="05050102010706020507" pitchFamily="18" charset="2"/>
              <a:buChar char="·"/>
              <a:defRPr/>
            </a:pPr>
            <a:r>
              <a:rPr lang="nb-NO" sz="2000" kern="0" dirty="0">
                <a:solidFill>
                  <a:prstClr val="black"/>
                </a:solidFill>
                <a:latin typeface="Arial"/>
                <a:cs typeface="Times New Roman" pitchFamily="18" charset="0"/>
              </a:rPr>
              <a:t>Trill purring</a:t>
            </a:r>
          </a:p>
          <a:p>
            <a:pPr marL="342900" indent="-342900" defTabSz="444500" eaLnBrk="1" fontAlgn="auto" hangingPunct="1">
              <a:lnSpc>
                <a:spcPct val="90000"/>
              </a:lnSpc>
              <a:spcBef>
                <a:spcPct val="20000"/>
              </a:spcBef>
              <a:spcAft>
                <a:spcPts val="1200"/>
              </a:spcAft>
              <a:buSzPct val="100000"/>
              <a:buFont typeface="Symbol" panose="05050102010706020507" pitchFamily="18" charset="2"/>
              <a:buChar char="·"/>
              <a:defRPr/>
            </a:pPr>
            <a:r>
              <a:rPr lang="nb-NO" sz="2000" kern="0" dirty="0">
                <a:solidFill>
                  <a:prstClr val="black"/>
                </a:solidFill>
                <a:latin typeface="Arial"/>
                <a:cs typeface="Times New Roman" pitchFamily="18" charset="0"/>
              </a:rPr>
              <a:t>Sitting</a:t>
            </a:r>
          </a:p>
          <a:p>
            <a:pPr defTabSz="444500" eaLnBrk="1" fontAlgn="auto" hangingPunct="1">
              <a:lnSpc>
                <a:spcPct val="90000"/>
              </a:lnSpc>
              <a:spcBef>
                <a:spcPct val="20000"/>
              </a:spcBef>
              <a:spcAft>
                <a:spcPts val="1200"/>
              </a:spcAft>
              <a:buSzPct val="100000"/>
              <a:defRPr/>
            </a:pPr>
            <a:endParaRPr lang="nb-NO" sz="2000" kern="0" dirty="0">
              <a:solidFill>
                <a:prstClr val="black"/>
              </a:solidFill>
              <a:latin typeface="Arial"/>
              <a:cs typeface="Times New Roman" pitchFamily="18" charset="0"/>
            </a:endParaRPr>
          </a:p>
          <a:p>
            <a:pPr defTabSz="444500">
              <a:lnSpc>
                <a:spcPct val="90000"/>
              </a:lnSpc>
              <a:spcBef>
                <a:spcPct val="20000"/>
              </a:spcBef>
              <a:spcAft>
                <a:spcPct val="20000"/>
              </a:spcAft>
              <a:buClr>
                <a:srgbClr val="E1A200"/>
              </a:buClr>
              <a:buSzPct val="100000"/>
              <a:defRPr/>
            </a:pPr>
            <a:r>
              <a:rPr lang="nb-NO" sz="1200" dirty="0">
                <a:cs typeface="Times New Roman" pitchFamily="18" charset="0"/>
              </a:rPr>
              <a:t>(</a:t>
            </a:r>
            <a:r>
              <a:rPr lang="nb-NO" sz="1200" kern="0" dirty="0">
                <a:solidFill>
                  <a:prstClr val="black"/>
                </a:solidFill>
                <a:cs typeface="Times New Roman" pitchFamily="18" charset="0"/>
              </a:rPr>
              <a:t>Kotrschal </a:t>
            </a:r>
            <a:r>
              <a:rPr lang="nb-NO" sz="1200" i="1" kern="0" dirty="0">
                <a:solidFill>
                  <a:prstClr val="black"/>
                </a:solidFill>
                <a:cs typeface="Times New Roman" pitchFamily="18" charset="0"/>
              </a:rPr>
              <a:t>et al</a:t>
            </a:r>
            <a:r>
              <a:rPr lang="nb-NO" sz="1200" kern="0" dirty="0">
                <a:solidFill>
                  <a:prstClr val="black"/>
                </a:solidFill>
                <a:cs typeface="Times New Roman" pitchFamily="18" charset="0"/>
              </a:rPr>
              <a:t>., 2014, in: Turner &amp; Bateson (eds) </a:t>
            </a:r>
            <a:r>
              <a:rPr lang="nb-NO" sz="1200" i="1" kern="0" dirty="0">
                <a:solidFill>
                  <a:prstClr val="black"/>
                </a:solidFill>
                <a:cs typeface="Times New Roman" pitchFamily="18" charset="0"/>
              </a:rPr>
              <a:t>The Domestic Cat</a:t>
            </a:r>
            <a:r>
              <a:rPr lang="nb-NO" sz="1200" kern="0" dirty="0">
                <a:solidFill>
                  <a:prstClr val="black"/>
                </a:solidFill>
                <a:cs typeface="Times New Roman" pitchFamily="18" charset="0"/>
              </a:rPr>
              <a:t>, 3rd edn, Cambridge University Press, Cambridge, UK) </a:t>
            </a:r>
            <a:r>
              <a:rPr lang="nb-NO" sz="1200" dirty="0">
                <a:cs typeface="Times New Roman" pitchFamily="18" charset="0"/>
              </a:rPr>
              <a:t>  </a:t>
            </a:r>
          </a:p>
          <a:p>
            <a:pPr defTabSz="444500" eaLnBrk="1" fontAlgn="auto" hangingPunct="1">
              <a:lnSpc>
                <a:spcPct val="90000"/>
              </a:lnSpc>
              <a:spcBef>
                <a:spcPct val="20000"/>
              </a:spcBef>
              <a:spcAft>
                <a:spcPct val="20000"/>
              </a:spcAft>
              <a:buClr>
                <a:srgbClr val="E1A200"/>
              </a:buClr>
              <a:buSzPct val="100000"/>
              <a:defRPr/>
            </a:pPr>
            <a:r>
              <a:rPr lang="nb-NO" sz="2000" kern="0" dirty="0">
                <a:solidFill>
                  <a:prstClr val="black"/>
                </a:solidFill>
                <a:latin typeface="Arial"/>
                <a:cs typeface="Times New Roman" pitchFamily="18" charset="0"/>
              </a:rPr>
              <a:t>										</a:t>
            </a:r>
          </a:p>
        </p:txBody>
      </p:sp>
      <p:pic>
        <p:nvPicPr>
          <p:cNvPr id="2" name="Bild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19803" y="2912464"/>
            <a:ext cx="2504958" cy="2502028"/>
          </a:xfrm>
          <a:prstGeom prst="rect">
            <a:avLst/>
          </a:prstGeom>
        </p:spPr>
      </p:pic>
      <p:sp>
        <p:nvSpPr>
          <p:cNvPr id="4" name="Date Placeholder 3"/>
          <p:cNvSpPr>
            <a:spLocks noGrp="1"/>
          </p:cNvSpPr>
          <p:nvPr>
            <p:ph type="dt" sz="half" idx="10"/>
          </p:nvPr>
        </p:nvSpPr>
        <p:spPr/>
        <p:txBody>
          <a:bodyPr/>
          <a:lstStyle/>
          <a:p>
            <a:r>
              <a:rPr lang="nb-NO" dirty="0"/>
              <a:t>Norwegian </a:t>
            </a:r>
            <a:r>
              <a:rPr lang="nb-NO" dirty="0" err="1"/>
              <a:t>University</a:t>
            </a:r>
            <a:r>
              <a:rPr lang="nb-NO" dirty="0"/>
              <a:t> of Life Sciences</a:t>
            </a:r>
          </a:p>
        </p:txBody>
      </p:sp>
      <p:sp>
        <p:nvSpPr>
          <p:cNvPr id="5" name="Footer Placeholder 4"/>
          <p:cNvSpPr>
            <a:spLocks noGrp="1"/>
          </p:cNvSpPr>
          <p:nvPr>
            <p:ph type="ftr" sz="quarter" idx="11"/>
          </p:nvPr>
        </p:nvSpPr>
        <p:spPr/>
        <p:txBody>
          <a:bodyPr/>
          <a:lstStyle/>
          <a:p>
            <a:r>
              <a:rPr lang="en-US"/>
              <a:t>The Cat - Behaviour and Welfare - Bjarne O. Braastad</a:t>
            </a:r>
            <a:endParaRPr lang="nb-NO"/>
          </a:p>
        </p:txBody>
      </p:sp>
      <p:sp>
        <p:nvSpPr>
          <p:cNvPr id="8" name="Slide Number Placeholder 7"/>
          <p:cNvSpPr>
            <a:spLocks noGrp="1"/>
          </p:cNvSpPr>
          <p:nvPr>
            <p:ph type="sldNum" sz="quarter" idx="12"/>
          </p:nvPr>
        </p:nvSpPr>
        <p:spPr/>
        <p:txBody>
          <a:bodyPr/>
          <a:lstStyle/>
          <a:p>
            <a:fld id="{76503D8D-F27D-49CA-A299-3589FD585F6D}" type="slidenum">
              <a:rPr lang="nb-NO" smtClean="0"/>
              <a:pPr/>
              <a:t>13</a:t>
            </a:fld>
            <a:endParaRPr lang="nb-NO"/>
          </a:p>
        </p:txBody>
      </p:sp>
    </p:spTree>
    <p:extLst>
      <p:ext uri="{BB962C8B-B14F-4D97-AF65-F5344CB8AC3E}">
        <p14:creationId xmlns:p14="http://schemas.microsoft.com/office/powerpoint/2010/main" val="3047944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11560" y="479020"/>
            <a:ext cx="7200800" cy="553998"/>
          </a:xfrm>
        </p:spPr>
        <p:txBody>
          <a:bodyPr/>
          <a:lstStyle/>
          <a:p>
            <a:r>
              <a:rPr lang="nb-NO" sz="3600" dirty="0"/>
              <a:t>Sex </a:t>
            </a:r>
            <a:r>
              <a:rPr lang="nb-NO" sz="3600" dirty="0" err="1"/>
              <a:t>differences</a:t>
            </a:r>
            <a:r>
              <a:rPr lang="nb-NO" sz="3600" dirty="0"/>
              <a:t> in </a:t>
            </a:r>
            <a:r>
              <a:rPr lang="nb-NO" sz="3600" dirty="0" err="1"/>
              <a:t>cat</a:t>
            </a:r>
            <a:r>
              <a:rPr lang="nb-NO" sz="3600" dirty="0"/>
              <a:t> behaviour II</a:t>
            </a:r>
          </a:p>
        </p:txBody>
      </p:sp>
      <p:sp>
        <p:nvSpPr>
          <p:cNvPr id="3" name="Plassholder for innhold 2"/>
          <p:cNvSpPr>
            <a:spLocks noGrp="1"/>
          </p:cNvSpPr>
          <p:nvPr>
            <p:ph idx="1"/>
          </p:nvPr>
        </p:nvSpPr>
        <p:spPr>
          <a:xfrm>
            <a:off x="576000" y="1340768"/>
            <a:ext cx="7992000" cy="4968552"/>
          </a:xfrm>
        </p:spPr>
        <p:txBody>
          <a:bodyPr/>
          <a:lstStyle/>
          <a:p>
            <a:pPr marL="0" indent="0">
              <a:buNone/>
            </a:pPr>
            <a:r>
              <a:rPr lang="en-US" dirty="0"/>
              <a:t>Behaviour traits with strongest sex differences  </a:t>
            </a:r>
            <a:r>
              <a:rPr lang="en-US" sz="2000" dirty="0"/>
              <a:t>(N=1204)</a:t>
            </a:r>
            <a:endParaRPr lang="en-US" dirty="0"/>
          </a:p>
          <a:p>
            <a:pPr lvl="1"/>
            <a:r>
              <a:rPr lang="en-US" sz="2000" dirty="0"/>
              <a:t> scale from 1 (never) to 5 (always)</a:t>
            </a:r>
          </a:p>
          <a:p>
            <a:endParaRPr lang="en-US" dirty="0"/>
          </a:p>
          <a:p>
            <a:endParaRPr lang="en-US" dirty="0"/>
          </a:p>
          <a:p>
            <a:endParaRPr lang="en-US" dirty="0"/>
          </a:p>
          <a:p>
            <a:endParaRPr lang="en-US" dirty="0"/>
          </a:p>
          <a:p>
            <a:endParaRPr lang="en-US" dirty="0"/>
          </a:p>
          <a:p>
            <a:pPr marL="0" indent="0">
              <a:buNone/>
            </a:pPr>
            <a:endParaRPr lang="nb-NO" sz="1600" dirty="0"/>
          </a:p>
          <a:p>
            <a:pPr marL="0" indent="0">
              <a:buNone/>
            </a:pPr>
            <a:endParaRPr lang="nb-NO" sz="1400" dirty="0"/>
          </a:p>
          <a:p>
            <a:pPr marL="0" indent="0">
              <a:buNone/>
            </a:pPr>
            <a:endParaRPr lang="nb-NO" sz="1400" dirty="0"/>
          </a:p>
          <a:p>
            <a:pPr marL="0" indent="0">
              <a:buNone/>
            </a:pPr>
            <a:r>
              <a:rPr lang="nb-NO" sz="1400" dirty="0"/>
              <a:t> *** P&lt;0.001, **** P&lt;0.0001</a:t>
            </a:r>
            <a:endParaRPr lang="en-US" sz="1400" dirty="0"/>
          </a:p>
          <a:p>
            <a:pPr marL="0" indent="0">
              <a:buNone/>
            </a:pPr>
            <a:endParaRPr lang="nb-NO" sz="1400" dirty="0"/>
          </a:p>
          <a:p>
            <a:pPr marL="0" indent="0">
              <a:buNone/>
            </a:pPr>
            <a:r>
              <a:rPr lang="nb-NO" sz="800" dirty="0"/>
              <a:t>  </a:t>
            </a:r>
          </a:p>
          <a:p>
            <a:pPr marL="0" indent="0">
              <a:buNone/>
            </a:pPr>
            <a:r>
              <a:rPr lang="nb-NO" sz="1200" dirty="0"/>
              <a:t>(Eriksen, 2014, Behavioural characteristics of pedigree cats in Norway. MSc thesis, Norwegian University of Life Sciences)</a:t>
            </a:r>
          </a:p>
          <a:p>
            <a:pPr marL="0" indent="0">
              <a:buNone/>
            </a:pPr>
            <a:endParaRPr lang="nb-NO" sz="1400" dirty="0"/>
          </a:p>
        </p:txBody>
      </p:sp>
      <p:sp>
        <p:nvSpPr>
          <p:cNvPr id="8" name="Slide Number Placeholder 7"/>
          <p:cNvSpPr>
            <a:spLocks noGrp="1"/>
          </p:cNvSpPr>
          <p:nvPr>
            <p:ph type="sldNum" sz="quarter" idx="12"/>
          </p:nvPr>
        </p:nvSpPr>
        <p:spPr/>
        <p:txBody>
          <a:bodyPr/>
          <a:lstStyle/>
          <a:p>
            <a:fld id="{76503D8D-F27D-49CA-A299-3589FD585F6D}" type="slidenum">
              <a:rPr lang="en-GB" noProof="0" smtClean="0"/>
              <a:t>14</a:t>
            </a:fld>
            <a:endParaRPr lang="en-GB" noProof="0" dirty="0"/>
          </a:p>
        </p:txBody>
      </p:sp>
      <p:graphicFrame>
        <p:nvGraphicFramePr>
          <p:cNvPr id="9" name="Table 8"/>
          <p:cNvGraphicFramePr>
            <a:graphicFrameLocks noGrp="1"/>
          </p:cNvGraphicFramePr>
          <p:nvPr>
            <p:extLst>
              <p:ext uri="{D42A27DB-BD31-4B8C-83A1-F6EECF244321}">
                <p14:modId xmlns:p14="http://schemas.microsoft.com/office/powerpoint/2010/main" val="3187536102"/>
              </p:ext>
            </p:extLst>
          </p:nvPr>
        </p:nvGraphicFramePr>
        <p:xfrm>
          <a:off x="576000" y="2276872"/>
          <a:ext cx="7956439" cy="2736306"/>
        </p:xfrm>
        <a:graphic>
          <a:graphicData uri="http://schemas.openxmlformats.org/drawingml/2006/table">
            <a:tbl>
              <a:tblPr firstRow="1" bandRow="1">
                <a:tableStyleId>{5C22544A-7EE6-4342-B048-85BDC9FD1C3A}</a:tableStyleId>
              </a:tblPr>
              <a:tblGrid>
                <a:gridCol w="4422774">
                  <a:extLst>
                    <a:ext uri="{9D8B030D-6E8A-4147-A177-3AD203B41FA5}">
                      <a16:colId xmlns:a16="http://schemas.microsoft.com/office/drawing/2014/main" val="20000"/>
                    </a:ext>
                  </a:extLst>
                </a:gridCol>
                <a:gridCol w="1301418">
                  <a:extLst>
                    <a:ext uri="{9D8B030D-6E8A-4147-A177-3AD203B41FA5}">
                      <a16:colId xmlns:a16="http://schemas.microsoft.com/office/drawing/2014/main" val="20001"/>
                    </a:ext>
                  </a:extLst>
                </a:gridCol>
                <a:gridCol w="1089153">
                  <a:extLst>
                    <a:ext uri="{9D8B030D-6E8A-4147-A177-3AD203B41FA5}">
                      <a16:colId xmlns:a16="http://schemas.microsoft.com/office/drawing/2014/main" val="20002"/>
                    </a:ext>
                  </a:extLst>
                </a:gridCol>
                <a:gridCol w="1143094">
                  <a:extLst>
                    <a:ext uri="{9D8B030D-6E8A-4147-A177-3AD203B41FA5}">
                      <a16:colId xmlns:a16="http://schemas.microsoft.com/office/drawing/2014/main" val="20003"/>
                    </a:ext>
                  </a:extLst>
                </a:gridCol>
              </a:tblGrid>
              <a:tr h="618926">
                <a:tc>
                  <a:txBody>
                    <a:bodyPr/>
                    <a:lstStyle/>
                    <a:p>
                      <a:r>
                        <a:rPr lang="nb-NO" sz="2000" dirty="0"/>
                        <a:t>Behaviour </a:t>
                      </a:r>
                      <a:r>
                        <a:rPr lang="nb-NO" sz="2000" dirty="0" err="1"/>
                        <a:t>trait</a:t>
                      </a:r>
                      <a:endParaRPr lang="nb-NO" sz="2000" dirty="0"/>
                    </a:p>
                  </a:txBody>
                  <a:tcPr anchor="ctr"/>
                </a:tc>
                <a:tc>
                  <a:txBody>
                    <a:bodyPr/>
                    <a:lstStyle/>
                    <a:p>
                      <a:pPr algn="ctr"/>
                      <a:r>
                        <a:rPr lang="nb-NO" sz="2000" baseline="0" dirty="0"/>
                        <a:t>F test</a:t>
                      </a:r>
                      <a:endParaRPr lang="nb-NO" sz="2000" dirty="0"/>
                    </a:p>
                  </a:txBody>
                  <a:tcPr anchor="ctr"/>
                </a:tc>
                <a:tc>
                  <a:txBody>
                    <a:bodyPr/>
                    <a:lstStyle/>
                    <a:p>
                      <a:pPr algn="ctr"/>
                      <a:r>
                        <a:rPr lang="nb-NO" sz="1800" dirty="0"/>
                        <a:t>Male</a:t>
                      </a:r>
                    </a:p>
                    <a:p>
                      <a:pPr algn="ctr"/>
                      <a:r>
                        <a:rPr lang="nb-NO" sz="1400" b="1" kern="1200" dirty="0" err="1">
                          <a:solidFill>
                            <a:schemeClr val="lt1"/>
                          </a:solidFill>
                          <a:effectLst/>
                          <a:latin typeface="+mn-lt"/>
                          <a:ea typeface="+mn-ea"/>
                          <a:cs typeface="+mn-cs"/>
                        </a:rPr>
                        <a:t>Mean±SD</a:t>
                      </a:r>
                      <a:endParaRPr lang="nb-NO" sz="1400" dirty="0"/>
                    </a:p>
                  </a:txBody>
                  <a:tcPr/>
                </a:tc>
                <a:tc>
                  <a:txBody>
                    <a:bodyPr/>
                    <a:lstStyle/>
                    <a:p>
                      <a:pPr algn="ctr"/>
                      <a:r>
                        <a:rPr lang="nb-NO" sz="1800" dirty="0" err="1"/>
                        <a:t>Female</a:t>
                      </a:r>
                      <a:endParaRPr lang="nb-NO" sz="1800" dirty="0"/>
                    </a:p>
                    <a:p>
                      <a:pPr marL="0" marR="0" indent="0" algn="ctr" defTabSz="914400" rtl="0" eaLnBrk="1" fontAlgn="auto" latinLnBrk="0" hangingPunct="1">
                        <a:lnSpc>
                          <a:spcPct val="100000"/>
                        </a:lnSpc>
                        <a:spcBef>
                          <a:spcPts val="0"/>
                        </a:spcBef>
                        <a:spcAft>
                          <a:spcPts val="0"/>
                        </a:spcAft>
                        <a:buClrTx/>
                        <a:buSzTx/>
                        <a:buFontTx/>
                        <a:buNone/>
                        <a:tabLst/>
                        <a:defRPr/>
                      </a:pPr>
                      <a:r>
                        <a:rPr lang="nb-NO" sz="1400" b="1" kern="1200" dirty="0" err="1">
                          <a:solidFill>
                            <a:schemeClr val="lt1"/>
                          </a:solidFill>
                          <a:effectLst/>
                          <a:latin typeface="+mn-lt"/>
                          <a:ea typeface="+mn-ea"/>
                          <a:cs typeface="+mn-cs"/>
                        </a:rPr>
                        <a:t>Mean±SD</a:t>
                      </a:r>
                      <a:endParaRPr lang="en-GB" sz="1400" dirty="0">
                        <a:effectLst/>
                      </a:endParaRPr>
                    </a:p>
                  </a:txBody>
                  <a:tcPr/>
                </a:tc>
                <a:extLst>
                  <a:ext uri="{0D108BD9-81ED-4DB2-BD59-A6C34878D82A}">
                    <a16:rowId xmlns:a16="http://schemas.microsoft.com/office/drawing/2014/main" val="10000"/>
                  </a:ext>
                </a:extLst>
              </a:tr>
              <a:tr h="423476">
                <a:tc>
                  <a:txBody>
                    <a:bodyPr/>
                    <a:lstStyle/>
                    <a:p>
                      <a:r>
                        <a:rPr lang="nb-NO" sz="2000" dirty="0" err="1"/>
                        <a:t>Sociability</a:t>
                      </a:r>
                      <a:r>
                        <a:rPr lang="nb-NO" sz="2000" dirty="0"/>
                        <a:t> </a:t>
                      </a:r>
                      <a:r>
                        <a:rPr lang="nb-NO" sz="2000" dirty="0" err="1"/>
                        <a:t>with</a:t>
                      </a:r>
                      <a:r>
                        <a:rPr lang="nb-NO" sz="2000" dirty="0"/>
                        <a:t> non-household </a:t>
                      </a:r>
                      <a:r>
                        <a:rPr lang="nb-NO" sz="2000" dirty="0" err="1"/>
                        <a:t>cats</a:t>
                      </a:r>
                      <a:endParaRPr lang="nb-NO" sz="2000" dirty="0"/>
                    </a:p>
                  </a:txBody>
                  <a:tcPr/>
                </a:tc>
                <a:tc>
                  <a:txBody>
                    <a:bodyPr/>
                    <a:lstStyle/>
                    <a:p>
                      <a:pPr algn="ctr"/>
                      <a:r>
                        <a:rPr lang="nb-NO" dirty="0"/>
                        <a:t>29.2****</a:t>
                      </a:r>
                    </a:p>
                  </a:txBody>
                  <a:tcPr/>
                </a:tc>
                <a:tc>
                  <a:txBody>
                    <a:bodyPr/>
                    <a:lstStyle/>
                    <a:p>
                      <a:pPr algn="ctr"/>
                      <a:r>
                        <a:rPr lang="nb-NO" dirty="0">
                          <a:solidFill>
                            <a:srgbClr val="C00000"/>
                          </a:solidFill>
                        </a:rPr>
                        <a:t>2.7</a:t>
                      </a:r>
                      <a:r>
                        <a:rPr lang="nb-NO" sz="1400" dirty="0">
                          <a:solidFill>
                            <a:srgbClr val="C00000"/>
                          </a:solidFill>
                        </a:rPr>
                        <a:t>±1.2</a:t>
                      </a:r>
                    </a:p>
                  </a:txBody>
                  <a:tcPr/>
                </a:tc>
                <a:tc>
                  <a:txBody>
                    <a:bodyPr/>
                    <a:lstStyle/>
                    <a:p>
                      <a:pPr algn="ctr"/>
                      <a:r>
                        <a:rPr lang="nb-NO" dirty="0"/>
                        <a:t>2.2</a:t>
                      </a:r>
                      <a:r>
                        <a:rPr lang="nb-NO" sz="1400" dirty="0"/>
                        <a:t>±1.2</a:t>
                      </a:r>
                    </a:p>
                  </a:txBody>
                  <a:tcPr/>
                </a:tc>
                <a:extLst>
                  <a:ext uri="{0D108BD9-81ED-4DB2-BD59-A6C34878D82A}">
                    <a16:rowId xmlns:a16="http://schemas.microsoft.com/office/drawing/2014/main" val="10001"/>
                  </a:ext>
                </a:extLst>
              </a:tr>
              <a:tr h="423476">
                <a:tc>
                  <a:txBody>
                    <a:bodyPr/>
                    <a:lstStyle/>
                    <a:p>
                      <a:r>
                        <a:rPr lang="nb-NO" sz="2000" dirty="0" err="1"/>
                        <a:t>Aggression</a:t>
                      </a:r>
                      <a:r>
                        <a:rPr lang="nb-NO" sz="2000" dirty="0"/>
                        <a:t> </a:t>
                      </a:r>
                      <a:r>
                        <a:rPr lang="nb-NO" sz="2000" dirty="0" err="1"/>
                        <a:t>towards</a:t>
                      </a:r>
                      <a:r>
                        <a:rPr lang="nb-NO" sz="2000" dirty="0"/>
                        <a:t> </a:t>
                      </a:r>
                      <a:r>
                        <a:rPr lang="nb-NO" sz="2000" dirty="0" err="1"/>
                        <a:t>familiar</a:t>
                      </a:r>
                      <a:r>
                        <a:rPr lang="nb-NO" sz="2000" dirty="0"/>
                        <a:t> </a:t>
                      </a:r>
                      <a:r>
                        <a:rPr lang="nb-NO" sz="2000" dirty="0" err="1"/>
                        <a:t>cats</a:t>
                      </a:r>
                      <a:endParaRPr lang="nb-NO" sz="2000" dirty="0"/>
                    </a:p>
                  </a:txBody>
                  <a:tcPr/>
                </a:tc>
                <a:tc>
                  <a:txBody>
                    <a:bodyPr/>
                    <a:lstStyle/>
                    <a:p>
                      <a:pPr algn="ctr"/>
                      <a:r>
                        <a:rPr lang="nb-NO" dirty="0"/>
                        <a:t>17.5****</a:t>
                      </a:r>
                    </a:p>
                  </a:txBody>
                  <a:tcPr/>
                </a:tc>
                <a:tc>
                  <a:txBody>
                    <a:bodyPr/>
                    <a:lstStyle/>
                    <a:p>
                      <a:pPr algn="ctr"/>
                      <a:r>
                        <a:rPr lang="nb-NO" dirty="0"/>
                        <a:t>1.4</a:t>
                      </a:r>
                      <a:r>
                        <a:rPr lang="nb-NO" sz="1400" kern="1200" dirty="0">
                          <a:solidFill>
                            <a:schemeClr val="dk1"/>
                          </a:solidFill>
                          <a:effectLst/>
                          <a:latin typeface="+mn-lt"/>
                          <a:ea typeface="+mn-ea"/>
                          <a:cs typeface="+mn-cs"/>
                        </a:rPr>
                        <a:t>±0.7</a:t>
                      </a:r>
                      <a:endParaRPr lang="nb-NO" sz="1400" dirty="0"/>
                    </a:p>
                  </a:txBody>
                  <a:tcPr/>
                </a:tc>
                <a:tc>
                  <a:txBody>
                    <a:bodyPr/>
                    <a:lstStyle/>
                    <a:p>
                      <a:pPr algn="ctr"/>
                      <a:r>
                        <a:rPr lang="nb-NO" dirty="0">
                          <a:solidFill>
                            <a:srgbClr val="C00000"/>
                          </a:solidFill>
                        </a:rPr>
                        <a:t>1.6</a:t>
                      </a:r>
                      <a:r>
                        <a:rPr lang="nb-NO" sz="1400" kern="1200" dirty="0">
                          <a:solidFill>
                            <a:srgbClr val="C00000"/>
                          </a:solidFill>
                          <a:effectLst/>
                          <a:latin typeface="+mn-lt"/>
                          <a:ea typeface="+mn-ea"/>
                          <a:cs typeface="+mn-cs"/>
                        </a:rPr>
                        <a:t>±0.8</a:t>
                      </a:r>
                      <a:endParaRPr lang="nb-NO" sz="1400" dirty="0">
                        <a:solidFill>
                          <a:srgbClr val="C00000"/>
                        </a:solidFill>
                      </a:endParaRPr>
                    </a:p>
                  </a:txBody>
                  <a:tcPr/>
                </a:tc>
                <a:extLst>
                  <a:ext uri="{0D108BD9-81ED-4DB2-BD59-A6C34878D82A}">
                    <a16:rowId xmlns:a16="http://schemas.microsoft.com/office/drawing/2014/main" val="10002"/>
                  </a:ext>
                </a:extLst>
              </a:tr>
              <a:tr h="4234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2000" b="0" kern="1200" dirty="0" err="1">
                          <a:solidFill>
                            <a:schemeClr val="dk1"/>
                          </a:solidFill>
                          <a:effectLst/>
                          <a:latin typeface="+mn-lt"/>
                          <a:ea typeface="+mn-ea"/>
                          <a:cs typeface="+mn-cs"/>
                        </a:rPr>
                        <a:t>Resting</a:t>
                      </a:r>
                      <a:r>
                        <a:rPr lang="nb-NO" sz="2000" b="0" kern="1200" baseline="0" dirty="0">
                          <a:solidFill>
                            <a:schemeClr val="dk1"/>
                          </a:solidFill>
                          <a:effectLst/>
                          <a:latin typeface="+mn-lt"/>
                          <a:ea typeface="+mn-ea"/>
                          <a:cs typeface="+mn-cs"/>
                        </a:rPr>
                        <a:t> </a:t>
                      </a:r>
                      <a:r>
                        <a:rPr lang="nb-NO" sz="2000" b="0" kern="1200" baseline="0" dirty="0" err="1">
                          <a:solidFill>
                            <a:schemeClr val="dk1"/>
                          </a:solidFill>
                          <a:effectLst/>
                          <a:latin typeface="+mn-lt"/>
                          <a:ea typeface="+mn-ea"/>
                          <a:cs typeface="+mn-cs"/>
                        </a:rPr>
                        <a:t>place</a:t>
                      </a:r>
                      <a:r>
                        <a:rPr lang="nb-NO" sz="2000" b="0" kern="1200" baseline="0" dirty="0">
                          <a:solidFill>
                            <a:schemeClr val="dk1"/>
                          </a:solidFill>
                          <a:effectLst/>
                          <a:latin typeface="+mn-lt"/>
                          <a:ea typeface="+mn-ea"/>
                          <a:cs typeface="+mn-cs"/>
                        </a:rPr>
                        <a:t> </a:t>
                      </a:r>
                      <a:r>
                        <a:rPr lang="nb-NO" sz="2000" b="0" kern="1200" baseline="0" dirty="0" err="1">
                          <a:solidFill>
                            <a:schemeClr val="dk1"/>
                          </a:solidFill>
                          <a:effectLst/>
                          <a:latin typeface="+mn-lt"/>
                          <a:ea typeface="+mn-ea"/>
                          <a:cs typeface="+mn-cs"/>
                        </a:rPr>
                        <a:t>preferences</a:t>
                      </a:r>
                      <a:endParaRPr lang="nb-NO" sz="2000" b="0" dirty="0">
                        <a:effectLst/>
                      </a:endParaRPr>
                    </a:p>
                  </a:txBody>
                  <a:tcPr/>
                </a:tc>
                <a:tc>
                  <a:txBody>
                    <a:bodyPr/>
                    <a:lstStyle/>
                    <a:p>
                      <a:pPr algn="ctr"/>
                      <a:r>
                        <a:rPr lang="nb-NO" dirty="0"/>
                        <a:t>16.7****</a:t>
                      </a:r>
                    </a:p>
                  </a:txBody>
                  <a:tcPr/>
                </a:tc>
                <a:tc>
                  <a:txBody>
                    <a:bodyPr/>
                    <a:lstStyle/>
                    <a:p>
                      <a:pPr algn="ctr"/>
                      <a:r>
                        <a:rPr lang="nb-NO" dirty="0"/>
                        <a:t>2.6</a:t>
                      </a:r>
                      <a:r>
                        <a:rPr lang="nb-NO" sz="1400" kern="1200" dirty="0">
                          <a:solidFill>
                            <a:schemeClr val="dk1"/>
                          </a:solidFill>
                          <a:effectLst/>
                          <a:latin typeface="+mn-lt"/>
                          <a:ea typeface="+mn-ea"/>
                          <a:cs typeface="+mn-cs"/>
                        </a:rPr>
                        <a:t>±0.9</a:t>
                      </a:r>
                      <a:endParaRPr lang="nb-NO" sz="1400" dirty="0"/>
                    </a:p>
                  </a:txBody>
                  <a:tcPr/>
                </a:tc>
                <a:tc>
                  <a:txBody>
                    <a:bodyPr/>
                    <a:lstStyle/>
                    <a:p>
                      <a:pPr algn="ctr"/>
                      <a:r>
                        <a:rPr lang="nb-NO" dirty="0">
                          <a:solidFill>
                            <a:srgbClr val="C00000"/>
                          </a:solidFill>
                        </a:rPr>
                        <a:t>2.8</a:t>
                      </a:r>
                      <a:r>
                        <a:rPr lang="nb-NO" sz="1400" kern="1200" dirty="0">
                          <a:solidFill>
                            <a:srgbClr val="C00000"/>
                          </a:solidFill>
                          <a:effectLst/>
                          <a:latin typeface="+mn-lt"/>
                          <a:ea typeface="+mn-ea"/>
                          <a:cs typeface="+mn-cs"/>
                        </a:rPr>
                        <a:t>±0.9</a:t>
                      </a:r>
                      <a:endParaRPr lang="nb-NO" sz="1400" dirty="0">
                        <a:solidFill>
                          <a:srgbClr val="C00000"/>
                        </a:solidFill>
                      </a:endParaRPr>
                    </a:p>
                  </a:txBody>
                  <a:tcPr/>
                </a:tc>
                <a:extLst>
                  <a:ext uri="{0D108BD9-81ED-4DB2-BD59-A6C34878D82A}">
                    <a16:rowId xmlns:a16="http://schemas.microsoft.com/office/drawing/2014/main" val="10003"/>
                  </a:ext>
                </a:extLst>
              </a:tr>
              <a:tr h="423476">
                <a:tc>
                  <a:txBody>
                    <a:bodyPr/>
                    <a:lstStyle/>
                    <a:p>
                      <a:r>
                        <a:rPr lang="nb-NO" sz="2000" dirty="0"/>
                        <a:t>Attention-seeking or purring</a:t>
                      </a:r>
                    </a:p>
                  </a:txBody>
                  <a:tcPr/>
                </a:tc>
                <a:tc>
                  <a:txBody>
                    <a:bodyPr/>
                    <a:lstStyle/>
                    <a:p>
                      <a:pPr algn="ctr"/>
                      <a:r>
                        <a:rPr lang="nb-NO" dirty="0"/>
                        <a:t>12.0***</a:t>
                      </a:r>
                    </a:p>
                  </a:txBody>
                  <a:tcPr/>
                </a:tc>
                <a:tc>
                  <a:txBody>
                    <a:bodyPr/>
                    <a:lstStyle/>
                    <a:p>
                      <a:pPr algn="ctr"/>
                      <a:r>
                        <a:rPr lang="nb-NO" dirty="0">
                          <a:solidFill>
                            <a:srgbClr val="C00000"/>
                          </a:solidFill>
                        </a:rPr>
                        <a:t>4.4</a:t>
                      </a:r>
                      <a:r>
                        <a:rPr lang="nb-NO" sz="1400" kern="1200" dirty="0">
                          <a:solidFill>
                            <a:srgbClr val="C00000"/>
                          </a:solidFill>
                          <a:effectLst/>
                          <a:latin typeface="+mn-lt"/>
                          <a:ea typeface="+mn-ea"/>
                          <a:cs typeface="+mn-cs"/>
                        </a:rPr>
                        <a:t>±0.6</a:t>
                      </a:r>
                      <a:endParaRPr lang="nb-NO" sz="1400" dirty="0">
                        <a:solidFill>
                          <a:srgbClr val="C00000"/>
                        </a:solidFill>
                      </a:endParaRPr>
                    </a:p>
                  </a:txBody>
                  <a:tcPr/>
                </a:tc>
                <a:tc>
                  <a:txBody>
                    <a:bodyPr/>
                    <a:lstStyle/>
                    <a:p>
                      <a:pPr algn="ctr"/>
                      <a:r>
                        <a:rPr lang="nb-NO" dirty="0"/>
                        <a:t>4.2</a:t>
                      </a:r>
                      <a:r>
                        <a:rPr lang="nb-NO" sz="1400" kern="1200" dirty="0">
                          <a:solidFill>
                            <a:schemeClr val="dk1"/>
                          </a:solidFill>
                          <a:effectLst/>
                          <a:latin typeface="+mn-lt"/>
                          <a:ea typeface="+mn-ea"/>
                          <a:cs typeface="+mn-cs"/>
                        </a:rPr>
                        <a:t>±0.7</a:t>
                      </a:r>
                      <a:endParaRPr lang="nb-NO" sz="1400" dirty="0"/>
                    </a:p>
                  </a:txBody>
                  <a:tcPr/>
                </a:tc>
                <a:extLst>
                  <a:ext uri="{0D108BD9-81ED-4DB2-BD59-A6C34878D82A}">
                    <a16:rowId xmlns:a16="http://schemas.microsoft.com/office/drawing/2014/main" val="10004"/>
                  </a:ext>
                </a:extLst>
              </a:tr>
              <a:tr h="423476">
                <a:tc>
                  <a:txBody>
                    <a:bodyPr/>
                    <a:lstStyle/>
                    <a:p>
                      <a:r>
                        <a:rPr lang="nb-NO" sz="2000" dirty="0" err="1"/>
                        <a:t>Resists</a:t>
                      </a:r>
                      <a:r>
                        <a:rPr lang="nb-NO" sz="2000" dirty="0"/>
                        <a:t> </a:t>
                      </a:r>
                      <a:r>
                        <a:rPr lang="nb-NO" sz="2000" dirty="0" err="1"/>
                        <a:t>restraint</a:t>
                      </a:r>
                      <a:endParaRPr lang="nb-NO" sz="2000" dirty="0"/>
                    </a:p>
                  </a:txBody>
                  <a:tcPr/>
                </a:tc>
                <a:tc>
                  <a:txBody>
                    <a:bodyPr/>
                    <a:lstStyle/>
                    <a:p>
                      <a:pPr algn="ctr"/>
                      <a:r>
                        <a:rPr lang="nb-NO" dirty="0"/>
                        <a:t>11.8***</a:t>
                      </a:r>
                    </a:p>
                  </a:txBody>
                  <a:tcPr/>
                </a:tc>
                <a:tc>
                  <a:txBody>
                    <a:bodyPr/>
                    <a:lstStyle/>
                    <a:p>
                      <a:pPr algn="ctr"/>
                      <a:r>
                        <a:rPr lang="nb-NO" dirty="0"/>
                        <a:t>1.6</a:t>
                      </a:r>
                      <a:r>
                        <a:rPr lang="nb-NO" sz="1400" kern="1200" dirty="0">
                          <a:solidFill>
                            <a:schemeClr val="dk1"/>
                          </a:solidFill>
                          <a:effectLst/>
                          <a:latin typeface="+mn-lt"/>
                          <a:ea typeface="+mn-ea"/>
                          <a:cs typeface="+mn-cs"/>
                        </a:rPr>
                        <a:t>±0.7</a:t>
                      </a:r>
                      <a:endParaRPr lang="nb-NO" sz="1400" dirty="0"/>
                    </a:p>
                  </a:txBody>
                  <a:tcPr/>
                </a:tc>
                <a:tc>
                  <a:txBody>
                    <a:bodyPr/>
                    <a:lstStyle/>
                    <a:p>
                      <a:pPr algn="ctr"/>
                      <a:r>
                        <a:rPr lang="nb-NO" dirty="0">
                          <a:solidFill>
                            <a:srgbClr val="C00000"/>
                          </a:solidFill>
                        </a:rPr>
                        <a:t>1.7</a:t>
                      </a:r>
                      <a:r>
                        <a:rPr lang="nb-NO" sz="1400" kern="1200" dirty="0">
                          <a:solidFill>
                            <a:srgbClr val="C00000"/>
                          </a:solidFill>
                          <a:effectLst/>
                          <a:latin typeface="+mn-lt"/>
                          <a:ea typeface="+mn-ea"/>
                          <a:cs typeface="+mn-cs"/>
                        </a:rPr>
                        <a:t>±0.8</a:t>
                      </a:r>
                      <a:endParaRPr lang="nb-NO" sz="1400" dirty="0">
                        <a:solidFill>
                          <a:srgbClr val="C00000"/>
                        </a:solidFill>
                      </a:endParaRPr>
                    </a:p>
                  </a:txBody>
                  <a:tcPr/>
                </a:tc>
                <a:extLst>
                  <a:ext uri="{0D108BD9-81ED-4DB2-BD59-A6C34878D82A}">
                    <a16:rowId xmlns:a16="http://schemas.microsoft.com/office/drawing/2014/main" val="10005"/>
                  </a:ext>
                </a:extLst>
              </a:tr>
            </a:tbl>
          </a:graphicData>
        </a:graphic>
      </p:graphicFrame>
      <p:sp>
        <p:nvSpPr>
          <p:cNvPr id="5" name="Date Placeholder 4"/>
          <p:cNvSpPr>
            <a:spLocks noGrp="1"/>
          </p:cNvSpPr>
          <p:nvPr>
            <p:ph type="dt" sz="half" idx="10"/>
          </p:nvPr>
        </p:nvSpPr>
        <p:spPr/>
        <p:txBody>
          <a:bodyPr/>
          <a:lstStyle/>
          <a:p>
            <a:r>
              <a:rPr lang="nb-NO" noProof="0"/>
              <a:t>Norwegian University of Life Sciences</a:t>
            </a:r>
            <a:endParaRPr lang="en-GB" noProof="0" dirty="0"/>
          </a:p>
        </p:txBody>
      </p:sp>
      <p:sp>
        <p:nvSpPr>
          <p:cNvPr id="6" name="Footer Placeholder 5"/>
          <p:cNvSpPr>
            <a:spLocks noGrp="1"/>
          </p:cNvSpPr>
          <p:nvPr>
            <p:ph type="ftr" sz="quarter" idx="11"/>
          </p:nvPr>
        </p:nvSpPr>
        <p:spPr/>
        <p:txBody>
          <a:bodyPr/>
          <a:lstStyle/>
          <a:p>
            <a:r>
              <a:rPr lang="en-US" noProof="0"/>
              <a:t>The Cat - Behaviour and Welfare - Bjarne O. Braastad</a:t>
            </a:r>
            <a:endParaRPr lang="en-GB" noProof="0" dirty="0"/>
          </a:p>
        </p:txBody>
      </p:sp>
    </p:spTree>
    <p:extLst>
      <p:ext uri="{BB962C8B-B14F-4D97-AF65-F5344CB8AC3E}">
        <p14:creationId xmlns:p14="http://schemas.microsoft.com/office/powerpoint/2010/main" val="1727873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39552" y="1988840"/>
            <a:ext cx="7992888" cy="151174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800" b="1">
                <a:solidFill>
                  <a:schemeClr val="bg1"/>
                </a:solidFill>
                <a:latin typeface="+mj-lt"/>
                <a:ea typeface="+mj-ea"/>
                <a:cs typeface="+mj-cs"/>
              </a:defRPr>
            </a:lvl1pPr>
            <a:lvl2pPr algn="l" rtl="0" eaLnBrk="0" fontAlgn="base" hangingPunct="0">
              <a:spcBef>
                <a:spcPct val="0"/>
              </a:spcBef>
              <a:spcAft>
                <a:spcPct val="0"/>
              </a:spcAft>
              <a:defRPr sz="2400" b="1">
                <a:solidFill>
                  <a:srgbClr val="E1A200"/>
                </a:solidFill>
                <a:latin typeface="Tahoma" charset="0"/>
                <a:cs typeface="Arial" charset="0"/>
              </a:defRPr>
            </a:lvl2pPr>
            <a:lvl3pPr algn="l" rtl="0" eaLnBrk="0" fontAlgn="base" hangingPunct="0">
              <a:spcBef>
                <a:spcPct val="0"/>
              </a:spcBef>
              <a:spcAft>
                <a:spcPct val="0"/>
              </a:spcAft>
              <a:defRPr sz="2400" b="1">
                <a:solidFill>
                  <a:srgbClr val="E1A200"/>
                </a:solidFill>
                <a:latin typeface="Tahoma" charset="0"/>
                <a:cs typeface="Arial" charset="0"/>
              </a:defRPr>
            </a:lvl3pPr>
            <a:lvl4pPr algn="l" rtl="0" eaLnBrk="0" fontAlgn="base" hangingPunct="0">
              <a:spcBef>
                <a:spcPct val="0"/>
              </a:spcBef>
              <a:spcAft>
                <a:spcPct val="0"/>
              </a:spcAft>
              <a:defRPr sz="2400" b="1">
                <a:solidFill>
                  <a:srgbClr val="E1A200"/>
                </a:solidFill>
                <a:latin typeface="Tahoma" charset="0"/>
                <a:cs typeface="Arial" charset="0"/>
              </a:defRPr>
            </a:lvl4pPr>
            <a:lvl5pPr algn="l" rtl="0" eaLnBrk="0" fontAlgn="base" hangingPunct="0">
              <a:spcBef>
                <a:spcPct val="0"/>
              </a:spcBef>
              <a:spcAft>
                <a:spcPct val="0"/>
              </a:spcAft>
              <a:defRPr sz="2400" b="1">
                <a:solidFill>
                  <a:srgbClr val="E1A200"/>
                </a:solidFill>
                <a:latin typeface="Tahoma" charset="0"/>
                <a:cs typeface="Arial" charset="0"/>
              </a:defRPr>
            </a:lvl5pPr>
            <a:lvl6pPr marL="457200" algn="l" rtl="0" fontAlgn="base">
              <a:spcBef>
                <a:spcPct val="0"/>
              </a:spcBef>
              <a:spcAft>
                <a:spcPct val="0"/>
              </a:spcAft>
              <a:defRPr sz="2400" b="1">
                <a:solidFill>
                  <a:srgbClr val="E1A200"/>
                </a:solidFill>
                <a:latin typeface="Tahoma" charset="0"/>
                <a:cs typeface="Arial" charset="0"/>
              </a:defRPr>
            </a:lvl6pPr>
            <a:lvl7pPr marL="914400" algn="l" rtl="0" fontAlgn="base">
              <a:spcBef>
                <a:spcPct val="0"/>
              </a:spcBef>
              <a:spcAft>
                <a:spcPct val="0"/>
              </a:spcAft>
              <a:defRPr sz="2400" b="1">
                <a:solidFill>
                  <a:srgbClr val="E1A200"/>
                </a:solidFill>
                <a:latin typeface="Tahoma" charset="0"/>
                <a:cs typeface="Arial" charset="0"/>
              </a:defRPr>
            </a:lvl7pPr>
            <a:lvl8pPr marL="1371600" algn="l" rtl="0" fontAlgn="base">
              <a:spcBef>
                <a:spcPct val="0"/>
              </a:spcBef>
              <a:spcAft>
                <a:spcPct val="0"/>
              </a:spcAft>
              <a:defRPr sz="2400" b="1">
                <a:solidFill>
                  <a:srgbClr val="E1A200"/>
                </a:solidFill>
                <a:latin typeface="Tahoma" charset="0"/>
                <a:cs typeface="Arial" charset="0"/>
              </a:defRPr>
            </a:lvl8pPr>
            <a:lvl9pPr marL="1828800" algn="l" rtl="0" fontAlgn="base">
              <a:spcBef>
                <a:spcPct val="0"/>
              </a:spcBef>
              <a:spcAft>
                <a:spcPct val="0"/>
              </a:spcAft>
              <a:defRPr sz="2400" b="1">
                <a:solidFill>
                  <a:srgbClr val="E1A200"/>
                </a:solidFill>
                <a:latin typeface="Tahoma" charset="0"/>
                <a:cs typeface="Arial" charset="0"/>
              </a:defRPr>
            </a:lvl9pPr>
          </a:lstStyle>
          <a:p>
            <a:pPr eaLnBrk="1" hangingPunct="1"/>
            <a:br>
              <a:rPr lang="nb-NO" sz="2800" kern="0" dirty="0">
                <a:solidFill>
                  <a:srgbClr val="E9EEE6"/>
                </a:solidFill>
              </a:rPr>
            </a:br>
            <a:br>
              <a:rPr lang="nb-NO" sz="2800" kern="0" dirty="0">
                <a:solidFill>
                  <a:srgbClr val="E9EEE6"/>
                </a:solidFill>
              </a:rPr>
            </a:br>
            <a:r>
              <a:rPr lang="nb-NO" sz="4000" b="0" kern="0" dirty="0" err="1">
                <a:solidFill>
                  <a:srgbClr val="E9EEE6"/>
                </a:solidFill>
              </a:rPr>
              <a:t>Changes</a:t>
            </a:r>
            <a:r>
              <a:rPr lang="nb-NO" sz="4000" b="0" kern="0" dirty="0">
                <a:solidFill>
                  <a:srgbClr val="E9EEE6"/>
                </a:solidFill>
              </a:rPr>
              <a:t> </a:t>
            </a:r>
            <a:r>
              <a:rPr lang="nb-NO" sz="4000" b="0" kern="0">
                <a:solidFill>
                  <a:srgbClr val="E9EEE6"/>
                </a:solidFill>
              </a:rPr>
              <a:t>in behaviour by age</a:t>
            </a:r>
            <a:endParaRPr lang="nb-NO" sz="4000" b="0" kern="0" dirty="0">
              <a:solidFill>
                <a:srgbClr val="E9EEE6"/>
              </a:solidFill>
            </a:endParaRPr>
          </a:p>
        </p:txBody>
      </p:sp>
    </p:spTree>
    <p:extLst>
      <p:ext uri="{BB962C8B-B14F-4D97-AF65-F5344CB8AC3E}">
        <p14:creationId xmlns:p14="http://schemas.microsoft.com/office/powerpoint/2010/main" val="4071233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85768" y="404664"/>
            <a:ext cx="7272808" cy="523220"/>
          </a:xfrm>
        </p:spPr>
        <p:txBody>
          <a:bodyPr/>
          <a:lstStyle/>
          <a:p>
            <a:r>
              <a:rPr lang="nb-NO" sz="3400" dirty="0"/>
              <a:t>Age </a:t>
            </a:r>
            <a:r>
              <a:rPr lang="nb-NO" sz="3400" dirty="0" err="1"/>
              <a:t>effects</a:t>
            </a:r>
            <a:r>
              <a:rPr lang="nb-NO" sz="3400" dirty="0"/>
              <a:t> </a:t>
            </a:r>
            <a:r>
              <a:rPr lang="nb-NO" sz="3400" dirty="0" err="1"/>
              <a:t>on</a:t>
            </a:r>
            <a:r>
              <a:rPr lang="nb-NO" sz="3400" dirty="0"/>
              <a:t> behavioural </a:t>
            </a:r>
            <a:r>
              <a:rPr lang="nb-NO" sz="3400" dirty="0" err="1"/>
              <a:t>traits</a:t>
            </a:r>
            <a:endParaRPr lang="nb-NO" sz="3400" dirty="0"/>
          </a:p>
        </p:txBody>
      </p:sp>
      <p:sp>
        <p:nvSpPr>
          <p:cNvPr id="3" name="Plassholder for innhold 2"/>
          <p:cNvSpPr>
            <a:spLocks noGrp="1"/>
          </p:cNvSpPr>
          <p:nvPr>
            <p:ph idx="1"/>
          </p:nvPr>
        </p:nvSpPr>
        <p:spPr>
          <a:xfrm>
            <a:off x="576000" y="1116243"/>
            <a:ext cx="7992000" cy="2816813"/>
          </a:xfrm>
        </p:spPr>
        <p:txBody>
          <a:bodyPr/>
          <a:lstStyle/>
          <a:p>
            <a:r>
              <a:rPr lang="nb-NO" sz="2000" dirty="0"/>
              <a:t>11 out of 22 behavioural traits showed significant age effects, yet with low correlations with age.</a:t>
            </a:r>
          </a:p>
          <a:p>
            <a:r>
              <a:rPr lang="nb-NO" sz="2000" dirty="0"/>
              <a:t>5 </a:t>
            </a:r>
            <a:r>
              <a:rPr lang="nb-NO" sz="2000" dirty="0" err="1"/>
              <a:t>highest</a:t>
            </a:r>
            <a:r>
              <a:rPr lang="nb-NO" sz="2000" dirty="0"/>
              <a:t> </a:t>
            </a:r>
            <a:r>
              <a:rPr lang="nb-NO" sz="2000" dirty="0" err="1"/>
              <a:t>correlations</a:t>
            </a:r>
            <a:r>
              <a:rPr lang="nb-NO" sz="2000" dirty="0"/>
              <a:t> </a:t>
            </a:r>
            <a:r>
              <a:rPr lang="nb-NO" sz="2000" dirty="0" err="1"/>
              <a:t>with</a:t>
            </a:r>
            <a:r>
              <a:rPr lang="nb-NO" sz="2000" dirty="0"/>
              <a:t> age:</a:t>
            </a:r>
          </a:p>
          <a:p>
            <a:r>
              <a:rPr lang="nb-NO" sz="2000" u="sng" dirty="0" err="1"/>
              <a:t>Increases</a:t>
            </a:r>
            <a:r>
              <a:rPr lang="nb-NO" sz="2000" u="sng" dirty="0"/>
              <a:t> </a:t>
            </a:r>
            <a:r>
              <a:rPr lang="nb-NO" sz="2000" u="sng" dirty="0" err="1"/>
              <a:t>with</a:t>
            </a:r>
            <a:r>
              <a:rPr lang="nb-NO" sz="2000" u="sng" dirty="0"/>
              <a:t> age:</a:t>
            </a:r>
          </a:p>
          <a:p>
            <a:pPr lvl="1"/>
            <a:r>
              <a:rPr lang="nb-NO" sz="2000" dirty="0"/>
              <a:t>aggression towards household cats, directed vocalization</a:t>
            </a:r>
          </a:p>
          <a:p>
            <a:r>
              <a:rPr lang="nb-NO" sz="2000" u="sng" dirty="0" err="1"/>
              <a:t>Decreases</a:t>
            </a:r>
            <a:r>
              <a:rPr lang="nb-NO" sz="2000" u="sng" dirty="0"/>
              <a:t> </a:t>
            </a:r>
            <a:r>
              <a:rPr lang="nb-NO" sz="2000" u="sng" dirty="0" err="1"/>
              <a:t>with</a:t>
            </a:r>
            <a:r>
              <a:rPr lang="nb-NO" sz="2000" u="sng" dirty="0"/>
              <a:t> age:</a:t>
            </a:r>
          </a:p>
          <a:p>
            <a:pPr lvl="1"/>
            <a:r>
              <a:rPr lang="nb-NO" sz="2000" dirty="0"/>
              <a:t>activity/playfulness, sociability with non-household cats, sociability with people</a:t>
            </a:r>
          </a:p>
          <a:p>
            <a:pPr marL="0" indent="0">
              <a:buNone/>
            </a:pPr>
            <a:endParaRPr lang="nb-NO" dirty="0"/>
          </a:p>
        </p:txBody>
      </p:sp>
      <p:sp>
        <p:nvSpPr>
          <p:cNvPr id="6" name="Date Placeholder 5"/>
          <p:cNvSpPr>
            <a:spLocks noGrp="1"/>
          </p:cNvSpPr>
          <p:nvPr>
            <p:ph type="dt" sz="half" idx="10"/>
          </p:nvPr>
        </p:nvSpPr>
        <p:spPr/>
        <p:txBody>
          <a:bodyPr/>
          <a:lstStyle/>
          <a:p>
            <a:r>
              <a:rPr lang="nb-NO"/>
              <a:t>Norwegian University of Life Sciences</a:t>
            </a:r>
            <a:endParaRPr lang="nb-NO" dirty="0"/>
          </a:p>
        </p:txBody>
      </p:sp>
      <p:sp>
        <p:nvSpPr>
          <p:cNvPr id="8" name="Footer Placeholder 7"/>
          <p:cNvSpPr>
            <a:spLocks noGrp="1"/>
          </p:cNvSpPr>
          <p:nvPr>
            <p:ph type="ftr" sz="quarter" idx="11"/>
          </p:nvPr>
        </p:nvSpPr>
        <p:spPr/>
        <p:txBody>
          <a:bodyPr/>
          <a:lstStyle/>
          <a:p>
            <a:r>
              <a:rPr lang="en-US"/>
              <a:t>The Cat - Behaviour and Welfare - Bjarne O. Braastad</a:t>
            </a:r>
            <a:endParaRPr lang="nb-NO"/>
          </a:p>
        </p:txBody>
      </p:sp>
      <p:sp>
        <p:nvSpPr>
          <p:cNvPr id="10" name="Slide Number Placeholder 9"/>
          <p:cNvSpPr>
            <a:spLocks noGrp="1"/>
          </p:cNvSpPr>
          <p:nvPr>
            <p:ph type="sldNum" sz="quarter" idx="12"/>
          </p:nvPr>
        </p:nvSpPr>
        <p:spPr/>
        <p:txBody>
          <a:bodyPr/>
          <a:lstStyle/>
          <a:p>
            <a:fld id="{76503D8D-F27D-49CA-A299-3589FD585F6D}" type="slidenum">
              <a:rPr lang="nb-NO" smtClean="0"/>
              <a:pPr/>
              <a:t>16</a:t>
            </a:fld>
            <a:endParaRPr lang="nb-NO"/>
          </a:p>
        </p:txBody>
      </p:sp>
      <p:sp>
        <p:nvSpPr>
          <p:cNvPr id="4" name="TextBox 3"/>
          <p:cNvSpPr txBox="1"/>
          <p:nvPr/>
        </p:nvSpPr>
        <p:spPr>
          <a:xfrm>
            <a:off x="7073293" y="3730340"/>
            <a:ext cx="1488605" cy="307777"/>
          </a:xfrm>
          <a:prstGeom prst="rect">
            <a:avLst/>
          </a:prstGeom>
          <a:noFill/>
        </p:spPr>
        <p:txBody>
          <a:bodyPr wrap="square" rtlCol="0">
            <a:spAutoFit/>
          </a:bodyPr>
          <a:lstStyle/>
          <a:p>
            <a:r>
              <a:rPr lang="nb-NO" sz="1400" dirty="0"/>
              <a:t>(Eriksen, 2014)</a:t>
            </a:r>
          </a:p>
        </p:txBody>
      </p:sp>
      <p:graphicFrame>
        <p:nvGraphicFramePr>
          <p:cNvPr id="11" name="Table 10">
            <a:extLst>
              <a:ext uri="{FF2B5EF4-FFF2-40B4-BE49-F238E27FC236}">
                <a16:creationId xmlns:a16="http://schemas.microsoft.com/office/drawing/2014/main" id="{506CE662-69E7-4865-B3C4-6947236A9C0E}"/>
              </a:ext>
            </a:extLst>
          </p:cNvPr>
          <p:cNvGraphicFramePr>
            <a:graphicFrameLocks noGrp="1"/>
          </p:cNvGraphicFramePr>
          <p:nvPr>
            <p:extLst>
              <p:ext uri="{D42A27DB-BD31-4B8C-83A1-F6EECF244321}">
                <p14:modId xmlns:p14="http://schemas.microsoft.com/office/powerpoint/2010/main" val="4187300094"/>
              </p:ext>
            </p:extLst>
          </p:nvPr>
        </p:nvGraphicFramePr>
        <p:xfrm>
          <a:off x="1035338" y="4121415"/>
          <a:ext cx="7383474" cy="2084130"/>
        </p:xfrm>
        <a:graphic>
          <a:graphicData uri="http://schemas.openxmlformats.org/drawingml/2006/table">
            <a:tbl>
              <a:tblPr firstRow="1" bandRow="1">
                <a:tableStyleId>{5C22544A-7EE6-4342-B048-85BDC9FD1C3A}</a:tableStyleId>
              </a:tblPr>
              <a:tblGrid>
                <a:gridCol w="741761">
                  <a:extLst>
                    <a:ext uri="{9D8B030D-6E8A-4147-A177-3AD203B41FA5}">
                      <a16:colId xmlns:a16="http://schemas.microsoft.com/office/drawing/2014/main" val="20000"/>
                    </a:ext>
                  </a:extLst>
                </a:gridCol>
                <a:gridCol w="3938759">
                  <a:extLst>
                    <a:ext uri="{9D8B030D-6E8A-4147-A177-3AD203B41FA5}">
                      <a16:colId xmlns:a16="http://schemas.microsoft.com/office/drawing/2014/main" val="20001"/>
                    </a:ext>
                  </a:extLst>
                </a:gridCol>
                <a:gridCol w="1708461">
                  <a:extLst>
                    <a:ext uri="{9D8B030D-6E8A-4147-A177-3AD203B41FA5}">
                      <a16:colId xmlns:a16="http://schemas.microsoft.com/office/drawing/2014/main" val="20002"/>
                    </a:ext>
                  </a:extLst>
                </a:gridCol>
                <a:gridCol w="994493">
                  <a:extLst>
                    <a:ext uri="{9D8B030D-6E8A-4147-A177-3AD203B41FA5}">
                      <a16:colId xmlns:a16="http://schemas.microsoft.com/office/drawing/2014/main" val="20003"/>
                    </a:ext>
                  </a:extLst>
                </a:gridCol>
              </a:tblGrid>
              <a:tr h="316857">
                <a:tc>
                  <a:txBody>
                    <a:bodyPr/>
                    <a:lstStyle/>
                    <a:p>
                      <a:r>
                        <a:rPr lang="nb-NO" sz="1400" dirty="0" err="1"/>
                        <a:t>Factor</a:t>
                      </a:r>
                      <a:endParaRPr lang="nb-NO" sz="1400" dirty="0"/>
                    </a:p>
                  </a:txBody>
                  <a:tcPr/>
                </a:tc>
                <a:tc>
                  <a:txBody>
                    <a:bodyPr/>
                    <a:lstStyle/>
                    <a:p>
                      <a:r>
                        <a:rPr lang="nb-NO" sz="1400" dirty="0"/>
                        <a:t>Behaviour </a:t>
                      </a:r>
                      <a:r>
                        <a:rPr lang="nb-NO" sz="1400" dirty="0" err="1"/>
                        <a:t>trait</a:t>
                      </a:r>
                      <a:endParaRPr lang="nb-NO" sz="1400" dirty="0"/>
                    </a:p>
                  </a:txBody>
                  <a:tcPr/>
                </a:tc>
                <a:tc>
                  <a:txBody>
                    <a:bodyPr/>
                    <a:lstStyle/>
                    <a:p>
                      <a:r>
                        <a:rPr lang="nb-NO" sz="1400" dirty="0" err="1"/>
                        <a:t>Spearman’s</a:t>
                      </a:r>
                      <a:r>
                        <a:rPr lang="nb-NO" sz="1400" dirty="0"/>
                        <a:t> rho</a:t>
                      </a:r>
                    </a:p>
                  </a:txBody>
                  <a:tcPr/>
                </a:tc>
                <a:tc>
                  <a:txBody>
                    <a:bodyPr/>
                    <a:lstStyle/>
                    <a:p>
                      <a:pPr algn="ctr"/>
                      <a:r>
                        <a:rPr lang="nb-NO" sz="1400" dirty="0"/>
                        <a:t>P</a:t>
                      </a:r>
                    </a:p>
                  </a:txBody>
                  <a:tcPr/>
                </a:tc>
                <a:extLst>
                  <a:ext uri="{0D108BD9-81ED-4DB2-BD59-A6C34878D82A}">
                    <a16:rowId xmlns:a16="http://schemas.microsoft.com/office/drawing/2014/main" val="10000"/>
                  </a:ext>
                </a:extLst>
              </a:tr>
              <a:tr h="334144">
                <a:tc>
                  <a:txBody>
                    <a:bodyPr/>
                    <a:lstStyle/>
                    <a:p>
                      <a:pPr algn="ctr"/>
                      <a:r>
                        <a:rPr lang="nb-NO" sz="1600" dirty="0"/>
                        <a:t>2</a:t>
                      </a:r>
                    </a:p>
                  </a:txBody>
                  <a:tcPr/>
                </a:tc>
                <a:tc>
                  <a:txBody>
                    <a:bodyPr/>
                    <a:lstStyle/>
                    <a:p>
                      <a:r>
                        <a:rPr lang="nb-NO" sz="1600" dirty="0"/>
                        <a:t>Activity/playfulness</a:t>
                      </a:r>
                    </a:p>
                  </a:txBody>
                  <a:tcPr/>
                </a:tc>
                <a:tc>
                  <a:txBody>
                    <a:bodyPr/>
                    <a:lstStyle/>
                    <a:p>
                      <a:r>
                        <a:rPr lang="nb-NO" sz="1600" dirty="0"/>
                        <a:t>     - 0.18</a:t>
                      </a:r>
                    </a:p>
                  </a:txBody>
                  <a:tcPr/>
                </a:tc>
                <a:tc>
                  <a:txBody>
                    <a:bodyPr/>
                    <a:lstStyle/>
                    <a:p>
                      <a:pPr algn="ctr"/>
                      <a:r>
                        <a:rPr lang="nb-NO" sz="1600" dirty="0"/>
                        <a:t>0.0001</a:t>
                      </a:r>
                    </a:p>
                  </a:txBody>
                  <a:tcPr/>
                </a:tc>
                <a:extLst>
                  <a:ext uri="{0D108BD9-81ED-4DB2-BD59-A6C34878D82A}">
                    <a16:rowId xmlns:a16="http://schemas.microsoft.com/office/drawing/2014/main" val="10001"/>
                  </a:ext>
                </a:extLst>
              </a:tr>
              <a:tr h="334144">
                <a:tc>
                  <a:txBody>
                    <a:bodyPr/>
                    <a:lstStyle/>
                    <a:p>
                      <a:pPr algn="ctr"/>
                      <a:r>
                        <a:rPr lang="nb-NO" sz="1600" dirty="0"/>
                        <a:t>7</a:t>
                      </a:r>
                    </a:p>
                  </a:txBody>
                  <a:tcPr/>
                </a:tc>
                <a:tc>
                  <a:txBody>
                    <a:bodyPr/>
                    <a:lstStyle/>
                    <a:p>
                      <a:r>
                        <a:rPr lang="nb-NO" sz="1600" dirty="0" err="1"/>
                        <a:t>Sociability</a:t>
                      </a:r>
                      <a:r>
                        <a:rPr lang="nb-NO" sz="1600" baseline="0" dirty="0"/>
                        <a:t> </a:t>
                      </a:r>
                      <a:r>
                        <a:rPr lang="nb-NO" sz="1600" baseline="0" dirty="0" err="1"/>
                        <a:t>with</a:t>
                      </a:r>
                      <a:r>
                        <a:rPr lang="nb-NO" sz="1600" baseline="0" dirty="0"/>
                        <a:t> non-household </a:t>
                      </a:r>
                      <a:r>
                        <a:rPr lang="nb-NO" sz="1600" baseline="0" dirty="0" err="1"/>
                        <a:t>cats</a:t>
                      </a:r>
                      <a:endParaRPr lang="nb-NO" sz="1600" dirty="0"/>
                    </a:p>
                  </a:txBody>
                  <a:tcPr/>
                </a:tc>
                <a:tc>
                  <a:txBody>
                    <a:bodyPr/>
                    <a:lstStyle/>
                    <a:p>
                      <a:r>
                        <a:rPr lang="nb-NO" sz="1600" dirty="0"/>
                        <a:t>     - 0.14</a:t>
                      </a:r>
                    </a:p>
                  </a:txBody>
                  <a:tcPr/>
                </a:tc>
                <a:tc>
                  <a:txBody>
                    <a:bodyPr/>
                    <a:lstStyle/>
                    <a:p>
                      <a:pPr algn="ctr"/>
                      <a:r>
                        <a:rPr lang="nb-NO" sz="1600" dirty="0"/>
                        <a:t>0.0001</a:t>
                      </a:r>
                    </a:p>
                  </a:txBody>
                  <a:tcPr/>
                </a:tc>
                <a:extLst>
                  <a:ext uri="{0D108BD9-81ED-4DB2-BD59-A6C34878D82A}">
                    <a16:rowId xmlns:a16="http://schemas.microsoft.com/office/drawing/2014/main" val="10002"/>
                  </a:ext>
                </a:extLst>
              </a:tr>
              <a:tr h="334144">
                <a:tc>
                  <a:txBody>
                    <a:bodyPr/>
                    <a:lstStyle/>
                    <a:p>
                      <a:pPr algn="ctr"/>
                      <a:r>
                        <a:rPr lang="nb-NO" sz="1600" dirty="0"/>
                        <a:t>4</a:t>
                      </a:r>
                    </a:p>
                  </a:txBody>
                  <a:tcPr/>
                </a:tc>
                <a:tc>
                  <a:txBody>
                    <a:bodyPr/>
                    <a:lstStyle/>
                    <a:p>
                      <a:r>
                        <a:rPr lang="nb-NO" sz="1600" dirty="0" err="1"/>
                        <a:t>Aggression</a:t>
                      </a:r>
                      <a:r>
                        <a:rPr lang="nb-NO" sz="1600" dirty="0"/>
                        <a:t> </a:t>
                      </a:r>
                      <a:r>
                        <a:rPr lang="nb-NO" sz="1600" dirty="0" err="1"/>
                        <a:t>towards</a:t>
                      </a:r>
                      <a:r>
                        <a:rPr lang="nb-NO" sz="1600" dirty="0"/>
                        <a:t> </a:t>
                      </a:r>
                      <a:r>
                        <a:rPr lang="nb-NO" sz="1600" dirty="0" err="1"/>
                        <a:t>familiar</a:t>
                      </a:r>
                      <a:r>
                        <a:rPr lang="nb-NO" sz="1600" dirty="0"/>
                        <a:t> </a:t>
                      </a:r>
                      <a:r>
                        <a:rPr lang="nb-NO" sz="1600" dirty="0" err="1"/>
                        <a:t>cats</a:t>
                      </a:r>
                      <a:endParaRPr lang="nb-NO" sz="1600" dirty="0"/>
                    </a:p>
                  </a:txBody>
                  <a:tcPr/>
                </a:tc>
                <a:tc>
                  <a:txBody>
                    <a:bodyPr/>
                    <a:lstStyle/>
                    <a:p>
                      <a:r>
                        <a:rPr lang="nb-NO" sz="1600" dirty="0"/>
                        <a:t>       0.13</a:t>
                      </a:r>
                    </a:p>
                  </a:txBody>
                  <a:tcPr/>
                </a:tc>
                <a:tc>
                  <a:txBody>
                    <a:bodyPr/>
                    <a:lstStyle/>
                    <a:p>
                      <a:pPr algn="ctr"/>
                      <a:r>
                        <a:rPr lang="nb-NO" sz="1600" dirty="0"/>
                        <a:t>0.0001</a:t>
                      </a:r>
                    </a:p>
                  </a:txBody>
                  <a:tcPr/>
                </a:tc>
                <a:extLst>
                  <a:ext uri="{0D108BD9-81ED-4DB2-BD59-A6C34878D82A}">
                    <a16:rowId xmlns:a16="http://schemas.microsoft.com/office/drawing/2014/main" val="10003"/>
                  </a:ext>
                </a:extLst>
              </a:tr>
              <a:tr h="426153">
                <a:tc>
                  <a:txBody>
                    <a:bodyPr/>
                    <a:lstStyle/>
                    <a:p>
                      <a:pPr algn="ctr"/>
                      <a:r>
                        <a:rPr lang="nb-NO" sz="1600" dirty="0"/>
                        <a:t>18</a:t>
                      </a:r>
                    </a:p>
                  </a:txBody>
                  <a:tcPr/>
                </a:tc>
                <a:tc>
                  <a:txBody>
                    <a:bodyPr/>
                    <a:lstStyle/>
                    <a:p>
                      <a:r>
                        <a:rPr lang="nb-NO" sz="1600" dirty="0" err="1"/>
                        <a:t>Directed</a:t>
                      </a:r>
                      <a:r>
                        <a:rPr lang="nb-NO" sz="1600" dirty="0"/>
                        <a:t> </a:t>
                      </a:r>
                      <a:r>
                        <a:rPr lang="nb-NO" sz="1600" dirty="0" err="1"/>
                        <a:t>vocalization</a:t>
                      </a:r>
                      <a:r>
                        <a:rPr lang="nb-NO" sz="1600" dirty="0"/>
                        <a:t> (asks for </a:t>
                      </a:r>
                      <a:r>
                        <a:rPr lang="nb-NO" sz="1600" dirty="0" err="1"/>
                        <a:t>food</a:t>
                      </a:r>
                      <a:r>
                        <a:rPr lang="nb-NO" sz="1600" dirty="0"/>
                        <a:t>, </a:t>
                      </a:r>
                      <a:r>
                        <a:rPr lang="nb-NO" sz="1600" dirty="0" err="1"/>
                        <a:t>door</a:t>
                      </a:r>
                      <a:r>
                        <a:rPr lang="nb-NO" sz="1600" dirty="0"/>
                        <a:t>)</a:t>
                      </a:r>
                    </a:p>
                  </a:txBody>
                  <a:tcPr/>
                </a:tc>
                <a:tc>
                  <a:txBody>
                    <a:bodyPr/>
                    <a:lstStyle/>
                    <a:p>
                      <a:r>
                        <a:rPr lang="nb-NO" sz="1600" dirty="0"/>
                        <a:t>       0.12</a:t>
                      </a:r>
                    </a:p>
                  </a:txBody>
                  <a:tcPr/>
                </a:tc>
                <a:tc>
                  <a:txBody>
                    <a:bodyPr/>
                    <a:lstStyle/>
                    <a:p>
                      <a:pPr algn="ctr"/>
                      <a:r>
                        <a:rPr lang="nb-NO" sz="1600" dirty="0"/>
                        <a:t>0.0002</a:t>
                      </a:r>
                    </a:p>
                  </a:txBody>
                  <a:tcPr/>
                </a:tc>
                <a:extLst>
                  <a:ext uri="{0D108BD9-81ED-4DB2-BD59-A6C34878D82A}">
                    <a16:rowId xmlns:a16="http://schemas.microsoft.com/office/drawing/2014/main" val="10004"/>
                  </a:ext>
                </a:extLst>
              </a:tr>
              <a:tr h="334144">
                <a:tc>
                  <a:txBody>
                    <a:bodyPr/>
                    <a:lstStyle/>
                    <a:p>
                      <a:pPr algn="ctr"/>
                      <a:r>
                        <a:rPr lang="nb-NO" sz="1600" dirty="0"/>
                        <a:t>1</a:t>
                      </a:r>
                    </a:p>
                  </a:txBody>
                  <a:tcPr/>
                </a:tc>
                <a:tc>
                  <a:txBody>
                    <a:bodyPr/>
                    <a:lstStyle/>
                    <a:p>
                      <a:r>
                        <a:rPr lang="nb-NO" sz="1600" dirty="0" err="1"/>
                        <a:t>Sociability</a:t>
                      </a:r>
                      <a:r>
                        <a:rPr lang="nb-NO" sz="1600" baseline="0" dirty="0"/>
                        <a:t> </a:t>
                      </a:r>
                      <a:r>
                        <a:rPr lang="nb-NO" sz="1600" baseline="0" dirty="0" err="1"/>
                        <a:t>with</a:t>
                      </a:r>
                      <a:r>
                        <a:rPr lang="nb-NO" sz="1600" baseline="0" dirty="0"/>
                        <a:t> </a:t>
                      </a:r>
                      <a:r>
                        <a:rPr lang="nb-NO" sz="1600" baseline="0" dirty="0" err="1"/>
                        <a:t>people</a:t>
                      </a:r>
                      <a:endParaRPr lang="nb-NO" sz="1600" dirty="0"/>
                    </a:p>
                  </a:txBody>
                  <a:tcPr/>
                </a:tc>
                <a:tc>
                  <a:txBody>
                    <a:bodyPr/>
                    <a:lstStyle/>
                    <a:p>
                      <a:r>
                        <a:rPr lang="nb-NO" sz="1600" dirty="0"/>
                        <a:t>     - 0.11</a:t>
                      </a:r>
                    </a:p>
                  </a:txBody>
                  <a:tcPr/>
                </a:tc>
                <a:tc>
                  <a:txBody>
                    <a:bodyPr/>
                    <a:lstStyle/>
                    <a:p>
                      <a:pPr algn="ctr"/>
                      <a:r>
                        <a:rPr lang="nb-NO" sz="1600" dirty="0"/>
                        <a:t>0.0012</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18341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a:xfrm>
            <a:off x="598302" y="480616"/>
            <a:ext cx="7345362" cy="492443"/>
          </a:xfrm>
        </p:spPr>
        <p:txBody>
          <a:bodyPr/>
          <a:lstStyle/>
          <a:p>
            <a:pPr eaLnBrk="1" hangingPunct="1"/>
            <a:r>
              <a:rPr lang="nb-NO" altLang="nb-NO" sz="3200" dirty="0"/>
              <a:t>Activity and </a:t>
            </a:r>
            <a:r>
              <a:rPr lang="nb-NO" altLang="nb-NO" sz="3200" dirty="0" err="1"/>
              <a:t>playfulness</a:t>
            </a:r>
            <a:endParaRPr lang="nb-NO" altLang="nb-NO" sz="3200" dirty="0"/>
          </a:p>
        </p:txBody>
      </p:sp>
      <p:sp>
        <p:nvSpPr>
          <p:cNvPr id="34821" name="Rectangle 3"/>
          <p:cNvSpPr>
            <a:spLocks noGrp="1" noChangeArrowheads="1"/>
          </p:cNvSpPr>
          <p:nvPr>
            <p:ph type="body" idx="1"/>
          </p:nvPr>
        </p:nvSpPr>
        <p:spPr>
          <a:xfrm>
            <a:off x="598302" y="1105884"/>
            <a:ext cx="8222170" cy="4392488"/>
          </a:xfrm>
        </p:spPr>
        <p:txBody>
          <a:bodyPr/>
          <a:lstStyle/>
          <a:p>
            <a:pPr>
              <a:spcBef>
                <a:spcPts val="600"/>
              </a:spcBef>
            </a:pPr>
            <a:r>
              <a:rPr lang="nb-NO" altLang="nb-NO" sz="2000" dirty="0"/>
              <a:t>Owner scores from 1 (never) to 5 (always).</a:t>
            </a:r>
          </a:p>
          <a:p>
            <a:pPr>
              <a:spcBef>
                <a:spcPts val="600"/>
              </a:spcBef>
            </a:pPr>
            <a:r>
              <a:rPr lang="nb-NO" altLang="nb-NO" sz="2000" dirty="0"/>
              <a:t>1204 Norwegian </a:t>
            </a:r>
            <a:r>
              <a:rPr lang="nb-NO" altLang="nb-NO" sz="2000" dirty="0" err="1"/>
              <a:t>cats</a:t>
            </a:r>
            <a:r>
              <a:rPr lang="nb-NO" altLang="nb-NO" sz="2000" dirty="0"/>
              <a:t>! </a:t>
            </a:r>
            <a:r>
              <a:rPr lang="nb-NO" altLang="nb-NO" sz="2000" dirty="0" err="1"/>
              <a:t>Statistically</a:t>
            </a:r>
            <a:r>
              <a:rPr lang="nb-NO" altLang="nb-NO" sz="2000" dirty="0"/>
              <a:t> </a:t>
            </a:r>
            <a:r>
              <a:rPr lang="nb-NO" altLang="nb-NO" sz="2000" dirty="0" err="1"/>
              <a:t>significant</a:t>
            </a:r>
            <a:r>
              <a:rPr lang="nb-NO" altLang="nb-NO" sz="2000" dirty="0"/>
              <a:t> </a:t>
            </a:r>
            <a:r>
              <a:rPr lang="nb-NO" altLang="nb-NO" sz="2000" dirty="0" err="1"/>
              <a:t>results</a:t>
            </a:r>
            <a:r>
              <a:rPr lang="nb-NO" altLang="nb-NO" sz="2000" dirty="0"/>
              <a:t> </a:t>
            </a:r>
            <a:r>
              <a:rPr lang="nb-NO" altLang="nb-NO" sz="2000" dirty="0" err="1"/>
              <a:t>are</a:t>
            </a:r>
            <a:r>
              <a:rPr lang="nb-NO" altLang="nb-NO" sz="2000" dirty="0"/>
              <a:t> </a:t>
            </a:r>
            <a:r>
              <a:rPr lang="nb-NO" altLang="nb-NO" sz="2000" dirty="0" err="1"/>
              <a:t>shown</a:t>
            </a:r>
            <a:r>
              <a:rPr lang="nb-NO" altLang="nb-NO" sz="2000" dirty="0"/>
              <a:t>.</a:t>
            </a:r>
          </a:p>
          <a:p>
            <a:pPr>
              <a:spcBef>
                <a:spcPts val="1200"/>
              </a:spcBef>
            </a:pPr>
            <a:r>
              <a:rPr lang="nb-NO" altLang="nb-NO" sz="2000" dirty="0"/>
              <a:t>Activity and </a:t>
            </a:r>
            <a:r>
              <a:rPr lang="nb-NO" altLang="nb-NO" sz="2000" dirty="0" err="1"/>
              <a:t>playfulness</a:t>
            </a:r>
            <a:r>
              <a:rPr lang="nb-NO" altLang="nb-NO" sz="2000" dirty="0"/>
              <a:t> </a:t>
            </a:r>
            <a:r>
              <a:rPr lang="nb-NO" altLang="nb-NO" sz="2000" dirty="0" err="1"/>
              <a:t>decreases</a:t>
            </a:r>
            <a:r>
              <a:rPr lang="nb-NO" altLang="nb-NO" sz="2000" dirty="0"/>
              <a:t> </a:t>
            </a:r>
            <a:r>
              <a:rPr lang="nb-NO" altLang="nb-NO" sz="2000" dirty="0" err="1"/>
              <a:t>somewhat</a:t>
            </a:r>
            <a:r>
              <a:rPr lang="nb-NO" altLang="nb-NO" sz="2000" dirty="0"/>
              <a:t> </a:t>
            </a:r>
            <a:r>
              <a:rPr lang="nb-NO" altLang="nb-NO" sz="2000" dirty="0" err="1"/>
              <a:t>with</a:t>
            </a:r>
            <a:r>
              <a:rPr lang="nb-NO" altLang="nb-NO" sz="2000" dirty="0"/>
              <a:t> age.</a:t>
            </a:r>
          </a:p>
          <a:p>
            <a:pPr marL="0" indent="0">
              <a:spcBef>
                <a:spcPts val="1200"/>
              </a:spcBef>
              <a:buNone/>
            </a:pPr>
            <a:r>
              <a:rPr lang="nb-NO" altLang="nb-NO" dirty="0"/>
              <a:t> </a:t>
            </a:r>
          </a:p>
          <a:p>
            <a:pPr>
              <a:spcBef>
                <a:spcPts val="1200"/>
              </a:spcBef>
            </a:pPr>
            <a:endParaRPr lang="nb-NO" altLang="nb-NO" dirty="0"/>
          </a:p>
        </p:txBody>
      </p:sp>
      <p:sp>
        <p:nvSpPr>
          <p:cNvPr id="3" name="Date Placeholder 2"/>
          <p:cNvSpPr>
            <a:spLocks noGrp="1"/>
          </p:cNvSpPr>
          <p:nvPr>
            <p:ph type="dt" sz="half" idx="10"/>
          </p:nvPr>
        </p:nvSpPr>
        <p:spPr/>
        <p:txBody>
          <a:bodyPr/>
          <a:lstStyle/>
          <a:p>
            <a:r>
              <a:rPr lang="nb-NO"/>
              <a:t>Norwegian University of Life Sciences</a:t>
            </a:r>
            <a:endParaRPr lang="nb-NO" dirty="0"/>
          </a:p>
        </p:txBody>
      </p:sp>
      <p:sp>
        <p:nvSpPr>
          <p:cNvPr id="9" name="Footer Placeholder 8"/>
          <p:cNvSpPr>
            <a:spLocks noGrp="1"/>
          </p:cNvSpPr>
          <p:nvPr>
            <p:ph type="ftr" sz="quarter" idx="11"/>
          </p:nvPr>
        </p:nvSpPr>
        <p:spPr/>
        <p:txBody>
          <a:bodyPr/>
          <a:lstStyle/>
          <a:p>
            <a:r>
              <a:rPr lang="en-US"/>
              <a:t>The Cat - Behaviour and Welfare - Bjarne O. Braastad</a:t>
            </a:r>
            <a:endParaRPr lang="nb-NO"/>
          </a:p>
        </p:txBody>
      </p:sp>
      <p:sp>
        <p:nvSpPr>
          <p:cNvPr id="10" name="Slide Number Placeholder 9"/>
          <p:cNvSpPr>
            <a:spLocks noGrp="1"/>
          </p:cNvSpPr>
          <p:nvPr>
            <p:ph type="sldNum" sz="quarter" idx="12"/>
          </p:nvPr>
        </p:nvSpPr>
        <p:spPr/>
        <p:txBody>
          <a:bodyPr/>
          <a:lstStyle/>
          <a:p>
            <a:fld id="{76503D8D-F27D-49CA-A299-3589FD585F6D}" type="slidenum">
              <a:rPr lang="nb-NO" smtClean="0"/>
              <a:pPr/>
              <a:t>17</a:t>
            </a:fld>
            <a:endParaRPr lang="nb-NO"/>
          </a:p>
        </p:txBody>
      </p:sp>
      <p:sp>
        <p:nvSpPr>
          <p:cNvPr id="4" name="TextBox 3"/>
          <p:cNvSpPr txBox="1"/>
          <p:nvPr/>
        </p:nvSpPr>
        <p:spPr>
          <a:xfrm>
            <a:off x="4524552" y="5642136"/>
            <a:ext cx="2952328" cy="338554"/>
          </a:xfrm>
          <a:prstGeom prst="rect">
            <a:avLst/>
          </a:prstGeom>
          <a:noFill/>
        </p:spPr>
        <p:txBody>
          <a:bodyPr wrap="square" rtlCol="0">
            <a:spAutoFit/>
          </a:bodyPr>
          <a:lstStyle/>
          <a:p>
            <a:r>
              <a:rPr lang="en-GB" sz="1600" dirty="0"/>
              <a:t>Age (years)</a:t>
            </a:r>
          </a:p>
        </p:txBody>
      </p:sp>
      <p:sp>
        <p:nvSpPr>
          <p:cNvPr id="6" name="TextBox 5"/>
          <p:cNvSpPr txBox="1"/>
          <p:nvPr/>
        </p:nvSpPr>
        <p:spPr>
          <a:xfrm>
            <a:off x="1163482" y="3789040"/>
            <a:ext cx="720080" cy="338554"/>
          </a:xfrm>
          <a:prstGeom prst="rect">
            <a:avLst/>
          </a:prstGeom>
          <a:noFill/>
        </p:spPr>
        <p:txBody>
          <a:bodyPr wrap="square" rtlCol="0">
            <a:spAutoFit/>
          </a:bodyPr>
          <a:lstStyle/>
          <a:p>
            <a:r>
              <a:rPr lang="en-GB" sz="1600" dirty="0"/>
              <a:t>Score</a:t>
            </a:r>
          </a:p>
        </p:txBody>
      </p:sp>
      <p:pic>
        <p:nvPicPr>
          <p:cNvPr id="5" name="Picture 4"/>
          <p:cNvPicPr>
            <a:picLocks noChangeAspect="1"/>
          </p:cNvPicPr>
          <p:nvPr/>
        </p:nvPicPr>
        <p:blipFill rotWithShape="1">
          <a:blip r:embed="rId3"/>
          <a:srcRect l="6878" t="3352" r="7841" b="67141"/>
          <a:stretch/>
        </p:blipFill>
        <p:spPr>
          <a:xfrm>
            <a:off x="2120235" y="2486250"/>
            <a:ext cx="5569176" cy="3162757"/>
          </a:xfrm>
          <a:prstGeom prst="rect">
            <a:avLst/>
          </a:prstGeom>
        </p:spPr>
      </p:pic>
      <p:sp>
        <p:nvSpPr>
          <p:cNvPr id="12" name="TextBox 11"/>
          <p:cNvSpPr txBox="1"/>
          <p:nvPr/>
        </p:nvSpPr>
        <p:spPr>
          <a:xfrm>
            <a:off x="7259664" y="5365439"/>
            <a:ext cx="684000" cy="252000"/>
          </a:xfrm>
          <a:prstGeom prst="rect">
            <a:avLst/>
          </a:prstGeom>
          <a:solidFill>
            <a:schemeClr val="bg1"/>
          </a:solidFill>
        </p:spPr>
        <p:txBody>
          <a:bodyPr wrap="square" rtlCol="0">
            <a:spAutoFit/>
          </a:bodyPr>
          <a:lstStyle/>
          <a:p>
            <a:r>
              <a:rPr lang="en-GB" sz="1200" dirty="0"/>
              <a:t>16 - 18</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7192" y="1911870"/>
            <a:ext cx="1245067" cy="1867601"/>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398433" y="4316689"/>
            <a:ext cx="2234325" cy="1256808"/>
          </a:xfrm>
          <a:prstGeom prst="rect">
            <a:avLst/>
          </a:prstGeom>
        </p:spPr>
      </p:pic>
    </p:spTree>
    <p:extLst>
      <p:ext uri="{BB962C8B-B14F-4D97-AF65-F5344CB8AC3E}">
        <p14:creationId xmlns:p14="http://schemas.microsoft.com/office/powerpoint/2010/main" val="8107213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a:xfrm>
            <a:off x="467544" y="468334"/>
            <a:ext cx="7345362" cy="492443"/>
          </a:xfrm>
        </p:spPr>
        <p:txBody>
          <a:bodyPr/>
          <a:lstStyle/>
          <a:p>
            <a:pPr eaLnBrk="1" hangingPunct="1"/>
            <a:r>
              <a:rPr lang="nb-NO" altLang="nb-NO" sz="3200" dirty="0" err="1"/>
              <a:t>Sociability</a:t>
            </a:r>
            <a:r>
              <a:rPr lang="nb-NO" altLang="nb-NO" sz="3200" dirty="0"/>
              <a:t> </a:t>
            </a:r>
            <a:r>
              <a:rPr lang="nb-NO" altLang="nb-NO" sz="3200" dirty="0" err="1"/>
              <a:t>with</a:t>
            </a:r>
            <a:r>
              <a:rPr lang="nb-NO" altLang="nb-NO" sz="3200" dirty="0"/>
              <a:t> </a:t>
            </a:r>
            <a:r>
              <a:rPr lang="nb-NO" altLang="nb-NO" sz="3200" dirty="0" err="1"/>
              <a:t>people</a:t>
            </a:r>
            <a:endParaRPr lang="nb-NO" altLang="nb-NO" sz="3200" dirty="0"/>
          </a:p>
        </p:txBody>
      </p:sp>
      <p:sp>
        <p:nvSpPr>
          <p:cNvPr id="34821" name="Rectangle 3"/>
          <p:cNvSpPr>
            <a:spLocks noGrp="1" noChangeArrowheads="1"/>
          </p:cNvSpPr>
          <p:nvPr>
            <p:ph type="body" idx="1"/>
          </p:nvPr>
        </p:nvSpPr>
        <p:spPr>
          <a:xfrm>
            <a:off x="598302" y="1196752"/>
            <a:ext cx="7430082" cy="4392488"/>
          </a:xfrm>
        </p:spPr>
        <p:txBody>
          <a:bodyPr/>
          <a:lstStyle/>
          <a:p>
            <a:pPr>
              <a:spcBef>
                <a:spcPts val="600"/>
              </a:spcBef>
            </a:pPr>
            <a:r>
              <a:rPr lang="nb-NO" altLang="nb-NO" dirty="0" err="1"/>
              <a:t>Decreases</a:t>
            </a:r>
            <a:r>
              <a:rPr lang="nb-NO" altLang="nb-NO" dirty="0"/>
              <a:t> </a:t>
            </a:r>
            <a:r>
              <a:rPr lang="nb-NO" altLang="nb-NO" dirty="0" err="1"/>
              <a:t>somewhat</a:t>
            </a:r>
            <a:r>
              <a:rPr lang="nb-NO" altLang="nb-NO" dirty="0"/>
              <a:t> </a:t>
            </a:r>
            <a:r>
              <a:rPr lang="nb-NO" altLang="nb-NO" dirty="0" err="1"/>
              <a:t>with</a:t>
            </a:r>
            <a:r>
              <a:rPr lang="nb-NO" altLang="nb-NO" dirty="0"/>
              <a:t> age, </a:t>
            </a:r>
            <a:r>
              <a:rPr lang="nb-NO" altLang="nb-NO" dirty="0" err="1"/>
              <a:t>but</a:t>
            </a:r>
            <a:r>
              <a:rPr lang="nb-NO" altLang="nb-NO" dirty="0"/>
              <a:t> </a:t>
            </a:r>
            <a:r>
              <a:rPr lang="nb-NO" altLang="nb-NO" dirty="0" err="1"/>
              <a:t>may</a:t>
            </a:r>
            <a:r>
              <a:rPr lang="nb-NO" altLang="nb-NO" dirty="0"/>
              <a:t> </a:t>
            </a:r>
            <a:r>
              <a:rPr lang="nb-NO" altLang="nb-NO" dirty="0" err="1"/>
              <a:t>increase</a:t>
            </a:r>
            <a:r>
              <a:rPr lang="nb-NO" altLang="nb-NO" dirty="0"/>
              <a:t> in older </a:t>
            </a:r>
            <a:r>
              <a:rPr lang="nb-NO" altLang="nb-NO" dirty="0" err="1"/>
              <a:t>cats</a:t>
            </a:r>
            <a:r>
              <a:rPr lang="nb-NO" altLang="nb-NO" dirty="0"/>
              <a:t>.</a:t>
            </a:r>
          </a:p>
          <a:p>
            <a:pPr marL="0" indent="0">
              <a:spcBef>
                <a:spcPts val="1200"/>
              </a:spcBef>
              <a:buNone/>
            </a:pPr>
            <a:r>
              <a:rPr lang="nb-NO" altLang="nb-NO" dirty="0"/>
              <a:t> </a:t>
            </a:r>
          </a:p>
          <a:p>
            <a:pPr>
              <a:spcBef>
                <a:spcPts val="1200"/>
              </a:spcBef>
            </a:pPr>
            <a:endParaRPr lang="nb-NO" altLang="nb-NO" dirty="0"/>
          </a:p>
        </p:txBody>
      </p:sp>
      <p:sp>
        <p:nvSpPr>
          <p:cNvPr id="3" name="Date Placeholder 2"/>
          <p:cNvSpPr>
            <a:spLocks noGrp="1"/>
          </p:cNvSpPr>
          <p:nvPr>
            <p:ph type="dt" sz="half" idx="10"/>
          </p:nvPr>
        </p:nvSpPr>
        <p:spPr/>
        <p:txBody>
          <a:bodyPr/>
          <a:lstStyle/>
          <a:p>
            <a:r>
              <a:rPr lang="nb-NO"/>
              <a:t>Norwegian University of Life Sciences</a:t>
            </a:r>
            <a:endParaRPr lang="nb-NO" dirty="0"/>
          </a:p>
        </p:txBody>
      </p:sp>
      <p:sp>
        <p:nvSpPr>
          <p:cNvPr id="9" name="Footer Placeholder 8"/>
          <p:cNvSpPr>
            <a:spLocks noGrp="1"/>
          </p:cNvSpPr>
          <p:nvPr>
            <p:ph type="ftr" sz="quarter" idx="11"/>
          </p:nvPr>
        </p:nvSpPr>
        <p:spPr/>
        <p:txBody>
          <a:bodyPr/>
          <a:lstStyle/>
          <a:p>
            <a:r>
              <a:rPr lang="en-US"/>
              <a:t>The Cat - Behaviour and Welfare - Bjarne O. Braastad</a:t>
            </a:r>
            <a:endParaRPr lang="nb-NO"/>
          </a:p>
        </p:txBody>
      </p:sp>
      <p:sp>
        <p:nvSpPr>
          <p:cNvPr id="10" name="Slide Number Placeholder 9"/>
          <p:cNvSpPr>
            <a:spLocks noGrp="1"/>
          </p:cNvSpPr>
          <p:nvPr>
            <p:ph type="sldNum" sz="quarter" idx="12"/>
          </p:nvPr>
        </p:nvSpPr>
        <p:spPr/>
        <p:txBody>
          <a:bodyPr/>
          <a:lstStyle/>
          <a:p>
            <a:fld id="{76503D8D-F27D-49CA-A299-3589FD585F6D}" type="slidenum">
              <a:rPr lang="nb-NO" smtClean="0"/>
              <a:pPr/>
              <a:t>18</a:t>
            </a:fld>
            <a:endParaRPr lang="nb-NO"/>
          </a:p>
        </p:txBody>
      </p:sp>
      <p:pic>
        <p:nvPicPr>
          <p:cNvPr id="2" name="Picture 1"/>
          <p:cNvPicPr>
            <a:picLocks noChangeAspect="1"/>
          </p:cNvPicPr>
          <p:nvPr/>
        </p:nvPicPr>
        <p:blipFill rotWithShape="1">
          <a:blip r:embed="rId3"/>
          <a:srcRect l="6878" t="3110" r="5091" b="69201"/>
          <a:stretch/>
        </p:blipFill>
        <p:spPr>
          <a:xfrm>
            <a:off x="1547664" y="2134022"/>
            <a:ext cx="5849701" cy="3255697"/>
          </a:xfrm>
          <a:prstGeom prst="rect">
            <a:avLst/>
          </a:prstGeom>
        </p:spPr>
      </p:pic>
      <p:sp>
        <p:nvSpPr>
          <p:cNvPr id="6" name="TextBox 5"/>
          <p:cNvSpPr txBox="1"/>
          <p:nvPr/>
        </p:nvSpPr>
        <p:spPr>
          <a:xfrm>
            <a:off x="756475" y="3505008"/>
            <a:ext cx="720080" cy="338554"/>
          </a:xfrm>
          <a:prstGeom prst="rect">
            <a:avLst/>
          </a:prstGeom>
          <a:noFill/>
        </p:spPr>
        <p:txBody>
          <a:bodyPr wrap="square" rtlCol="0">
            <a:spAutoFit/>
          </a:bodyPr>
          <a:lstStyle/>
          <a:p>
            <a:r>
              <a:rPr lang="en-GB" sz="1600" dirty="0"/>
              <a:t>Score</a:t>
            </a:r>
          </a:p>
        </p:txBody>
      </p:sp>
      <p:sp>
        <p:nvSpPr>
          <p:cNvPr id="11" name="TextBox 10"/>
          <p:cNvSpPr txBox="1"/>
          <p:nvPr/>
        </p:nvSpPr>
        <p:spPr>
          <a:xfrm>
            <a:off x="6784474" y="5052630"/>
            <a:ext cx="684000" cy="252000"/>
          </a:xfrm>
          <a:prstGeom prst="rect">
            <a:avLst/>
          </a:prstGeom>
          <a:solidFill>
            <a:schemeClr val="bg1"/>
          </a:solidFill>
        </p:spPr>
        <p:txBody>
          <a:bodyPr wrap="square" rtlCol="0">
            <a:spAutoFit/>
          </a:bodyPr>
          <a:lstStyle/>
          <a:p>
            <a:r>
              <a:rPr lang="en-GB" sz="1200" dirty="0"/>
              <a:t>16 - 18</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7364" y="2134022"/>
            <a:ext cx="1726637" cy="1294978"/>
          </a:xfrm>
          <a:prstGeom prst="rect">
            <a:avLst/>
          </a:prstGeom>
        </p:spPr>
      </p:pic>
      <p:sp>
        <p:nvSpPr>
          <p:cNvPr id="13" name="TextBox 12">
            <a:extLst>
              <a:ext uri="{FF2B5EF4-FFF2-40B4-BE49-F238E27FC236}">
                <a16:creationId xmlns:a16="http://schemas.microsoft.com/office/drawing/2014/main" id="{86B18AA5-2237-492F-9460-98FB7528A30C}"/>
              </a:ext>
            </a:extLst>
          </p:cNvPr>
          <p:cNvSpPr txBox="1"/>
          <p:nvPr/>
        </p:nvSpPr>
        <p:spPr>
          <a:xfrm>
            <a:off x="3995936" y="5389719"/>
            <a:ext cx="2952328" cy="338554"/>
          </a:xfrm>
          <a:prstGeom prst="rect">
            <a:avLst/>
          </a:prstGeom>
          <a:noFill/>
        </p:spPr>
        <p:txBody>
          <a:bodyPr wrap="square" rtlCol="0">
            <a:spAutoFit/>
          </a:bodyPr>
          <a:lstStyle/>
          <a:p>
            <a:r>
              <a:rPr lang="en-GB" sz="1600" dirty="0"/>
              <a:t>Age (years)</a:t>
            </a:r>
          </a:p>
        </p:txBody>
      </p:sp>
      <p:sp>
        <p:nvSpPr>
          <p:cNvPr id="14" name="TextBox 13">
            <a:extLst>
              <a:ext uri="{FF2B5EF4-FFF2-40B4-BE49-F238E27FC236}">
                <a16:creationId xmlns:a16="http://schemas.microsoft.com/office/drawing/2014/main" id="{108D864C-5668-4F70-9F4B-3C133C00F605}"/>
              </a:ext>
            </a:extLst>
          </p:cNvPr>
          <p:cNvSpPr txBox="1"/>
          <p:nvPr/>
        </p:nvSpPr>
        <p:spPr>
          <a:xfrm>
            <a:off x="7132438" y="5825215"/>
            <a:ext cx="1488605" cy="307777"/>
          </a:xfrm>
          <a:prstGeom prst="rect">
            <a:avLst/>
          </a:prstGeom>
          <a:noFill/>
        </p:spPr>
        <p:txBody>
          <a:bodyPr wrap="square" rtlCol="0">
            <a:spAutoFit/>
          </a:bodyPr>
          <a:lstStyle/>
          <a:p>
            <a:r>
              <a:rPr lang="nb-NO" sz="1400" dirty="0"/>
              <a:t>(Eriksen, 2014)</a:t>
            </a:r>
          </a:p>
        </p:txBody>
      </p:sp>
    </p:spTree>
    <p:extLst>
      <p:ext uri="{BB962C8B-B14F-4D97-AF65-F5344CB8AC3E}">
        <p14:creationId xmlns:p14="http://schemas.microsoft.com/office/powerpoint/2010/main" val="61126963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39552" y="1988840"/>
            <a:ext cx="7992888" cy="151174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800" b="1">
                <a:solidFill>
                  <a:schemeClr val="bg1"/>
                </a:solidFill>
                <a:latin typeface="+mj-lt"/>
                <a:ea typeface="+mj-ea"/>
                <a:cs typeface="+mj-cs"/>
              </a:defRPr>
            </a:lvl1pPr>
            <a:lvl2pPr algn="l" rtl="0" eaLnBrk="0" fontAlgn="base" hangingPunct="0">
              <a:spcBef>
                <a:spcPct val="0"/>
              </a:spcBef>
              <a:spcAft>
                <a:spcPct val="0"/>
              </a:spcAft>
              <a:defRPr sz="2400" b="1">
                <a:solidFill>
                  <a:srgbClr val="E1A200"/>
                </a:solidFill>
                <a:latin typeface="Tahoma" charset="0"/>
                <a:cs typeface="Arial" charset="0"/>
              </a:defRPr>
            </a:lvl2pPr>
            <a:lvl3pPr algn="l" rtl="0" eaLnBrk="0" fontAlgn="base" hangingPunct="0">
              <a:spcBef>
                <a:spcPct val="0"/>
              </a:spcBef>
              <a:spcAft>
                <a:spcPct val="0"/>
              </a:spcAft>
              <a:defRPr sz="2400" b="1">
                <a:solidFill>
                  <a:srgbClr val="E1A200"/>
                </a:solidFill>
                <a:latin typeface="Tahoma" charset="0"/>
                <a:cs typeface="Arial" charset="0"/>
              </a:defRPr>
            </a:lvl3pPr>
            <a:lvl4pPr algn="l" rtl="0" eaLnBrk="0" fontAlgn="base" hangingPunct="0">
              <a:spcBef>
                <a:spcPct val="0"/>
              </a:spcBef>
              <a:spcAft>
                <a:spcPct val="0"/>
              </a:spcAft>
              <a:defRPr sz="2400" b="1">
                <a:solidFill>
                  <a:srgbClr val="E1A200"/>
                </a:solidFill>
                <a:latin typeface="Tahoma" charset="0"/>
                <a:cs typeface="Arial" charset="0"/>
              </a:defRPr>
            </a:lvl4pPr>
            <a:lvl5pPr algn="l" rtl="0" eaLnBrk="0" fontAlgn="base" hangingPunct="0">
              <a:spcBef>
                <a:spcPct val="0"/>
              </a:spcBef>
              <a:spcAft>
                <a:spcPct val="0"/>
              </a:spcAft>
              <a:defRPr sz="2400" b="1">
                <a:solidFill>
                  <a:srgbClr val="E1A200"/>
                </a:solidFill>
                <a:latin typeface="Tahoma" charset="0"/>
                <a:cs typeface="Arial" charset="0"/>
              </a:defRPr>
            </a:lvl5pPr>
            <a:lvl6pPr marL="457200" algn="l" rtl="0" fontAlgn="base">
              <a:spcBef>
                <a:spcPct val="0"/>
              </a:spcBef>
              <a:spcAft>
                <a:spcPct val="0"/>
              </a:spcAft>
              <a:defRPr sz="2400" b="1">
                <a:solidFill>
                  <a:srgbClr val="E1A200"/>
                </a:solidFill>
                <a:latin typeface="Tahoma" charset="0"/>
                <a:cs typeface="Arial" charset="0"/>
              </a:defRPr>
            </a:lvl6pPr>
            <a:lvl7pPr marL="914400" algn="l" rtl="0" fontAlgn="base">
              <a:spcBef>
                <a:spcPct val="0"/>
              </a:spcBef>
              <a:spcAft>
                <a:spcPct val="0"/>
              </a:spcAft>
              <a:defRPr sz="2400" b="1">
                <a:solidFill>
                  <a:srgbClr val="E1A200"/>
                </a:solidFill>
                <a:latin typeface="Tahoma" charset="0"/>
                <a:cs typeface="Arial" charset="0"/>
              </a:defRPr>
            </a:lvl7pPr>
            <a:lvl8pPr marL="1371600" algn="l" rtl="0" fontAlgn="base">
              <a:spcBef>
                <a:spcPct val="0"/>
              </a:spcBef>
              <a:spcAft>
                <a:spcPct val="0"/>
              </a:spcAft>
              <a:defRPr sz="2400" b="1">
                <a:solidFill>
                  <a:srgbClr val="E1A200"/>
                </a:solidFill>
                <a:latin typeface="Tahoma" charset="0"/>
                <a:cs typeface="Arial" charset="0"/>
              </a:defRPr>
            </a:lvl8pPr>
            <a:lvl9pPr marL="1828800" algn="l" rtl="0" fontAlgn="base">
              <a:spcBef>
                <a:spcPct val="0"/>
              </a:spcBef>
              <a:spcAft>
                <a:spcPct val="0"/>
              </a:spcAft>
              <a:defRPr sz="2400" b="1">
                <a:solidFill>
                  <a:srgbClr val="E1A200"/>
                </a:solidFill>
                <a:latin typeface="Tahoma" charset="0"/>
                <a:cs typeface="Arial" charset="0"/>
              </a:defRPr>
            </a:lvl9pPr>
          </a:lstStyle>
          <a:p>
            <a:pPr eaLnBrk="1" hangingPunct="1"/>
            <a:r>
              <a:rPr lang="nb-NO" sz="4000" b="0" kern="0" dirty="0">
                <a:solidFill>
                  <a:srgbClr val="E9EEE6"/>
                </a:solidFill>
              </a:rPr>
              <a:t>Individual variation – breed differences – sex differences</a:t>
            </a:r>
          </a:p>
        </p:txBody>
      </p:sp>
    </p:spTree>
    <p:extLst>
      <p:ext uri="{BB962C8B-B14F-4D97-AF65-F5344CB8AC3E}">
        <p14:creationId xmlns:p14="http://schemas.microsoft.com/office/powerpoint/2010/main" val="788421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5684" t="2661" r="6284" b="67170"/>
          <a:stretch/>
        </p:blipFill>
        <p:spPr>
          <a:xfrm>
            <a:off x="1518565" y="1922417"/>
            <a:ext cx="6005763" cy="3378242"/>
          </a:xfrm>
          <a:prstGeom prst="rect">
            <a:avLst/>
          </a:prstGeom>
        </p:spPr>
      </p:pic>
      <p:sp>
        <p:nvSpPr>
          <p:cNvPr id="34820" name="Rectangle 2"/>
          <p:cNvSpPr>
            <a:spLocks noGrp="1" noChangeArrowheads="1"/>
          </p:cNvSpPr>
          <p:nvPr>
            <p:ph type="title"/>
          </p:nvPr>
        </p:nvSpPr>
        <p:spPr>
          <a:xfrm>
            <a:off x="598302" y="572556"/>
            <a:ext cx="7070042" cy="492443"/>
          </a:xfrm>
        </p:spPr>
        <p:txBody>
          <a:bodyPr/>
          <a:lstStyle/>
          <a:p>
            <a:pPr eaLnBrk="1" hangingPunct="1"/>
            <a:r>
              <a:rPr lang="nb-NO" altLang="nb-NO" sz="3200" dirty="0" err="1"/>
              <a:t>Aggression</a:t>
            </a:r>
            <a:r>
              <a:rPr lang="nb-NO" altLang="nb-NO" sz="3200" dirty="0"/>
              <a:t> </a:t>
            </a:r>
            <a:r>
              <a:rPr lang="nb-NO" altLang="nb-NO" sz="3200" dirty="0" err="1"/>
              <a:t>towards</a:t>
            </a:r>
            <a:r>
              <a:rPr lang="nb-NO" altLang="nb-NO" sz="3200" dirty="0"/>
              <a:t> household </a:t>
            </a:r>
            <a:r>
              <a:rPr lang="nb-NO" altLang="nb-NO" sz="3200" dirty="0" err="1"/>
              <a:t>cats</a:t>
            </a:r>
            <a:endParaRPr lang="nb-NO" altLang="nb-NO" sz="3200" dirty="0"/>
          </a:p>
        </p:txBody>
      </p:sp>
      <p:sp>
        <p:nvSpPr>
          <p:cNvPr id="34821" name="Rectangle 3"/>
          <p:cNvSpPr>
            <a:spLocks noGrp="1" noChangeArrowheads="1"/>
          </p:cNvSpPr>
          <p:nvPr>
            <p:ph type="body" idx="1"/>
          </p:nvPr>
        </p:nvSpPr>
        <p:spPr>
          <a:xfrm>
            <a:off x="576000" y="1244112"/>
            <a:ext cx="7992888" cy="4392488"/>
          </a:xfrm>
        </p:spPr>
        <p:txBody>
          <a:bodyPr/>
          <a:lstStyle/>
          <a:p>
            <a:pPr>
              <a:spcBef>
                <a:spcPts val="1200"/>
              </a:spcBef>
            </a:pPr>
            <a:r>
              <a:rPr lang="nb-NO" altLang="nb-NO" dirty="0" err="1"/>
              <a:t>Increases</a:t>
            </a:r>
            <a:r>
              <a:rPr lang="nb-NO" altLang="nb-NO" dirty="0"/>
              <a:t> </a:t>
            </a:r>
            <a:r>
              <a:rPr lang="nb-NO" altLang="nb-NO" dirty="0" err="1"/>
              <a:t>somewhat</a:t>
            </a:r>
            <a:r>
              <a:rPr lang="nb-NO" altLang="nb-NO" dirty="0"/>
              <a:t> </a:t>
            </a:r>
            <a:r>
              <a:rPr lang="nb-NO" altLang="nb-NO" dirty="0" err="1"/>
              <a:t>with</a:t>
            </a:r>
            <a:r>
              <a:rPr lang="nb-NO" altLang="nb-NO" dirty="0"/>
              <a:t> age, </a:t>
            </a:r>
            <a:r>
              <a:rPr lang="nb-NO" altLang="nb-NO" dirty="0" err="1"/>
              <a:t>but</a:t>
            </a:r>
            <a:r>
              <a:rPr lang="nb-NO" altLang="nb-NO" dirty="0"/>
              <a:t> is </a:t>
            </a:r>
            <a:r>
              <a:rPr lang="nb-NO" altLang="nb-NO" dirty="0" err="1"/>
              <a:t>reduced</a:t>
            </a:r>
            <a:r>
              <a:rPr lang="nb-NO" altLang="nb-NO" dirty="0"/>
              <a:t> in old </a:t>
            </a:r>
            <a:r>
              <a:rPr lang="nb-NO" altLang="nb-NO" dirty="0" err="1"/>
              <a:t>cats</a:t>
            </a:r>
            <a:r>
              <a:rPr lang="nb-NO" altLang="nb-NO" dirty="0"/>
              <a:t>.</a:t>
            </a:r>
          </a:p>
          <a:p>
            <a:pPr marL="0" indent="0">
              <a:spcBef>
                <a:spcPts val="1200"/>
              </a:spcBef>
              <a:buNone/>
            </a:pPr>
            <a:r>
              <a:rPr lang="nb-NO" altLang="nb-NO" dirty="0"/>
              <a:t> </a:t>
            </a:r>
          </a:p>
          <a:p>
            <a:pPr>
              <a:spcBef>
                <a:spcPts val="1200"/>
              </a:spcBef>
            </a:pPr>
            <a:endParaRPr lang="nb-NO" altLang="nb-NO" dirty="0"/>
          </a:p>
        </p:txBody>
      </p:sp>
      <p:sp>
        <p:nvSpPr>
          <p:cNvPr id="3" name="Date Placeholder 2"/>
          <p:cNvSpPr>
            <a:spLocks noGrp="1"/>
          </p:cNvSpPr>
          <p:nvPr>
            <p:ph type="dt" sz="half" idx="10"/>
          </p:nvPr>
        </p:nvSpPr>
        <p:spPr/>
        <p:txBody>
          <a:bodyPr/>
          <a:lstStyle/>
          <a:p>
            <a:r>
              <a:rPr lang="nb-NO"/>
              <a:t>Norwegian University of Life Sciences</a:t>
            </a:r>
            <a:endParaRPr lang="nb-NO" dirty="0"/>
          </a:p>
        </p:txBody>
      </p:sp>
      <p:sp>
        <p:nvSpPr>
          <p:cNvPr id="9" name="Footer Placeholder 8"/>
          <p:cNvSpPr>
            <a:spLocks noGrp="1"/>
          </p:cNvSpPr>
          <p:nvPr>
            <p:ph type="ftr" sz="quarter" idx="11"/>
          </p:nvPr>
        </p:nvSpPr>
        <p:spPr/>
        <p:txBody>
          <a:bodyPr/>
          <a:lstStyle/>
          <a:p>
            <a:r>
              <a:rPr lang="en-US"/>
              <a:t>The Cat - Behaviour and Welfare - Bjarne O. Braastad</a:t>
            </a:r>
            <a:endParaRPr lang="nb-NO"/>
          </a:p>
        </p:txBody>
      </p:sp>
      <p:sp>
        <p:nvSpPr>
          <p:cNvPr id="10" name="Slide Number Placeholder 9"/>
          <p:cNvSpPr>
            <a:spLocks noGrp="1"/>
          </p:cNvSpPr>
          <p:nvPr>
            <p:ph type="sldNum" sz="quarter" idx="12"/>
          </p:nvPr>
        </p:nvSpPr>
        <p:spPr/>
        <p:txBody>
          <a:bodyPr/>
          <a:lstStyle/>
          <a:p>
            <a:fld id="{76503D8D-F27D-49CA-A299-3589FD585F6D}" type="slidenum">
              <a:rPr lang="nb-NO" smtClean="0"/>
              <a:pPr/>
              <a:t>19</a:t>
            </a:fld>
            <a:endParaRPr lang="nb-NO"/>
          </a:p>
        </p:txBody>
      </p:sp>
      <p:sp>
        <p:nvSpPr>
          <p:cNvPr id="6" name="TextBox 5"/>
          <p:cNvSpPr txBox="1"/>
          <p:nvPr/>
        </p:nvSpPr>
        <p:spPr>
          <a:xfrm>
            <a:off x="735605" y="3334046"/>
            <a:ext cx="720080" cy="338554"/>
          </a:xfrm>
          <a:prstGeom prst="rect">
            <a:avLst/>
          </a:prstGeom>
          <a:noFill/>
        </p:spPr>
        <p:txBody>
          <a:bodyPr wrap="square" rtlCol="0">
            <a:spAutoFit/>
          </a:bodyPr>
          <a:lstStyle/>
          <a:p>
            <a:r>
              <a:rPr lang="en-GB" sz="1600" dirty="0"/>
              <a:t>Score</a:t>
            </a:r>
          </a:p>
        </p:txBody>
      </p:sp>
      <p:sp>
        <p:nvSpPr>
          <p:cNvPr id="7" name="TextBox 6"/>
          <p:cNvSpPr txBox="1"/>
          <p:nvPr/>
        </p:nvSpPr>
        <p:spPr>
          <a:xfrm>
            <a:off x="6984344" y="4986000"/>
            <a:ext cx="684000" cy="252000"/>
          </a:xfrm>
          <a:prstGeom prst="rect">
            <a:avLst/>
          </a:prstGeom>
          <a:solidFill>
            <a:schemeClr val="bg1"/>
          </a:solidFill>
        </p:spPr>
        <p:txBody>
          <a:bodyPr wrap="square" rtlCol="0">
            <a:spAutoFit/>
          </a:bodyPr>
          <a:lstStyle/>
          <a:p>
            <a:r>
              <a:rPr lang="en-GB" sz="1200" dirty="0"/>
              <a:t>16 - 18</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6126" y="1994091"/>
            <a:ext cx="2292367" cy="1719275"/>
          </a:xfrm>
          <a:prstGeom prst="rect">
            <a:avLst/>
          </a:prstGeom>
        </p:spPr>
      </p:pic>
      <p:sp>
        <p:nvSpPr>
          <p:cNvPr id="12" name="TextBox 11">
            <a:extLst>
              <a:ext uri="{FF2B5EF4-FFF2-40B4-BE49-F238E27FC236}">
                <a16:creationId xmlns:a16="http://schemas.microsoft.com/office/drawing/2014/main" id="{6496B702-B80B-49F4-AC2C-768D6F4B7DF7}"/>
              </a:ext>
            </a:extLst>
          </p:cNvPr>
          <p:cNvSpPr txBox="1"/>
          <p:nvPr/>
        </p:nvSpPr>
        <p:spPr>
          <a:xfrm>
            <a:off x="4229724" y="5275334"/>
            <a:ext cx="2952328" cy="338554"/>
          </a:xfrm>
          <a:prstGeom prst="rect">
            <a:avLst/>
          </a:prstGeom>
          <a:noFill/>
        </p:spPr>
        <p:txBody>
          <a:bodyPr wrap="square" rtlCol="0">
            <a:spAutoFit/>
          </a:bodyPr>
          <a:lstStyle/>
          <a:p>
            <a:r>
              <a:rPr lang="en-GB" sz="1600" dirty="0"/>
              <a:t>Age (years)</a:t>
            </a:r>
          </a:p>
        </p:txBody>
      </p:sp>
      <p:sp>
        <p:nvSpPr>
          <p:cNvPr id="13" name="TextBox 12">
            <a:extLst>
              <a:ext uri="{FF2B5EF4-FFF2-40B4-BE49-F238E27FC236}">
                <a16:creationId xmlns:a16="http://schemas.microsoft.com/office/drawing/2014/main" id="{8BA969E0-ACEC-4873-A998-66E9065BC1B6}"/>
              </a:ext>
            </a:extLst>
          </p:cNvPr>
          <p:cNvSpPr txBox="1"/>
          <p:nvPr/>
        </p:nvSpPr>
        <p:spPr>
          <a:xfrm>
            <a:off x="7182052" y="5896749"/>
            <a:ext cx="1488605" cy="307777"/>
          </a:xfrm>
          <a:prstGeom prst="rect">
            <a:avLst/>
          </a:prstGeom>
          <a:noFill/>
        </p:spPr>
        <p:txBody>
          <a:bodyPr wrap="square" rtlCol="0">
            <a:spAutoFit/>
          </a:bodyPr>
          <a:lstStyle/>
          <a:p>
            <a:r>
              <a:rPr lang="nb-NO" sz="1400" dirty="0"/>
              <a:t>(Eriksen, 2014)</a:t>
            </a:r>
          </a:p>
        </p:txBody>
      </p:sp>
    </p:spTree>
    <p:extLst>
      <p:ext uri="{BB962C8B-B14F-4D97-AF65-F5344CB8AC3E}">
        <p14:creationId xmlns:p14="http://schemas.microsoft.com/office/powerpoint/2010/main" val="175652222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a:xfrm>
            <a:off x="602715" y="534416"/>
            <a:ext cx="6926026" cy="492443"/>
          </a:xfrm>
        </p:spPr>
        <p:txBody>
          <a:bodyPr/>
          <a:lstStyle/>
          <a:p>
            <a:pPr eaLnBrk="1" hangingPunct="1"/>
            <a:r>
              <a:rPr lang="nb-NO" altLang="nb-NO" sz="3200" dirty="0" err="1"/>
              <a:t>Sociability</a:t>
            </a:r>
            <a:r>
              <a:rPr lang="nb-NO" altLang="nb-NO" sz="3200" dirty="0"/>
              <a:t> </a:t>
            </a:r>
            <a:r>
              <a:rPr lang="nb-NO" altLang="nb-NO" sz="3200" dirty="0" err="1"/>
              <a:t>with</a:t>
            </a:r>
            <a:r>
              <a:rPr lang="nb-NO" altLang="nb-NO" sz="3200" dirty="0"/>
              <a:t> non-household </a:t>
            </a:r>
            <a:r>
              <a:rPr lang="nb-NO" altLang="nb-NO" sz="3200" dirty="0" err="1"/>
              <a:t>cats</a:t>
            </a:r>
            <a:endParaRPr lang="nb-NO" altLang="nb-NO" sz="3200" dirty="0"/>
          </a:p>
        </p:txBody>
      </p:sp>
      <p:sp>
        <p:nvSpPr>
          <p:cNvPr id="34821" name="Rectangle 3"/>
          <p:cNvSpPr>
            <a:spLocks noGrp="1" noChangeArrowheads="1"/>
          </p:cNvSpPr>
          <p:nvPr>
            <p:ph type="body" idx="1"/>
          </p:nvPr>
        </p:nvSpPr>
        <p:spPr>
          <a:xfrm>
            <a:off x="556673" y="1259186"/>
            <a:ext cx="7992888" cy="4392488"/>
          </a:xfrm>
        </p:spPr>
        <p:txBody>
          <a:bodyPr/>
          <a:lstStyle/>
          <a:p>
            <a:pPr>
              <a:spcBef>
                <a:spcPts val="1200"/>
              </a:spcBef>
            </a:pPr>
            <a:r>
              <a:rPr lang="nb-NO" altLang="nb-NO" dirty="0" err="1"/>
              <a:t>Decreases</a:t>
            </a:r>
            <a:r>
              <a:rPr lang="nb-NO" altLang="nb-NO" dirty="0"/>
              <a:t> </a:t>
            </a:r>
            <a:r>
              <a:rPr lang="nb-NO" altLang="nb-NO" dirty="0" err="1"/>
              <a:t>somewhat</a:t>
            </a:r>
            <a:r>
              <a:rPr lang="nb-NO" altLang="nb-NO" dirty="0"/>
              <a:t> </a:t>
            </a:r>
            <a:r>
              <a:rPr lang="nb-NO" altLang="nb-NO" dirty="0" err="1"/>
              <a:t>with</a:t>
            </a:r>
            <a:r>
              <a:rPr lang="nb-NO" altLang="nb-NO" dirty="0"/>
              <a:t> age, </a:t>
            </a:r>
            <a:r>
              <a:rPr lang="nb-NO" altLang="nb-NO" dirty="0" err="1"/>
              <a:t>but</a:t>
            </a:r>
            <a:r>
              <a:rPr lang="nb-NO" altLang="nb-NO" dirty="0"/>
              <a:t> </a:t>
            </a:r>
            <a:r>
              <a:rPr lang="nb-NO" altLang="nb-NO" dirty="0" err="1"/>
              <a:t>increases</a:t>
            </a:r>
            <a:r>
              <a:rPr lang="nb-NO" altLang="nb-NO" dirty="0"/>
              <a:t> in older </a:t>
            </a:r>
            <a:r>
              <a:rPr lang="nb-NO" altLang="nb-NO" dirty="0" err="1"/>
              <a:t>cats</a:t>
            </a:r>
            <a:r>
              <a:rPr lang="nb-NO" altLang="nb-NO" dirty="0"/>
              <a:t>.</a:t>
            </a:r>
          </a:p>
          <a:p>
            <a:pPr marL="0" indent="0">
              <a:spcBef>
                <a:spcPts val="1200"/>
              </a:spcBef>
              <a:buNone/>
            </a:pPr>
            <a:r>
              <a:rPr lang="nb-NO" altLang="nb-NO" dirty="0"/>
              <a:t> </a:t>
            </a:r>
          </a:p>
          <a:p>
            <a:pPr>
              <a:spcBef>
                <a:spcPts val="1200"/>
              </a:spcBef>
            </a:pPr>
            <a:endParaRPr lang="nb-NO" altLang="nb-NO" dirty="0"/>
          </a:p>
        </p:txBody>
      </p:sp>
      <p:sp>
        <p:nvSpPr>
          <p:cNvPr id="3" name="Date Placeholder 2"/>
          <p:cNvSpPr>
            <a:spLocks noGrp="1"/>
          </p:cNvSpPr>
          <p:nvPr>
            <p:ph type="dt" sz="half" idx="10"/>
          </p:nvPr>
        </p:nvSpPr>
        <p:spPr/>
        <p:txBody>
          <a:bodyPr/>
          <a:lstStyle/>
          <a:p>
            <a:r>
              <a:rPr lang="nb-NO"/>
              <a:t>Norwegian University of Life Sciences</a:t>
            </a:r>
            <a:endParaRPr lang="nb-NO" dirty="0"/>
          </a:p>
        </p:txBody>
      </p:sp>
      <p:sp>
        <p:nvSpPr>
          <p:cNvPr id="9" name="Footer Placeholder 8"/>
          <p:cNvSpPr>
            <a:spLocks noGrp="1"/>
          </p:cNvSpPr>
          <p:nvPr>
            <p:ph type="ftr" sz="quarter" idx="11"/>
          </p:nvPr>
        </p:nvSpPr>
        <p:spPr/>
        <p:txBody>
          <a:bodyPr/>
          <a:lstStyle/>
          <a:p>
            <a:r>
              <a:rPr lang="en-US"/>
              <a:t>The Cat - Behaviour and Welfare - Bjarne O. Braastad</a:t>
            </a:r>
            <a:endParaRPr lang="nb-NO"/>
          </a:p>
        </p:txBody>
      </p:sp>
      <p:sp>
        <p:nvSpPr>
          <p:cNvPr id="10" name="Slide Number Placeholder 9"/>
          <p:cNvSpPr>
            <a:spLocks noGrp="1"/>
          </p:cNvSpPr>
          <p:nvPr>
            <p:ph type="sldNum" sz="quarter" idx="12"/>
          </p:nvPr>
        </p:nvSpPr>
        <p:spPr/>
        <p:txBody>
          <a:bodyPr/>
          <a:lstStyle/>
          <a:p>
            <a:fld id="{76503D8D-F27D-49CA-A299-3589FD585F6D}" type="slidenum">
              <a:rPr lang="nb-NO" smtClean="0"/>
              <a:pPr/>
              <a:t>20</a:t>
            </a:fld>
            <a:endParaRPr lang="nb-NO"/>
          </a:p>
        </p:txBody>
      </p:sp>
      <p:sp>
        <p:nvSpPr>
          <p:cNvPr id="6" name="TextBox 5"/>
          <p:cNvSpPr txBox="1"/>
          <p:nvPr/>
        </p:nvSpPr>
        <p:spPr>
          <a:xfrm>
            <a:off x="735605" y="3334046"/>
            <a:ext cx="720080" cy="338554"/>
          </a:xfrm>
          <a:prstGeom prst="rect">
            <a:avLst/>
          </a:prstGeom>
          <a:noFill/>
        </p:spPr>
        <p:txBody>
          <a:bodyPr wrap="square" rtlCol="0">
            <a:spAutoFit/>
          </a:bodyPr>
          <a:lstStyle/>
          <a:p>
            <a:r>
              <a:rPr lang="en-GB" sz="1600" dirty="0"/>
              <a:t>Score</a:t>
            </a:r>
          </a:p>
        </p:txBody>
      </p:sp>
      <p:pic>
        <p:nvPicPr>
          <p:cNvPr id="5" name="Picture 4"/>
          <p:cNvPicPr>
            <a:picLocks noChangeAspect="1"/>
          </p:cNvPicPr>
          <p:nvPr/>
        </p:nvPicPr>
        <p:blipFill rotWithShape="1">
          <a:blip r:embed="rId3"/>
          <a:srcRect l="6711" t="3233" r="6633" b="66597"/>
          <a:stretch/>
        </p:blipFill>
        <p:spPr>
          <a:xfrm>
            <a:off x="1600789" y="1985555"/>
            <a:ext cx="5904656" cy="3374090"/>
          </a:xfrm>
          <a:prstGeom prst="rect">
            <a:avLst/>
          </a:prstGeom>
        </p:spPr>
      </p:pic>
      <p:sp>
        <p:nvSpPr>
          <p:cNvPr id="7" name="TextBox 6"/>
          <p:cNvSpPr txBox="1"/>
          <p:nvPr/>
        </p:nvSpPr>
        <p:spPr>
          <a:xfrm>
            <a:off x="6984344" y="4986000"/>
            <a:ext cx="684000" cy="252000"/>
          </a:xfrm>
          <a:prstGeom prst="rect">
            <a:avLst/>
          </a:prstGeom>
          <a:solidFill>
            <a:schemeClr val="bg1"/>
          </a:solidFill>
        </p:spPr>
        <p:txBody>
          <a:bodyPr wrap="square" rtlCol="0">
            <a:spAutoFit/>
          </a:bodyPr>
          <a:lstStyle/>
          <a:p>
            <a:r>
              <a:rPr lang="en-GB" sz="1200" dirty="0"/>
              <a:t>16 - 18</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273" y="1963810"/>
            <a:ext cx="2123728" cy="1592796"/>
          </a:xfrm>
          <a:prstGeom prst="rect">
            <a:avLst/>
          </a:prstGeom>
        </p:spPr>
      </p:pic>
      <p:sp>
        <p:nvSpPr>
          <p:cNvPr id="12" name="TextBox 11">
            <a:extLst>
              <a:ext uri="{FF2B5EF4-FFF2-40B4-BE49-F238E27FC236}">
                <a16:creationId xmlns:a16="http://schemas.microsoft.com/office/drawing/2014/main" id="{585A9223-F2CE-4D71-874F-795C8B411820}"/>
              </a:ext>
            </a:extLst>
          </p:cNvPr>
          <p:cNvSpPr txBox="1"/>
          <p:nvPr/>
        </p:nvSpPr>
        <p:spPr>
          <a:xfrm>
            <a:off x="4202519" y="5313120"/>
            <a:ext cx="2952328" cy="338554"/>
          </a:xfrm>
          <a:prstGeom prst="rect">
            <a:avLst/>
          </a:prstGeom>
          <a:noFill/>
        </p:spPr>
        <p:txBody>
          <a:bodyPr wrap="square" rtlCol="0">
            <a:spAutoFit/>
          </a:bodyPr>
          <a:lstStyle/>
          <a:p>
            <a:r>
              <a:rPr lang="en-GB" sz="1600" dirty="0"/>
              <a:t>Age (years)</a:t>
            </a:r>
          </a:p>
        </p:txBody>
      </p:sp>
      <p:sp>
        <p:nvSpPr>
          <p:cNvPr id="13" name="TextBox 12">
            <a:extLst>
              <a:ext uri="{FF2B5EF4-FFF2-40B4-BE49-F238E27FC236}">
                <a16:creationId xmlns:a16="http://schemas.microsoft.com/office/drawing/2014/main" id="{F4339C59-1563-4927-9AE9-2547641937B7}"/>
              </a:ext>
            </a:extLst>
          </p:cNvPr>
          <p:cNvSpPr txBox="1"/>
          <p:nvPr/>
        </p:nvSpPr>
        <p:spPr>
          <a:xfrm>
            <a:off x="7236296" y="5926222"/>
            <a:ext cx="1488605" cy="307777"/>
          </a:xfrm>
          <a:prstGeom prst="rect">
            <a:avLst/>
          </a:prstGeom>
          <a:noFill/>
        </p:spPr>
        <p:txBody>
          <a:bodyPr wrap="square" rtlCol="0">
            <a:spAutoFit/>
          </a:bodyPr>
          <a:lstStyle/>
          <a:p>
            <a:r>
              <a:rPr lang="nb-NO" sz="1400" dirty="0"/>
              <a:t>(Eriksen, 2014)</a:t>
            </a:r>
          </a:p>
        </p:txBody>
      </p:sp>
    </p:spTree>
    <p:extLst>
      <p:ext uri="{BB962C8B-B14F-4D97-AF65-F5344CB8AC3E}">
        <p14:creationId xmlns:p14="http://schemas.microsoft.com/office/powerpoint/2010/main" val="81775109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a:xfrm>
            <a:off x="604600" y="599290"/>
            <a:ext cx="6926026" cy="492443"/>
          </a:xfrm>
        </p:spPr>
        <p:txBody>
          <a:bodyPr/>
          <a:lstStyle/>
          <a:p>
            <a:pPr eaLnBrk="1" hangingPunct="1"/>
            <a:r>
              <a:rPr lang="nb-NO" altLang="nb-NO" sz="3200" dirty="0" err="1"/>
              <a:t>Resists</a:t>
            </a:r>
            <a:r>
              <a:rPr lang="nb-NO" altLang="nb-NO" sz="3200" dirty="0"/>
              <a:t> </a:t>
            </a:r>
            <a:r>
              <a:rPr lang="nb-NO" altLang="nb-NO" sz="3200" dirty="0" err="1"/>
              <a:t>restraint</a:t>
            </a:r>
            <a:endParaRPr lang="nb-NO" altLang="nb-NO" sz="3200" dirty="0"/>
          </a:p>
        </p:txBody>
      </p:sp>
      <p:sp>
        <p:nvSpPr>
          <p:cNvPr id="34821" name="Rectangle 3"/>
          <p:cNvSpPr>
            <a:spLocks noGrp="1" noChangeArrowheads="1"/>
          </p:cNvSpPr>
          <p:nvPr>
            <p:ph type="body" idx="1"/>
          </p:nvPr>
        </p:nvSpPr>
        <p:spPr>
          <a:xfrm>
            <a:off x="556673" y="1340768"/>
            <a:ext cx="7992888" cy="4392488"/>
          </a:xfrm>
        </p:spPr>
        <p:txBody>
          <a:bodyPr/>
          <a:lstStyle/>
          <a:p>
            <a:pPr>
              <a:spcBef>
                <a:spcPts val="1200"/>
              </a:spcBef>
            </a:pPr>
            <a:r>
              <a:rPr lang="nb-NO" altLang="nb-NO" dirty="0" err="1"/>
              <a:t>Increases</a:t>
            </a:r>
            <a:r>
              <a:rPr lang="nb-NO" altLang="nb-NO" dirty="0"/>
              <a:t> </a:t>
            </a:r>
            <a:r>
              <a:rPr lang="nb-NO" altLang="nb-NO" dirty="0" err="1"/>
              <a:t>somewhat</a:t>
            </a:r>
            <a:r>
              <a:rPr lang="nb-NO" altLang="nb-NO" dirty="0"/>
              <a:t> </a:t>
            </a:r>
            <a:r>
              <a:rPr lang="nb-NO" altLang="nb-NO" dirty="0" err="1"/>
              <a:t>with</a:t>
            </a:r>
            <a:r>
              <a:rPr lang="nb-NO" altLang="nb-NO" dirty="0"/>
              <a:t> age.</a:t>
            </a:r>
          </a:p>
          <a:p>
            <a:pPr marL="0" indent="0">
              <a:spcBef>
                <a:spcPts val="1200"/>
              </a:spcBef>
              <a:buNone/>
            </a:pPr>
            <a:r>
              <a:rPr lang="nb-NO" altLang="nb-NO" dirty="0"/>
              <a:t> </a:t>
            </a:r>
          </a:p>
          <a:p>
            <a:pPr>
              <a:spcBef>
                <a:spcPts val="1200"/>
              </a:spcBef>
            </a:pPr>
            <a:endParaRPr lang="nb-NO" altLang="nb-NO" dirty="0"/>
          </a:p>
        </p:txBody>
      </p:sp>
      <p:sp>
        <p:nvSpPr>
          <p:cNvPr id="3" name="Date Placeholder 2"/>
          <p:cNvSpPr>
            <a:spLocks noGrp="1"/>
          </p:cNvSpPr>
          <p:nvPr>
            <p:ph type="dt" sz="half" idx="10"/>
          </p:nvPr>
        </p:nvSpPr>
        <p:spPr/>
        <p:txBody>
          <a:bodyPr/>
          <a:lstStyle/>
          <a:p>
            <a:r>
              <a:rPr lang="nb-NO"/>
              <a:t>Norwegian University of Life Sciences</a:t>
            </a:r>
            <a:endParaRPr lang="nb-NO" dirty="0"/>
          </a:p>
        </p:txBody>
      </p:sp>
      <p:sp>
        <p:nvSpPr>
          <p:cNvPr id="9" name="Footer Placeholder 8"/>
          <p:cNvSpPr>
            <a:spLocks noGrp="1"/>
          </p:cNvSpPr>
          <p:nvPr>
            <p:ph type="ftr" sz="quarter" idx="11"/>
          </p:nvPr>
        </p:nvSpPr>
        <p:spPr/>
        <p:txBody>
          <a:bodyPr/>
          <a:lstStyle/>
          <a:p>
            <a:r>
              <a:rPr lang="en-US"/>
              <a:t>The Cat - Behaviour and Welfare - Bjarne O. Braastad</a:t>
            </a:r>
            <a:endParaRPr lang="nb-NO"/>
          </a:p>
        </p:txBody>
      </p:sp>
      <p:sp>
        <p:nvSpPr>
          <p:cNvPr id="10" name="Slide Number Placeholder 9"/>
          <p:cNvSpPr>
            <a:spLocks noGrp="1"/>
          </p:cNvSpPr>
          <p:nvPr>
            <p:ph type="sldNum" sz="quarter" idx="12"/>
          </p:nvPr>
        </p:nvSpPr>
        <p:spPr/>
        <p:txBody>
          <a:bodyPr/>
          <a:lstStyle/>
          <a:p>
            <a:fld id="{76503D8D-F27D-49CA-A299-3589FD585F6D}" type="slidenum">
              <a:rPr lang="nb-NO" smtClean="0"/>
              <a:pPr/>
              <a:t>21</a:t>
            </a:fld>
            <a:endParaRPr lang="nb-NO"/>
          </a:p>
        </p:txBody>
      </p:sp>
      <p:sp>
        <p:nvSpPr>
          <p:cNvPr id="6" name="TextBox 5"/>
          <p:cNvSpPr txBox="1"/>
          <p:nvPr/>
        </p:nvSpPr>
        <p:spPr>
          <a:xfrm>
            <a:off x="735605" y="3334046"/>
            <a:ext cx="720080" cy="338554"/>
          </a:xfrm>
          <a:prstGeom prst="rect">
            <a:avLst/>
          </a:prstGeom>
          <a:noFill/>
        </p:spPr>
        <p:txBody>
          <a:bodyPr wrap="square" rtlCol="0">
            <a:spAutoFit/>
          </a:bodyPr>
          <a:lstStyle/>
          <a:p>
            <a:r>
              <a:rPr lang="en-GB" sz="1600" dirty="0"/>
              <a:t>Score</a:t>
            </a:r>
          </a:p>
        </p:txBody>
      </p:sp>
      <p:pic>
        <p:nvPicPr>
          <p:cNvPr id="2" name="Picture 1"/>
          <p:cNvPicPr>
            <a:picLocks noChangeAspect="1"/>
          </p:cNvPicPr>
          <p:nvPr/>
        </p:nvPicPr>
        <p:blipFill rotWithShape="1">
          <a:blip r:embed="rId3"/>
          <a:srcRect l="6753" t="2925" r="7966" b="67317"/>
          <a:stretch/>
        </p:blipFill>
        <p:spPr>
          <a:xfrm>
            <a:off x="1513665" y="1916832"/>
            <a:ext cx="5866647" cy="3360019"/>
          </a:xfrm>
          <a:prstGeom prst="rect">
            <a:avLst/>
          </a:prstGeom>
        </p:spPr>
      </p:pic>
      <p:sp>
        <p:nvSpPr>
          <p:cNvPr id="7" name="TextBox 6"/>
          <p:cNvSpPr txBox="1"/>
          <p:nvPr/>
        </p:nvSpPr>
        <p:spPr>
          <a:xfrm>
            <a:off x="6948000" y="4986000"/>
            <a:ext cx="684000" cy="252000"/>
          </a:xfrm>
          <a:prstGeom prst="rect">
            <a:avLst/>
          </a:prstGeom>
          <a:solidFill>
            <a:schemeClr val="bg1"/>
          </a:solidFill>
        </p:spPr>
        <p:txBody>
          <a:bodyPr wrap="square" rtlCol="0">
            <a:spAutoFit/>
          </a:bodyPr>
          <a:lstStyle/>
          <a:p>
            <a:r>
              <a:rPr lang="en-GB" sz="1200" dirty="0"/>
              <a:t>16 - 18</a:t>
            </a:r>
          </a:p>
        </p:txBody>
      </p:sp>
      <p:sp>
        <p:nvSpPr>
          <p:cNvPr id="12" name="TextBox 11">
            <a:extLst>
              <a:ext uri="{FF2B5EF4-FFF2-40B4-BE49-F238E27FC236}">
                <a16:creationId xmlns:a16="http://schemas.microsoft.com/office/drawing/2014/main" id="{0543727A-2C68-4819-8743-4DB988C1EA96}"/>
              </a:ext>
            </a:extLst>
          </p:cNvPr>
          <p:cNvSpPr txBox="1"/>
          <p:nvPr/>
        </p:nvSpPr>
        <p:spPr>
          <a:xfrm>
            <a:off x="4079792" y="5308824"/>
            <a:ext cx="2952328" cy="338554"/>
          </a:xfrm>
          <a:prstGeom prst="rect">
            <a:avLst/>
          </a:prstGeom>
          <a:noFill/>
        </p:spPr>
        <p:txBody>
          <a:bodyPr wrap="square" rtlCol="0">
            <a:spAutoFit/>
          </a:bodyPr>
          <a:lstStyle/>
          <a:p>
            <a:r>
              <a:rPr lang="en-GB" sz="1600" dirty="0"/>
              <a:t>Age (years)</a:t>
            </a:r>
          </a:p>
        </p:txBody>
      </p:sp>
      <p:sp>
        <p:nvSpPr>
          <p:cNvPr id="13" name="TextBox 12">
            <a:extLst>
              <a:ext uri="{FF2B5EF4-FFF2-40B4-BE49-F238E27FC236}">
                <a16:creationId xmlns:a16="http://schemas.microsoft.com/office/drawing/2014/main" id="{519F0374-F590-47C1-A395-D2ECB94897C7}"/>
              </a:ext>
            </a:extLst>
          </p:cNvPr>
          <p:cNvSpPr txBox="1"/>
          <p:nvPr/>
        </p:nvSpPr>
        <p:spPr>
          <a:xfrm>
            <a:off x="7234774" y="5899258"/>
            <a:ext cx="1488605" cy="307777"/>
          </a:xfrm>
          <a:prstGeom prst="rect">
            <a:avLst/>
          </a:prstGeom>
          <a:noFill/>
        </p:spPr>
        <p:txBody>
          <a:bodyPr wrap="square" rtlCol="0">
            <a:spAutoFit/>
          </a:bodyPr>
          <a:lstStyle/>
          <a:p>
            <a:r>
              <a:rPr lang="nb-NO" sz="1400" dirty="0"/>
              <a:t>(Eriksen, 2014)</a:t>
            </a:r>
          </a:p>
        </p:txBody>
      </p:sp>
    </p:spTree>
    <p:extLst>
      <p:ext uri="{BB962C8B-B14F-4D97-AF65-F5344CB8AC3E}">
        <p14:creationId xmlns:p14="http://schemas.microsoft.com/office/powerpoint/2010/main" val="242496267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a:xfrm>
            <a:off x="584806" y="567778"/>
            <a:ext cx="6926026" cy="492443"/>
          </a:xfrm>
        </p:spPr>
        <p:txBody>
          <a:bodyPr/>
          <a:lstStyle/>
          <a:p>
            <a:pPr eaLnBrk="1" hangingPunct="1"/>
            <a:r>
              <a:rPr lang="nb-NO" altLang="nb-NO" sz="3200" dirty="0"/>
              <a:t>Directed vocalizations – begging</a:t>
            </a:r>
            <a:endParaRPr lang="nb-NO" altLang="nb-NO" sz="2800" dirty="0"/>
          </a:p>
        </p:txBody>
      </p:sp>
      <p:sp>
        <p:nvSpPr>
          <p:cNvPr id="34821" name="Rectangle 3"/>
          <p:cNvSpPr>
            <a:spLocks noGrp="1" noChangeArrowheads="1"/>
          </p:cNvSpPr>
          <p:nvPr>
            <p:ph type="body" idx="1"/>
          </p:nvPr>
        </p:nvSpPr>
        <p:spPr>
          <a:xfrm>
            <a:off x="556673" y="1340768"/>
            <a:ext cx="7992888" cy="4392488"/>
          </a:xfrm>
        </p:spPr>
        <p:txBody>
          <a:bodyPr/>
          <a:lstStyle/>
          <a:p>
            <a:pPr>
              <a:spcBef>
                <a:spcPts val="1200"/>
              </a:spcBef>
            </a:pPr>
            <a:r>
              <a:rPr lang="nb-NO" altLang="nb-NO" dirty="0" err="1"/>
              <a:t>Increases</a:t>
            </a:r>
            <a:r>
              <a:rPr lang="nb-NO" altLang="nb-NO" dirty="0"/>
              <a:t> </a:t>
            </a:r>
            <a:r>
              <a:rPr lang="nb-NO" altLang="nb-NO" dirty="0" err="1"/>
              <a:t>somewhat</a:t>
            </a:r>
            <a:r>
              <a:rPr lang="nb-NO" altLang="nb-NO" dirty="0"/>
              <a:t> </a:t>
            </a:r>
            <a:r>
              <a:rPr lang="nb-NO" altLang="nb-NO" dirty="0" err="1"/>
              <a:t>with</a:t>
            </a:r>
            <a:r>
              <a:rPr lang="nb-NO" altLang="nb-NO" dirty="0"/>
              <a:t> age.</a:t>
            </a:r>
          </a:p>
          <a:p>
            <a:pPr marL="0" indent="0">
              <a:spcBef>
                <a:spcPts val="1200"/>
              </a:spcBef>
              <a:buNone/>
            </a:pPr>
            <a:r>
              <a:rPr lang="nb-NO" altLang="nb-NO" dirty="0"/>
              <a:t> </a:t>
            </a:r>
          </a:p>
          <a:p>
            <a:pPr>
              <a:spcBef>
                <a:spcPts val="1200"/>
              </a:spcBef>
            </a:pPr>
            <a:endParaRPr lang="nb-NO" altLang="nb-NO" dirty="0"/>
          </a:p>
        </p:txBody>
      </p:sp>
      <p:sp>
        <p:nvSpPr>
          <p:cNvPr id="3" name="Date Placeholder 2"/>
          <p:cNvSpPr>
            <a:spLocks noGrp="1"/>
          </p:cNvSpPr>
          <p:nvPr>
            <p:ph type="dt" sz="half" idx="10"/>
          </p:nvPr>
        </p:nvSpPr>
        <p:spPr/>
        <p:txBody>
          <a:bodyPr/>
          <a:lstStyle/>
          <a:p>
            <a:r>
              <a:rPr lang="nb-NO"/>
              <a:t>Norwegian University of Life Sciences</a:t>
            </a:r>
            <a:endParaRPr lang="nb-NO" dirty="0"/>
          </a:p>
        </p:txBody>
      </p:sp>
      <p:sp>
        <p:nvSpPr>
          <p:cNvPr id="9" name="Footer Placeholder 8"/>
          <p:cNvSpPr>
            <a:spLocks noGrp="1"/>
          </p:cNvSpPr>
          <p:nvPr>
            <p:ph type="ftr" sz="quarter" idx="11"/>
          </p:nvPr>
        </p:nvSpPr>
        <p:spPr/>
        <p:txBody>
          <a:bodyPr/>
          <a:lstStyle/>
          <a:p>
            <a:r>
              <a:rPr lang="en-US"/>
              <a:t>The Cat - Behaviour and Welfare - Bjarne O. Braastad</a:t>
            </a:r>
            <a:endParaRPr lang="nb-NO"/>
          </a:p>
        </p:txBody>
      </p:sp>
      <p:sp>
        <p:nvSpPr>
          <p:cNvPr id="10" name="Slide Number Placeholder 9"/>
          <p:cNvSpPr>
            <a:spLocks noGrp="1"/>
          </p:cNvSpPr>
          <p:nvPr>
            <p:ph type="sldNum" sz="quarter" idx="12"/>
          </p:nvPr>
        </p:nvSpPr>
        <p:spPr/>
        <p:txBody>
          <a:bodyPr/>
          <a:lstStyle/>
          <a:p>
            <a:fld id="{76503D8D-F27D-49CA-A299-3589FD585F6D}" type="slidenum">
              <a:rPr lang="nb-NO" smtClean="0"/>
              <a:pPr/>
              <a:t>22</a:t>
            </a:fld>
            <a:endParaRPr lang="nb-NO"/>
          </a:p>
        </p:txBody>
      </p:sp>
      <p:sp>
        <p:nvSpPr>
          <p:cNvPr id="6" name="TextBox 5"/>
          <p:cNvSpPr txBox="1"/>
          <p:nvPr/>
        </p:nvSpPr>
        <p:spPr>
          <a:xfrm>
            <a:off x="735605" y="3334046"/>
            <a:ext cx="720080" cy="338554"/>
          </a:xfrm>
          <a:prstGeom prst="rect">
            <a:avLst/>
          </a:prstGeom>
          <a:noFill/>
        </p:spPr>
        <p:txBody>
          <a:bodyPr wrap="square" rtlCol="0">
            <a:spAutoFit/>
          </a:bodyPr>
          <a:lstStyle/>
          <a:p>
            <a:r>
              <a:rPr lang="en-GB" sz="1600" dirty="0"/>
              <a:t>Score</a:t>
            </a:r>
          </a:p>
        </p:txBody>
      </p:sp>
      <p:pic>
        <p:nvPicPr>
          <p:cNvPr id="5" name="Picture 4"/>
          <p:cNvPicPr>
            <a:picLocks noChangeAspect="1"/>
          </p:cNvPicPr>
          <p:nvPr/>
        </p:nvPicPr>
        <p:blipFill rotWithShape="1">
          <a:blip r:embed="rId3"/>
          <a:srcRect l="6982" t="2514" r="6361" b="67317"/>
          <a:stretch/>
        </p:blipFill>
        <p:spPr>
          <a:xfrm>
            <a:off x="1495101" y="1844825"/>
            <a:ext cx="6015731" cy="3437562"/>
          </a:xfrm>
          <a:prstGeom prst="rect">
            <a:avLst/>
          </a:prstGeom>
        </p:spPr>
      </p:pic>
      <p:sp>
        <p:nvSpPr>
          <p:cNvPr id="7" name="TextBox 6"/>
          <p:cNvSpPr txBox="1"/>
          <p:nvPr/>
        </p:nvSpPr>
        <p:spPr>
          <a:xfrm>
            <a:off x="6948000" y="4986000"/>
            <a:ext cx="684000" cy="252000"/>
          </a:xfrm>
          <a:prstGeom prst="rect">
            <a:avLst/>
          </a:prstGeom>
          <a:solidFill>
            <a:schemeClr val="bg1"/>
          </a:solidFill>
        </p:spPr>
        <p:txBody>
          <a:bodyPr wrap="square" rtlCol="0">
            <a:spAutoFit/>
          </a:bodyPr>
          <a:lstStyle/>
          <a:p>
            <a:r>
              <a:rPr lang="en-GB" sz="1200" dirty="0"/>
              <a:t>16 - 18</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6959"/>
          <a:stretch/>
        </p:blipFill>
        <p:spPr>
          <a:xfrm>
            <a:off x="7431957" y="1340767"/>
            <a:ext cx="1707826" cy="1512169"/>
          </a:xfrm>
          <a:prstGeom prst="rect">
            <a:avLst/>
          </a:prstGeom>
        </p:spPr>
      </p:pic>
      <p:sp>
        <p:nvSpPr>
          <p:cNvPr id="12" name="TextBox 11">
            <a:extLst>
              <a:ext uri="{FF2B5EF4-FFF2-40B4-BE49-F238E27FC236}">
                <a16:creationId xmlns:a16="http://schemas.microsoft.com/office/drawing/2014/main" id="{082695F9-BC31-4CFF-A29B-EDE8EC5CDEB3}"/>
              </a:ext>
            </a:extLst>
          </p:cNvPr>
          <p:cNvSpPr txBox="1"/>
          <p:nvPr/>
        </p:nvSpPr>
        <p:spPr>
          <a:xfrm>
            <a:off x="7227978" y="5909897"/>
            <a:ext cx="1488605" cy="307777"/>
          </a:xfrm>
          <a:prstGeom prst="rect">
            <a:avLst/>
          </a:prstGeom>
          <a:noFill/>
        </p:spPr>
        <p:txBody>
          <a:bodyPr wrap="square" rtlCol="0">
            <a:spAutoFit/>
          </a:bodyPr>
          <a:lstStyle/>
          <a:p>
            <a:r>
              <a:rPr lang="nb-NO" sz="1400" dirty="0"/>
              <a:t>(Eriksen, 2014)</a:t>
            </a:r>
          </a:p>
        </p:txBody>
      </p:sp>
      <p:sp>
        <p:nvSpPr>
          <p:cNvPr id="13" name="TextBox 12">
            <a:extLst>
              <a:ext uri="{FF2B5EF4-FFF2-40B4-BE49-F238E27FC236}">
                <a16:creationId xmlns:a16="http://schemas.microsoft.com/office/drawing/2014/main" id="{5D505499-2CBD-49DE-84B5-1CD261C83129}"/>
              </a:ext>
            </a:extLst>
          </p:cNvPr>
          <p:cNvSpPr txBox="1"/>
          <p:nvPr/>
        </p:nvSpPr>
        <p:spPr>
          <a:xfrm>
            <a:off x="4276022" y="5338544"/>
            <a:ext cx="2952328" cy="338554"/>
          </a:xfrm>
          <a:prstGeom prst="rect">
            <a:avLst/>
          </a:prstGeom>
          <a:noFill/>
        </p:spPr>
        <p:txBody>
          <a:bodyPr wrap="square" rtlCol="0">
            <a:spAutoFit/>
          </a:bodyPr>
          <a:lstStyle/>
          <a:p>
            <a:r>
              <a:rPr lang="en-GB" sz="1600" dirty="0"/>
              <a:t>Age (years)</a:t>
            </a:r>
          </a:p>
        </p:txBody>
      </p:sp>
    </p:spTree>
    <p:extLst>
      <p:ext uri="{BB962C8B-B14F-4D97-AF65-F5344CB8AC3E}">
        <p14:creationId xmlns:p14="http://schemas.microsoft.com/office/powerpoint/2010/main" val="150723474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2"/>
          <p:cNvSpPr>
            <a:spLocks noGrp="1" noChangeArrowheads="1"/>
          </p:cNvSpPr>
          <p:nvPr>
            <p:ph type="title"/>
          </p:nvPr>
        </p:nvSpPr>
        <p:spPr>
          <a:xfrm>
            <a:off x="592049" y="380794"/>
            <a:ext cx="7076295" cy="1046440"/>
          </a:xfrm>
        </p:spPr>
        <p:txBody>
          <a:bodyPr/>
          <a:lstStyle/>
          <a:p>
            <a:pPr eaLnBrk="1" hangingPunct="1"/>
            <a:r>
              <a:rPr lang="nb-NO" sz="3400" dirty="0" err="1"/>
              <a:t>Increase</a:t>
            </a:r>
            <a:r>
              <a:rPr lang="nb-NO" sz="3400" dirty="0"/>
              <a:t> in behavioural problems </a:t>
            </a:r>
            <a:r>
              <a:rPr lang="nb-NO" sz="3400" dirty="0" err="1"/>
              <a:t>with</a:t>
            </a:r>
            <a:r>
              <a:rPr lang="nb-NO" sz="3400" dirty="0"/>
              <a:t> age </a:t>
            </a:r>
          </a:p>
        </p:txBody>
      </p:sp>
      <p:sp>
        <p:nvSpPr>
          <p:cNvPr id="131077" name="Rectangle 3"/>
          <p:cNvSpPr>
            <a:spLocks noGrp="1" noChangeArrowheads="1"/>
          </p:cNvSpPr>
          <p:nvPr>
            <p:ph type="body" idx="1"/>
          </p:nvPr>
        </p:nvSpPr>
        <p:spPr>
          <a:xfrm>
            <a:off x="592049" y="1628800"/>
            <a:ext cx="8084407" cy="5101597"/>
          </a:xfrm>
        </p:spPr>
        <p:txBody>
          <a:bodyPr/>
          <a:lstStyle/>
          <a:p>
            <a:pPr marL="0" indent="0" defTabSz="444500" eaLnBrk="1" hangingPunct="1">
              <a:lnSpc>
                <a:spcPct val="90000"/>
              </a:lnSpc>
              <a:buNone/>
            </a:pPr>
            <a:r>
              <a:rPr lang="nb-NO" sz="2000" dirty="0">
                <a:cs typeface="Times New Roman" pitchFamily="18" charset="0"/>
              </a:rPr>
              <a:t>Generally, older cats do </a:t>
            </a:r>
            <a:r>
              <a:rPr lang="nb-NO" sz="2000" i="1" dirty="0">
                <a:cs typeface="Times New Roman" pitchFamily="18" charset="0"/>
              </a:rPr>
              <a:t>not</a:t>
            </a:r>
            <a:r>
              <a:rPr lang="nb-NO" sz="2000" dirty="0">
                <a:cs typeface="Times New Roman" pitchFamily="18" charset="0"/>
              </a:rPr>
              <a:t> have more behaviour problems than younger cats, but some can develop </a:t>
            </a:r>
            <a:r>
              <a:rPr lang="nb-NO" sz="2000" dirty="0">
                <a:solidFill>
                  <a:srgbClr val="009D7F"/>
                </a:solidFill>
                <a:cs typeface="Times New Roman" pitchFamily="18" charset="0"/>
              </a:rPr>
              <a:t>new problems </a:t>
            </a:r>
            <a:r>
              <a:rPr lang="nb-NO" sz="2000" dirty="0">
                <a:cs typeface="Times New Roman" pitchFamily="18" charset="0"/>
              </a:rPr>
              <a:t>as they age:</a:t>
            </a:r>
          </a:p>
          <a:p>
            <a:pPr marL="0" indent="0" defTabSz="444500" eaLnBrk="1" hangingPunct="1">
              <a:lnSpc>
                <a:spcPct val="90000"/>
              </a:lnSpc>
              <a:buNone/>
            </a:pPr>
            <a:r>
              <a:rPr lang="nb-NO" sz="2000" dirty="0">
                <a:cs typeface="Times New Roman" pitchFamily="18" charset="0"/>
              </a:rPr>
              <a:t> </a:t>
            </a:r>
          </a:p>
          <a:p>
            <a:pPr marL="808038" lvl="1" indent="-339725" defTabSz="444500">
              <a:lnSpc>
                <a:spcPct val="90000"/>
              </a:lnSpc>
            </a:pPr>
            <a:r>
              <a:rPr lang="nb-NO" sz="2000" dirty="0">
                <a:cs typeface="Times New Roman" pitchFamily="18" charset="0"/>
              </a:rPr>
              <a:t>wake up owners during night</a:t>
            </a:r>
            <a:endParaRPr lang="nb-NO" sz="2000" dirty="0">
              <a:solidFill>
                <a:schemeClr val="tx1"/>
              </a:solidFill>
              <a:cs typeface="Times New Roman" pitchFamily="18" charset="0"/>
            </a:endParaRPr>
          </a:p>
          <a:p>
            <a:pPr marL="808038" lvl="1" indent="-339725" defTabSz="444500">
              <a:lnSpc>
                <a:spcPct val="90000"/>
              </a:lnSpc>
            </a:pPr>
            <a:r>
              <a:rPr lang="nb-NO" sz="2000" dirty="0">
                <a:cs typeface="Times New Roman" pitchFamily="18" charset="0"/>
              </a:rPr>
              <a:t>increased vocalization during daytime</a:t>
            </a:r>
            <a:endParaRPr lang="nb-NO" sz="2000" dirty="0">
              <a:solidFill>
                <a:schemeClr val="tx1"/>
              </a:solidFill>
              <a:cs typeface="Times New Roman" pitchFamily="18" charset="0"/>
            </a:endParaRPr>
          </a:p>
          <a:p>
            <a:pPr marL="808038" lvl="1" indent="-339725" defTabSz="444500">
              <a:lnSpc>
                <a:spcPct val="90000"/>
              </a:lnSpc>
            </a:pPr>
            <a:r>
              <a:rPr lang="nb-NO" sz="2000" dirty="0">
                <a:cs typeface="Times New Roman" pitchFamily="18" charset="0"/>
              </a:rPr>
              <a:t>anxiety</a:t>
            </a:r>
          </a:p>
          <a:p>
            <a:pPr marL="808038" lvl="1" indent="-339725" defTabSz="444500">
              <a:lnSpc>
                <a:spcPct val="90000"/>
              </a:lnSpc>
            </a:pPr>
            <a:r>
              <a:rPr lang="nb-NO" sz="2000" dirty="0">
                <a:cs typeface="Times New Roman" pitchFamily="18" charset="0"/>
              </a:rPr>
              <a:t>inappropriate elimination </a:t>
            </a:r>
          </a:p>
          <a:p>
            <a:pPr marL="808038" lvl="1" indent="-339725" defTabSz="444500">
              <a:lnSpc>
                <a:spcPct val="90000"/>
              </a:lnSpc>
            </a:pPr>
            <a:r>
              <a:rPr lang="nb-NO" sz="2000" dirty="0">
                <a:cs typeface="Times New Roman" pitchFamily="18" charset="0"/>
              </a:rPr>
              <a:t>disoriented – wandering, staring, restless</a:t>
            </a:r>
          </a:p>
          <a:p>
            <a:pPr marL="808038" lvl="1" indent="-339725" defTabSz="444500">
              <a:lnSpc>
                <a:spcPct val="90000"/>
              </a:lnSpc>
            </a:pPr>
            <a:r>
              <a:rPr lang="nb-NO" sz="2000" dirty="0">
                <a:cs typeface="Times New Roman" pitchFamily="18" charset="0"/>
              </a:rPr>
              <a:t>stereotyped behaviour (simple, repeated behaviour)</a:t>
            </a:r>
          </a:p>
          <a:p>
            <a:pPr defTabSz="444500" eaLnBrk="1" hangingPunct="1">
              <a:lnSpc>
                <a:spcPct val="90000"/>
              </a:lnSpc>
            </a:pPr>
            <a:endParaRPr lang="nb-NO" sz="2000" dirty="0">
              <a:solidFill>
                <a:schemeClr val="tx1"/>
              </a:solidFill>
              <a:cs typeface="Times New Roman" pitchFamily="18" charset="0"/>
            </a:endParaRPr>
          </a:p>
          <a:p>
            <a:pPr marL="0" indent="0" defTabSz="444500" eaLnBrk="1" hangingPunct="1">
              <a:lnSpc>
                <a:spcPct val="90000"/>
              </a:lnSpc>
              <a:buNone/>
            </a:pPr>
            <a:r>
              <a:rPr lang="nb-NO" sz="2000" dirty="0">
                <a:cs typeface="Times New Roman" pitchFamily="18" charset="0"/>
              </a:rPr>
              <a:t>But</a:t>
            </a:r>
            <a:r>
              <a:rPr lang="nb-NO" sz="2000" dirty="0">
                <a:solidFill>
                  <a:schemeClr val="tx1"/>
                </a:solidFill>
                <a:cs typeface="Times New Roman" pitchFamily="18" charset="0"/>
              </a:rPr>
              <a:t>, as many owners appreciate:</a:t>
            </a:r>
          </a:p>
          <a:p>
            <a:pPr marL="0" indent="0" defTabSz="444500" eaLnBrk="1" hangingPunct="1">
              <a:lnSpc>
                <a:spcPct val="90000"/>
              </a:lnSpc>
              <a:buNone/>
            </a:pPr>
            <a:endParaRPr lang="nb-NO" sz="2000" dirty="0">
              <a:solidFill>
                <a:schemeClr val="tx1"/>
              </a:solidFill>
              <a:cs typeface="Times New Roman" pitchFamily="18" charset="0"/>
            </a:endParaRPr>
          </a:p>
          <a:p>
            <a:pPr defTabSz="444500" eaLnBrk="1" hangingPunct="1">
              <a:lnSpc>
                <a:spcPct val="90000"/>
              </a:lnSpc>
            </a:pPr>
            <a:r>
              <a:rPr lang="nb-NO" sz="2000" dirty="0">
                <a:solidFill>
                  <a:schemeClr val="tx1"/>
                </a:solidFill>
                <a:cs typeface="Times New Roman" pitchFamily="18" charset="0"/>
              </a:rPr>
              <a:t>Cats take less prey as they become older. </a:t>
            </a:r>
          </a:p>
          <a:p>
            <a:pPr marL="0" indent="0" defTabSz="444500" eaLnBrk="1" hangingPunct="1">
              <a:lnSpc>
                <a:spcPct val="90000"/>
              </a:lnSpc>
              <a:buNone/>
            </a:pPr>
            <a:r>
              <a:rPr lang="nb-NO" sz="1200" dirty="0">
                <a:solidFill>
                  <a:schemeClr val="tx1"/>
                </a:solidFill>
                <a:cs typeface="Times New Roman" pitchFamily="18" charset="0"/>
              </a:rPr>
              <a:t>	(Churcher &amp; Lawton, 1987, </a:t>
            </a:r>
            <a:r>
              <a:rPr lang="nb-NO" sz="1200" i="1" dirty="0">
                <a:solidFill>
                  <a:schemeClr val="tx1"/>
                </a:solidFill>
                <a:cs typeface="Times New Roman" pitchFamily="18" charset="0"/>
              </a:rPr>
              <a:t>Journal of Zoology </a:t>
            </a:r>
            <a:r>
              <a:rPr lang="nb-NO" sz="1200" dirty="0">
                <a:solidFill>
                  <a:schemeClr val="tx1"/>
                </a:solidFill>
                <a:cs typeface="Times New Roman" pitchFamily="18" charset="0"/>
              </a:rPr>
              <a:t>212, 439–455; Barratt, 1998, </a:t>
            </a:r>
            <a:r>
              <a:rPr lang="nb-NO" sz="1200" i="1" dirty="0">
                <a:solidFill>
                  <a:schemeClr val="tx1"/>
                </a:solidFill>
                <a:cs typeface="Times New Roman" pitchFamily="18" charset="0"/>
              </a:rPr>
              <a:t>Wildlife Research </a:t>
            </a:r>
            <a:r>
              <a:rPr lang="nb-NO" sz="1200" dirty="0">
                <a:solidFill>
                  <a:schemeClr val="tx1"/>
                </a:solidFill>
                <a:cs typeface="Times New Roman" pitchFamily="18" charset="0"/>
              </a:rPr>
              <a:t>25, 475–487)</a:t>
            </a:r>
          </a:p>
          <a:p>
            <a:pPr lvl="3" defTabSz="444500" eaLnBrk="1" hangingPunct="1">
              <a:lnSpc>
                <a:spcPct val="90000"/>
              </a:lnSpc>
              <a:buFontTx/>
              <a:buNone/>
            </a:pPr>
            <a:endParaRPr lang="nb-NO" sz="1600" dirty="0">
              <a:cs typeface="Times New Roman" pitchFamily="18" charset="0"/>
            </a:endParaRPr>
          </a:p>
          <a:p>
            <a:pPr defTabSz="444500">
              <a:lnSpc>
                <a:spcPct val="90000"/>
              </a:lnSpc>
            </a:pPr>
            <a:endParaRPr lang="nb-NO" sz="1600" dirty="0">
              <a:solidFill>
                <a:schemeClr val="tx1"/>
              </a:solidFill>
              <a:cs typeface="Times New Roman" pitchFamily="18" charset="0"/>
            </a:endParaRPr>
          </a:p>
          <a:p>
            <a:pPr lvl="3" defTabSz="444500" eaLnBrk="1" hangingPunct="1">
              <a:lnSpc>
                <a:spcPct val="90000"/>
              </a:lnSpc>
              <a:buFontTx/>
              <a:buNone/>
            </a:pPr>
            <a:endParaRPr lang="nb-NO" sz="1600" dirty="0">
              <a:solidFill>
                <a:schemeClr val="tx1"/>
              </a:solidFill>
              <a:cs typeface="Times New Roman" pitchFamily="18" charset="0"/>
            </a:endParaRPr>
          </a:p>
        </p:txBody>
      </p:sp>
      <p:sp>
        <p:nvSpPr>
          <p:cNvPr id="4" name="Date Placeholder 3"/>
          <p:cNvSpPr>
            <a:spLocks noGrp="1"/>
          </p:cNvSpPr>
          <p:nvPr>
            <p:ph type="dt" sz="half" idx="10"/>
          </p:nvPr>
        </p:nvSpPr>
        <p:spPr/>
        <p:txBody>
          <a:bodyPr/>
          <a:lstStyle/>
          <a:p>
            <a:r>
              <a:rPr lang="nb-NO"/>
              <a:t>Norwegian University of Life Sciences</a:t>
            </a:r>
            <a:endParaRPr lang="nb-NO" dirty="0"/>
          </a:p>
        </p:txBody>
      </p:sp>
      <p:sp>
        <p:nvSpPr>
          <p:cNvPr id="5" name="Footer Placeholder 4"/>
          <p:cNvSpPr>
            <a:spLocks noGrp="1"/>
          </p:cNvSpPr>
          <p:nvPr>
            <p:ph type="ftr" sz="quarter" idx="11"/>
          </p:nvPr>
        </p:nvSpPr>
        <p:spPr/>
        <p:txBody>
          <a:bodyPr/>
          <a:lstStyle/>
          <a:p>
            <a:r>
              <a:rPr lang="en-US"/>
              <a:t>The Cat - Behaviour and Welfare - Bjarne O. Braastad</a:t>
            </a:r>
            <a:endParaRPr lang="nb-NO"/>
          </a:p>
        </p:txBody>
      </p:sp>
      <p:sp>
        <p:nvSpPr>
          <p:cNvPr id="7" name="Slide Number Placeholder 6"/>
          <p:cNvSpPr>
            <a:spLocks noGrp="1"/>
          </p:cNvSpPr>
          <p:nvPr>
            <p:ph type="sldNum" sz="quarter" idx="12"/>
          </p:nvPr>
        </p:nvSpPr>
        <p:spPr/>
        <p:txBody>
          <a:bodyPr/>
          <a:lstStyle/>
          <a:p>
            <a:fld id="{76503D8D-F27D-49CA-A299-3589FD585F6D}" type="slidenum">
              <a:rPr lang="nb-NO" smtClean="0"/>
              <a:pPr/>
              <a:t>23</a:t>
            </a:fld>
            <a:endParaRPr lang="nb-NO"/>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9291" y="2486075"/>
            <a:ext cx="2199977" cy="1195982"/>
          </a:xfrm>
          <a:prstGeom prst="rect">
            <a:avLst/>
          </a:prstGeom>
        </p:spPr>
      </p:pic>
      <p:sp>
        <p:nvSpPr>
          <p:cNvPr id="6" name="TextBox 5"/>
          <p:cNvSpPr txBox="1"/>
          <p:nvPr/>
        </p:nvSpPr>
        <p:spPr>
          <a:xfrm>
            <a:off x="7308304" y="3682057"/>
            <a:ext cx="1728192" cy="307777"/>
          </a:xfrm>
          <a:prstGeom prst="rect">
            <a:avLst/>
          </a:prstGeom>
          <a:noFill/>
        </p:spPr>
        <p:txBody>
          <a:bodyPr wrap="square" rtlCol="0">
            <a:spAutoFit/>
          </a:bodyPr>
          <a:lstStyle/>
          <a:p>
            <a:r>
              <a:rPr lang="en-GB" sz="1400" dirty="0">
                <a:hlinkClick r:id="rId4"/>
              </a:rPr>
              <a:t>Simon’s Cat</a:t>
            </a:r>
            <a:r>
              <a:rPr lang="en-GB" sz="1400" dirty="0"/>
              <a:t> </a:t>
            </a:r>
          </a:p>
        </p:txBody>
      </p:sp>
    </p:spTree>
    <p:extLst>
      <p:ext uri="{BB962C8B-B14F-4D97-AF65-F5344CB8AC3E}">
        <p14:creationId xmlns:p14="http://schemas.microsoft.com/office/powerpoint/2010/main" val="1278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077">
                                            <p:txEl>
                                              <p:pRg st="9" end="9"/>
                                            </p:txEl>
                                          </p:spTgt>
                                        </p:tgtEl>
                                        <p:attrNameLst>
                                          <p:attrName>style.visibility</p:attrName>
                                        </p:attrNameLst>
                                      </p:cBhvr>
                                      <p:to>
                                        <p:strVal val="visible"/>
                                      </p:to>
                                    </p:set>
                                    <p:animEffect transition="in" filter="fade">
                                      <p:cBhvr>
                                        <p:cTn id="7" dur="500"/>
                                        <p:tgtEl>
                                          <p:spTgt spid="131077">
                                            <p:txEl>
                                              <p:pRg st="9" end="9"/>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1077">
                                            <p:txEl>
                                              <p:pRg st="11" end="11"/>
                                            </p:txEl>
                                          </p:spTgt>
                                        </p:tgtEl>
                                        <p:attrNameLst>
                                          <p:attrName>style.visibility</p:attrName>
                                        </p:attrNameLst>
                                      </p:cBhvr>
                                      <p:to>
                                        <p:strVal val="visible"/>
                                      </p:to>
                                    </p:set>
                                    <p:animEffect transition="in" filter="fade">
                                      <p:cBhvr>
                                        <p:cTn id="10" dur="500"/>
                                        <p:tgtEl>
                                          <p:spTgt spid="131077">
                                            <p:txEl>
                                              <p:pRg st="11" end="1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1077">
                                            <p:txEl>
                                              <p:pRg st="12" end="12"/>
                                            </p:txEl>
                                          </p:spTgt>
                                        </p:tgtEl>
                                        <p:attrNameLst>
                                          <p:attrName>style.visibility</p:attrName>
                                        </p:attrNameLst>
                                      </p:cBhvr>
                                      <p:to>
                                        <p:strVal val="visible"/>
                                      </p:to>
                                    </p:set>
                                    <p:animEffect transition="in" filter="fade">
                                      <p:cBhvr>
                                        <p:cTn id="13" dur="500"/>
                                        <p:tgtEl>
                                          <p:spTgt spid="13107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2"/>
          <p:cNvSpPr>
            <a:spLocks noGrp="1" noChangeArrowheads="1"/>
          </p:cNvSpPr>
          <p:nvPr>
            <p:ph type="title"/>
          </p:nvPr>
        </p:nvSpPr>
        <p:spPr>
          <a:xfrm>
            <a:off x="576000" y="281553"/>
            <a:ext cx="7929562" cy="1107996"/>
          </a:xfrm>
        </p:spPr>
        <p:txBody>
          <a:bodyPr/>
          <a:lstStyle/>
          <a:p>
            <a:pPr eaLnBrk="1" hangingPunct="1"/>
            <a:r>
              <a:rPr lang="nb-NO" sz="3600" dirty="0"/>
              <a:t>Behavioural changes with age</a:t>
            </a:r>
            <a:br>
              <a:rPr lang="nb-NO" sz="3600" dirty="0"/>
            </a:br>
            <a:r>
              <a:rPr lang="nb-NO" sz="2800" dirty="0"/>
              <a:t>– </a:t>
            </a:r>
            <a:r>
              <a:rPr lang="nb-NO" sz="3600" dirty="0"/>
              <a:t>medical problems </a:t>
            </a:r>
          </a:p>
        </p:txBody>
      </p:sp>
      <p:sp>
        <p:nvSpPr>
          <p:cNvPr id="131077" name="Rectangle 3"/>
          <p:cNvSpPr>
            <a:spLocks noGrp="1" noChangeArrowheads="1"/>
          </p:cNvSpPr>
          <p:nvPr>
            <p:ph type="body" idx="1"/>
          </p:nvPr>
        </p:nvSpPr>
        <p:spPr>
          <a:xfrm>
            <a:off x="576000" y="1772816"/>
            <a:ext cx="7975951" cy="4929188"/>
          </a:xfrm>
        </p:spPr>
        <p:txBody>
          <a:bodyPr/>
          <a:lstStyle/>
          <a:p>
            <a:pPr defTabSz="444500" eaLnBrk="1" hangingPunct="1">
              <a:lnSpc>
                <a:spcPct val="90000"/>
              </a:lnSpc>
              <a:spcBef>
                <a:spcPts val="1200"/>
              </a:spcBef>
            </a:pPr>
            <a:r>
              <a:rPr lang="nb-NO" sz="2200" dirty="0" err="1">
                <a:solidFill>
                  <a:schemeClr val="tx1"/>
                </a:solidFill>
                <a:cs typeface="Times New Roman" pitchFamily="18" charset="0"/>
              </a:rPr>
              <a:t>Some</a:t>
            </a:r>
            <a:r>
              <a:rPr lang="nb-NO" sz="2200" dirty="0">
                <a:solidFill>
                  <a:schemeClr val="tx1"/>
                </a:solidFill>
                <a:cs typeface="Times New Roman" pitchFamily="18" charset="0"/>
              </a:rPr>
              <a:t> behavioural </a:t>
            </a:r>
            <a:r>
              <a:rPr lang="nb-NO" sz="2200" dirty="0" err="1">
                <a:solidFill>
                  <a:schemeClr val="tx1"/>
                </a:solidFill>
                <a:cs typeface="Times New Roman" pitchFamily="18" charset="0"/>
              </a:rPr>
              <a:t>changes</a:t>
            </a:r>
            <a:r>
              <a:rPr lang="nb-NO" sz="2200" dirty="0">
                <a:solidFill>
                  <a:schemeClr val="tx1"/>
                </a:solidFill>
                <a:cs typeface="Times New Roman" pitchFamily="18" charset="0"/>
              </a:rPr>
              <a:t> </a:t>
            </a:r>
            <a:r>
              <a:rPr lang="nb-NO" sz="2200" dirty="0" err="1">
                <a:solidFill>
                  <a:schemeClr val="tx1"/>
                </a:solidFill>
                <a:cs typeface="Times New Roman" pitchFamily="18" charset="0"/>
              </a:rPr>
              <a:t>are</a:t>
            </a:r>
            <a:r>
              <a:rPr lang="nb-NO" sz="2200" dirty="0">
                <a:solidFill>
                  <a:schemeClr val="tx1"/>
                </a:solidFill>
                <a:cs typeface="Times New Roman" pitchFamily="18" charset="0"/>
              </a:rPr>
              <a:t> </a:t>
            </a:r>
            <a:r>
              <a:rPr lang="nb-NO" sz="2200" dirty="0" err="1">
                <a:solidFill>
                  <a:schemeClr val="tx1"/>
                </a:solidFill>
                <a:cs typeface="Times New Roman" pitchFamily="18" charset="0"/>
              </a:rPr>
              <a:t>related</a:t>
            </a:r>
            <a:r>
              <a:rPr lang="nb-NO" sz="2200" dirty="0">
                <a:solidFill>
                  <a:schemeClr val="tx1"/>
                </a:solidFill>
                <a:cs typeface="Times New Roman" pitchFamily="18" charset="0"/>
              </a:rPr>
              <a:t> to </a:t>
            </a:r>
            <a:r>
              <a:rPr lang="nb-NO" sz="2200" dirty="0" err="1">
                <a:solidFill>
                  <a:srgbClr val="009D7F"/>
                </a:solidFill>
                <a:cs typeface="Times New Roman" pitchFamily="18" charset="0"/>
              </a:rPr>
              <a:t>medical</a:t>
            </a:r>
            <a:r>
              <a:rPr lang="nb-NO" sz="2200" dirty="0">
                <a:solidFill>
                  <a:srgbClr val="009D7F"/>
                </a:solidFill>
                <a:cs typeface="Times New Roman" pitchFamily="18" charset="0"/>
              </a:rPr>
              <a:t> problems</a:t>
            </a:r>
            <a:r>
              <a:rPr lang="nb-NO" sz="2200" dirty="0">
                <a:cs typeface="Times New Roman" pitchFamily="18" charset="0"/>
              </a:rPr>
              <a:t>.</a:t>
            </a:r>
          </a:p>
          <a:p>
            <a:pPr marL="0" indent="0" defTabSz="444500" eaLnBrk="1" hangingPunct="1">
              <a:lnSpc>
                <a:spcPct val="90000"/>
              </a:lnSpc>
              <a:spcBef>
                <a:spcPts val="1200"/>
              </a:spcBef>
              <a:buNone/>
            </a:pPr>
            <a:r>
              <a:rPr lang="nb-NO" sz="2200" dirty="0">
                <a:solidFill>
                  <a:schemeClr val="tx1"/>
                </a:solidFill>
                <a:cs typeface="Times New Roman" pitchFamily="18" charset="0"/>
              </a:rPr>
              <a:t>   The </a:t>
            </a:r>
            <a:r>
              <a:rPr lang="nb-NO" sz="2200" dirty="0" err="1">
                <a:solidFill>
                  <a:schemeClr val="tx1"/>
                </a:solidFill>
                <a:cs typeface="Times New Roman" pitchFamily="18" charset="0"/>
              </a:rPr>
              <a:t>chance</a:t>
            </a:r>
            <a:r>
              <a:rPr lang="nb-NO" sz="2200" dirty="0">
                <a:solidFill>
                  <a:schemeClr val="tx1"/>
                </a:solidFill>
                <a:cs typeface="Times New Roman" pitchFamily="18" charset="0"/>
              </a:rPr>
              <a:t> </a:t>
            </a:r>
            <a:r>
              <a:rPr lang="nb-NO" sz="2200" dirty="0" err="1">
                <a:solidFill>
                  <a:schemeClr val="tx1"/>
                </a:solidFill>
                <a:cs typeface="Times New Roman" pitchFamily="18" charset="0"/>
              </a:rPr>
              <a:t>increases</a:t>
            </a:r>
            <a:r>
              <a:rPr lang="nb-NO" sz="2200" dirty="0">
                <a:solidFill>
                  <a:schemeClr val="tx1"/>
                </a:solidFill>
                <a:cs typeface="Times New Roman" pitchFamily="18" charset="0"/>
              </a:rPr>
              <a:t> </a:t>
            </a:r>
            <a:r>
              <a:rPr lang="nb-NO" sz="2200" dirty="0" err="1">
                <a:solidFill>
                  <a:schemeClr val="tx1"/>
                </a:solidFill>
                <a:cs typeface="Times New Roman" pitchFamily="18" charset="0"/>
              </a:rPr>
              <a:t>with</a:t>
            </a:r>
            <a:r>
              <a:rPr lang="nb-NO" sz="2200" dirty="0">
                <a:solidFill>
                  <a:schemeClr val="tx1"/>
                </a:solidFill>
                <a:cs typeface="Times New Roman" pitchFamily="18" charset="0"/>
              </a:rPr>
              <a:t> age, e.g.:</a:t>
            </a:r>
          </a:p>
          <a:p>
            <a:pPr marL="808038" lvl="1" indent="-339725" defTabSz="444500">
              <a:lnSpc>
                <a:spcPct val="90000"/>
              </a:lnSpc>
            </a:pPr>
            <a:r>
              <a:rPr lang="nb-NO" sz="2200" dirty="0" err="1">
                <a:cs typeface="Times New Roman" pitchFamily="18" charset="0"/>
              </a:rPr>
              <a:t>hyperthyreosis</a:t>
            </a:r>
            <a:r>
              <a:rPr lang="nb-NO" sz="2200" dirty="0">
                <a:cs typeface="Times New Roman" pitchFamily="18" charset="0"/>
              </a:rPr>
              <a:t> </a:t>
            </a:r>
          </a:p>
          <a:p>
            <a:pPr marL="808038" lvl="1" indent="-339725" defTabSz="444500">
              <a:lnSpc>
                <a:spcPct val="90000"/>
              </a:lnSpc>
            </a:pPr>
            <a:r>
              <a:rPr lang="nb-NO" sz="2200" dirty="0">
                <a:solidFill>
                  <a:schemeClr val="tx1"/>
                </a:solidFill>
                <a:cs typeface="Times New Roman" pitchFamily="18" charset="0"/>
              </a:rPr>
              <a:t>kidney disease</a:t>
            </a:r>
          </a:p>
          <a:p>
            <a:pPr marL="808038" lvl="1" indent="-339725" defTabSz="444500">
              <a:lnSpc>
                <a:spcPct val="90000"/>
              </a:lnSpc>
            </a:pPr>
            <a:r>
              <a:rPr lang="nb-NO" sz="2200" dirty="0">
                <a:cs typeface="Times New Roman" pitchFamily="18" charset="0"/>
              </a:rPr>
              <a:t>diabetes</a:t>
            </a:r>
          </a:p>
          <a:p>
            <a:pPr marL="808038" lvl="1" indent="-339725" defTabSz="444500">
              <a:lnSpc>
                <a:spcPct val="90000"/>
              </a:lnSpc>
            </a:pPr>
            <a:r>
              <a:rPr lang="nb-NO" sz="2200" dirty="0">
                <a:cs typeface="Times New Roman" pitchFamily="18" charset="0"/>
              </a:rPr>
              <a:t>joint </a:t>
            </a:r>
            <a:r>
              <a:rPr lang="nb-NO" sz="2200" dirty="0">
                <a:solidFill>
                  <a:schemeClr val="tx1"/>
                </a:solidFill>
                <a:cs typeface="Times New Roman" pitchFamily="18" charset="0"/>
              </a:rPr>
              <a:t>problems</a:t>
            </a:r>
          </a:p>
          <a:p>
            <a:pPr marL="808038" lvl="1" indent="-339725" defTabSz="444500">
              <a:lnSpc>
                <a:spcPct val="90000"/>
              </a:lnSpc>
            </a:pPr>
            <a:r>
              <a:rPr lang="nb-NO" sz="2200" dirty="0">
                <a:cs typeface="Times New Roman" pitchFamily="18" charset="0"/>
              </a:rPr>
              <a:t>cardiovascular (e.g. </a:t>
            </a:r>
            <a:r>
              <a:rPr lang="nb-NO" sz="2200" dirty="0" err="1">
                <a:cs typeface="Times New Roman" pitchFamily="18" charset="0"/>
              </a:rPr>
              <a:t>heart</a:t>
            </a:r>
            <a:r>
              <a:rPr lang="nb-NO" sz="2200" dirty="0">
                <a:cs typeface="Times New Roman" pitchFamily="18" charset="0"/>
              </a:rPr>
              <a:t>) </a:t>
            </a:r>
            <a:r>
              <a:rPr lang="nb-NO" sz="2200" dirty="0" err="1">
                <a:cs typeface="Times New Roman" pitchFamily="18" charset="0"/>
              </a:rPr>
              <a:t>diseases</a:t>
            </a:r>
            <a:endParaRPr lang="nb-NO" sz="2200" dirty="0">
              <a:cs typeface="Times New Roman" pitchFamily="18" charset="0"/>
            </a:endParaRPr>
          </a:p>
          <a:p>
            <a:pPr marL="808038" lvl="1" indent="-339725" defTabSz="444500">
              <a:lnSpc>
                <a:spcPct val="90000"/>
              </a:lnSpc>
            </a:pPr>
            <a:r>
              <a:rPr lang="nb-NO" sz="2200" dirty="0" err="1">
                <a:solidFill>
                  <a:schemeClr val="tx1"/>
                </a:solidFill>
                <a:cs typeface="Times New Roman" pitchFamily="18" charset="0"/>
              </a:rPr>
              <a:t>hypertension</a:t>
            </a:r>
            <a:r>
              <a:rPr lang="nb-NO" sz="2200" dirty="0">
                <a:solidFill>
                  <a:schemeClr val="tx1"/>
                </a:solidFill>
                <a:cs typeface="Times New Roman" pitchFamily="18" charset="0"/>
              </a:rPr>
              <a:t> (</a:t>
            </a:r>
            <a:r>
              <a:rPr lang="nb-NO" sz="2200" dirty="0" err="1">
                <a:solidFill>
                  <a:schemeClr val="tx1"/>
                </a:solidFill>
                <a:cs typeface="Times New Roman" pitchFamily="18" charset="0"/>
              </a:rPr>
              <a:t>high</a:t>
            </a:r>
            <a:r>
              <a:rPr lang="nb-NO" sz="2200" dirty="0">
                <a:solidFill>
                  <a:schemeClr val="tx1"/>
                </a:solidFill>
                <a:cs typeface="Times New Roman" pitchFamily="18" charset="0"/>
              </a:rPr>
              <a:t> </a:t>
            </a:r>
            <a:r>
              <a:rPr lang="nb-NO" sz="2200" dirty="0" err="1">
                <a:solidFill>
                  <a:schemeClr val="tx1"/>
                </a:solidFill>
                <a:cs typeface="Times New Roman" pitchFamily="18" charset="0"/>
              </a:rPr>
              <a:t>blood</a:t>
            </a:r>
            <a:r>
              <a:rPr lang="nb-NO" sz="2200" dirty="0">
                <a:solidFill>
                  <a:schemeClr val="tx1"/>
                </a:solidFill>
                <a:cs typeface="Times New Roman" pitchFamily="18" charset="0"/>
              </a:rPr>
              <a:t> </a:t>
            </a:r>
            <a:r>
              <a:rPr lang="nb-NO" sz="2200" dirty="0" err="1">
                <a:solidFill>
                  <a:schemeClr val="tx1"/>
                </a:solidFill>
                <a:cs typeface="Times New Roman" pitchFamily="18" charset="0"/>
              </a:rPr>
              <a:t>pressure</a:t>
            </a:r>
            <a:r>
              <a:rPr lang="nb-NO" sz="2200" dirty="0">
                <a:solidFill>
                  <a:schemeClr val="tx1"/>
                </a:solidFill>
                <a:cs typeface="Times New Roman" pitchFamily="18" charset="0"/>
              </a:rPr>
              <a:t>)</a:t>
            </a:r>
          </a:p>
          <a:p>
            <a:pPr marL="808038" lvl="1" indent="-339725" defTabSz="444500">
              <a:lnSpc>
                <a:spcPct val="90000"/>
              </a:lnSpc>
            </a:pPr>
            <a:r>
              <a:rPr lang="nb-NO" sz="2200" dirty="0" err="1">
                <a:cs typeface="Times New Roman" pitchFamily="18" charset="0"/>
              </a:rPr>
              <a:t>weakened</a:t>
            </a:r>
            <a:r>
              <a:rPr lang="nb-NO" sz="2200" dirty="0">
                <a:cs typeface="Times New Roman" pitchFamily="18" charset="0"/>
              </a:rPr>
              <a:t> </a:t>
            </a:r>
            <a:r>
              <a:rPr lang="nb-NO" sz="2200" dirty="0" err="1">
                <a:cs typeface="Times New Roman" pitchFamily="18" charset="0"/>
              </a:rPr>
              <a:t>senses</a:t>
            </a:r>
            <a:r>
              <a:rPr lang="nb-NO" sz="2200" dirty="0">
                <a:cs typeface="Times New Roman" pitchFamily="18" charset="0"/>
              </a:rPr>
              <a:t>, like </a:t>
            </a:r>
            <a:r>
              <a:rPr lang="nb-NO" sz="2200" dirty="0" err="1">
                <a:cs typeface="Times New Roman" pitchFamily="18" charset="0"/>
              </a:rPr>
              <a:t>vision</a:t>
            </a:r>
            <a:r>
              <a:rPr lang="nb-NO" sz="2200" dirty="0">
                <a:cs typeface="Times New Roman" pitchFamily="18" charset="0"/>
              </a:rPr>
              <a:t> or </a:t>
            </a:r>
            <a:r>
              <a:rPr lang="nb-NO" sz="2200" dirty="0" err="1">
                <a:cs typeface="Times New Roman" pitchFamily="18" charset="0"/>
              </a:rPr>
              <a:t>hearing</a:t>
            </a:r>
            <a:endParaRPr lang="nb-NO" sz="2200" dirty="0">
              <a:cs typeface="Times New Roman" pitchFamily="18" charset="0"/>
            </a:endParaRPr>
          </a:p>
          <a:p>
            <a:pPr marL="468313" lvl="1" indent="0" defTabSz="444500">
              <a:lnSpc>
                <a:spcPct val="90000"/>
              </a:lnSpc>
              <a:buNone/>
            </a:pPr>
            <a:r>
              <a:rPr lang="nb-NO" sz="1200" dirty="0">
                <a:solidFill>
                  <a:schemeClr val="tx1"/>
                </a:solidFill>
                <a:cs typeface="Times New Roman" pitchFamily="18" charset="0"/>
              </a:rPr>
              <a:t>  </a:t>
            </a:r>
          </a:p>
          <a:p>
            <a:pPr marL="340038" indent="-339725" defTabSz="444500">
              <a:lnSpc>
                <a:spcPct val="90000"/>
              </a:lnSpc>
            </a:pPr>
            <a:r>
              <a:rPr lang="nb-NO" sz="2200" dirty="0">
                <a:cs typeface="Times New Roman" pitchFamily="18" charset="0"/>
              </a:rPr>
              <a:t>If behavioural changes develop in an old cat:</a:t>
            </a:r>
          </a:p>
          <a:p>
            <a:pPr marL="340038" indent="-339725" defTabSz="444500">
              <a:lnSpc>
                <a:spcPct val="90000"/>
              </a:lnSpc>
            </a:pPr>
            <a:r>
              <a:rPr lang="nb-NO" sz="2200" dirty="0">
                <a:cs typeface="Times New Roman" pitchFamily="18" charset="0"/>
                <a:sym typeface="Wingdings" panose="05000000000000000000" pitchFamily="2" charset="2"/>
              </a:rPr>
              <a:t> first, let a veterinarian check health condition. </a:t>
            </a:r>
            <a:endParaRPr lang="nb-NO" sz="2200" dirty="0">
              <a:solidFill>
                <a:schemeClr val="tx1"/>
              </a:solidFill>
              <a:cs typeface="Times New Roman" pitchFamily="18" charset="0"/>
            </a:endParaRPr>
          </a:p>
          <a:p>
            <a:pPr lvl="3" defTabSz="444500" eaLnBrk="1" hangingPunct="1">
              <a:lnSpc>
                <a:spcPct val="90000"/>
              </a:lnSpc>
              <a:buFontTx/>
              <a:buNone/>
            </a:pPr>
            <a:endParaRPr lang="nb-NO" sz="1600" dirty="0">
              <a:cs typeface="Times New Roman" pitchFamily="18" charset="0"/>
            </a:endParaRPr>
          </a:p>
          <a:p>
            <a:pPr defTabSz="444500">
              <a:lnSpc>
                <a:spcPct val="90000"/>
              </a:lnSpc>
            </a:pPr>
            <a:endParaRPr lang="nb-NO" sz="1600" dirty="0">
              <a:solidFill>
                <a:schemeClr val="tx1"/>
              </a:solidFill>
              <a:cs typeface="Times New Roman" pitchFamily="18" charset="0"/>
            </a:endParaRPr>
          </a:p>
          <a:p>
            <a:pPr lvl="3" defTabSz="444500" eaLnBrk="1" hangingPunct="1">
              <a:lnSpc>
                <a:spcPct val="90000"/>
              </a:lnSpc>
              <a:buFontTx/>
              <a:buNone/>
            </a:pPr>
            <a:endParaRPr lang="nb-NO" sz="1600" dirty="0">
              <a:solidFill>
                <a:schemeClr val="tx1"/>
              </a:solidFill>
              <a:cs typeface="Times New Roman" pitchFamily="18" charset="0"/>
            </a:endParaRPr>
          </a:p>
        </p:txBody>
      </p:sp>
      <p:sp>
        <p:nvSpPr>
          <p:cNvPr id="4" name="Date Placeholder 3"/>
          <p:cNvSpPr>
            <a:spLocks noGrp="1"/>
          </p:cNvSpPr>
          <p:nvPr>
            <p:ph type="dt" sz="half" idx="10"/>
          </p:nvPr>
        </p:nvSpPr>
        <p:spPr/>
        <p:txBody>
          <a:bodyPr/>
          <a:lstStyle/>
          <a:p>
            <a:r>
              <a:rPr lang="nb-NO"/>
              <a:t>Norwegian University of Life Sciences</a:t>
            </a:r>
            <a:endParaRPr lang="nb-NO" dirty="0"/>
          </a:p>
        </p:txBody>
      </p:sp>
      <p:sp>
        <p:nvSpPr>
          <p:cNvPr id="5" name="Footer Placeholder 4"/>
          <p:cNvSpPr>
            <a:spLocks noGrp="1"/>
          </p:cNvSpPr>
          <p:nvPr>
            <p:ph type="ftr" sz="quarter" idx="11"/>
          </p:nvPr>
        </p:nvSpPr>
        <p:spPr/>
        <p:txBody>
          <a:bodyPr/>
          <a:lstStyle/>
          <a:p>
            <a:r>
              <a:rPr lang="en-US"/>
              <a:t>The Cat - Behaviour and Welfare - Bjarne O. Braastad</a:t>
            </a:r>
            <a:endParaRPr lang="nb-NO"/>
          </a:p>
        </p:txBody>
      </p:sp>
      <p:sp>
        <p:nvSpPr>
          <p:cNvPr id="7" name="Slide Number Placeholder 6"/>
          <p:cNvSpPr>
            <a:spLocks noGrp="1"/>
          </p:cNvSpPr>
          <p:nvPr>
            <p:ph type="sldNum" sz="quarter" idx="12"/>
          </p:nvPr>
        </p:nvSpPr>
        <p:spPr/>
        <p:txBody>
          <a:bodyPr/>
          <a:lstStyle/>
          <a:p>
            <a:fld id="{76503D8D-F27D-49CA-A299-3589FD585F6D}" type="slidenum">
              <a:rPr lang="nb-NO" smtClean="0"/>
              <a:pPr/>
              <a:t>24</a:t>
            </a:fld>
            <a:endParaRPr lang="nb-NO"/>
          </a:p>
        </p:txBody>
      </p:sp>
    </p:spTree>
    <p:extLst>
      <p:ext uri="{BB962C8B-B14F-4D97-AF65-F5344CB8AC3E}">
        <p14:creationId xmlns:p14="http://schemas.microsoft.com/office/powerpoint/2010/main" val="196123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31077">
                                            <p:txEl>
                                              <p:pRg st="0" end="0"/>
                                            </p:txEl>
                                          </p:spTgt>
                                        </p:tgtEl>
                                        <p:attrNameLst>
                                          <p:attrName>style.visibility</p:attrName>
                                        </p:attrNameLst>
                                      </p:cBhvr>
                                      <p:to>
                                        <p:strVal val="visible"/>
                                      </p:to>
                                    </p:set>
                                    <p:animEffect transition="in" filter="blinds(horizontal)">
                                      <p:cBhvr>
                                        <p:cTn id="7" dur="500"/>
                                        <p:tgtEl>
                                          <p:spTgt spid="13107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31077">
                                            <p:txEl>
                                              <p:pRg st="1" end="1"/>
                                            </p:txEl>
                                          </p:spTgt>
                                        </p:tgtEl>
                                        <p:attrNameLst>
                                          <p:attrName>style.visibility</p:attrName>
                                        </p:attrNameLst>
                                      </p:cBhvr>
                                      <p:to>
                                        <p:strVal val="visible"/>
                                      </p:to>
                                    </p:set>
                                    <p:animEffect transition="in" filter="blinds(horizontal)">
                                      <p:cBhvr>
                                        <p:cTn id="10" dur="500"/>
                                        <p:tgtEl>
                                          <p:spTgt spid="131077">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31077">
                                            <p:txEl>
                                              <p:pRg st="2" end="2"/>
                                            </p:txEl>
                                          </p:spTgt>
                                        </p:tgtEl>
                                        <p:attrNameLst>
                                          <p:attrName>style.visibility</p:attrName>
                                        </p:attrNameLst>
                                      </p:cBhvr>
                                      <p:to>
                                        <p:strVal val="visible"/>
                                      </p:to>
                                    </p:set>
                                    <p:animEffect transition="in" filter="blinds(horizontal)">
                                      <p:cBhvr>
                                        <p:cTn id="13" dur="500"/>
                                        <p:tgtEl>
                                          <p:spTgt spid="131077">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31077">
                                            <p:txEl>
                                              <p:pRg st="3" end="3"/>
                                            </p:txEl>
                                          </p:spTgt>
                                        </p:tgtEl>
                                        <p:attrNameLst>
                                          <p:attrName>style.visibility</p:attrName>
                                        </p:attrNameLst>
                                      </p:cBhvr>
                                      <p:to>
                                        <p:strVal val="visible"/>
                                      </p:to>
                                    </p:set>
                                    <p:animEffect transition="in" filter="blinds(horizontal)">
                                      <p:cBhvr>
                                        <p:cTn id="16" dur="500"/>
                                        <p:tgtEl>
                                          <p:spTgt spid="131077">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31077">
                                            <p:txEl>
                                              <p:pRg st="4" end="4"/>
                                            </p:txEl>
                                          </p:spTgt>
                                        </p:tgtEl>
                                        <p:attrNameLst>
                                          <p:attrName>style.visibility</p:attrName>
                                        </p:attrNameLst>
                                      </p:cBhvr>
                                      <p:to>
                                        <p:strVal val="visible"/>
                                      </p:to>
                                    </p:set>
                                    <p:animEffect transition="in" filter="blinds(horizontal)">
                                      <p:cBhvr>
                                        <p:cTn id="19" dur="500"/>
                                        <p:tgtEl>
                                          <p:spTgt spid="131077">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31077">
                                            <p:txEl>
                                              <p:pRg st="5" end="5"/>
                                            </p:txEl>
                                          </p:spTgt>
                                        </p:tgtEl>
                                        <p:attrNameLst>
                                          <p:attrName>style.visibility</p:attrName>
                                        </p:attrNameLst>
                                      </p:cBhvr>
                                      <p:to>
                                        <p:strVal val="visible"/>
                                      </p:to>
                                    </p:set>
                                    <p:animEffect transition="in" filter="blinds(horizontal)">
                                      <p:cBhvr>
                                        <p:cTn id="22" dur="500"/>
                                        <p:tgtEl>
                                          <p:spTgt spid="131077">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31077">
                                            <p:txEl>
                                              <p:pRg st="6" end="6"/>
                                            </p:txEl>
                                          </p:spTgt>
                                        </p:tgtEl>
                                        <p:attrNameLst>
                                          <p:attrName>style.visibility</p:attrName>
                                        </p:attrNameLst>
                                      </p:cBhvr>
                                      <p:to>
                                        <p:strVal val="visible"/>
                                      </p:to>
                                    </p:set>
                                    <p:animEffect transition="in" filter="blinds(horizontal)">
                                      <p:cBhvr>
                                        <p:cTn id="25" dur="500"/>
                                        <p:tgtEl>
                                          <p:spTgt spid="131077">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131077">
                                            <p:txEl>
                                              <p:pRg st="7" end="7"/>
                                            </p:txEl>
                                          </p:spTgt>
                                        </p:tgtEl>
                                        <p:attrNameLst>
                                          <p:attrName>style.visibility</p:attrName>
                                        </p:attrNameLst>
                                      </p:cBhvr>
                                      <p:to>
                                        <p:strVal val="visible"/>
                                      </p:to>
                                    </p:set>
                                    <p:animEffect transition="in" filter="blinds(horizontal)">
                                      <p:cBhvr>
                                        <p:cTn id="28" dur="500"/>
                                        <p:tgtEl>
                                          <p:spTgt spid="131077">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131077">
                                            <p:txEl>
                                              <p:pRg st="8" end="8"/>
                                            </p:txEl>
                                          </p:spTgt>
                                        </p:tgtEl>
                                        <p:attrNameLst>
                                          <p:attrName>style.visibility</p:attrName>
                                        </p:attrNameLst>
                                      </p:cBhvr>
                                      <p:to>
                                        <p:strVal val="visible"/>
                                      </p:to>
                                    </p:set>
                                    <p:animEffect transition="in" filter="blinds(horizontal)">
                                      <p:cBhvr>
                                        <p:cTn id="31" dur="500"/>
                                        <p:tgtEl>
                                          <p:spTgt spid="131077">
                                            <p:txEl>
                                              <p:pRg st="8" end="8"/>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131077">
                                            <p:txEl>
                                              <p:pRg st="9" end="9"/>
                                            </p:txEl>
                                          </p:spTgt>
                                        </p:tgtEl>
                                        <p:attrNameLst>
                                          <p:attrName>style.visibility</p:attrName>
                                        </p:attrNameLst>
                                      </p:cBhvr>
                                      <p:to>
                                        <p:strVal val="visible"/>
                                      </p:to>
                                    </p:set>
                                    <p:animEffect transition="in" filter="blinds(horizontal)">
                                      <p:cBhvr>
                                        <p:cTn id="34" dur="500"/>
                                        <p:tgtEl>
                                          <p:spTgt spid="131077">
                                            <p:txEl>
                                              <p:pRg st="9" end="9"/>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131077">
                                            <p:txEl>
                                              <p:pRg st="10" end="10"/>
                                            </p:txEl>
                                          </p:spTgt>
                                        </p:tgtEl>
                                        <p:attrNameLst>
                                          <p:attrName>style.visibility</p:attrName>
                                        </p:attrNameLst>
                                      </p:cBhvr>
                                      <p:to>
                                        <p:strVal val="visible"/>
                                      </p:to>
                                    </p:set>
                                    <p:animEffect transition="in" filter="blinds(horizontal)">
                                      <p:cBhvr>
                                        <p:cTn id="37" dur="500"/>
                                        <p:tgtEl>
                                          <p:spTgt spid="131077">
                                            <p:txEl>
                                              <p:pRg st="10" end="10"/>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131077">
                                            <p:txEl>
                                              <p:pRg st="11" end="11"/>
                                            </p:txEl>
                                          </p:spTgt>
                                        </p:tgtEl>
                                        <p:attrNameLst>
                                          <p:attrName>style.visibility</p:attrName>
                                        </p:attrNameLst>
                                      </p:cBhvr>
                                      <p:to>
                                        <p:strVal val="visible"/>
                                      </p:to>
                                    </p:set>
                                    <p:animEffect transition="in" filter="blinds(horizontal)">
                                      <p:cBhvr>
                                        <p:cTn id="40" dur="500"/>
                                        <p:tgtEl>
                                          <p:spTgt spid="13107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2"/>
          <p:cNvSpPr>
            <a:spLocks noGrp="1" noChangeArrowheads="1"/>
          </p:cNvSpPr>
          <p:nvPr>
            <p:ph type="title"/>
          </p:nvPr>
        </p:nvSpPr>
        <p:spPr>
          <a:xfrm>
            <a:off x="576000" y="415118"/>
            <a:ext cx="7929562" cy="1046440"/>
          </a:xfrm>
        </p:spPr>
        <p:txBody>
          <a:bodyPr/>
          <a:lstStyle/>
          <a:p>
            <a:pPr eaLnBrk="1" hangingPunct="1"/>
            <a:r>
              <a:rPr lang="nb-NO" sz="3600" dirty="0"/>
              <a:t>Behavioural changes with age</a:t>
            </a:r>
            <a:br>
              <a:rPr lang="nb-NO" sz="3600" dirty="0"/>
            </a:br>
            <a:r>
              <a:rPr lang="nb-NO" sz="2800" dirty="0"/>
              <a:t>– </a:t>
            </a:r>
            <a:r>
              <a:rPr lang="nb-NO" sz="3200" dirty="0"/>
              <a:t>cognitive dysfunction </a:t>
            </a:r>
          </a:p>
        </p:txBody>
      </p:sp>
      <p:sp>
        <p:nvSpPr>
          <p:cNvPr id="131077" name="Rectangle 3"/>
          <p:cNvSpPr>
            <a:spLocks noGrp="1" noChangeArrowheads="1"/>
          </p:cNvSpPr>
          <p:nvPr>
            <p:ph type="body" idx="1"/>
          </p:nvPr>
        </p:nvSpPr>
        <p:spPr>
          <a:xfrm>
            <a:off x="592049" y="1844824"/>
            <a:ext cx="8335427" cy="3312368"/>
          </a:xfrm>
        </p:spPr>
        <p:txBody>
          <a:bodyPr/>
          <a:lstStyle/>
          <a:p>
            <a:pPr defTabSz="444500" eaLnBrk="1" hangingPunct="1">
              <a:lnSpc>
                <a:spcPct val="90000"/>
              </a:lnSpc>
              <a:spcBef>
                <a:spcPts val="1200"/>
              </a:spcBef>
            </a:pPr>
            <a:r>
              <a:rPr lang="nb-NO" sz="2200" dirty="0" err="1">
                <a:cs typeface="Times New Roman" pitchFamily="18" charset="0"/>
              </a:rPr>
              <a:t>Some</a:t>
            </a:r>
            <a:r>
              <a:rPr lang="nb-NO" sz="2200" dirty="0">
                <a:cs typeface="Times New Roman" pitchFamily="18" charset="0"/>
              </a:rPr>
              <a:t> behaviour </a:t>
            </a:r>
            <a:r>
              <a:rPr lang="nb-NO" sz="2200" dirty="0" err="1">
                <a:cs typeface="Times New Roman" pitchFamily="18" charset="0"/>
              </a:rPr>
              <a:t>changes</a:t>
            </a:r>
            <a:r>
              <a:rPr lang="nb-NO" sz="2200" dirty="0">
                <a:cs typeface="Times New Roman" pitchFamily="18" charset="0"/>
              </a:rPr>
              <a:t> </a:t>
            </a:r>
            <a:r>
              <a:rPr lang="nb-NO" sz="2200" dirty="0" err="1">
                <a:cs typeface="Times New Roman" pitchFamily="18" charset="0"/>
              </a:rPr>
              <a:t>are</a:t>
            </a:r>
            <a:r>
              <a:rPr lang="nb-NO" sz="2200" dirty="0">
                <a:cs typeface="Times New Roman" pitchFamily="18" charset="0"/>
              </a:rPr>
              <a:t> </a:t>
            </a:r>
            <a:r>
              <a:rPr lang="nb-NO" sz="2200" dirty="0" err="1">
                <a:cs typeface="Times New Roman" pitchFamily="18" charset="0"/>
              </a:rPr>
              <a:t>related</a:t>
            </a:r>
            <a:r>
              <a:rPr lang="nb-NO" sz="2200" dirty="0">
                <a:cs typeface="Times New Roman" pitchFamily="18" charset="0"/>
              </a:rPr>
              <a:t> to </a:t>
            </a:r>
            <a:r>
              <a:rPr lang="nb-NO" sz="2200" dirty="0" err="1">
                <a:solidFill>
                  <a:srgbClr val="009D7F"/>
                </a:solidFill>
                <a:cs typeface="Times New Roman" pitchFamily="18" charset="0"/>
              </a:rPr>
              <a:t>cognitive</a:t>
            </a:r>
            <a:r>
              <a:rPr lang="nb-NO" sz="2200" dirty="0">
                <a:solidFill>
                  <a:srgbClr val="009D7F"/>
                </a:solidFill>
                <a:cs typeface="Times New Roman" pitchFamily="18" charset="0"/>
              </a:rPr>
              <a:t> deficits</a:t>
            </a:r>
            <a:r>
              <a:rPr lang="nb-NO" sz="2200" dirty="0">
                <a:cs typeface="Times New Roman" pitchFamily="18" charset="0"/>
              </a:rPr>
              <a:t>:</a:t>
            </a:r>
          </a:p>
          <a:p>
            <a:pPr marL="0" indent="0" defTabSz="444500" eaLnBrk="1" hangingPunct="1">
              <a:lnSpc>
                <a:spcPct val="90000"/>
              </a:lnSpc>
              <a:spcBef>
                <a:spcPts val="1200"/>
              </a:spcBef>
              <a:buNone/>
            </a:pPr>
            <a:r>
              <a:rPr lang="nb-NO" sz="800" dirty="0">
                <a:cs typeface="Times New Roman" pitchFamily="18" charset="0"/>
              </a:rPr>
              <a:t> </a:t>
            </a:r>
          </a:p>
          <a:p>
            <a:pPr marL="628650" lvl="1" indent="-361950" defTabSz="444500">
              <a:lnSpc>
                <a:spcPct val="90000"/>
              </a:lnSpc>
            </a:pPr>
            <a:r>
              <a:rPr lang="nb-NO" sz="2200" dirty="0">
                <a:solidFill>
                  <a:srgbClr val="009D7F"/>
                </a:solidFill>
                <a:cs typeface="Times New Roman" pitchFamily="18" charset="0"/>
              </a:rPr>
              <a:t>dementia</a:t>
            </a:r>
            <a:r>
              <a:rPr lang="nb-NO" sz="2200" dirty="0">
                <a:cs typeface="Times New Roman" pitchFamily="18" charset="0"/>
              </a:rPr>
              <a:t>, similar to Alzheimer’s disease in                            in humans</a:t>
            </a:r>
          </a:p>
          <a:p>
            <a:pPr marL="628650" lvl="3" indent="-361950" defTabSz="444500">
              <a:lnSpc>
                <a:spcPct val="90000"/>
              </a:lnSpc>
            </a:pPr>
            <a:r>
              <a:rPr lang="nb-NO" sz="2200" dirty="0">
                <a:cs typeface="Times New Roman" pitchFamily="18" charset="0"/>
              </a:rPr>
              <a:t>same </a:t>
            </a:r>
            <a:r>
              <a:rPr lang="nb-NO" sz="2200" dirty="0" err="1">
                <a:cs typeface="Times New Roman" pitchFamily="18" charset="0"/>
              </a:rPr>
              <a:t>changes</a:t>
            </a:r>
            <a:r>
              <a:rPr lang="nb-NO" sz="2200" dirty="0">
                <a:cs typeface="Times New Roman" pitchFamily="18" charset="0"/>
              </a:rPr>
              <a:t> in </a:t>
            </a:r>
            <a:r>
              <a:rPr lang="nb-NO" sz="2200" dirty="0" err="1">
                <a:cs typeface="Times New Roman" pitchFamily="18" charset="0"/>
              </a:rPr>
              <a:t>the</a:t>
            </a:r>
            <a:r>
              <a:rPr lang="nb-NO" sz="2200" dirty="0">
                <a:cs typeface="Times New Roman" pitchFamily="18" charset="0"/>
              </a:rPr>
              <a:t> </a:t>
            </a:r>
            <a:r>
              <a:rPr lang="nb-NO" sz="2200" dirty="0" err="1">
                <a:cs typeface="Times New Roman" pitchFamily="18" charset="0"/>
              </a:rPr>
              <a:t>brain</a:t>
            </a:r>
            <a:endParaRPr lang="nb-NO" sz="2200" dirty="0">
              <a:cs typeface="Times New Roman" pitchFamily="18" charset="0"/>
            </a:endParaRPr>
          </a:p>
          <a:p>
            <a:pPr marL="628650" lvl="1" indent="-361950" defTabSz="444500">
              <a:lnSpc>
                <a:spcPct val="90000"/>
              </a:lnSpc>
            </a:pPr>
            <a:r>
              <a:rPr lang="nb-NO" sz="2200" dirty="0" err="1">
                <a:cs typeface="Times New Roman" pitchFamily="18" charset="0"/>
              </a:rPr>
              <a:t>can</a:t>
            </a:r>
            <a:r>
              <a:rPr lang="nb-NO" sz="2200" dirty="0">
                <a:cs typeface="Times New Roman" pitchFamily="18" charset="0"/>
              </a:rPr>
              <a:t> </a:t>
            </a:r>
            <a:r>
              <a:rPr lang="nb-NO" sz="2200" dirty="0" err="1">
                <a:cs typeface="Times New Roman" pitchFamily="18" charset="0"/>
              </a:rPr>
              <a:t>appear</a:t>
            </a:r>
            <a:r>
              <a:rPr lang="nb-NO" sz="2200" dirty="0">
                <a:cs typeface="Times New Roman" pitchFamily="18" charset="0"/>
              </a:rPr>
              <a:t> by 10 </a:t>
            </a:r>
            <a:r>
              <a:rPr lang="nb-NO" sz="2200" dirty="0" err="1">
                <a:cs typeface="Times New Roman" pitchFamily="18" charset="0"/>
              </a:rPr>
              <a:t>years</a:t>
            </a:r>
            <a:r>
              <a:rPr lang="nb-NO" sz="2200" dirty="0">
                <a:cs typeface="Times New Roman" pitchFamily="18" charset="0"/>
              </a:rPr>
              <a:t> of age, </a:t>
            </a:r>
            <a:r>
              <a:rPr lang="nb-NO" sz="2200" dirty="0" err="1">
                <a:cs typeface="Times New Roman" pitchFamily="18" charset="0"/>
              </a:rPr>
              <a:t>usually</a:t>
            </a:r>
            <a:r>
              <a:rPr lang="nb-NO" sz="2200" dirty="0">
                <a:cs typeface="Times New Roman" pitchFamily="18" charset="0"/>
              </a:rPr>
              <a:t> later</a:t>
            </a:r>
          </a:p>
          <a:p>
            <a:pPr marL="628650" lvl="1" indent="-361950" defTabSz="444500">
              <a:lnSpc>
                <a:spcPct val="90000"/>
              </a:lnSpc>
            </a:pPr>
            <a:r>
              <a:rPr lang="nb-NO" sz="2200" dirty="0">
                <a:cs typeface="Times New Roman" pitchFamily="18" charset="0"/>
              </a:rPr>
              <a:t>one study: 11–14 years of age: 28% of cats; &gt;15 years: 50%             </a:t>
            </a:r>
          </a:p>
          <a:p>
            <a:pPr marL="266700" lvl="1" indent="0" defTabSz="444500">
              <a:lnSpc>
                <a:spcPct val="90000"/>
              </a:lnSpc>
              <a:buNone/>
            </a:pPr>
            <a:r>
              <a:rPr lang="nb-NO" sz="2200" dirty="0">
                <a:cs typeface="Times New Roman" pitchFamily="18" charset="0"/>
              </a:rPr>
              <a:t>	</a:t>
            </a:r>
            <a:r>
              <a:rPr lang="nb-NO" sz="1400" dirty="0">
                <a:cs typeface="Times New Roman" pitchFamily="18" charset="0"/>
              </a:rPr>
              <a:t>(Landsberg </a:t>
            </a:r>
            <a:r>
              <a:rPr lang="nb-NO" sz="1400" i="1" dirty="0">
                <a:cs typeface="Times New Roman" pitchFamily="18" charset="0"/>
              </a:rPr>
              <a:t>et al</a:t>
            </a:r>
            <a:r>
              <a:rPr lang="nb-NO" sz="1400" dirty="0">
                <a:cs typeface="Times New Roman" pitchFamily="18" charset="0"/>
              </a:rPr>
              <a:t>., 2010, </a:t>
            </a:r>
            <a:r>
              <a:rPr lang="nb-NO" sz="1400" i="1" dirty="0">
                <a:cs typeface="Times New Roman" pitchFamily="18" charset="0"/>
              </a:rPr>
              <a:t>Journal of Feline Medical Surgery </a:t>
            </a:r>
            <a:r>
              <a:rPr lang="nb-NO" sz="1400" dirty="0">
                <a:cs typeface="Times New Roman" pitchFamily="18" charset="0"/>
              </a:rPr>
              <a:t>12, 837–848)</a:t>
            </a:r>
          </a:p>
          <a:p>
            <a:pPr marL="266700" lvl="1" indent="0" defTabSz="444500">
              <a:lnSpc>
                <a:spcPct val="90000"/>
              </a:lnSpc>
              <a:buNone/>
            </a:pPr>
            <a:endParaRPr lang="nb-NO" sz="1400" dirty="0">
              <a:cs typeface="Times New Roman" pitchFamily="18" charset="0"/>
            </a:endParaRPr>
          </a:p>
          <a:p>
            <a:pPr marL="628650" lvl="1" indent="-361950" defTabSz="444500">
              <a:lnSpc>
                <a:spcPct val="90000"/>
              </a:lnSpc>
            </a:pPr>
            <a:r>
              <a:rPr lang="nb-NO" sz="2200" dirty="0">
                <a:cs typeface="Times New Roman" pitchFamily="18" charset="0"/>
              </a:rPr>
              <a:t>If the vet can </a:t>
            </a:r>
            <a:r>
              <a:rPr lang="nb-NO" sz="2200" i="1" dirty="0">
                <a:cs typeface="Times New Roman" pitchFamily="18" charset="0"/>
              </a:rPr>
              <a:t>exclude</a:t>
            </a:r>
            <a:r>
              <a:rPr lang="nb-NO" sz="2200" dirty="0">
                <a:cs typeface="Times New Roman" pitchFamily="18" charset="0"/>
              </a:rPr>
              <a:t> that behaviour changes in old cats are due to physical diseases or injury, or environmental conditions, </a:t>
            </a:r>
            <a:r>
              <a:rPr lang="nb-NO" sz="2200" dirty="0">
                <a:solidFill>
                  <a:srgbClr val="009D7F"/>
                </a:solidFill>
                <a:cs typeface="Times New Roman" pitchFamily="18" charset="0"/>
              </a:rPr>
              <a:t>dementia</a:t>
            </a:r>
            <a:r>
              <a:rPr lang="nb-NO" sz="2200" dirty="0">
                <a:cs typeface="Times New Roman" pitchFamily="18" charset="0"/>
              </a:rPr>
              <a:t> can be the reason.</a:t>
            </a:r>
          </a:p>
          <a:p>
            <a:pPr marL="628650" lvl="1" indent="-361950" defTabSz="444500">
              <a:lnSpc>
                <a:spcPct val="90000"/>
              </a:lnSpc>
            </a:pPr>
            <a:r>
              <a:rPr lang="nb-NO" sz="2200" i="1" dirty="0">
                <a:cs typeface="Times New Roman" pitchFamily="18" charset="0"/>
              </a:rPr>
              <a:t>But</a:t>
            </a:r>
            <a:r>
              <a:rPr lang="nb-NO" sz="2200" dirty="0">
                <a:cs typeface="Times New Roman" pitchFamily="18" charset="0"/>
              </a:rPr>
              <a:t>, demented cats can also have physical diseases!</a:t>
            </a:r>
          </a:p>
          <a:p>
            <a:pPr lvl="3" defTabSz="444500" eaLnBrk="1" hangingPunct="1">
              <a:lnSpc>
                <a:spcPct val="90000"/>
              </a:lnSpc>
              <a:buFontTx/>
              <a:buNone/>
            </a:pPr>
            <a:endParaRPr lang="nb-NO" sz="2200" dirty="0">
              <a:cs typeface="Times New Roman" pitchFamily="18" charset="0"/>
            </a:endParaRPr>
          </a:p>
          <a:p>
            <a:pPr defTabSz="444500">
              <a:lnSpc>
                <a:spcPct val="90000"/>
              </a:lnSpc>
            </a:pPr>
            <a:endParaRPr lang="nb-NO" sz="2200" dirty="0">
              <a:solidFill>
                <a:schemeClr val="tx1"/>
              </a:solidFill>
              <a:cs typeface="Times New Roman" pitchFamily="18" charset="0"/>
            </a:endParaRPr>
          </a:p>
          <a:p>
            <a:pPr lvl="3" defTabSz="444500" eaLnBrk="1" hangingPunct="1">
              <a:lnSpc>
                <a:spcPct val="90000"/>
              </a:lnSpc>
              <a:buFontTx/>
              <a:buNone/>
            </a:pPr>
            <a:endParaRPr lang="nb-NO" sz="1600" dirty="0">
              <a:solidFill>
                <a:schemeClr val="tx1"/>
              </a:solidFill>
              <a:cs typeface="Times New Roman" pitchFamily="18" charset="0"/>
            </a:endParaRPr>
          </a:p>
        </p:txBody>
      </p:sp>
      <p:sp>
        <p:nvSpPr>
          <p:cNvPr id="4" name="Date Placeholder 3"/>
          <p:cNvSpPr>
            <a:spLocks noGrp="1"/>
          </p:cNvSpPr>
          <p:nvPr>
            <p:ph type="dt" sz="half" idx="10"/>
          </p:nvPr>
        </p:nvSpPr>
        <p:spPr/>
        <p:txBody>
          <a:bodyPr/>
          <a:lstStyle/>
          <a:p>
            <a:r>
              <a:rPr lang="nb-NO"/>
              <a:t>Norwegian University of Life Sciences</a:t>
            </a:r>
            <a:endParaRPr lang="nb-NO" dirty="0"/>
          </a:p>
        </p:txBody>
      </p:sp>
      <p:sp>
        <p:nvSpPr>
          <p:cNvPr id="5" name="Footer Placeholder 4"/>
          <p:cNvSpPr>
            <a:spLocks noGrp="1"/>
          </p:cNvSpPr>
          <p:nvPr>
            <p:ph type="ftr" sz="quarter" idx="11"/>
          </p:nvPr>
        </p:nvSpPr>
        <p:spPr/>
        <p:txBody>
          <a:bodyPr/>
          <a:lstStyle/>
          <a:p>
            <a:r>
              <a:rPr lang="en-US"/>
              <a:t>The Cat - Behaviour and Welfare - Bjarne O. Braastad</a:t>
            </a:r>
            <a:endParaRPr lang="nb-NO"/>
          </a:p>
        </p:txBody>
      </p:sp>
      <p:sp>
        <p:nvSpPr>
          <p:cNvPr id="7" name="Slide Number Placeholder 6"/>
          <p:cNvSpPr>
            <a:spLocks noGrp="1"/>
          </p:cNvSpPr>
          <p:nvPr>
            <p:ph type="sldNum" sz="quarter" idx="12"/>
          </p:nvPr>
        </p:nvSpPr>
        <p:spPr/>
        <p:txBody>
          <a:bodyPr/>
          <a:lstStyle/>
          <a:p>
            <a:fld id="{76503D8D-F27D-49CA-A299-3589FD585F6D}" type="slidenum">
              <a:rPr lang="nb-NO" smtClean="0"/>
              <a:pPr/>
              <a:t>25</a:t>
            </a:fld>
            <a:endParaRPr lang="nb-NO"/>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8816" r="7432" b="4740"/>
          <a:stretch/>
        </p:blipFill>
        <p:spPr>
          <a:xfrm>
            <a:off x="7452320" y="2276872"/>
            <a:ext cx="1475156" cy="1552796"/>
          </a:xfrm>
          <a:prstGeom prst="rect">
            <a:avLst/>
          </a:prstGeom>
        </p:spPr>
      </p:pic>
    </p:spTree>
    <p:extLst>
      <p:ext uri="{BB962C8B-B14F-4D97-AF65-F5344CB8AC3E}">
        <p14:creationId xmlns:p14="http://schemas.microsoft.com/office/powerpoint/2010/main" val="402977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077">
                                            <p:txEl>
                                              <p:pRg st="2" end="2"/>
                                            </p:txEl>
                                          </p:spTgt>
                                        </p:tgtEl>
                                        <p:attrNameLst>
                                          <p:attrName>style.visibility</p:attrName>
                                        </p:attrNameLst>
                                      </p:cBhvr>
                                      <p:to>
                                        <p:strVal val="visible"/>
                                      </p:to>
                                    </p:set>
                                    <p:animEffect transition="in" filter="fade">
                                      <p:cBhvr>
                                        <p:cTn id="7" dur="500"/>
                                        <p:tgtEl>
                                          <p:spTgt spid="13107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1077">
                                            <p:txEl>
                                              <p:pRg st="3" end="3"/>
                                            </p:txEl>
                                          </p:spTgt>
                                        </p:tgtEl>
                                        <p:attrNameLst>
                                          <p:attrName>style.visibility</p:attrName>
                                        </p:attrNameLst>
                                      </p:cBhvr>
                                      <p:to>
                                        <p:strVal val="visible"/>
                                      </p:to>
                                    </p:set>
                                    <p:animEffect transition="in" filter="fade">
                                      <p:cBhvr>
                                        <p:cTn id="12" dur="500"/>
                                        <p:tgtEl>
                                          <p:spTgt spid="131077">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1077">
                                            <p:txEl>
                                              <p:pRg st="4" end="4"/>
                                            </p:txEl>
                                          </p:spTgt>
                                        </p:tgtEl>
                                        <p:attrNameLst>
                                          <p:attrName>style.visibility</p:attrName>
                                        </p:attrNameLst>
                                      </p:cBhvr>
                                      <p:to>
                                        <p:strVal val="visible"/>
                                      </p:to>
                                    </p:set>
                                    <p:animEffect transition="in" filter="fade">
                                      <p:cBhvr>
                                        <p:cTn id="20" dur="500"/>
                                        <p:tgtEl>
                                          <p:spTgt spid="131077">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1077">
                                            <p:txEl>
                                              <p:pRg st="5" end="5"/>
                                            </p:txEl>
                                          </p:spTgt>
                                        </p:tgtEl>
                                        <p:attrNameLst>
                                          <p:attrName>style.visibility</p:attrName>
                                        </p:attrNameLst>
                                      </p:cBhvr>
                                      <p:to>
                                        <p:strVal val="visible"/>
                                      </p:to>
                                    </p:set>
                                    <p:animEffect transition="in" filter="fade">
                                      <p:cBhvr>
                                        <p:cTn id="25" dur="500"/>
                                        <p:tgtEl>
                                          <p:spTgt spid="131077">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1077">
                                            <p:txEl>
                                              <p:pRg st="6" end="6"/>
                                            </p:txEl>
                                          </p:spTgt>
                                        </p:tgtEl>
                                        <p:attrNameLst>
                                          <p:attrName>style.visibility</p:attrName>
                                        </p:attrNameLst>
                                      </p:cBhvr>
                                      <p:to>
                                        <p:strVal val="visible"/>
                                      </p:to>
                                    </p:set>
                                    <p:animEffect transition="in" filter="fade">
                                      <p:cBhvr>
                                        <p:cTn id="30" dur="500"/>
                                        <p:tgtEl>
                                          <p:spTgt spid="131077">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1077">
                                            <p:txEl>
                                              <p:pRg st="8" end="8"/>
                                            </p:txEl>
                                          </p:spTgt>
                                        </p:tgtEl>
                                        <p:attrNameLst>
                                          <p:attrName>style.visibility</p:attrName>
                                        </p:attrNameLst>
                                      </p:cBhvr>
                                      <p:to>
                                        <p:strVal val="visible"/>
                                      </p:to>
                                    </p:set>
                                    <p:animEffect transition="in" filter="fade">
                                      <p:cBhvr>
                                        <p:cTn id="35" dur="500"/>
                                        <p:tgtEl>
                                          <p:spTgt spid="131077">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1077">
                                            <p:txEl>
                                              <p:pRg st="9" end="9"/>
                                            </p:txEl>
                                          </p:spTgt>
                                        </p:tgtEl>
                                        <p:attrNameLst>
                                          <p:attrName>style.visibility</p:attrName>
                                        </p:attrNameLst>
                                      </p:cBhvr>
                                      <p:to>
                                        <p:strVal val="visible"/>
                                      </p:to>
                                    </p:set>
                                    <p:animEffect transition="in" filter="fade">
                                      <p:cBhvr>
                                        <p:cTn id="40" dur="500"/>
                                        <p:tgtEl>
                                          <p:spTgt spid="13107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7" name="Rectangle 3"/>
          <p:cNvSpPr>
            <a:spLocks noGrp="1" noChangeArrowheads="1"/>
          </p:cNvSpPr>
          <p:nvPr>
            <p:ph type="body" idx="1"/>
          </p:nvPr>
        </p:nvSpPr>
        <p:spPr>
          <a:xfrm>
            <a:off x="576000" y="1124137"/>
            <a:ext cx="8084407" cy="4537111"/>
          </a:xfrm>
        </p:spPr>
        <p:txBody>
          <a:bodyPr/>
          <a:lstStyle/>
          <a:p>
            <a:pPr marL="0" indent="0" defTabSz="444500" eaLnBrk="1" hangingPunct="1">
              <a:lnSpc>
                <a:spcPct val="90000"/>
              </a:lnSpc>
              <a:buNone/>
            </a:pPr>
            <a:r>
              <a:rPr lang="nb-NO" sz="2200" dirty="0">
                <a:cs typeface="Times New Roman" pitchFamily="18" charset="0"/>
              </a:rPr>
              <a:t>Cognitive dysfunction is difficult to treat; must be prevented.  </a:t>
            </a:r>
          </a:p>
          <a:p>
            <a:pPr defTabSz="444500">
              <a:lnSpc>
                <a:spcPct val="90000"/>
              </a:lnSpc>
            </a:pPr>
            <a:r>
              <a:rPr lang="nb-NO" sz="2200" dirty="0">
                <a:cs typeface="Times New Roman" pitchFamily="18" charset="0"/>
              </a:rPr>
              <a:t>A </a:t>
            </a:r>
            <a:r>
              <a:rPr lang="nb-NO" sz="2200" dirty="0" err="1">
                <a:cs typeface="Times New Roman" pitchFamily="18" charset="0"/>
              </a:rPr>
              <a:t>few</a:t>
            </a:r>
            <a:r>
              <a:rPr lang="nb-NO" sz="2200" dirty="0">
                <a:cs typeface="Times New Roman" pitchFamily="18" charset="0"/>
              </a:rPr>
              <a:t> </a:t>
            </a:r>
            <a:r>
              <a:rPr lang="nb-NO" sz="2200" dirty="0" err="1">
                <a:solidFill>
                  <a:srgbClr val="009D7F"/>
                </a:solidFill>
                <a:cs typeface="Times New Roman" pitchFamily="18" charset="0"/>
              </a:rPr>
              <a:t>drugs</a:t>
            </a:r>
            <a:r>
              <a:rPr lang="nb-NO" sz="2200" dirty="0">
                <a:cs typeface="Times New Roman" pitchFamily="18" charset="0"/>
              </a:rPr>
              <a:t> </a:t>
            </a:r>
            <a:r>
              <a:rPr lang="nb-NO" sz="2200" dirty="0" err="1">
                <a:cs typeface="Times New Roman" pitchFamily="18" charset="0"/>
              </a:rPr>
              <a:t>exist</a:t>
            </a:r>
            <a:r>
              <a:rPr lang="nb-NO" sz="2200" dirty="0">
                <a:cs typeface="Times New Roman" pitchFamily="18" charset="0"/>
              </a:rPr>
              <a:t> and </a:t>
            </a:r>
            <a:r>
              <a:rPr lang="nb-NO" sz="2200" dirty="0" err="1">
                <a:cs typeface="Times New Roman" pitchFamily="18" charset="0"/>
              </a:rPr>
              <a:t>can</a:t>
            </a:r>
            <a:r>
              <a:rPr lang="nb-NO" sz="2200" dirty="0">
                <a:cs typeface="Times New Roman" pitchFamily="18" charset="0"/>
              </a:rPr>
              <a:t> </a:t>
            </a:r>
            <a:r>
              <a:rPr lang="nb-NO" sz="2200" dirty="0" err="1">
                <a:cs typeface="Times New Roman" pitchFamily="18" charset="0"/>
              </a:rPr>
              <a:t>somewhat</a:t>
            </a:r>
            <a:r>
              <a:rPr lang="nb-NO" sz="2200" dirty="0">
                <a:cs typeface="Times New Roman" pitchFamily="18" charset="0"/>
              </a:rPr>
              <a:t> </a:t>
            </a:r>
            <a:r>
              <a:rPr lang="nb-NO" sz="2200" dirty="0" err="1">
                <a:cs typeface="Times New Roman" pitchFamily="18" charset="0"/>
              </a:rPr>
              <a:t>reduce</a:t>
            </a:r>
            <a:r>
              <a:rPr lang="nb-NO" sz="2200" dirty="0">
                <a:cs typeface="Times New Roman" pitchFamily="18" charset="0"/>
              </a:rPr>
              <a:t> </a:t>
            </a:r>
            <a:r>
              <a:rPr lang="nb-NO" sz="2200" dirty="0" err="1">
                <a:cs typeface="Times New Roman" pitchFamily="18" charset="0"/>
              </a:rPr>
              <a:t>cognitive</a:t>
            </a:r>
            <a:r>
              <a:rPr lang="nb-NO" sz="2200" dirty="0">
                <a:cs typeface="Times New Roman" pitchFamily="18" charset="0"/>
              </a:rPr>
              <a:t> </a:t>
            </a:r>
            <a:r>
              <a:rPr lang="nb-NO" sz="2200" dirty="0" err="1">
                <a:cs typeface="Times New Roman" pitchFamily="18" charset="0"/>
              </a:rPr>
              <a:t>failure</a:t>
            </a:r>
            <a:r>
              <a:rPr lang="nb-NO" sz="2200" dirty="0">
                <a:cs typeface="Times New Roman" pitchFamily="18" charset="0"/>
              </a:rPr>
              <a:t>, e.g. by </a:t>
            </a:r>
            <a:r>
              <a:rPr lang="nb-NO" sz="2200" dirty="0" err="1">
                <a:cs typeface="Times New Roman" pitchFamily="18" charset="0"/>
              </a:rPr>
              <a:t>increasing</a:t>
            </a:r>
            <a:r>
              <a:rPr lang="nb-NO" sz="2200" dirty="0">
                <a:cs typeface="Times New Roman" pitchFamily="18" charset="0"/>
              </a:rPr>
              <a:t> </a:t>
            </a:r>
            <a:r>
              <a:rPr lang="nb-NO" sz="2200" dirty="0" err="1">
                <a:cs typeface="Times New Roman" pitchFamily="18" charset="0"/>
              </a:rPr>
              <a:t>oxygenation</a:t>
            </a:r>
            <a:r>
              <a:rPr lang="nb-NO" sz="2200" dirty="0">
                <a:cs typeface="Times New Roman" pitchFamily="18" charset="0"/>
              </a:rPr>
              <a:t> of </a:t>
            </a:r>
            <a:r>
              <a:rPr lang="nb-NO" sz="2200" dirty="0" err="1">
                <a:cs typeface="Times New Roman" pitchFamily="18" charset="0"/>
              </a:rPr>
              <a:t>the</a:t>
            </a:r>
            <a:r>
              <a:rPr lang="nb-NO" sz="2200" dirty="0">
                <a:cs typeface="Times New Roman" pitchFamily="18" charset="0"/>
              </a:rPr>
              <a:t> </a:t>
            </a:r>
            <a:r>
              <a:rPr lang="nb-NO" sz="2200" dirty="0" err="1">
                <a:cs typeface="Times New Roman" pitchFamily="18" charset="0"/>
              </a:rPr>
              <a:t>brain</a:t>
            </a:r>
            <a:r>
              <a:rPr lang="nb-NO" sz="2200" dirty="0">
                <a:cs typeface="Times New Roman" pitchFamily="18" charset="0"/>
              </a:rPr>
              <a:t>. </a:t>
            </a:r>
          </a:p>
          <a:p>
            <a:pPr defTabSz="444500">
              <a:lnSpc>
                <a:spcPct val="90000"/>
              </a:lnSpc>
            </a:pPr>
            <a:r>
              <a:rPr lang="nb-NO" sz="2200" dirty="0" err="1">
                <a:solidFill>
                  <a:srgbClr val="009D7F"/>
                </a:solidFill>
                <a:cs typeface="Times New Roman" pitchFamily="18" charset="0"/>
              </a:rPr>
              <a:t>Other</a:t>
            </a:r>
            <a:r>
              <a:rPr lang="nb-NO" sz="2200" dirty="0">
                <a:solidFill>
                  <a:srgbClr val="009D7F"/>
                </a:solidFill>
                <a:cs typeface="Times New Roman" pitchFamily="18" charset="0"/>
              </a:rPr>
              <a:t> </a:t>
            </a:r>
            <a:r>
              <a:rPr lang="nb-NO" sz="2200" dirty="0" err="1">
                <a:solidFill>
                  <a:srgbClr val="009D7F"/>
                </a:solidFill>
                <a:cs typeface="Times New Roman" pitchFamily="18" charset="0"/>
              </a:rPr>
              <a:t>measures</a:t>
            </a:r>
            <a:r>
              <a:rPr lang="nb-NO" sz="2200" dirty="0">
                <a:solidFill>
                  <a:srgbClr val="009D7F"/>
                </a:solidFill>
                <a:cs typeface="Times New Roman" pitchFamily="18" charset="0"/>
              </a:rPr>
              <a:t> </a:t>
            </a:r>
            <a:r>
              <a:rPr lang="nb-NO" sz="2200" dirty="0" err="1">
                <a:cs typeface="Times New Roman" pitchFamily="18" charset="0"/>
              </a:rPr>
              <a:t>are</a:t>
            </a:r>
            <a:r>
              <a:rPr lang="nb-NO" sz="2200" dirty="0">
                <a:cs typeface="Times New Roman" pitchFamily="18" charset="0"/>
              </a:rPr>
              <a:t> </a:t>
            </a:r>
            <a:r>
              <a:rPr lang="nb-NO" sz="2200" dirty="0" err="1">
                <a:cs typeface="Times New Roman" pitchFamily="18" charset="0"/>
              </a:rPr>
              <a:t>particularly</a:t>
            </a:r>
            <a:r>
              <a:rPr lang="nb-NO" sz="2200" dirty="0">
                <a:cs typeface="Times New Roman" pitchFamily="18" charset="0"/>
              </a:rPr>
              <a:t> </a:t>
            </a:r>
            <a:r>
              <a:rPr lang="nb-NO" sz="2200" dirty="0" err="1">
                <a:cs typeface="Times New Roman" pitchFamily="18" charset="0"/>
              </a:rPr>
              <a:t>important</a:t>
            </a:r>
            <a:r>
              <a:rPr lang="nb-NO" sz="2200" dirty="0">
                <a:cs typeface="Times New Roman" pitchFamily="18" charset="0"/>
              </a:rPr>
              <a:t> in </a:t>
            </a:r>
            <a:r>
              <a:rPr lang="nb-NO" sz="2200" dirty="0" err="1">
                <a:cs typeface="Times New Roman" pitchFamily="18" charset="0"/>
              </a:rPr>
              <a:t>earlier</a:t>
            </a:r>
            <a:r>
              <a:rPr lang="nb-NO" sz="2200" dirty="0">
                <a:cs typeface="Times New Roman" pitchFamily="18" charset="0"/>
              </a:rPr>
              <a:t> stages: </a:t>
            </a:r>
          </a:p>
          <a:p>
            <a:pPr defTabSz="444500">
              <a:lnSpc>
                <a:spcPct val="90000"/>
              </a:lnSpc>
            </a:pPr>
            <a:r>
              <a:rPr lang="nb-NO" sz="2200" dirty="0" err="1">
                <a:solidFill>
                  <a:srgbClr val="009D7F"/>
                </a:solidFill>
                <a:cs typeface="Times New Roman" pitchFamily="18" charset="0"/>
              </a:rPr>
              <a:t>Cognitive</a:t>
            </a:r>
            <a:r>
              <a:rPr lang="nb-NO" sz="2200" dirty="0">
                <a:solidFill>
                  <a:srgbClr val="009D7F"/>
                </a:solidFill>
                <a:cs typeface="Times New Roman" pitchFamily="18" charset="0"/>
              </a:rPr>
              <a:t> </a:t>
            </a:r>
            <a:r>
              <a:rPr lang="nb-NO" sz="2200" dirty="0" err="1">
                <a:solidFill>
                  <a:srgbClr val="009D7F"/>
                </a:solidFill>
                <a:cs typeface="Times New Roman" pitchFamily="18" charset="0"/>
              </a:rPr>
              <a:t>stimulation</a:t>
            </a:r>
            <a:r>
              <a:rPr lang="nb-NO" sz="2200" dirty="0">
                <a:solidFill>
                  <a:srgbClr val="009D7F"/>
                </a:solidFill>
                <a:cs typeface="Times New Roman" pitchFamily="18" charset="0"/>
              </a:rPr>
              <a:t> </a:t>
            </a:r>
            <a:r>
              <a:rPr lang="nb-NO" sz="2200" dirty="0">
                <a:cs typeface="Times New Roman" pitchFamily="18" charset="0"/>
              </a:rPr>
              <a:t>and </a:t>
            </a:r>
            <a:r>
              <a:rPr lang="nb-NO" sz="2200" dirty="0" err="1">
                <a:solidFill>
                  <a:srgbClr val="009D7F"/>
                </a:solidFill>
                <a:cs typeface="Times New Roman" pitchFamily="18" charset="0"/>
              </a:rPr>
              <a:t>environmental</a:t>
            </a:r>
            <a:r>
              <a:rPr lang="nb-NO" sz="2200" dirty="0">
                <a:solidFill>
                  <a:srgbClr val="009D7F"/>
                </a:solidFill>
                <a:cs typeface="Times New Roman" pitchFamily="18" charset="0"/>
              </a:rPr>
              <a:t> </a:t>
            </a:r>
            <a:r>
              <a:rPr lang="nb-NO" sz="2200" dirty="0" err="1">
                <a:solidFill>
                  <a:srgbClr val="009D7F"/>
                </a:solidFill>
                <a:cs typeface="Times New Roman" pitchFamily="18" charset="0"/>
              </a:rPr>
              <a:t>enrichment</a:t>
            </a:r>
            <a:r>
              <a:rPr lang="nb-NO" sz="2200" dirty="0">
                <a:cs typeface="Times New Roman" pitchFamily="18" charset="0"/>
              </a:rPr>
              <a:t> </a:t>
            </a:r>
            <a:r>
              <a:rPr lang="nb-NO" sz="2200" dirty="0" err="1">
                <a:cs typeface="Times New Roman" pitchFamily="18" charset="0"/>
              </a:rPr>
              <a:t>may</a:t>
            </a:r>
            <a:r>
              <a:rPr lang="nb-NO" sz="2200" dirty="0">
                <a:cs typeface="Times New Roman" pitchFamily="18" charset="0"/>
              </a:rPr>
              <a:t> </a:t>
            </a:r>
            <a:r>
              <a:rPr lang="nb-NO" sz="2200" dirty="0" err="1">
                <a:cs typeface="Times New Roman" pitchFamily="18" charset="0"/>
              </a:rPr>
              <a:t>delay</a:t>
            </a:r>
            <a:r>
              <a:rPr lang="nb-NO" sz="2200" dirty="0">
                <a:cs typeface="Times New Roman" pitchFamily="18" charset="0"/>
              </a:rPr>
              <a:t> </a:t>
            </a:r>
            <a:r>
              <a:rPr lang="nb-NO" sz="2200" dirty="0" err="1">
                <a:cs typeface="Times New Roman" pitchFamily="18" charset="0"/>
              </a:rPr>
              <a:t>development</a:t>
            </a:r>
            <a:r>
              <a:rPr lang="nb-NO" sz="2200" dirty="0">
                <a:cs typeface="Times New Roman" pitchFamily="18" charset="0"/>
              </a:rPr>
              <a:t> of dementia (like in </a:t>
            </a:r>
            <a:r>
              <a:rPr lang="nb-NO" sz="2200" dirty="0" err="1">
                <a:cs typeface="Times New Roman" pitchFamily="18" charset="0"/>
              </a:rPr>
              <a:t>humans</a:t>
            </a:r>
            <a:r>
              <a:rPr lang="nb-NO" sz="2200" dirty="0">
                <a:cs typeface="Times New Roman" pitchFamily="18" charset="0"/>
              </a:rPr>
              <a:t>).</a:t>
            </a:r>
          </a:p>
          <a:p>
            <a:pPr marL="808038" lvl="1" indent="-339725" defTabSz="444500">
              <a:lnSpc>
                <a:spcPct val="90000"/>
              </a:lnSpc>
            </a:pPr>
            <a:r>
              <a:rPr lang="nb-NO" sz="2200" dirty="0">
                <a:cs typeface="Times New Roman" pitchFamily="18" charset="0"/>
              </a:rPr>
              <a:t>give the cat exercises!</a:t>
            </a:r>
          </a:p>
          <a:p>
            <a:pPr marL="808038" lvl="1" indent="-339725" defTabSz="444500">
              <a:lnSpc>
                <a:spcPct val="90000"/>
              </a:lnSpc>
            </a:pPr>
            <a:r>
              <a:rPr lang="nb-NO" sz="2200" dirty="0">
                <a:cs typeface="Times New Roman" pitchFamily="18" charset="0"/>
              </a:rPr>
              <a:t>puzzles</a:t>
            </a:r>
          </a:p>
          <a:p>
            <a:pPr marL="808038" lvl="1" indent="-339725" defTabSz="444500">
              <a:lnSpc>
                <a:spcPct val="90000"/>
              </a:lnSpc>
            </a:pPr>
            <a:r>
              <a:rPr lang="nb-NO" sz="2200" dirty="0">
                <a:cs typeface="Times New Roman" pitchFamily="18" charset="0"/>
              </a:rPr>
              <a:t>environmental enrichment: </a:t>
            </a:r>
          </a:p>
          <a:p>
            <a:pPr marL="898525" lvl="2" indent="-182563" defTabSz="444500">
              <a:lnSpc>
                <a:spcPct val="90000"/>
              </a:lnSpc>
            </a:pPr>
            <a:r>
              <a:rPr lang="nb-NO" sz="2200" dirty="0">
                <a:cs typeface="Times New Roman" pitchFamily="18" charset="0"/>
              </a:rPr>
              <a:t>play </a:t>
            </a:r>
            <a:r>
              <a:rPr lang="nb-NO" sz="2200" dirty="0" err="1">
                <a:cs typeface="Times New Roman" pitchFamily="18" charset="0"/>
              </a:rPr>
              <a:t>objects</a:t>
            </a:r>
            <a:r>
              <a:rPr lang="nb-NO" sz="2200" dirty="0">
                <a:cs typeface="Times New Roman" pitchFamily="18" charset="0"/>
              </a:rPr>
              <a:t> </a:t>
            </a:r>
            <a:r>
              <a:rPr lang="nb-NO" sz="2200" dirty="0" err="1">
                <a:cs typeface="Times New Roman" pitchFamily="18" charset="0"/>
              </a:rPr>
              <a:t>can</a:t>
            </a:r>
            <a:r>
              <a:rPr lang="nb-NO" sz="2200" dirty="0">
                <a:cs typeface="Times New Roman" pitchFamily="18" charset="0"/>
              </a:rPr>
              <a:t> </a:t>
            </a:r>
            <a:r>
              <a:rPr lang="nb-NO" sz="2200" dirty="0" err="1">
                <a:cs typeface="Times New Roman" pitchFamily="18" charset="0"/>
              </a:rPr>
              <a:t>activate</a:t>
            </a:r>
            <a:r>
              <a:rPr lang="nb-NO" sz="2200" dirty="0">
                <a:cs typeface="Times New Roman" pitchFamily="18" charset="0"/>
              </a:rPr>
              <a:t> </a:t>
            </a:r>
            <a:r>
              <a:rPr lang="nb-NO" sz="2200" dirty="0" err="1">
                <a:cs typeface="Times New Roman" pitchFamily="18" charset="0"/>
              </a:rPr>
              <a:t>the</a:t>
            </a:r>
            <a:r>
              <a:rPr lang="nb-NO" sz="2200" dirty="0">
                <a:cs typeface="Times New Roman" pitchFamily="18" charset="0"/>
              </a:rPr>
              <a:t> </a:t>
            </a:r>
            <a:r>
              <a:rPr lang="nb-NO" sz="2200" dirty="0" err="1">
                <a:cs typeface="Times New Roman" pitchFamily="18" charset="0"/>
              </a:rPr>
              <a:t>cat</a:t>
            </a:r>
            <a:endParaRPr lang="nb-NO" sz="2200" dirty="0">
              <a:cs typeface="Times New Roman" pitchFamily="18" charset="0"/>
            </a:endParaRPr>
          </a:p>
          <a:p>
            <a:pPr marL="898525" lvl="2" indent="-182563" defTabSz="444500">
              <a:lnSpc>
                <a:spcPct val="90000"/>
              </a:lnSpc>
            </a:pPr>
            <a:r>
              <a:rPr lang="nb-NO" sz="2200" dirty="0">
                <a:cs typeface="Times New Roman" pitchFamily="18" charset="0"/>
              </a:rPr>
              <a:t>stable environment gives predictability –</a:t>
            </a:r>
          </a:p>
          <a:p>
            <a:pPr marL="715962" lvl="2" indent="0" defTabSz="444500">
              <a:lnSpc>
                <a:spcPct val="90000"/>
              </a:lnSpc>
              <a:buNone/>
            </a:pPr>
            <a:r>
              <a:rPr lang="nb-NO" sz="2200" dirty="0">
                <a:cs typeface="Times New Roman" pitchFamily="18" charset="0"/>
              </a:rPr>
              <a:t>  do not introduce too many changes.</a:t>
            </a:r>
            <a:endParaRPr lang="nb-NO" sz="1600" dirty="0">
              <a:solidFill>
                <a:schemeClr val="tx1"/>
              </a:solidFill>
              <a:cs typeface="Times New Roman" pitchFamily="18" charset="0"/>
            </a:endParaRPr>
          </a:p>
          <a:p>
            <a:pPr lvl="3" defTabSz="444500" eaLnBrk="1" hangingPunct="1">
              <a:lnSpc>
                <a:spcPct val="90000"/>
              </a:lnSpc>
              <a:buFontTx/>
              <a:buNone/>
            </a:pPr>
            <a:endParaRPr lang="nb-NO" sz="1600" dirty="0">
              <a:solidFill>
                <a:schemeClr val="tx1"/>
              </a:solidFill>
              <a:cs typeface="Times New Roman" pitchFamily="18"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182" t="29276" b="20538"/>
          <a:stretch/>
        </p:blipFill>
        <p:spPr>
          <a:xfrm>
            <a:off x="5223607" y="3284984"/>
            <a:ext cx="1795946" cy="940664"/>
          </a:xfrm>
          <a:prstGeom prst="rect">
            <a:avLst/>
          </a:prstGeom>
        </p:spPr>
      </p:pic>
      <p:sp>
        <p:nvSpPr>
          <p:cNvPr id="66564" name="Rectangle 2"/>
          <p:cNvSpPr>
            <a:spLocks noGrp="1" noChangeArrowheads="1"/>
          </p:cNvSpPr>
          <p:nvPr>
            <p:ph type="title"/>
          </p:nvPr>
        </p:nvSpPr>
        <p:spPr>
          <a:xfrm>
            <a:off x="576000" y="355913"/>
            <a:ext cx="7929562" cy="553998"/>
          </a:xfrm>
        </p:spPr>
        <p:txBody>
          <a:bodyPr/>
          <a:lstStyle/>
          <a:p>
            <a:pPr eaLnBrk="1" hangingPunct="1"/>
            <a:r>
              <a:rPr lang="nb-NO" sz="3500" dirty="0"/>
              <a:t>How </a:t>
            </a:r>
            <a:r>
              <a:rPr lang="nb-NO" sz="3500" dirty="0" err="1"/>
              <a:t>can</a:t>
            </a:r>
            <a:r>
              <a:rPr lang="nb-NO" sz="3500" dirty="0"/>
              <a:t> </a:t>
            </a:r>
            <a:r>
              <a:rPr lang="nb-NO" sz="3500" dirty="0" err="1"/>
              <a:t>we</a:t>
            </a:r>
            <a:r>
              <a:rPr lang="nb-NO" sz="3500" dirty="0"/>
              <a:t> </a:t>
            </a:r>
            <a:r>
              <a:rPr lang="nb-NO" sz="3500" dirty="0" err="1"/>
              <a:t>counteract</a:t>
            </a:r>
            <a:r>
              <a:rPr lang="nb-NO" sz="3500" dirty="0"/>
              <a:t> dementia? </a:t>
            </a:r>
          </a:p>
        </p:txBody>
      </p:sp>
      <p:sp>
        <p:nvSpPr>
          <p:cNvPr id="4" name="Date Placeholder 3"/>
          <p:cNvSpPr>
            <a:spLocks noGrp="1"/>
          </p:cNvSpPr>
          <p:nvPr>
            <p:ph type="dt" sz="half" idx="10"/>
          </p:nvPr>
        </p:nvSpPr>
        <p:spPr/>
        <p:txBody>
          <a:bodyPr/>
          <a:lstStyle/>
          <a:p>
            <a:r>
              <a:rPr lang="nb-NO"/>
              <a:t>Norwegian University of Life Sciences</a:t>
            </a:r>
            <a:endParaRPr lang="nb-NO" dirty="0"/>
          </a:p>
        </p:txBody>
      </p:sp>
      <p:sp>
        <p:nvSpPr>
          <p:cNvPr id="5" name="Footer Placeholder 4"/>
          <p:cNvSpPr>
            <a:spLocks noGrp="1"/>
          </p:cNvSpPr>
          <p:nvPr>
            <p:ph type="ftr" sz="quarter" idx="11"/>
          </p:nvPr>
        </p:nvSpPr>
        <p:spPr/>
        <p:txBody>
          <a:bodyPr/>
          <a:lstStyle/>
          <a:p>
            <a:r>
              <a:rPr lang="en-US"/>
              <a:t>The Cat - Behaviour and Welfare - Bjarne O. Braastad</a:t>
            </a:r>
            <a:endParaRPr lang="nb-NO"/>
          </a:p>
        </p:txBody>
      </p:sp>
      <p:sp>
        <p:nvSpPr>
          <p:cNvPr id="7" name="Slide Number Placeholder 6"/>
          <p:cNvSpPr>
            <a:spLocks noGrp="1"/>
          </p:cNvSpPr>
          <p:nvPr>
            <p:ph type="sldNum" sz="quarter" idx="12"/>
          </p:nvPr>
        </p:nvSpPr>
        <p:spPr/>
        <p:txBody>
          <a:bodyPr/>
          <a:lstStyle/>
          <a:p>
            <a:fld id="{76503D8D-F27D-49CA-A299-3589FD585F6D}" type="slidenum">
              <a:rPr lang="nb-NO" smtClean="0"/>
              <a:pPr/>
              <a:t>26</a:t>
            </a:fld>
            <a:endParaRPr lang="nb-NO"/>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10101"/>
          <a:stretch/>
        </p:blipFill>
        <p:spPr>
          <a:xfrm>
            <a:off x="7164288" y="2983642"/>
            <a:ext cx="1795946" cy="2152727"/>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t="8217" b="7172"/>
          <a:stretch/>
        </p:blipFill>
        <p:spPr>
          <a:xfrm>
            <a:off x="6398344" y="4848125"/>
            <a:ext cx="1531888" cy="1296145"/>
          </a:xfrm>
          <a:prstGeom prst="rect">
            <a:avLst/>
          </a:prstGeom>
        </p:spPr>
      </p:pic>
      <p:sp>
        <p:nvSpPr>
          <p:cNvPr id="8" name="Rectangle 7">
            <a:extLst>
              <a:ext uri="{FF2B5EF4-FFF2-40B4-BE49-F238E27FC236}">
                <a16:creationId xmlns:a16="http://schemas.microsoft.com/office/drawing/2014/main" id="{D129B500-0C35-434E-B2D6-3D5AE83EDEAF}"/>
              </a:ext>
            </a:extLst>
          </p:cNvPr>
          <p:cNvSpPr/>
          <p:nvPr/>
        </p:nvSpPr>
        <p:spPr>
          <a:xfrm>
            <a:off x="1043609" y="5661248"/>
            <a:ext cx="7823972" cy="480131"/>
          </a:xfrm>
          <a:prstGeom prst="rect">
            <a:avLst/>
          </a:prstGeom>
        </p:spPr>
        <p:txBody>
          <a:bodyPr wrap="square">
            <a:spAutoFit/>
          </a:bodyPr>
          <a:lstStyle/>
          <a:p>
            <a:pPr marL="628650" lvl="1" indent="-361950" defTabSz="444500">
              <a:lnSpc>
                <a:spcPct val="90000"/>
              </a:lnSpc>
            </a:pPr>
            <a:r>
              <a:rPr lang="nb-NO" sz="1400" dirty="0">
                <a:cs typeface="Times New Roman" pitchFamily="18" charset="0"/>
              </a:rPr>
              <a:t>(Landsberg </a:t>
            </a:r>
            <a:r>
              <a:rPr lang="nb-NO" sz="1400" i="1" dirty="0">
                <a:cs typeface="Times New Roman" pitchFamily="18" charset="0"/>
              </a:rPr>
              <a:t>et al</a:t>
            </a:r>
            <a:r>
              <a:rPr lang="nb-NO" sz="1400" dirty="0">
                <a:cs typeface="Times New Roman" pitchFamily="18" charset="0"/>
              </a:rPr>
              <a:t>., 2010, </a:t>
            </a:r>
            <a:r>
              <a:rPr lang="nb-NO" sz="1400" i="1" dirty="0">
                <a:cs typeface="Times New Roman" pitchFamily="18" charset="0"/>
              </a:rPr>
              <a:t>Journal of Feline Medical Surgery </a:t>
            </a:r>
          </a:p>
          <a:p>
            <a:pPr marL="628650" lvl="1" indent="-361950" defTabSz="444500">
              <a:lnSpc>
                <a:spcPct val="90000"/>
              </a:lnSpc>
            </a:pPr>
            <a:r>
              <a:rPr lang="nb-NO" sz="1400" dirty="0">
                <a:cs typeface="Times New Roman" pitchFamily="18" charset="0"/>
              </a:rPr>
              <a:t>12, 837–848)</a:t>
            </a:r>
          </a:p>
        </p:txBody>
      </p:sp>
    </p:spTree>
    <p:extLst>
      <p:ext uri="{BB962C8B-B14F-4D97-AF65-F5344CB8AC3E}">
        <p14:creationId xmlns:p14="http://schemas.microsoft.com/office/powerpoint/2010/main" val="277412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077">
                                            <p:txEl>
                                              <p:pRg st="1" end="1"/>
                                            </p:txEl>
                                          </p:spTgt>
                                        </p:tgtEl>
                                        <p:attrNameLst>
                                          <p:attrName>style.visibility</p:attrName>
                                        </p:attrNameLst>
                                      </p:cBhvr>
                                      <p:to>
                                        <p:strVal val="visible"/>
                                      </p:to>
                                    </p:set>
                                    <p:animEffect transition="in" filter="fade">
                                      <p:cBhvr>
                                        <p:cTn id="7" dur="500"/>
                                        <p:tgtEl>
                                          <p:spTgt spid="13107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1077">
                                            <p:txEl>
                                              <p:pRg st="2" end="2"/>
                                            </p:txEl>
                                          </p:spTgt>
                                        </p:tgtEl>
                                        <p:attrNameLst>
                                          <p:attrName>style.visibility</p:attrName>
                                        </p:attrNameLst>
                                      </p:cBhvr>
                                      <p:to>
                                        <p:strVal val="visible"/>
                                      </p:to>
                                    </p:set>
                                    <p:animEffect transition="in" filter="fade">
                                      <p:cBhvr>
                                        <p:cTn id="12" dur="500"/>
                                        <p:tgtEl>
                                          <p:spTgt spid="13107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1077">
                                            <p:txEl>
                                              <p:pRg st="3" end="3"/>
                                            </p:txEl>
                                          </p:spTgt>
                                        </p:tgtEl>
                                        <p:attrNameLst>
                                          <p:attrName>style.visibility</p:attrName>
                                        </p:attrNameLst>
                                      </p:cBhvr>
                                      <p:to>
                                        <p:strVal val="visible"/>
                                      </p:to>
                                    </p:set>
                                    <p:animEffect transition="in" filter="fade">
                                      <p:cBhvr>
                                        <p:cTn id="17" dur="500"/>
                                        <p:tgtEl>
                                          <p:spTgt spid="13107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1077">
                                            <p:txEl>
                                              <p:pRg st="4" end="4"/>
                                            </p:txEl>
                                          </p:spTgt>
                                        </p:tgtEl>
                                        <p:attrNameLst>
                                          <p:attrName>style.visibility</p:attrName>
                                        </p:attrNameLst>
                                      </p:cBhvr>
                                      <p:to>
                                        <p:strVal val="visible"/>
                                      </p:to>
                                    </p:set>
                                    <p:animEffect transition="in" filter="fade">
                                      <p:cBhvr>
                                        <p:cTn id="22" dur="500"/>
                                        <p:tgtEl>
                                          <p:spTgt spid="13107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1077">
                                            <p:txEl>
                                              <p:pRg st="5" end="5"/>
                                            </p:txEl>
                                          </p:spTgt>
                                        </p:tgtEl>
                                        <p:attrNameLst>
                                          <p:attrName>style.visibility</p:attrName>
                                        </p:attrNameLst>
                                      </p:cBhvr>
                                      <p:to>
                                        <p:strVal val="visible"/>
                                      </p:to>
                                    </p:set>
                                    <p:animEffect transition="in" filter="fade">
                                      <p:cBhvr>
                                        <p:cTn id="27" dur="500"/>
                                        <p:tgtEl>
                                          <p:spTgt spid="13107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par>
                                <p:cTn id="33" presetID="10"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par>
                                <p:cTn id="36" presetID="10"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1077">
                                            <p:txEl>
                                              <p:pRg st="6" end="6"/>
                                            </p:txEl>
                                          </p:spTgt>
                                        </p:tgtEl>
                                        <p:attrNameLst>
                                          <p:attrName>style.visibility</p:attrName>
                                        </p:attrNameLst>
                                      </p:cBhvr>
                                      <p:to>
                                        <p:strVal val="visible"/>
                                      </p:to>
                                    </p:set>
                                    <p:animEffect transition="in" filter="fade">
                                      <p:cBhvr>
                                        <p:cTn id="43" dur="500"/>
                                        <p:tgtEl>
                                          <p:spTgt spid="131077">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31077">
                                            <p:txEl>
                                              <p:pRg st="7" end="7"/>
                                            </p:txEl>
                                          </p:spTgt>
                                        </p:tgtEl>
                                        <p:attrNameLst>
                                          <p:attrName>style.visibility</p:attrName>
                                        </p:attrNameLst>
                                      </p:cBhvr>
                                      <p:to>
                                        <p:strVal val="visible"/>
                                      </p:to>
                                    </p:set>
                                    <p:animEffect transition="in" filter="fade">
                                      <p:cBhvr>
                                        <p:cTn id="48" dur="500"/>
                                        <p:tgtEl>
                                          <p:spTgt spid="131077">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31077">
                                            <p:txEl>
                                              <p:pRg st="8" end="8"/>
                                            </p:txEl>
                                          </p:spTgt>
                                        </p:tgtEl>
                                        <p:attrNameLst>
                                          <p:attrName>style.visibility</p:attrName>
                                        </p:attrNameLst>
                                      </p:cBhvr>
                                      <p:to>
                                        <p:strVal val="visible"/>
                                      </p:to>
                                    </p:set>
                                    <p:animEffect transition="in" filter="fade">
                                      <p:cBhvr>
                                        <p:cTn id="53" dur="500"/>
                                        <p:tgtEl>
                                          <p:spTgt spid="131077">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31077">
                                            <p:txEl>
                                              <p:pRg st="9" end="9"/>
                                            </p:txEl>
                                          </p:spTgt>
                                        </p:tgtEl>
                                        <p:attrNameLst>
                                          <p:attrName>style.visibility</p:attrName>
                                        </p:attrNameLst>
                                      </p:cBhvr>
                                      <p:to>
                                        <p:strVal val="visible"/>
                                      </p:to>
                                    </p:set>
                                    <p:animEffect transition="in" filter="fade">
                                      <p:cBhvr>
                                        <p:cTn id="58" dur="500"/>
                                        <p:tgtEl>
                                          <p:spTgt spid="13107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539552" y="2650808"/>
            <a:ext cx="8064896" cy="492443"/>
          </a:xfrm>
        </p:spPr>
        <p:txBody>
          <a:bodyPr/>
          <a:lstStyle/>
          <a:p>
            <a:pPr defTabSz="361950" eaLnBrk="1" hangingPunct="1"/>
            <a:r>
              <a:rPr lang="nb-NO" sz="3200" dirty="0" err="1">
                <a:solidFill>
                  <a:srgbClr val="E9EEE6"/>
                </a:solidFill>
                <a:latin typeface="Arial" panose="020B0604020202020204" pitchFamily="34" charset="0"/>
                <a:cs typeface="Arial" panose="020B0604020202020204" pitchFamily="34" charset="0"/>
              </a:rPr>
              <a:t>Environmental</a:t>
            </a:r>
            <a:r>
              <a:rPr lang="nb-NO" sz="3200" dirty="0">
                <a:solidFill>
                  <a:srgbClr val="E9EEE6"/>
                </a:solidFill>
                <a:latin typeface="Arial" panose="020B0604020202020204" pitchFamily="34" charset="0"/>
                <a:cs typeface="Arial" panose="020B0604020202020204" pitchFamily="34" charset="0"/>
              </a:rPr>
              <a:t> </a:t>
            </a:r>
            <a:r>
              <a:rPr lang="nb-NO" sz="3200" dirty="0" err="1">
                <a:solidFill>
                  <a:srgbClr val="E9EEE6"/>
                </a:solidFill>
                <a:latin typeface="Arial" panose="020B0604020202020204" pitchFamily="34" charset="0"/>
                <a:cs typeface="Arial" panose="020B0604020202020204" pitchFamily="34" charset="0"/>
              </a:rPr>
              <a:t>factors</a:t>
            </a:r>
            <a:endParaRPr lang="nb-NO" sz="3200" dirty="0">
              <a:solidFill>
                <a:srgbClr val="E9EEE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2371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ChangeArrowheads="1"/>
          </p:cNvSpPr>
          <p:nvPr/>
        </p:nvSpPr>
        <p:spPr bwMode="auto">
          <a:xfrm>
            <a:off x="570746" y="476672"/>
            <a:ext cx="8239387" cy="1106225"/>
          </a:xfrm>
          <a:prstGeom prst="rect">
            <a:avLst/>
          </a:prstGeom>
          <a:noFill/>
          <a:ln w="9525">
            <a:noFill/>
            <a:miter lim="800000"/>
            <a:headEnd/>
            <a:tailEnd/>
          </a:ln>
        </p:spPr>
        <p:txBody>
          <a:bodyPr anchor="b"/>
          <a:lstStyle/>
          <a:p>
            <a:pPr eaLnBrk="1" fontAlgn="auto" hangingPunct="1">
              <a:spcBef>
                <a:spcPts val="0"/>
              </a:spcBef>
              <a:spcAft>
                <a:spcPts val="0"/>
              </a:spcAft>
            </a:pPr>
            <a:r>
              <a:rPr lang="nb-NO" sz="3600" dirty="0" err="1">
                <a:solidFill>
                  <a:srgbClr val="009D7F"/>
                </a:solidFill>
                <a:latin typeface="Arial"/>
              </a:rPr>
              <a:t>Reasons</a:t>
            </a:r>
            <a:r>
              <a:rPr lang="nb-NO" sz="3600" dirty="0">
                <a:solidFill>
                  <a:srgbClr val="009D7F"/>
                </a:solidFill>
                <a:latin typeface="Arial"/>
              </a:rPr>
              <a:t> for </a:t>
            </a:r>
            <a:r>
              <a:rPr lang="nb-NO" sz="3600" dirty="0" err="1">
                <a:solidFill>
                  <a:srgbClr val="009D7F"/>
                </a:solidFill>
                <a:latin typeface="Arial"/>
              </a:rPr>
              <a:t>individual</a:t>
            </a:r>
            <a:r>
              <a:rPr lang="nb-NO" sz="3600" dirty="0">
                <a:solidFill>
                  <a:srgbClr val="009D7F"/>
                </a:solidFill>
                <a:latin typeface="Arial"/>
              </a:rPr>
              <a:t> </a:t>
            </a:r>
            <a:r>
              <a:rPr lang="nb-NO" sz="3600" dirty="0" err="1">
                <a:solidFill>
                  <a:srgbClr val="009D7F"/>
                </a:solidFill>
                <a:latin typeface="Arial"/>
              </a:rPr>
              <a:t>variation</a:t>
            </a:r>
            <a:r>
              <a:rPr lang="nb-NO" sz="3600" dirty="0">
                <a:solidFill>
                  <a:srgbClr val="009D7F"/>
                </a:solidFill>
                <a:latin typeface="Arial"/>
              </a:rPr>
              <a:t> in behaviour</a:t>
            </a:r>
            <a:endParaRPr lang="nb-NO" sz="3600" dirty="0">
              <a:solidFill>
                <a:srgbClr val="009D7F"/>
              </a:solidFill>
              <a:latin typeface="Arial"/>
              <a:cs typeface="+mn-cs"/>
            </a:endParaRPr>
          </a:p>
        </p:txBody>
      </p:sp>
      <p:sp>
        <p:nvSpPr>
          <p:cNvPr id="33797" name="Rectangle 5"/>
          <p:cNvSpPr>
            <a:spLocks noChangeArrowheads="1"/>
          </p:cNvSpPr>
          <p:nvPr/>
        </p:nvSpPr>
        <p:spPr bwMode="auto">
          <a:xfrm>
            <a:off x="1476375" y="1773238"/>
            <a:ext cx="7343775" cy="3352800"/>
          </a:xfrm>
          <a:prstGeom prst="rect">
            <a:avLst/>
          </a:prstGeom>
          <a:noFill/>
          <a:ln w="9525">
            <a:noFill/>
            <a:miter lim="800000"/>
            <a:headEnd/>
            <a:tailEnd/>
          </a:ln>
        </p:spPr>
        <p:txBody>
          <a:bodyPr lIns="0" rIns="0"/>
          <a:lstStyle/>
          <a:p>
            <a:pPr marL="287338" indent="-287338" eaLnBrk="1" fontAlgn="auto" hangingPunct="1">
              <a:lnSpc>
                <a:spcPct val="105000"/>
              </a:lnSpc>
              <a:spcBef>
                <a:spcPct val="20000"/>
              </a:spcBef>
              <a:spcAft>
                <a:spcPct val="20000"/>
              </a:spcAft>
              <a:buClr>
                <a:srgbClr val="E1A200"/>
              </a:buClr>
              <a:buSzPct val="90000"/>
              <a:buFont typeface="Webdings" pitchFamily="18" charset="2"/>
              <a:buNone/>
            </a:pPr>
            <a:r>
              <a:rPr lang="nb-NO" sz="2000">
                <a:solidFill>
                  <a:prstClr val="black"/>
                </a:solidFill>
                <a:latin typeface="Arial"/>
                <a:cs typeface="+mn-cs"/>
              </a:rPr>
              <a:t> </a:t>
            </a:r>
            <a:endParaRPr lang="nb-NO" sz="2000" b="1">
              <a:solidFill>
                <a:prstClr val="black"/>
              </a:solidFill>
              <a:latin typeface="Arial"/>
              <a:cs typeface="+mn-cs"/>
            </a:endParaRPr>
          </a:p>
          <a:p>
            <a:pPr marL="287338" indent="-287338" eaLnBrk="1" fontAlgn="auto" hangingPunct="1">
              <a:lnSpc>
                <a:spcPct val="105000"/>
              </a:lnSpc>
              <a:spcBef>
                <a:spcPct val="20000"/>
              </a:spcBef>
              <a:spcAft>
                <a:spcPct val="20000"/>
              </a:spcAft>
              <a:buClr>
                <a:srgbClr val="E1A200"/>
              </a:buClr>
              <a:buSzPct val="90000"/>
              <a:buFont typeface="Webdings" pitchFamily="18" charset="2"/>
              <a:buNone/>
            </a:pPr>
            <a:endParaRPr lang="nb-NO" sz="2000">
              <a:solidFill>
                <a:prstClr val="black"/>
              </a:solidFill>
              <a:latin typeface="Arial"/>
              <a:cs typeface="+mn-cs"/>
            </a:endParaRPr>
          </a:p>
        </p:txBody>
      </p:sp>
      <p:sp>
        <p:nvSpPr>
          <p:cNvPr id="33798" name="Text Box 8"/>
          <p:cNvSpPr txBox="1">
            <a:spLocks noChangeArrowheads="1"/>
          </p:cNvSpPr>
          <p:nvPr/>
        </p:nvSpPr>
        <p:spPr bwMode="auto">
          <a:xfrm>
            <a:off x="762000" y="3048000"/>
            <a:ext cx="2362200" cy="366713"/>
          </a:xfrm>
          <a:prstGeom prst="rect">
            <a:avLst/>
          </a:prstGeom>
          <a:noFill/>
          <a:ln w="9525">
            <a:noFill/>
            <a:miter lim="800000"/>
            <a:headEnd/>
            <a:tailEnd/>
          </a:ln>
        </p:spPr>
        <p:txBody>
          <a:bodyPr>
            <a:spAutoFit/>
          </a:bodyPr>
          <a:lstStyle/>
          <a:p>
            <a:pPr eaLnBrk="1" fontAlgn="auto" hangingPunct="1">
              <a:spcBef>
                <a:spcPct val="50000"/>
              </a:spcBef>
              <a:spcAft>
                <a:spcPts val="0"/>
              </a:spcAft>
            </a:pPr>
            <a:endParaRPr lang="en-GB" sz="1800">
              <a:solidFill>
                <a:prstClr val="black"/>
              </a:solidFill>
              <a:latin typeface="Arial"/>
              <a:cs typeface="+mn-cs"/>
            </a:endParaRPr>
          </a:p>
        </p:txBody>
      </p:sp>
      <p:sp>
        <p:nvSpPr>
          <p:cNvPr id="33799" name="Text Box 11"/>
          <p:cNvSpPr txBox="1">
            <a:spLocks noChangeArrowheads="1"/>
          </p:cNvSpPr>
          <p:nvPr/>
        </p:nvSpPr>
        <p:spPr bwMode="auto">
          <a:xfrm>
            <a:off x="914400" y="2362200"/>
            <a:ext cx="3048000" cy="366713"/>
          </a:xfrm>
          <a:prstGeom prst="rect">
            <a:avLst/>
          </a:prstGeom>
          <a:noFill/>
          <a:ln w="9525">
            <a:noFill/>
            <a:miter lim="800000"/>
            <a:headEnd/>
            <a:tailEnd/>
          </a:ln>
        </p:spPr>
        <p:txBody>
          <a:bodyPr>
            <a:spAutoFit/>
          </a:bodyPr>
          <a:lstStyle/>
          <a:p>
            <a:pPr eaLnBrk="1" fontAlgn="auto" hangingPunct="1">
              <a:spcBef>
                <a:spcPct val="50000"/>
              </a:spcBef>
              <a:spcAft>
                <a:spcPts val="0"/>
              </a:spcAft>
            </a:pPr>
            <a:endParaRPr lang="en-GB" sz="1800">
              <a:solidFill>
                <a:prstClr val="black"/>
              </a:solidFill>
              <a:latin typeface="Arial"/>
              <a:cs typeface="+mn-cs"/>
            </a:endParaRPr>
          </a:p>
        </p:txBody>
      </p:sp>
      <p:sp>
        <p:nvSpPr>
          <p:cNvPr id="13" name="Rectangle 3"/>
          <p:cNvSpPr txBox="1">
            <a:spLocks noChangeArrowheads="1"/>
          </p:cNvSpPr>
          <p:nvPr/>
        </p:nvSpPr>
        <p:spPr bwMode="auto">
          <a:xfrm>
            <a:off x="576000" y="1988840"/>
            <a:ext cx="8244150" cy="4630064"/>
          </a:xfrm>
          <a:prstGeom prst="rect">
            <a:avLst/>
          </a:prstGeom>
          <a:noFill/>
          <a:ln w="9525">
            <a:noFill/>
            <a:miter lim="800000"/>
            <a:headEnd/>
            <a:tailEnd/>
          </a:ln>
        </p:spPr>
        <p:txBody>
          <a:bodyPr lIns="0" rIns="0"/>
          <a:lstStyle/>
          <a:p>
            <a:pPr marL="287338" indent="-287338" defTabSz="444500" eaLnBrk="1" fontAlgn="auto" hangingPunct="1">
              <a:lnSpc>
                <a:spcPct val="90000"/>
              </a:lnSpc>
              <a:spcBef>
                <a:spcPct val="20000"/>
              </a:spcBef>
              <a:spcAft>
                <a:spcPct val="20000"/>
              </a:spcAft>
              <a:buSzPct val="90000"/>
              <a:buFont typeface="Webdings" pitchFamily="18" charset="2"/>
              <a:buChar char="="/>
              <a:defRPr/>
            </a:pPr>
            <a:r>
              <a:rPr lang="nb-NO" sz="2000" kern="0" dirty="0">
                <a:latin typeface="Arial"/>
                <a:cs typeface="Times New Roman" pitchFamily="18" charset="0"/>
              </a:rPr>
              <a:t>Owner’s personality</a:t>
            </a:r>
          </a:p>
          <a:p>
            <a:pPr marL="287338" indent="-287338" defTabSz="444500" eaLnBrk="1" fontAlgn="auto" hangingPunct="1">
              <a:lnSpc>
                <a:spcPct val="90000"/>
              </a:lnSpc>
              <a:spcBef>
                <a:spcPct val="20000"/>
              </a:spcBef>
              <a:spcAft>
                <a:spcPct val="20000"/>
              </a:spcAft>
              <a:buSzPct val="90000"/>
              <a:buFont typeface="Webdings" pitchFamily="18" charset="2"/>
              <a:buChar char="="/>
              <a:defRPr/>
            </a:pPr>
            <a:r>
              <a:rPr lang="nb-NO" sz="2000" kern="0" dirty="0">
                <a:latin typeface="Arial"/>
                <a:cs typeface="Times New Roman" pitchFamily="18" charset="0"/>
              </a:rPr>
              <a:t>Genes, </a:t>
            </a:r>
            <a:r>
              <a:rPr lang="nb-NO" sz="2000" kern="0" dirty="0" err="1">
                <a:latin typeface="Arial"/>
                <a:cs typeface="Times New Roman" pitchFamily="18" charset="0"/>
              </a:rPr>
              <a:t>breed</a:t>
            </a:r>
            <a:r>
              <a:rPr lang="nb-NO" sz="2000" kern="0" dirty="0">
                <a:latin typeface="Arial"/>
                <a:cs typeface="Times New Roman" pitchFamily="18" charset="0"/>
              </a:rPr>
              <a:t> </a:t>
            </a:r>
            <a:r>
              <a:rPr lang="nb-NO" sz="2000" kern="0" dirty="0" err="1">
                <a:latin typeface="Arial"/>
                <a:cs typeface="Times New Roman" pitchFamily="18" charset="0"/>
              </a:rPr>
              <a:t>differences</a:t>
            </a:r>
            <a:r>
              <a:rPr lang="nb-NO" sz="2000" kern="0" dirty="0">
                <a:latin typeface="Arial"/>
                <a:cs typeface="Times New Roman" pitchFamily="18" charset="0"/>
              </a:rPr>
              <a:t>, sex and age </a:t>
            </a:r>
            <a:r>
              <a:rPr lang="nb-NO" sz="2000" kern="0" dirty="0" err="1">
                <a:latin typeface="Arial"/>
                <a:cs typeface="Times New Roman" pitchFamily="18" charset="0"/>
              </a:rPr>
              <a:t>differences</a:t>
            </a:r>
            <a:endParaRPr lang="nb-NO" sz="2000" kern="0" dirty="0">
              <a:latin typeface="Arial"/>
              <a:cs typeface="Times New Roman" pitchFamily="18" charset="0"/>
            </a:endParaRPr>
          </a:p>
          <a:p>
            <a:pPr marL="287338" indent="-287338" defTabSz="444500" eaLnBrk="1" fontAlgn="auto" hangingPunct="1">
              <a:lnSpc>
                <a:spcPct val="90000"/>
              </a:lnSpc>
              <a:spcBef>
                <a:spcPct val="20000"/>
              </a:spcBef>
              <a:spcAft>
                <a:spcPct val="20000"/>
              </a:spcAft>
              <a:buSzPct val="90000"/>
              <a:buFont typeface="Webdings" pitchFamily="18" charset="2"/>
              <a:buChar char="="/>
              <a:defRPr/>
            </a:pPr>
            <a:r>
              <a:rPr lang="nb-NO" sz="2000" kern="0" dirty="0" err="1">
                <a:latin typeface="Arial"/>
                <a:cs typeface="Times New Roman" pitchFamily="18" charset="0"/>
              </a:rPr>
              <a:t>Colour</a:t>
            </a:r>
            <a:r>
              <a:rPr lang="nb-NO" sz="2000" kern="0" dirty="0">
                <a:latin typeface="Arial"/>
                <a:cs typeface="Times New Roman" pitchFamily="18" charset="0"/>
              </a:rPr>
              <a:t> </a:t>
            </a:r>
            <a:r>
              <a:rPr lang="nb-NO" sz="2000" kern="0" dirty="0" err="1">
                <a:latin typeface="Arial"/>
                <a:cs typeface="Times New Roman" pitchFamily="18" charset="0"/>
              </a:rPr>
              <a:t>genetics</a:t>
            </a:r>
            <a:r>
              <a:rPr lang="nb-NO" sz="2000" kern="0" dirty="0">
                <a:latin typeface="Arial"/>
                <a:cs typeface="Times New Roman" pitchFamily="18" charset="0"/>
              </a:rPr>
              <a:t> and behaviour</a:t>
            </a:r>
          </a:p>
          <a:p>
            <a:pPr marL="287338" indent="-287338" defTabSz="444500" eaLnBrk="1" fontAlgn="auto" hangingPunct="1">
              <a:lnSpc>
                <a:spcPct val="90000"/>
              </a:lnSpc>
              <a:spcBef>
                <a:spcPct val="20000"/>
              </a:spcBef>
              <a:spcAft>
                <a:spcPct val="20000"/>
              </a:spcAft>
              <a:buSzPct val="90000"/>
              <a:buFont typeface="Webdings" pitchFamily="18" charset="2"/>
              <a:buChar char="="/>
              <a:defRPr/>
            </a:pPr>
            <a:r>
              <a:rPr lang="nb-NO" sz="2000" kern="0" dirty="0">
                <a:latin typeface="Arial"/>
                <a:cs typeface="Times New Roman" pitchFamily="18" charset="0"/>
              </a:rPr>
              <a:t>Environment, </a:t>
            </a:r>
            <a:r>
              <a:rPr lang="nb-NO" sz="2000" kern="0" dirty="0" err="1">
                <a:latin typeface="Arial"/>
                <a:cs typeface="Times New Roman" pitchFamily="18" charset="0"/>
              </a:rPr>
              <a:t>experience</a:t>
            </a:r>
            <a:endParaRPr lang="nb-NO" sz="2000" kern="0" dirty="0">
              <a:latin typeface="Arial"/>
              <a:cs typeface="Times New Roman" pitchFamily="18" charset="0"/>
            </a:endParaRPr>
          </a:p>
          <a:p>
            <a:pPr marL="287338" indent="-287338" defTabSz="444500" eaLnBrk="1" fontAlgn="auto" hangingPunct="1">
              <a:lnSpc>
                <a:spcPct val="90000"/>
              </a:lnSpc>
              <a:spcBef>
                <a:spcPct val="20000"/>
              </a:spcBef>
              <a:spcAft>
                <a:spcPct val="20000"/>
              </a:spcAft>
              <a:buSzPct val="90000"/>
              <a:buFont typeface="Webdings" pitchFamily="18" charset="2"/>
              <a:buChar char="="/>
              <a:defRPr/>
            </a:pPr>
            <a:r>
              <a:rPr lang="nb-NO" sz="2000" kern="0" dirty="0">
                <a:latin typeface="Arial"/>
                <a:cs typeface="Times New Roman" pitchFamily="18" charset="0"/>
              </a:rPr>
              <a:t>Development over time:</a:t>
            </a:r>
          </a:p>
          <a:p>
            <a:pPr marL="723900" lvl="1" indent="-368300" defTabSz="444500" eaLnBrk="1" fontAlgn="auto" hangingPunct="1">
              <a:lnSpc>
                <a:spcPct val="90000"/>
              </a:lnSpc>
              <a:spcBef>
                <a:spcPct val="20000"/>
              </a:spcBef>
              <a:spcAft>
                <a:spcPct val="20000"/>
              </a:spcAft>
              <a:buSzPct val="90000"/>
              <a:buFont typeface="+mj-lt"/>
              <a:buAutoNum type="alphaLcParenR"/>
              <a:defRPr/>
            </a:pPr>
            <a:r>
              <a:rPr lang="nb-NO" sz="2000" kern="0" dirty="0">
                <a:latin typeface="Arial"/>
                <a:cs typeface="Times New Roman" pitchFamily="18" charset="0"/>
              </a:rPr>
              <a:t>alternative developmental paths to same result</a:t>
            </a:r>
          </a:p>
          <a:p>
            <a:pPr marL="723900" lvl="1" indent="-368300" defTabSz="444500" eaLnBrk="1" fontAlgn="auto" hangingPunct="1">
              <a:lnSpc>
                <a:spcPct val="90000"/>
              </a:lnSpc>
              <a:spcBef>
                <a:spcPct val="20000"/>
              </a:spcBef>
              <a:spcAft>
                <a:spcPct val="20000"/>
              </a:spcAft>
              <a:buSzPct val="90000"/>
              <a:buFont typeface="+mj-lt"/>
              <a:buAutoNum type="alphaLcParenR"/>
              <a:defRPr/>
            </a:pPr>
            <a:r>
              <a:rPr lang="nb-NO" sz="2000" kern="0" dirty="0">
                <a:latin typeface="Arial"/>
                <a:cs typeface="Times New Roman" pitchFamily="18" charset="0"/>
              </a:rPr>
              <a:t>different fathers in a litter</a:t>
            </a:r>
          </a:p>
          <a:p>
            <a:pPr marL="723900" lvl="1" indent="-368300" defTabSz="444500" eaLnBrk="1" fontAlgn="auto" hangingPunct="1">
              <a:lnSpc>
                <a:spcPct val="90000"/>
              </a:lnSpc>
              <a:spcBef>
                <a:spcPct val="20000"/>
              </a:spcBef>
              <a:spcAft>
                <a:spcPct val="20000"/>
              </a:spcAft>
              <a:buSzPct val="90000"/>
              <a:buFont typeface="+mj-lt"/>
              <a:buAutoNum type="alphaLcParenR"/>
              <a:defRPr/>
            </a:pPr>
            <a:r>
              <a:rPr lang="nb-NO" sz="2000" kern="0" dirty="0">
                <a:latin typeface="Arial"/>
                <a:cs typeface="Times New Roman" pitchFamily="18" charset="0"/>
              </a:rPr>
              <a:t>consistency in behaviour over time</a:t>
            </a:r>
          </a:p>
          <a:p>
            <a:pPr marL="287338" indent="-287338" defTabSz="444500" eaLnBrk="1" fontAlgn="auto" hangingPunct="1">
              <a:lnSpc>
                <a:spcPct val="90000"/>
              </a:lnSpc>
              <a:spcBef>
                <a:spcPct val="20000"/>
              </a:spcBef>
              <a:spcAft>
                <a:spcPct val="20000"/>
              </a:spcAft>
              <a:buSzPct val="90000"/>
              <a:buFont typeface="Webdings" pitchFamily="18" charset="2"/>
              <a:buChar char="="/>
              <a:defRPr/>
            </a:pPr>
            <a:r>
              <a:rPr lang="nb-NO" sz="2000" kern="0" dirty="0" err="1">
                <a:latin typeface="Arial"/>
                <a:cs typeface="Times New Roman" pitchFamily="18" charset="0"/>
              </a:rPr>
              <a:t>Stability</a:t>
            </a:r>
            <a:r>
              <a:rPr lang="nb-NO" sz="2000" kern="0" dirty="0">
                <a:latin typeface="Arial"/>
                <a:cs typeface="Times New Roman" pitchFamily="18" charset="0"/>
              </a:rPr>
              <a:t> in different </a:t>
            </a:r>
            <a:r>
              <a:rPr lang="nb-NO" sz="2000" kern="0" dirty="0" err="1">
                <a:latin typeface="Arial"/>
                <a:cs typeface="Times New Roman" pitchFamily="18" charset="0"/>
              </a:rPr>
              <a:t>situations</a:t>
            </a:r>
            <a:r>
              <a:rPr lang="nb-NO" sz="2000" kern="0" dirty="0">
                <a:latin typeface="Arial"/>
                <a:cs typeface="Times New Roman" pitchFamily="18" charset="0"/>
              </a:rPr>
              <a:t>?</a:t>
            </a:r>
          </a:p>
          <a:p>
            <a:pPr marL="266700" indent="-368300" defTabSz="444500" eaLnBrk="1" fontAlgn="auto" hangingPunct="1">
              <a:lnSpc>
                <a:spcPct val="90000"/>
              </a:lnSpc>
              <a:spcBef>
                <a:spcPct val="20000"/>
              </a:spcBef>
              <a:spcAft>
                <a:spcPct val="20000"/>
              </a:spcAft>
              <a:buClr>
                <a:srgbClr val="E1A200"/>
              </a:buClr>
              <a:buSzPct val="90000"/>
              <a:buFont typeface="Arial" pitchFamily="34" charset="0"/>
              <a:buChar char="●"/>
              <a:defRPr/>
            </a:pPr>
            <a:endParaRPr lang="nb-NO" sz="2000" kern="0" dirty="0">
              <a:solidFill>
                <a:prstClr val="white">
                  <a:lumMod val="85000"/>
                </a:prstClr>
              </a:solidFill>
              <a:latin typeface="Arial"/>
              <a:cs typeface="Times New Roman" pitchFamily="18" charset="0"/>
            </a:endParaRPr>
          </a:p>
          <a:p>
            <a:pPr marL="266700" indent="-368300" defTabSz="444500" eaLnBrk="1" fontAlgn="auto" hangingPunct="1">
              <a:lnSpc>
                <a:spcPct val="90000"/>
              </a:lnSpc>
              <a:spcBef>
                <a:spcPct val="20000"/>
              </a:spcBef>
              <a:spcAft>
                <a:spcPct val="20000"/>
              </a:spcAft>
              <a:buClr>
                <a:srgbClr val="E1A200"/>
              </a:buClr>
              <a:buSzPct val="90000"/>
              <a:buFont typeface="Arial" pitchFamily="34" charset="0"/>
              <a:buChar char="•"/>
              <a:defRPr/>
            </a:pPr>
            <a:endParaRPr lang="nb-NO" sz="2000" kern="0" dirty="0">
              <a:solidFill>
                <a:prstClr val="white">
                  <a:lumMod val="85000"/>
                </a:prstClr>
              </a:solidFill>
              <a:latin typeface="Arial"/>
              <a:cs typeface="Times New Roman" pitchFamily="18" charset="0"/>
            </a:endParaRPr>
          </a:p>
        </p:txBody>
      </p:sp>
      <p:sp>
        <p:nvSpPr>
          <p:cNvPr id="3" name="Date Placeholder 2"/>
          <p:cNvSpPr>
            <a:spLocks noGrp="1"/>
          </p:cNvSpPr>
          <p:nvPr>
            <p:ph type="dt" sz="half" idx="10"/>
          </p:nvPr>
        </p:nvSpPr>
        <p:spPr/>
        <p:txBody>
          <a:bodyPr/>
          <a:lstStyle/>
          <a:p>
            <a:r>
              <a:rPr lang="nb-NO"/>
              <a:t>Norwegian University of Life Sciences</a:t>
            </a:r>
            <a:endParaRPr lang="nb-NO" dirty="0"/>
          </a:p>
        </p:txBody>
      </p:sp>
      <p:sp>
        <p:nvSpPr>
          <p:cNvPr id="4" name="Footer Placeholder 3"/>
          <p:cNvSpPr>
            <a:spLocks noGrp="1"/>
          </p:cNvSpPr>
          <p:nvPr>
            <p:ph type="ftr" sz="quarter" idx="11"/>
          </p:nvPr>
        </p:nvSpPr>
        <p:spPr/>
        <p:txBody>
          <a:bodyPr/>
          <a:lstStyle/>
          <a:p>
            <a:r>
              <a:rPr lang="en-US"/>
              <a:t>The Cat - Behaviour and Welfare - Bjarne O. Braastad</a:t>
            </a:r>
            <a:endParaRPr lang="nb-NO"/>
          </a:p>
        </p:txBody>
      </p:sp>
      <p:sp>
        <p:nvSpPr>
          <p:cNvPr id="7" name="Slide Number Placeholder 6"/>
          <p:cNvSpPr>
            <a:spLocks noGrp="1"/>
          </p:cNvSpPr>
          <p:nvPr>
            <p:ph type="sldNum" sz="quarter" idx="12"/>
          </p:nvPr>
        </p:nvSpPr>
        <p:spPr/>
        <p:txBody>
          <a:bodyPr/>
          <a:lstStyle/>
          <a:p>
            <a:fld id="{76503D8D-F27D-49CA-A299-3589FD585F6D}" type="slidenum">
              <a:rPr lang="nb-NO" smtClean="0"/>
              <a:pPr/>
              <a:t>28</a:t>
            </a:fld>
            <a:endParaRPr lang="nb-NO"/>
          </a:p>
        </p:txBody>
      </p:sp>
    </p:spTree>
    <p:extLst>
      <p:ext uri="{BB962C8B-B14F-4D97-AF65-F5344CB8AC3E}">
        <p14:creationId xmlns:p14="http://schemas.microsoft.com/office/powerpoint/2010/main" val="1991765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05737" y="352981"/>
            <a:ext cx="7308368" cy="1046440"/>
          </a:xfrm>
        </p:spPr>
        <p:txBody>
          <a:bodyPr/>
          <a:lstStyle/>
          <a:p>
            <a:r>
              <a:rPr lang="nb-NO" dirty="0"/>
              <a:t>Behaviour traits in cats</a:t>
            </a:r>
            <a:br>
              <a:rPr lang="nb-NO" dirty="0"/>
            </a:br>
            <a:r>
              <a:rPr lang="nb-NO" sz="1400" dirty="0"/>
              <a:t>(Silja, C.B. Eriksen, 2014, Behavioural characteristics of pedigree cats in Norway. MSc thesis, Norwegian University of Life Sciences)</a:t>
            </a:r>
          </a:p>
        </p:txBody>
      </p:sp>
      <p:sp>
        <p:nvSpPr>
          <p:cNvPr id="3" name="Plassholder for innhold 2"/>
          <p:cNvSpPr>
            <a:spLocks noGrp="1"/>
          </p:cNvSpPr>
          <p:nvPr>
            <p:ph idx="1"/>
          </p:nvPr>
        </p:nvSpPr>
        <p:spPr>
          <a:xfrm>
            <a:off x="576000" y="1649300"/>
            <a:ext cx="8028448" cy="4968552"/>
          </a:xfrm>
        </p:spPr>
        <p:txBody>
          <a:bodyPr/>
          <a:lstStyle/>
          <a:p>
            <a:r>
              <a:rPr lang="nb-NO" sz="1900" dirty="0"/>
              <a:t>99 questions to cat owners </a:t>
            </a:r>
            <a:r>
              <a:rPr lang="nb-NO" sz="1900" dirty="0">
                <a:sym typeface="Wingdings" panose="05000000000000000000" pitchFamily="2" charset="2"/>
              </a:rPr>
              <a:t> factor analysis  22 behavioural traits (factors) representing 81 behaviour categories</a:t>
            </a:r>
          </a:p>
          <a:p>
            <a:r>
              <a:rPr lang="nb-NO" sz="1900" u="sng" dirty="0"/>
              <a:t>Most prominent behaviour traits in cats </a:t>
            </a:r>
            <a:r>
              <a:rPr lang="nb-NO" sz="1600" u="sng" dirty="0"/>
              <a:t>(N=1204)</a:t>
            </a:r>
          </a:p>
          <a:p>
            <a:pPr lvl="1"/>
            <a:r>
              <a:rPr lang="nb-NO" sz="1900" dirty="0" err="1"/>
              <a:t>attention</a:t>
            </a:r>
            <a:r>
              <a:rPr lang="nb-NO" sz="1900" dirty="0"/>
              <a:t> </a:t>
            </a:r>
            <a:r>
              <a:rPr lang="nb-NO" sz="1900" dirty="0" err="1"/>
              <a:t>seeking</a:t>
            </a:r>
            <a:r>
              <a:rPr lang="nb-NO" sz="1900" dirty="0"/>
              <a:t>; </a:t>
            </a:r>
            <a:r>
              <a:rPr lang="nb-NO" sz="1900" dirty="0" err="1"/>
              <a:t>vocalizing</a:t>
            </a:r>
            <a:r>
              <a:rPr lang="nb-NO" sz="1900" dirty="0"/>
              <a:t> </a:t>
            </a:r>
            <a:r>
              <a:rPr lang="nb-NO" sz="1900" dirty="0" err="1"/>
              <a:t>towards</a:t>
            </a:r>
            <a:r>
              <a:rPr lang="nb-NO" sz="1900" dirty="0"/>
              <a:t> </a:t>
            </a:r>
            <a:r>
              <a:rPr lang="nb-NO" sz="1900" dirty="0" err="1"/>
              <a:t>owner</a:t>
            </a:r>
            <a:r>
              <a:rPr lang="nb-NO" sz="1900" dirty="0"/>
              <a:t>; </a:t>
            </a:r>
            <a:r>
              <a:rPr lang="nb-NO" sz="1900" dirty="0" err="1"/>
              <a:t>predatory</a:t>
            </a:r>
            <a:r>
              <a:rPr lang="nb-NO" sz="1900" dirty="0"/>
              <a:t> behaviour; </a:t>
            </a:r>
            <a:r>
              <a:rPr lang="nb-NO" sz="1900" dirty="0" err="1"/>
              <a:t>sociability</a:t>
            </a:r>
            <a:r>
              <a:rPr lang="nb-NO" sz="1900" dirty="0"/>
              <a:t> </a:t>
            </a:r>
            <a:r>
              <a:rPr lang="nb-NO" sz="1900" dirty="0" err="1"/>
              <a:t>with</a:t>
            </a:r>
            <a:r>
              <a:rPr lang="nb-NO" sz="1900" dirty="0"/>
              <a:t> </a:t>
            </a:r>
            <a:r>
              <a:rPr lang="nb-NO" sz="1900" dirty="0" err="1"/>
              <a:t>people</a:t>
            </a:r>
            <a:r>
              <a:rPr lang="nb-NO" sz="1900" dirty="0"/>
              <a:t>; </a:t>
            </a:r>
            <a:r>
              <a:rPr lang="nb-NO" sz="1900" dirty="0" err="1"/>
              <a:t>moderately</a:t>
            </a:r>
            <a:r>
              <a:rPr lang="nb-NO" sz="1900" dirty="0"/>
              <a:t> </a:t>
            </a:r>
            <a:r>
              <a:rPr lang="nb-NO" sz="1900" dirty="0" err="1"/>
              <a:t>active</a:t>
            </a:r>
            <a:r>
              <a:rPr lang="nb-NO" sz="1900" dirty="0"/>
              <a:t> and </a:t>
            </a:r>
            <a:r>
              <a:rPr lang="nb-NO" sz="1900" dirty="0" err="1"/>
              <a:t>playful</a:t>
            </a:r>
            <a:endParaRPr lang="nb-NO" sz="1900" dirty="0"/>
          </a:p>
          <a:p>
            <a:r>
              <a:rPr lang="nb-NO" sz="1900" u="sng" dirty="0"/>
              <a:t>Less common traits</a:t>
            </a:r>
          </a:p>
          <a:p>
            <a:pPr lvl="1"/>
            <a:r>
              <a:rPr lang="nb-NO" sz="1900" dirty="0"/>
              <a:t>behaviour problems in general; toilet problems; aggression towards unfamiliar people, dogs or cats in the household; touch sensitivity; reluctant to be held firmly </a:t>
            </a:r>
          </a:p>
          <a:p>
            <a:r>
              <a:rPr lang="nb-NO" sz="1900" dirty="0"/>
              <a:t>Cats in </a:t>
            </a:r>
            <a:r>
              <a:rPr lang="nb-NO" sz="1900" dirty="0" err="1"/>
              <a:t>large</a:t>
            </a:r>
            <a:r>
              <a:rPr lang="nb-NO" sz="1900" dirty="0"/>
              <a:t> </a:t>
            </a:r>
            <a:r>
              <a:rPr lang="nb-NO" sz="1900" dirty="0" err="1"/>
              <a:t>indoor</a:t>
            </a:r>
            <a:r>
              <a:rPr lang="nb-NO" sz="1900" dirty="0"/>
              <a:t> </a:t>
            </a:r>
            <a:r>
              <a:rPr lang="nb-NO" sz="1900" dirty="0" err="1"/>
              <a:t>populations</a:t>
            </a:r>
            <a:r>
              <a:rPr lang="nb-NO" sz="1900" dirty="0"/>
              <a:t> </a:t>
            </a:r>
            <a:r>
              <a:rPr lang="nb-NO" sz="1900" dirty="0" err="1"/>
              <a:t>are</a:t>
            </a:r>
            <a:r>
              <a:rPr lang="nb-NO" sz="1900" dirty="0"/>
              <a:t> more </a:t>
            </a:r>
            <a:r>
              <a:rPr lang="nb-NO" sz="1900" i="1" dirty="0" err="1"/>
              <a:t>sociable</a:t>
            </a:r>
            <a:r>
              <a:rPr lang="nb-NO" sz="1900" dirty="0"/>
              <a:t>. </a:t>
            </a:r>
          </a:p>
          <a:p>
            <a:r>
              <a:rPr lang="nb-NO" sz="1900" dirty="0"/>
              <a:t>Weak, but significant </a:t>
            </a:r>
            <a:r>
              <a:rPr lang="nb-NO" sz="1900" i="1" dirty="0"/>
              <a:t>age effects </a:t>
            </a:r>
            <a:r>
              <a:rPr lang="nb-NO" sz="1900" dirty="0"/>
              <a:t>on behaviour </a:t>
            </a:r>
          </a:p>
          <a:p>
            <a:r>
              <a:rPr lang="nb-NO" sz="1900" dirty="0"/>
              <a:t>Pronounced </a:t>
            </a:r>
            <a:r>
              <a:rPr lang="nb-NO" sz="1900" i="1" dirty="0"/>
              <a:t>breed differences </a:t>
            </a:r>
            <a:r>
              <a:rPr lang="nb-NO" sz="1900" dirty="0"/>
              <a:t>in behaviour</a:t>
            </a:r>
          </a:p>
          <a:p>
            <a:r>
              <a:rPr lang="nb-NO" sz="1900" dirty="0"/>
              <a:t>Cats in this material probably have owners with above-average interest in cats. </a:t>
            </a:r>
          </a:p>
          <a:p>
            <a:endParaRPr lang="nb-NO" sz="1800" dirty="0"/>
          </a:p>
        </p:txBody>
      </p:sp>
      <p:sp>
        <p:nvSpPr>
          <p:cNvPr id="5" name="Date Placeholder 4"/>
          <p:cNvSpPr>
            <a:spLocks noGrp="1"/>
          </p:cNvSpPr>
          <p:nvPr>
            <p:ph type="dt" sz="half" idx="10"/>
          </p:nvPr>
        </p:nvSpPr>
        <p:spPr/>
        <p:txBody>
          <a:bodyPr/>
          <a:lstStyle/>
          <a:p>
            <a:r>
              <a:rPr lang="nb-NO"/>
              <a:t>Norwegian University of Life Sciences</a:t>
            </a:r>
            <a:endParaRPr lang="nb-NO" dirty="0"/>
          </a:p>
        </p:txBody>
      </p:sp>
      <p:sp>
        <p:nvSpPr>
          <p:cNvPr id="6" name="Footer Placeholder 5"/>
          <p:cNvSpPr>
            <a:spLocks noGrp="1"/>
          </p:cNvSpPr>
          <p:nvPr>
            <p:ph type="ftr" sz="quarter" idx="11"/>
          </p:nvPr>
        </p:nvSpPr>
        <p:spPr/>
        <p:txBody>
          <a:bodyPr/>
          <a:lstStyle/>
          <a:p>
            <a:r>
              <a:rPr lang="en-US"/>
              <a:t>The Cat - Behaviour and Welfare - Bjarne O. Braastad</a:t>
            </a:r>
            <a:endParaRPr lang="nb-NO"/>
          </a:p>
        </p:txBody>
      </p:sp>
      <p:sp>
        <p:nvSpPr>
          <p:cNvPr id="9" name="Slide Number Placeholder 8"/>
          <p:cNvSpPr>
            <a:spLocks noGrp="1"/>
          </p:cNvSpPr>
          <p:nvPr>
            <p:ph type="sldNum" sz="quarter" idx="12"/>
          </p:nvPr>
        </p:nvSpPr>
        <p:spPr/>
        <p:txBody>
          <a:bodyPr/>
          <a:lstStyle/>
          <a:p>
            <a:fld id="{76503D8D-F27D-49CA-A299-3589FD585F6D}" type="slidenum">
              <a:rPr lang="nb-NO" smtClean="0"/>
              <a:pPr/>
              <a:t>2</a:t>
            </a:fld>
            <a:endParaRPr lang="nb-NO"/>
          </a:p>
        </p:txBody>
      </p:sp>
    </p:spTree>
    <p:extLst>
      <p:ext uri="{BB962C8B-B14F-4D97-AF65-F5344CB8AC3E}">
        <p14:creationId xmlns:p14="http://schemas.microsoft.com/office/powerpoint/2010/main" val="13186681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a:xfrm>
            <a:off x="474984" y="510388"/>
            <a:ext cx="8560218" cy="492443"/>
          </a:xfrm>
        </p:spPr>
        <p:txBody>
          <a:bodyPr/>
          <a:lstStyle/>
          <a:p>
            <a:pPr eaLnBrk="1" hangingPunct="1"/>
            <a:r>
              <a:rPr lang="nb-NO" sz="3100" dirty="0" err="1"/>
              <a:t>Factors</a:t>
            </a:r>
            <a:r>
              <a:rPr lang="nb-NO" sz="3100" dirty="0"/>
              <a:t> </a:t>
            </a:r>
            <a:r>
              <a:rPr lang="nb-NO" sz="3100" dirty="0" err="1"/>
              <a:t>that</a:t>
            </a:r>
            <a:r>
              <a:rPr lang="nb-NO" sz="3100" dirty="0"/>
              <a:t> </a:t>
            </a:r>
            <a:r>
              <a:rPr lang="nb-NO" sz="3100" dirty="0" err="1"/>
              <a:t>affect</a:t>
            </a:r>
            <a:r>
              <a:rPr lang="nb-NO" sz="3100" dirty="0"/>
              <a:t> </a:t>
            </a:r>
            <a:r>
              <a:rPr lang="nb-NO" sz="3100" dirty="0" err="1"/>
              <a:t>friendliness</a:t>
            </a:r>
            <a:r>
              <a:rPr lang="nb-NO" sz="3100" dirty="0"/>
              <a:t> to </a:t>
            </a:r>
            <a:r>
              <a:rPr lang="nb-NO" sz="3100" dirty="0" err="1"/>
              <a:t>humans</a:t>
            </a:r>
            <a:endParaRPr lang="nb-NO" sz="3100" dirty="0"/>
          </a:p>
        </p:txBody>
      </p:sp>
      <p:pic>
        <p:nvPicPr>
          <p:cNvPr id="37893" name="Picture 4" descr="Personlighet - katte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7584" y="1076327"/>
            <a:ext cx="6804558" cy="4536504"/>
          </a:xfrm>
          <a:prstGeom prst="rect">
            <a:avLst/>
          </a:prstGeom>
          <a:noFill/>
          <a:ln w="9525">
            <a:noFill/>
            <a:miter lim="800000"/>
            <a:headEnd/>
            <a:tailEnd/>
          </a:ln>
        </p:spPr>
      </p:pic>
      <p:sp>
        <p:nvSpPr>
          <p:cNvPr id="6" name="TekstSylinder 5"/>
          <p:cNvSpPr txBox="1"/>
          <p:nvPr/>
        </p:nvSpPr>
        <p:spPr>
          <a:xfrm>
            <a:off x="474984" y="5661248"/>
            <a:ext cx="8201472" cy="461665"/>
          </a:xfrm>
          <a:prstGeom prst="rect">
            <a:avLst/>
          </a:prstGeom>
          <a:noFill/>
        </p:spPr>
        <p:txBody>
          <a:bodyPr wrap="square" rtlCol="0">
            <a:spAutoFit/>
          </a:bodyPr>
          <a:lstStyle/>
          <a:p>
            <a:pPr eaLnBrk="1" fontAlgn="auto" hangingPunct="1">
              <a:spcBef>
                <a:spcPts val="0"/>
              </a:spcBef>
              <a:spcAft>
                <a:spcPts val="0"/>
              </a:spcAft>
            </a:pPr>
            <a:r>
              <a:rPr lang="en-GB" sz="1200" dirty="0">
                <a:solidFill>
                  <a:prstClr val="black"/>
                </a:solidFill>
                <a:latin typeface="Arial"/>
                <a:cs typeface="+mn-cs"/>
              </a:rPr>
              <a:t>(Mendl &amp; Harcourt, 2000, in: Turner &amp; Bateson (eds) </a:t>
            </a:r>
            <a:r>
              <a:rPr lang="en-GB" sz="1200" i="1" dirty="0">
                <a:solidFill>
                  <a:prstClr val="black"/>
                </a:solidFill>
                <a:latin typeface="Arial"/>
                <a:cs typeface="+mn-cs"/>
              </a:rPr>
              <a:t>The Domestic Cat</a:t>
            </a:r>
            <a:r>
              <a:rPr lang="en-GB" sz="1200" dirty="0">
                <a:solidFill>
                  <a:prstClr val="black"/>
                </a:solidFill>
                <a:latin typeface="Arial"/>
                <a:cs typeface="+mn-cs"/>
              </a:rPr>
              <a:t>, 2</a:t>
            </a:r>
            <a:r>
              <a:rPr lang="en-GB" sz="1200" baseline="30000" dirty="0">
                <a:solidFill>
                  <a:prstClr val="black"/>
                </a:solidFill>
                <a:latin typeface="Arial"/>
                <a:cs typeface="+mn-cs"/>
              </a:rPr>
              <a:t>nd</a:t>
            </a:r>
            <a:r>
              <a:rPr lang="en-GB" sz="1200" dirty="0">
                <a:solidFill>
                  <a:prstClr val="black"/>
                </a:solidFill>
                <a:latin typeface="Arial"/>
                <a:cs typeface="+mn-cs"/>
              </a:rPr>
              <a:t> </a:t>
            </a:r>
            <a:r>
              <a:rPr lang="en-GB" sz="1200" dirty="0" err="1">
                <a:solidFill>
                  <a:prstClr val="black"/>
                </a:solidFill>
                <a:latin typeface="Arial"/>
                <a:cs typeface="+mn-cs"/>
              </a:rPr>
              <a:t>edn</a:t>
            </a:r>
            <a:r>
              <a:rPr lang="en-GB" sz="1200" dirty="0">
                <a:solidFill>
                  <a:prstClr val="black"/>
                </a:solidFill>
                <a:latin typeface="Arial"/>
                <a:cs typeface="+mn-cs"/>
              </a:rPr>
              <a:t>, Cambridge University Press, Cambridge, UK )</a:t>
            </a:r>
          </a:p>
        </p:txBody>
      </p:sp>
      <p:sp>
        <p:nvSpPr>
          <p:cNvPr id="3" name="Date Placeholder 2"/>
          <p:cNvSpPr>
            <a:spLocks noGrp="1"/>
          </p:cNvSpPr>
          <p:nvPr>
            <p:ph type="dt" sz="half" idx="10"/>
          </p:nvPr>
        </p:nvSpPr>
        <p:spPr/>
        <p:txBody>
          <a:bodyPr/>
          <a:lstStyle/>
          <a:p>
            <a:r>
              <a:rPr lang="nb-NO"/>
              <a:t>Norwegian University of Life Sciences</a:t>
            </a:r>
            <a:endParaRPr lang="nb-NO" dirty="0"/>
          </a:p>
        </p:txBody>
      </p:sp>
      <p:sp>
        <p:nvSpPr>
          <p:cNvPr id="4" name="Footer Placeholder 3"/>
          <p:cNvSpPr>
            <a:spLocks noGrp="1"/>
          </p:cNvSpPr>
          <p:nvPr>
            <p:ph type="ftr" sz="quarter" idx="11"/>
          </p:nvPr>
        </p:nvSpPr>
        <p:spPr/>
        <p:txBody>
          <a:bodyPr/>
          <a:lstStyle/>
          <a:p>
            <a:r>
              <a:rPr lang="en-US"/>
              <a:t>The Cat - Behaviour and Welfare - Bjarne O. Braastad</a:t>
            </a:r>
            <a:endParaRPr lang="nb-NO"/>
          </a:p>
        </p:txBody>
      </p:sp>
      <p:sp>
        <p:nvSpPr>
          <p:cNvPr id="8" name="Slide Number Placeholder 7"/>
          <p:cNvSpPr>
            <a:spLocks noGrp="1"/>
          </p:cNvSpPr>
          <p:nvPr>
            <p:ph type="sldNum" sz="quarter" idx="12"/>
          </p:nvPr>
        </p:nvSpPr>
        <p:spPr/>
        <p:txBody>
          <a:bodyPr/>
          <a:lstStyle/>
          <a:p>
            <a:fld id="{76503D8D-F27D-49CA-A299-3589FD585F6D}" type="slidenum">
              <a:rPr lang="nb-NO" smtClean="0"/>
              <a:pPr/>
              <a:t>29</a:t>
            </a:fld>
            <a:endParaRPr lang="nb-NO"/>
          </a:p>
        </p:txBody>
      </p:sp>
    </p:spTree>
    <p:extLst>
      <p:ext uri="{BB962C8B-B14F-4D97-AF65-F5344CB8AC3E}">
        <p14:creationId xmlns:p14="http://schemas.microsoft.com/office/powerpoint/2010/main" val="2316286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Rectangle 2"/>
          <p:cNvSpPr>
            <a:spLocks noGrp="1" noChangeArrowheads="1"/>
          </p:cNvSpPr>
          <p:nvPr>
            <p:ph type="title"/>
          </p:nvPr>
        </p:nvSpPr>
        <p:spPr>
          <a:xfrm>
            <a:off x="683568" y="331972"/>
            <a:ext cx="6958552" cy="1107996"/>
          </a:xfrm>
        </p:spPr>
        <p:txBody>
          <a:bodyPr/>
          <a:lstStyle/>
          <a:p>
            <a:pPr eaLnBrk="1" hangingPunct="1"/>
            <a:r>
              <a:rPr lang="nb-NO" sz="3600" dirty="0"/>
              <a:t>More on cats’ behaviour and welfare is found here </a:t>
            </a:r>
            <a:r>
              <a:rPr lang="nb-NO" sz="2800" dirty="0"/>
              <a:t>(in Norwegian)</a:t>
            </a:r>
            <a:endParaRPr lang="nb-NO" sz="3600" dirty="0"/>
          </a:p>
        </p:txBody>
      </p:sp>
      <p:sp>
        <p:nvSpPr>
          <p:cNvPr id="7" name="TekstSylinder 6"/>
          <p:cNvSpPr txBox="1"/>
          <p:nvPr/>
        </p:nvSpPr>
        <p:spPr>
          <a:xfrm>
            <a:off x="539552" y="1988840"/>
            <a:ext cx="8332468" cy="4478149"/>
          </a:xfrm>
          <a:prstGeom prst="rect">
            <a:avLst/>
          </a:prstGeom>
          <a:noFill/>
        </p:spPr>
        <p:txBody>
          <a:bodyPr wrap="square" rtlCol="0">
            <a:spAutoFit/>
          </a:bodyPr>
          <a:lstStyle>
            <a:defPPr>
              <a:defRPr lang="nb-NO"/>
            </a:defPPr>
            <a:lvl1pPr algn="l" rtl="0" eaLnBrk="0" fontAlgn="base" hangingPunct="0">
              <a:spcBef>
                <a:spcPct val="0"/>
              </a:spcBef>
              <a:spcAft>
                <a:spcPct val="0"/>
              </a:spcAft>
              <a:defRPr sz="2400" kern="1200">
                <a:solidFill>
                  <a:schemeClr val="tx1"/>
                </a:solidFill>
                <a:latin typeface="Arial" charset="0"/>
                <a:ea typeface="+mn-ea"/>
                <a:cs typeface="Arial" charset="0"/>
              </a:defRPr>
            </a:lvl1pPr>
            <a:lvl2pPr marL="457200" algn="l" rtl="0" eaLnBrk="0" fontAlgn="base" hangingPunct="0">
              <a:spcBef>
                <a:spcPct val="0"/>
              </a:spcBef>
              <a:spcAft>
                <a:spcPct val="0"/>
              </a:spcAft>
              <a:defRPr sz="2400" kern="1200">
                <a:solidFill>
                  <a:schemeClr val="tx1"/>
                </a:solidFill>
                <a:latin typeface="Arial" charset="0"/>
                <a:ea typeface="+mn-ea"/>
                <a:cs typeface="Arial" charset="0"/>
              </a:defRPr>
            </a:lvl2pPr>
            <a:lvl3pPr marL="914400" algn="l" rtl="0" eaLnBrk="0" fontAlgn="base" hangingPunct="0">
              <a:spcBef>
                <a:spcPct val="0"/>
              </a:spcBef>
              <a:spcAft>
                <a:spcPct val="0"/>
              </a:spcAft>
              <a:defRPr sz="2400" kern="1200">
                <a:solidFill>
                  <a:schemeClr val="tx1"/>
                </a:solidFill>
                <a:latin typeface="Arial" charset="0"/>
                <a:ea typeface="+mn-ea"/>
                <a:cs typeface="Arial" charset="0"/>
              </a:defRPr>
            </a:lvl3pPr>
            <a:lvl4pPr marL="1371600" algn="l" rtl="0" eaLnBrk="0" fontAlgn="base" hangingPunct="0">
              <a:spcBef>
                <a:spcPct val="0"/>
              </a:spcBef>
              <a:spcAft>
                <a:spcPct val="0"/>
              </a:spcAft>
              <a:defRPr sz="2400" kern="1200">
                <a:solidFill>
                  <a:schemeClr val="tx1"/>
                </a:solidFill>
                <a:latin typeface="Arial" charset="0"/>
                <a:ea typeface="+mn-ea"/>
                <a:cs typeface="Arial" charset="0"/>
              </a:defRPr>
            </a:lvl4pPr>
            <a:lvl5pPr marL="1828800" algn="l" rtl="0" eaLnBrk="0" fontAlgn="base" hangingPunct="0">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marL="342900" marR="0" lvl="0" indent="-342900" algn="l" defTabSz="914400" rtl="0" eaLnBrk="0" fontAlgn="base" latinLnBrk="0" hangingPunct="0">
              <a:lnSpc>
                <a:spcPct val="100000"/>
              </a:lnSpc>
              <a:spcBef>
                <a:spcPts val="600"/>
              </a:spcBef>
              <a:spcAft>
                <a:spcPts val="600"/>
              </a:spcAft>
              <a:buClr>
                <a:srgbClr val="009D7F"/>
              </a:buClr>
              <a:buSzTx/>
              <a:buFont typeface="Symbol" pitchFamily="18" charset="2"/>
              <a:buChar char="·"/>
              <a:tabLst/>
              <a:defRPr/>
            </a:pPr>
            <a:r>
              <a:rPr kumimoji="0" lang="nb-NO" sz="2000" b="0" i="0" u="none" strike="noStrike" kern="1200" cap="none" spc="0" normalizeH="0" baseline="0" noProof="0" dirty="0">
                <a:ln>
                  <a:noFill/>
                </a:ln>
                <a:solidFill>
                  <a:srgbClr val="000000"/>
                </a:solidFill>
                <a:effectLst/>
                <a:uLnTx/>
                <a:uFillTx/>
                <a:latin typeface="Arial" charset="0"/>
                <a:ea typeface="+mn-ea"/>
                <a:cs typeface="Arial" charset="0"/>
                <a:hlinkClick r:id="rId3"/>
              </a:rPr>
              <a:t>www.braastad.info</a:t>
            </a:r>
            <a:r>
              <a:rPr kumimoji="0" lang="nb-NO" sz="2000" b="0" i="0" u="none" strike="noStrike" kern="1200" cap="none" spc="0" normalizeH="0" baseline="0" noProof="0" dirty="0">
                <a:ln>
                  <a:noFill/>
                </a:ln>
                <a:solidFill>
                  <a:srgbClr val="000000"/>
                </a:solidFill>
                <a:effectLst/>
                <a:uLnTx/>
                <a:uFillTx/>
                <a:latin typeface="Arial" charset="0"/>
                <a:ea typeface="+mn-ea"/>
                <a:cs typeface="Arial" charset="0"/>
              </a:rPr>
              <a:t> </a:t>
            </a:r>
            <a:r>
              <a:rPr kumimoji="0" lang="nb-NO" sz="2000" b="0" i="0" u="none" strike="noStrike" kern="1200" cap="none" spc="0" normalizeH="0" baseline="0" noProof="0" dirty="0">
                <a:ln>
                  <a:noFill/>
                </a:ln>
                <a:effectLst/>
                <a:uLnTx/>
                <a:uFillTx/>
                <a:latin typeface="Arial" charset="0"/>
                <a:ea typeface="+mn-ea"/>
                <a:cs typeface="Arial" charset="0"/>
              </a:rPr>
              <a:t>–</a:t>
            </a:r>
            <a:r>
              <a:rPr kumimoji="0" lang="nb-NO" sz="2000" b="0" i="0" u="none" strike="noStrike" kern="1200" cap="none" spc="0" normalizeH="0" baseline="0" noProof="0" dirty="0">
                <a:ln>
                  <a:noFill/>
                </a:ln>
                <a:solidFill>
                  <a:srgbClr val="000000"/>
                </a:solidFill>
                <a:effectLst/>
                <a:uLnTx/>
                <a:uFillTx/>
                <a:latin typeface="Arial" charset="0"/>
                <a:ea typeface="+mn-ea"/>
                <a:cs typeface="Arial" charset="0"/>
              </a:rPr>
              <a:t> Braastad’s website on ethology, animal welfare, cats and human–animal relationship</a:t>
            </a:r>
          </a:p>
          <a:p>
            <a:pPr marL="342900" marR="0" lvl="0" indent="-342900" algn="l" defTabSz="914400" rtl="0" eaLnBrk="0" fontAlgn="base" latinLnBrk="0" hangingPunct="0">
              <a:lnSpc>
                <a:spcPct val="100000"/>
              </a:lnSpc>
              <a:spcBef>
                <a:spcPts val="600"/>
              </a:spcBef>
              <a:spcAft>
                <a:spcPts val="600"/>
              </a:spcAft>
              <a:buClr>
                <a:srgbClr val="009D7F"/>
              </a:buClr>
              <a:buSzTx/>
              <a:buFont typeface="Symbol" pitchFamily="18" charset="2"/>
              <a:buChar char="·"/>
              <a:tabLst/>
              <a:defRPr/>
            </a:pPr>
            <a:r>
              <a:rPr kumimoji="0" lang="nb-NO" sz="2000" b="0" i="0" u="none" strike="noStrike" kern="1200" cap="none" spc="0" normalizeH="0" baseline="0" noProof="0" dirty="0">
                <a:ln>
                  <a:noFill/>
                </a:ln>
                <a:solidFill>
                  <a:srgbClr val="000000"/>
                </a:solidFill>
                <a:effectLst/>
                <a:uLnTx/>
                <a:uFillTx/>
                <a:latin typeface="Arial" charset="0"/>
                <a:ea typeface="+mn-ea"/>
                <a:cs typeface="Arial" charset="0"/>
                <a:hlinkClick r:id="rId4"/>
              </a:rPr>
              <a:t>www.facebook.com/KattenAtferdVelferd</a:t>
            </a:r>
            <a:r>
              <a:rPr kumimoji="0" lang="nb-NO" sz="2000" b="0" i="0" u="none" strike="noStrike" kern="1200" cap="none" spc="0" normalizeH="0" baseline="0" noProof="0" dirty="0">
                <a:ln>
                  <a:noFill/>
                </a:ln>
                <a:solidFill>
                  <a:srgbClr val="000000"/>
                </a:solidFill>
                <a:effectLst/>
                <a:uLnTx/>
                <a:uFillTx/>
                <a:latin typeface="Arial" charset="0"/>
                <a:ea typeface="+mn-ea"/>
                <a:cs typeface="Arial" charset="0"/>
              </a:rPr>
              <a:t> </a:t>
            </a:r>
            <a:r>
              <a:rPr kumimoji="0" lang="nb-NO" sz="2000" b="0" i="0" u="none" strike="noStrike" kern="1200" cap="none" spc="0" normalizeH="0" baseline="0" noProof="0" dirty="0">
                <a:ln>
                  <a:noFill/>
                </a:ln>
                <a:effectLst/>
                <a:uLnTx/>
                <a:uFillTx/>
                <a:latin typeface="Arial" charset="0"/>
                <a:ea typeface="+mn-ea"/>
                <a:cs typeface="Arial" charset="0"/>
              </a:rPr>
              <a:t>–</a:t>
            </a:r>
            <a:r>
              <a:rPr kumimoji="0" lang="nb-NO" sz="2000" b="0" i="0" u="none" strike="noStrike" kern="1200" cap="none" spc="0" normalizeH="0" baseline="0" noProof="0" dirty="0">
                <a:ln>
                  <a:noFill/>
                </a:ln>
                <a:solidFill>
                  <a:srgbClr val="000000"/>
                </a:solidFill>
                <a:effectLst/>
                <a:uLnTx/>
                <a:uFillTx/>
                <a:latin typeface="Arial" charset="0"/>
                <a:ea typeface="+mn-ea"/>
                <a:cs typeface="Arial" charset="0"/>
              </a:rPr>
              <a:t> Facebook (Meta) site for the Norwegian cat book</a:t>
            </a:r>
          </a:p>
          <a:p>
            <a:pPr marL="342900" marR="0" lvl="0" indent="-342900" algn="l" defTabSz="914400" rtl="0" eaLnBrk="0" fontAlgn="base" latinLnBrk="0" hangingPunct="0">
              <a:lnSpc>
                <a:spcPct val="100000"/>
              </a:lnSpc>
              <a:spcBef>
                <a:spcPts val="600"/>
              </a:spcBef>
              <a:spcAft>
                <a:spcPts val="600"/>
              </a:spcAft>
              <a:buClr>
                <a:srgbClr val="009D7F"/>
              </a:buClr>
              <a:buSzTx/>
              <a:buFont typeface="Symbol" pitchFamily="18" charset="2"/>
              <a:buChar char="·"/>
              <a:tabLst/>
              <a:defRPr/>
            </a:pPr>
            <a:r>
              <a:rPr kumimoji="0" lang="nb-NO" sz="2000" b="0" i="0" u="none" strike="noStrike" kern="1200" cap="none" spc="0" normalizeH="0" baseline="0" noProof="0" dirty="0">
                <a:ln>
                  <a:noFill/>
                </a:ln>
                <a:solidFill>
                  <a:srgbClr val="000000"/>
                </a:solidFill>
                <a:effectLst/>
                <a:uLnTx/>
                <a:uFillTx/>
                <a:latin typeface="Arial" charset="0"/>
                <a:ea typeface="+mn-ea"/>
                <a:cs typeface="Arial" charset="0"/>
                <a:hlinkClick r:id="rId5"/>
              </a:rPr>
              <a:t>www.etologi.no</a:t>
            </a:r>
            <a:r>
              <a:rPr kumimoji="0" lang="nb-NO" sz="2000" b="0" i="0" u="none" strike="noStrike" kern="1200" cap="none" spc="0" normalizeH="0" baseline="0" noProof="0" dirty="0">
                <a:ln>
                  <a:noFill/>
                </a:ln>
                <a:solidFill>
                  <a:srgbClr val="000000"/>
                </a:solidFill>
                <a:effectLst/>
                <a:uLnTx/>
                <a:uFillTx/>
                <a:latin typeface="Arial" charset="0"/>
                <a:ea typeface="+mn-ea"/>
                <a:cs typeface="Arial" charset="0"/>
              </a:rPr>
              <a:t> </a:t>
            </a:r>
            <a:r>
              <a:rPr kumimoji="0" lang="nb-NO" sz="2000" b="0" i="0" u="none" strike="noStrike" kern="1200" cap="none" spc="0" normalizeH="0" baseline="0" noProof="0" dirty="0">
                <a:ln>
                  <a:noFill/>
                </a:ln>
                <a:effectLst/>
                <a:uLnTx/>
                <a:uFillTx/>
                <a:latin typeface="Arial" charset="0"/>
                <a:ea typeface="+mn-ea"/>
                <a:cs typeface="Arial" charset="0"/>
              </a:rPr>
              <a:t>–</a:t>
            </a:r>
            <a:r>
              <a:rPr kumimoji="0" lang="nb-NO" sz="2000" b="0" i="0" u="none" strike="noStrike" kern="1200" cap="none" spc="0" normalizeH="0" baseline="0" noProof="0" dirty="0">
                <a:ln>
                  <a:noFill/>
                </a:ln>
                <a:solidFill>
                  <a:srgbClr val="000000"/>
                </a:solidFill>
                <a:effectLst/>
                <a:uLnTx/>
                <a:uFillTx/>
                <a:latin typeface="Arial" charset="0"/>
                <a:ea typeface="+mn-ea"/>
                <a:cs typeface="Arial" charset="0"/>
              </a:rPr>
              <a:t> website for the Norwegian Association of Ethologists</a:t>
            </a:r>
          </a:p>
          <a:p>
            <a:pPr marL="342900" marR="0" lvl="0" indent="-342900" algn="l" defTabSz="914400" rtl="0" eaLnBrk="0" fontAlgn="base" latinLnBrk="0" hangingPunct="0">
              <a:lnSpc>
                <a:spcPct val="100000"/>
              </a:lnSpc>
              <a:spcBef>
                <a:spcPts val="600"/>
              </a:spcBef>
              <a:spcAft>
                <a:spcPts val="600"/>
              </a:spcAft>
              <a:buClr>
                <a:srgbClr val="009D7F"/>
              </a:buClr>
              <a:buSzTx/>
              <a:buFont typeface="Symbol" pitchFamily="18" charset="2"/>
              <a:buChar char="·"/>
              <a:tabLst/>
              <a:defRPr/>
            </a:pPr>
            <a:r>
              <a:rPr kumimoji="0" lang="nb-NO" sz="2000" b="0" i="0" u="none" strike="noStrike" kern="1200" cap="none" spc="0" normalizeH="0" baseline="0" noProof="0" dirty="0">
                <a:ln>
                  <a:noFill/>
                </a:ln>
                <a:solidFill>
                  <a:srgbClr val="000000"/>
                </a:solidFill>
                <a:effectLst/>
                <a:uLnTx/>
                <a:uFillTx/>
                <a:latin typeface="Arial" charset="0"/>
                <a:ea typeface="+mn-ea"/>
                <a:cs typeface="Arial" charset="0"/>
                <a:hlinkClick r:id="rId6"/>
              </a:rPr>
              <a:t>www.etologi-dyrevelferd.no</a:t>
            </a:r>
            <a:r>
              <a:rPr kumimoji="0" lang="nb-NO" sz="2000" b="0" i="0" u="none" strike="noStrike" kern="1200" cap="none" spc="0" normalizeH="0" baseline="0" noProof="0" dirty="0">
                <a:ln>
                  <a:noFill/>
                </a:ln>
                <a:solidFill>
                  <a:srgbClr val="000000"/>
                </a:solidFill>
                <a:effectLst/>
                <a:uLnTx/>
                <a:uFillTx/>
                <a:latin typeface="Arial" charset="0"/>
                <a:ea typeface="+mn-ea"/>
                <a:cs typeface="Arial" charset="0"/>
              </a:rPr>
              <a:t> </a:t>
            </a:r>
            <a:r>
              <a:rPr kumimoji="0" lang="nb-NO" sz="2000" b="0" i="0" u="none" strike="noStrike" kern="1200" cap="none" spc="0" normalizeH="0" baseline="0" noProof="0" dirty="0">
                <a:ln>
                  <a:noFill/>
                </a:ln>
                <a:effectLst/>
                <a:uLnTx/>
                <a:uFillTx/>
                <a:latin typeface="Arial" charset="0"/>
                <a:ea typeface="+mn-ea"/>
                <a:cs typeface="Arial" charset="0"/>
              </a:rPr>
              <a:t>–</a:t>
            </a:r>
            <a:r>
              <a:rPr kumimoji="0" lang="nb-NO" sz="2000" b="0" i="0" u="none" strike="noStrike" kern="1200" cap="none" spc="0" normalizeH="0" baseline="0" noProof="0" dirty="0">
                <a:ln>
                  <a:noFill/>
                </a:ln>
                <a:solidFill>
                  <a:srgbClr val="000000"/>
                </a:solidFill>
                <a:effectLst/>
                <a:uLnTx/>
                <a:uFillTx/>
                <a:latin typeface="Arial" charset="0"/>
                <a:ea typeface="+mn-ea"/>
                <a:cs typeface="Arial" charset="0"/>
              </a:rPr>
              <a:t> website on ethology and animal welfare for secondary schools</a:t>
            </a:r>
          </a:p>
          <a:p>
            <a:pPr marL="342900" marR="0" lvl="0" indent="-342900" algn="l" defTabSz="914400" rtl="0" eaLnBrk="0" fontAlgn="base" latinLnBrk="0" hangingPunct="0">
              <a:lnSpc>
                <a:spcPct val="100000"/>
              </a:lnSpc>
              <a:spcBef>
                <a:spcPts val="600"/>
              </a:spcBef>
              <a:spcAft>
                <a:spcPts val="600"/>
              </a:spcAft>
              <a:buClr>
                <a:srgbClr val="009D7F"/>
              </a:buClr>
              <a:buSzTx/>
              <a:buFont typeface="Symbol" pitchFamily="18" charset="2"/>
              <a:buChar char="·"/>
              <a:tabLst/>
              <a:defRPr/>
            </a:pPr>
            <a:r>
              <a:rPr kumimoji="0" lang="nb-NO" sz="2000" b="0" i="0" u="none" strike="noStrike" kern="1200" cap="none" spc="0" normalizeH="0" baseline="0" noProof="0" dirty="0">
                <a:ln>
                  <a:noFill/>
                </a:ln>
                <a:solidFill>
                  <a:srgbClr val="000000"/>
                </a:solidFill>
                <a:effectLst/>
                <a:uLnTx/>
                <a:uFillTx/>
                <a:latin typeface="Arial" charset="0"/>
                <a:ea typeface="+mn-ea"/>
                <a:cs typeface="Arial" charset="0"/>
                <a:hlinkClick r:id="rId7"/>
              </a:rPr>
              <a:t>www.animalpickings.com</a:t>
            </a:r>
            <a:r>
              <a:rPr kumimoji="0" lang="nb-NO" sz="2000" b="0" i="0" u="none" strike="noStrike" kern="1200" cap="none" spc="0" normalizeH="0" baseline="0" noProof="0" dirty="0">
                <a:ln>
                  <a:noFill/>
                </a:ln>
                <a:solidFill>
                  <a:srgbClr val="000000"/>
                </a:solidFill>
                <a:effectLst/>
                <a:uLnTx/>
                <a:uFillTx/>
                <a:latin typeface="Arial" charset="0"/>
                <a:ea typeface="+mn-ea"/>
                <a:cs typeface="Arial" charset="0"/>
              </a:rPr>
              <a:t> </a:t>
            </a:r>
            <a:r>
              <a:rPr kumimoji="0" lang="nb-NO" sz="2000" b="0" i="0" u="none" strike="noStrike" kern="1200" cap="none" spc="0" normalizeH="0" baseline="0" noProof="0" dirty="0">
                <a:ln>
                  <a:noFill/>
                </a:ln>
                <a:effectLst/>
                <a:uLnTx/>
                <a:uFillTx/>
                <a:latin typeface="Arial" charset="0"/>
                <a:ea typeface="+mn-ea"/>
                <a:cs typeface="Arial" charset="0"/>
              </a:rPr>
              <a:t>–</a:t>
            </a:r>
            <a:r>
              <a:rPr kumimoji="0" lang="nb-NO" sz="2000" b="0" i="0" u="none" strike="noStrike" kern="1200" cap="none" spc="0" normalizeH="0" baseline="0" noProof="0" dirty="0">
                <a:ln>
                  <a:noFill/>
                </a:ln>
                <a:solidFill>
                  <a:srgbClr val="000000"/>
                </a:solidFill>
                <a:effectLst/>
                <a:uLnTx/>
                <a:uFillTx/>
                <a:latin typeface="Arial" charset="0"/>
                <a:ea typeface="+mn-ea"/>
                <a:cs typeface="Arial" charset="0"/>
              </a:rPr>
              <a:t> popular scientific website for the Research Group on Ethology and Animal Environment at the Norwegian University of Life Sciences</a:t>
            </a:r>
          </a:p>
          <a:p>
            <a:pPr marL="0" marR="0" lvl="0" indent="0" algn="l" defTabSz="914400" rtl="0" eaLnBrk="0" fontAlgn="base" latinLnBrk="0" hangingPunct="0">
              <a:lnSpc>
                <a:spcPct val="100000"/>
              </a:lnSpc>
              <a:spcBef>
                <a:spcPct val="0"/>
              </a:spcBef>
              <a:spcAft>
                <a:spcPts val="600"/>
              </a:spcAft>
              <a:buClrTx/>
              <a:buSzTx/>
              <a:buFontTx/>
              <a:buNone/>
              <a:tabLst/>
              <a:defRPr/>
            </a:pPr>
            <a:endParaRPr kumimoji="0" lang="nb-NO" sz="20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4" name="Plassholder for lysbildenumm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6503D8D-F27D-49CA-A299-3589FD585F6D}" type="slidenum">
              <a:rPr kumimoji="0" lang="nb-NO" sz="1000" b="0" i="0" u="none" strike="noStrike" kern="1200" cap="none" spc="0" normalizeH="0" baseline="0" noProof="0" smtClean="0">
                <a:ln>
                  <a:noFill/>
                </a:ln>
                <a:solidFill>
                  <a:srgbClr val="009D7F"/>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nb-NO" sz="1000" b="0" i="0" u="none" strike="noStrike" kern="1200" cap="none" spc="0" normalizeH="0" baseline="0" noProof="0">
              <a:ln>
                <a:noFill/>
              </a:ln>
              <a:solidFill>
                <a:srgbClr val="009D7F"/>
              </a:solidFill>
              <a:effectLst/>
              <a:uLnTx/>
              <a:uFillTx/>
              <a:latin typeface="Arial" charset="0"/>
              <a:ea typeface="+mn-ea"/>
              <a:cs typeface="Arial" charset="0"/>
            </a:endParaRP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1000" b="0" i="0" u="none" strike="noStrike" kern="1200" cap="none" spc="0" normalizeH="0" baseline="0" noProof="0">
                <a:ln>
                  <a:noFill/>
                </a:ln>
                <a:solidFill>
                  <a:srgbClr val="009D7F"/>
                </a:solidFill>
                <a:effectLst/>
                <a:uLnTx/>
                <a:uFillTx/>
                <a:latin typeface="Arial" charset="0"/>
                <a:ea typeface="+mn-ea"/>
                <a:cs typeface="Arial" charset="0"/>
              </a:rPr>
              <a:t>Norwegian University of Life Sciences</a:t>
            </a:r>
            <a:endParaRPr kumimoji="0" lang="nb-NO" sz="1000" b="0" i="0" u="none" strike="noStrike" kern="1200" cap="none" spc="0" normalizeH="0" baseline="0" noProof="0" dirty="0">
              <a:ln>
                <a:noFill/>
              </a:ln>
              <a:solidFill>
                <a:srgbClr val="009D7F"/>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9D7F"/>
                </a:solidFill>
                <a:effectLst/>
                <a:uLnTx/>
                <a:uFillTx/>
                <a:latin typeface="Arial" charset="0"/>
                <a:ea typeface="+mn-ea"/>
                <a:cs typeface="Arial" charset="0"/>
              </a:rPr>
              <a:t>The Cat - Behaviour and Welfare - Bjarne O. Braastad</a:t>
            </a:r>
            <a:endParaRPr kumimoji="0" lang="nb-NO" sz="1000" b="0" i="0" u="none" strike="noStrike" kern="1200" cap="none" spc="0" normalizeH="0" baseline="0" noProof="0" dirty="0">
              <a:ln>
                <a:noFill/>
              </a:ln>
              <a:solidFill>
                <a:srgbClr val="009D7F"/>
              </a:solidFill>
              <a:effectLst/>
              <a:uLnTx/>
              <a:uFillTx/>
              <a:latin typeface="Arial" charset="0"/>
              <a:ea typeface="+mn-ea"/>
              <a:cs typeface="Arial" charset="0"/>
            </a:endParaRPr>
          </a:p>
        </p:txBody>
      </p:sp>
    </p:spTree>
    <p:extLst>
      <p:ext uri="{BB962C8B-B14F-4D97-AF65-F5344CB8AC3E}">
        <p14:creationId xmlns:p14="http://schemas.microsoft.com/office/powerpoint/2010/main" val="891250341"/>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22852" y="4053388"/>
            <a:ext cx="2664296" cy="1998222"/>
          </a:xfrm>
          <a:prstGeom prst="rect">
            <a:avLst/>
          </a:prstGeom>
        </p:spPr>
      </p:pic>
      <p:sp>
        <p:nvSpPr>
          <p:cNvPr id="9" name="AutoShape 3"/>
          <p:cNvSpPr>
            <a:spLocks noChangeArrowheads="1"/>
          </p:cNvSpPr>
          <p:nvPr/>
        </p:nvSpPr>
        <p:spPr bwMode="auto">
          <a:xfrm>
            <a:off x="5220072" y="4500088"/>
            <a:ext cx="2891208" cy="1449192"/>
          </a:xfrm>
          <a:prstGeom prst="wedgeRoundRectCallout">
            <a:avLst>
              <a:gd name="adj1" fmla="val -78538"/>
              <a:gd name="adj2" fmla="val 3567"/>
              <a:gd name="adj3" fmla="val 16667"/>
            </a:avLst>
          </a:prstGeom>
          <a:solidFill>
            <a:srgbClr val="9DFE76"/>
          </a:solidFill>
          <a:ln w="12700">
            <a:solidFill>
              <a:schemeClr val="tx1"/>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000" b="1" i="0" u="none" strike="noStrike" kern="1200" cap="none" spc="0" normalizeH="0" baseline="0" noProof="0" dirty="0" err="1">
                <a:ln>
                  <a:noFill/>
                </a:ln>
                <a:solidFill>
                  <a:prstClr val="black"/>
                </a:solidFill>
                <a:effectLst/>
                <a:uLnTx/>
                <a:uFillTx/>
                <a:latin typeface="Comic Sans MS" pitchFamily="66" charset="0"/>
                <a:ea typeface="+mn-ea"/>
                <a:cs typeface="Arial" charset="0"/>
              </a:rPr>
              <a:t>But</a:t>
            </a:r>
            <a:r>
              <a:rPr kumimoji="0" lang="nb-NO" sz="2000" b="1" i="0" u="none" strike="noStrike" kern="1200" cap="none" spc="0" normalizeH="0" baseline="0" noProof="0" dirty="0">
                <a:ln>
                  <a:noFill/>
                </a:ln>
                <a:solidFill>
                  <a:prstClr val="black"/>
                </a:solidFill>
                <a:effectLst/>
                <a:uLnTx/>
                <a:uFillTx/>
                <a:latin typeface="Comic Sans MS" pitchFamily="66" charset="0"/>
                <a:ea typeface="+mn-ea"/>
                <a:cs typeface="Arial" charset="0"/>
              </a:rPr>
              <a:t> </a:t>
            </a:r>
            <a:r>
              <a:rPr kumimoji="0" lang="nb-NO" sz="2000" b="1" i="0" u="none" strike="noStrike" kern="1200" cap="none" spc="0" normalizeH="0" baseline="0" noProof="0" dirty="0" err="1">
                <a:ln>
                  <a:noFill/>
                </a:ln>
                <a:solidFill>
                  <a:prstClr val="black"/>
                </a:solidFill>
                <a:effectLst/>
                <a:uLnTx/>
                <a:uFillTx/>
                <a:latin typeface="Comic Sans MS" pitchFamily="66" charset="0"/>
                <a:ea typeface="+mn-ea"/>
                <a:cs typeface="Arial" charset="0"/>
              </a:rPr>
              <a:t>we</a:t>
            </a:r>
            <a:r>
              <a:rPr kumimoji="0" lang="nb-NO" sz="2000" b="1" i="0" u="none" strike="noStrike" kern="1200" cap="none" spc="0" normalizeH="0" baseline="0" noProof="0" dirty="0">
                <a:ln>
                  <a:noFill/>
                </a:ln>
                <a:solidFill>
                  <a:prstClr val="black"/>
                </a:solidFill>
                <a:effectLst/>
                <a:uLnTx/>
                <a:uFillTx/>
                <a:latin typeface="Comic Sans MS" pitchFamily="66" charset="0"/>
                <a:ea typeface="+mn-ea"/>
                <a:cs typeface="Arial" charset="0"/>
              </a:rPr>
              <a:t> have </a:t>
            </a:r>
            <a:r>
              <a:rPr kumimoji="0" lang="nb-NO" sz="2000" b="1" i="0" u="none" strike="noStrike" kern="1200" cap="none" spc="0" normalizeH="0" baseline="0" noProof="0" dirty="0" err="1">
                <a:ln>
                  <a:noFill/>
                </a:ln>
                <a:solidFill>
                  <a:prstClr val="black"/>
                </a:solidFill>
                <a:effectLst/>
                <a:uLnTx/>
                <a:uFillTx/>
                <a:latin typeface="Comic Sans MS" pitchFamily="66" charset="0"/>
                <a:ea typeface="+mn-ea"/>
                <a:cs typeface="Arial" charset="0"/>
              </a:rPr>
              <a:t>our</a:t>
            </a:r>
            <a:r>
              <a:rPr kumimoji="0" lang="nb-NO" sz="2000" b="1" i="0" u="none" strike="noStrike" kern="1200" cap="none" spc="0" normalizeH="0" baseline="0" noProof="0" dirty="0">
                <a:ln>
                  <a:noFill/>
                </a:ln>
                <a:solidFill>
                  <a:prstClr val="black"/>
                </a:solidFill>
                <a:effectLst/>
                <a:uLnTx/>
                <a:uFillTx/>
                <a:latin typeface="Comic Sans MS" pitchFamily="66" charset="0"/>
                <a:ea typeface="+mn-ea"/>
                <a:cs typeface="Arial" charset="0"/>
              </a:rPr>
              <a:t> </a:t>
            </a:r>
            <a:r>
              <a:rPr kumimoji="0" lang="nb-NO" sz="2000" b="1" i="0" u="none" strike="noStrike" kern="1200" cap="none" spc="0" normalizeH="0" baseline="0" noProof="0" dirty="0" err="1">
                <a:ln>
                  <a:noFill/>
                </a:ln>
                <a:solidFill>
                  <a:prstClr val="black"/>
                </a:solidFill>
                <a:effectLst/>
                <a:uLnTx/>
                <a:uFillTx/>
                <a:latin typeface="Comic Sans MS" pitchFamily="66" charset="0"/>
                <a:ea typeface="+mn-ea"/>
                <a:cs typeface="Arial" charset="0"/>
              </a:rPr>
              <a:t>secrets</a:t>
            </a:r>
            <a:r>
              <a:rPr kumimoji="0" lang="nb-NO" sz="2000" b="1" i="0" u="none" strike="noStrike" kern="1200" cap="none" spc="0" normalizeH="0" baseline="0" noProof="0" dirty="0">
                <a:ln>
                  <a:noFill/>
                </a:ln>
                <a:solidFill>
                  <a:prstClr val="black"/>
                </a:solidFill>
                <a:effectLst/>
                <a:uLnTx/>
                <a:uFillTx/>
                <a:latin typeface="Comic Sans MS" pitchFamily="66" charset="0"/>
                <a:ea typeface="+mn-ea"/>
                <a:cs typeface="Arial" charset="0"/>
              </a:rPr>
              <a:t> </a:t>
            </a:r>
            <a:r>
              <a:rPr kumimoji="0" lang="nb-NO" sz="2000" b="1" i="0" u="none" strike="noStrike" kern="1200" cap="none" spc="0" normalizeH="0" baseline="0" noProof="0" dirty="0" err="1">
                <a:ln>
                  <a:noFill/>
                </a:ln>
                <a:solidFill>
                  <a:prstClr val="black"/>
                </a:solidFill>
                <a:effectLst/>
                <a:uLnTx/>
                <a:uFillTx/>
                <a:latin typeface="Comic Sans MS" pitchFamily="66" charset="0"/>
                <a:ea typeface="+mn-ea"/>
                <a:cs typeface="Arial" charset="0"/>
              </a:rPr>
              <a:t>that</a:t>
            </a:r>
            <a:r>
              <a:rPr kumimoji="0" lang="nb-NO" sz="2000" b="1" i="0" u="none" strike="noStrike" kern="1200" cap="none" spc="0" normalizeH="0" baseline="0" noProof="0" dirty="0">
                <a:ln>
                  <a:noFill/>
                </a:ln>
                <a:solidFill>
                  <a:prstClr val="black"/>
                </a:solidFill>
                <a:effectLst/>
                <a:uLnTx/>
                <a:uFillTx/>
                <a:latin typeface="Comic Sans MS" pitchFamily="66" charset="0"/>
                <a:ea typeface="+mn-ea"/>
                <a:cs typeface="Arial" charset="0"/>
              </a:rPr>
              <a:t> </a:t>
            </a:r>
            <a:r>
              <a:rPr kumimoji="0" lang="nb-NO" sz="2000" b="1" i="0" u="none" strike="noStrike" kern="1200" cap="none" spc="0" normalizeH="0" baseline="0" noProof="0" dirty="0" err="1">
                <a:ln>
                  <a:noFill/>
                </a:ln>
                <a:solidFill>
                  <a:prstClr val="black"/>
                </a:solidFill>
                <a:effectLst/>
                <a:uLnTx/>
                <a:uFillTx/>
                <a:latin typeface="Comic Sans MS" pitchFamily="66" charset="0"/>
                <a:ea typeface="+mn-ea"/>
                <a:cs typeface="Arial" charset="0"/>
              </a:rPr>
              <a:t>no</a:t>
            </a:r>
            <a:r>
              <a:rPr kumimoji="0" lang="nb-NO" sz="2000" b="1" i="0" u="none" strike="noStrike" kern="1200" cap="none" spc="0" normalizeH="0" baseline="0" noProof="0" dirty="0">
                <a:ln>
                  <a:noFill/>
                </a:ln>
                <a:solidFill>
                  <a:prstClr val="black"/>
                </a:solidFill>
                <a:effectLst/>
                <a:uLnTx/>
                <a:uFillTx/>
                <a:latin typeface="Comic Sans MS" pitchFamily="66" charset="0"/>
                <a:ea typeface="+mn-ea"/>
                <a:cs typeface="Arial" charset="0"/>
              </a:rPr>
              <a:t> </a:t>
            </a:r>
            <a:r>
              <a:rPr kumimoji="0" lang="nb-NO" sz="2000" b="1" i="0" u="none" strike="noStrike" kern="1200" cap="none" spc="0" normalizeH="0" baseline="0" noProof="0" dirty="0" err="1">
                <a:ln>
                  <a:noFill/>
                </a:ln>
                <a:solidFill>
                  <a:prstClr val="black"/>
                </a:solidFill>
                <a:effectLst/>
                <a:uLnTx/>
                <a:uFillTx/>
                <a:latin typeface="Comic Sans MS" pitchFamily="66" charset="0"/>
                <a:ea typeface="+mn-ea"/>
                <a:cs typeface="Arial" charset="0"/>
              </a:rPr>
              <a:t>ethologist</a:t>
            </a:r>
            <a:r>
              <a:rPr kumimoji="0" lang="nb-NO" sz="2000" b="1" i="0" u="none" strike="noStrike" kern="1200" cap="none" spc="0" normalizeH="0" baseline="0" noProof="0" dirty="0">
                <a:ln>
                  <a:noFill/>
                </a:ln>
                <a:solidFill>
                  <a:prstClr val="black"/>
                </a:solidFill>
                <a:effectLst/>
                <a:uLnTx/>
                <a:uFillTx/>
                <a:latin typeface="Comic Sans MS" pitchFamily="66" charset="0"/>
                <a:ea typeface="+mn-ea"/>
                <a:cs typeface="Arial" charset="0"/>
              </a:rPr>
              <a:t> </a:t>
            </a:r>
            <a:r>
              <a:rPr kumimoji="0" lang="nb-NO" sz="2000" b="1" i="0" u="none" strike="noStrike" kern="1200" cap="none" spc="0" normalizeH="0" baseline="0" noProof="0" dirty="0" err="1">
                <a:ln>
                  <a:noFill/>
                </a:ln>
                <a:solidFill>
                  <a:prstClr val="black"/>
                </a:solidFill>
                <a:effectLst/>
                <a:uLnTx/>
                <a:uFillTx/>
                <a:latin typeface="Comic Sans MS" pitchFamily="66" charset="0"/>
                <a:ea typeface="+mn-ea"/>
                <a:cs typeface="Arial" charset="0"/>
              </a:rPr>
              <a:t>yet</a:t>
            </a:r>
            <a:r>
              <a:rPr kumimoji="0" lang="nb-NO" sz="2000" b="1" i="0" u="none" strike="noStrike" kern="1200" cap="none" spc="0" normalizeH="0" baseline="0" noProof="0" dirty="0">
                <a:ln>
                  <a:noFill/>
                </a:ln>
                <a:solidFill>
                  <a:prstClr val="black"/>
                </a:solidFill>
                <a:effectLst/>
                <a:uLnTx/>
                <a:uFillTx/>
                <a:latin typeface="Comic Sans MS" pitchFamily="66" charset="0"/>
                <a:ea typeface="+mn-ea"/>
                <a:cs typeface="Arial" charset="0"/>
              </a:rPr>
              <a:t> </a:t>
            </a:r>
            <a:r>
              <a:rPr kumimoji="0" lang="nb-NO" sz="2000" b="1" i="0" u="none" strike="noStrike" kern="1200" cap="none" spc="0" normalizeH="0" baseline="0" noProof="0" dirty="0" err="1">
                <a:ln>
                  <a:noFill/>
                </a:ln>
                <a:solidFill>
                  <a:prstClr val="black"/>
                </a:solidFill>
                <a:effectLst/>
                <a:uLnTx/>
                <a:uFillTx/>
                <a:latin typeface="Comic Sans MS" pitchFamily="66" charset="0"/>
                <a:ea typeface="+mn-ea"/>
                <a:cs typeface="Arial" charset="0"/>
              </a:rPr>
              <a:t>knows</a:t>
            </a:r>
            <a:r>
              <a:rPr kumimoji="0" lang="nb-NO" sz="2000" b="1" i="0" u="none" strike="noStrike" kern="1200" cap="none" spc="0" normalizeH="0" baseline="0" noProof="0" dirty="0">
                <a:ln>
                  <a:noFill/>
                </a:ln>
                <a:solidFill>
                  <a:prstClr val="black"/>
                </a:solidFill>
                <a:effectLst/>
                <a:uLnTx/>
                <a:uFillTx/>
                <a:latin typeface="Comic Sans MS" pitchFamily="66" charset="0"/>
                <a:ea typeface="+mn-ea"/>
                <a:cs typeface="Arial" charset="0"/>
              </a:rPr>
              <a:t> </a:t>
            </a:r>
            <a:r>
              <a:rPr kumimoji="0" lang="nb-NO" sz="2000" b="1" i="0" u="none" strike="noStrike" kern="1200" cap="none" spc="0" normalizeH="0" baseline="0" noProof="0" dirty="0" err="1">
                <a:ln>
                  <a:noFill/>
                </a:ln>
                <a:solidFill>
                  <a:prstClr val="black"/>
                </a:solidFill>
                <a:effectLst/>
                <a:uLnTx/>
                <a:uFillTx/>
                <a:latin typeface="Comic Sans MS" pitchFamily="66" charset="0"/>
                <a:ea typeface="+mn-ea"/>
                <a:cs typeface="Arial" charset="0"/>
              </a:rPr>
              <a:t>about</a:t>
            </a:r>
            <a:r>
              <a:rPr kumimoji="0" lang="nb-NO" sz="2000" b="1" i="0" u="none" strike="noStrike" kern="1200" cap="none" spc="0" normalizeH="0" baseline="0" noProof="0" dirty="0">
                <a:ln>
                  <a:noFill/>
                </a:ln>
                <a:solidFill>
                  <a:prstClr val="black"/>
                </a:solidFill>
                <a:effectLst/>
                <a:uLnTx/>
                <a:uFillTx/>
                <a:latin typeface="Comic Sans MS" pitchFamily="66" charset="0"/>
                <a:ea typeface="+mn-ea"/>
                <a:cs typeface="Arial" charset="0"/>
              </a:rPr>
              <a:t>. </a:t>
            </a:r>
            <a:endParaRPr kumimoji="0" lang="nb-NO" sz="2800" b="1" i="0" u="none" strike="noStrike" kern="1200" cap="none" spc="0" normalizeH="0" baseline="0" noProof="0" dirty="0">
              <a:ln>
                <a:noFill/>
              </a:ln>
              <a:solidFill>
                <a:prstClr val="black"/>
              </a:solidFill>
              <a:effectLst/>
              <a:uLnTx/>
              <a:uFillTx/>
              <a:latin typeface="Comic Sans MS" pitchFamily="66" charset="0"/>
              <a:ea typeface="+mn-ea"/>
              <a:cs typeface="Arial" charset="0"/>
            </a:endParaRPr>
          </a:p>
        </p:txBody>
      </p:sp>
      <p:sp>
        <p:nvSpPr>
          <p:cNvPr id="8" name="Plassholder for lysbildenummer 7"/>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6503D8D-F27D-49CA-A299-3589FD585F6D}" type="slidenum">
              <a:rPr kumimoji="0" lang="nb-NO" sz="1000" b="0" i="0" u="none" strike="noStrike" kern="1200" cap="none" spc="0" normalizeH="0" baseline="0" noProof="0" smtClean="0">
                <a:ln>
                  <a:noFill/>
                </a:ln>
                <a:solidFill>
                  <a:srgbClr val="009D7F"/>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nb-NO" sz="1000" b="0" i="0" u="none" strike="noStrike" kern="1200" cap="none" spc="0" normalizeH="0" baseline="0" noProof="0">
              <a:ln>
                <a:noFill/>
              </a:ln>
              <a:solidFill>
                <a:srgbClr val="009D7F"/>
              </a:solidFill>
              <a:effectLst/>
              <a:uLnTx/>
              <a:uFillTx/>
              <a:latin typeface="Arial" charset="0"/>
              <a:ea typeface="+mn-ea"/>
              <a:cs typeface="Arial" charset="0"/>
            </a:endParaRPr>
          </a:p>
        </p:txBody>
      </p:sp>
      <p:sp>
        <p:nvSpPr>
          <p:cNvPr id="4" name="Plassholder for bunntekst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9D7F"/>
                </a:solidFill>
                <a:effectLst/>
                <a:uLnTx/>
                <a:uFillTx/>
                <a:latin typeface="Arial" charset="0"/>
                <a:ea typeface="+mn-ea"/>
                <a:cs typeface="Arial" charset="0"/>
              </a:rPr>
              <a:t>The Cat - Behaviour and Welfare - Bjarne O. Braastad</a:t>
            </a:r>
            <a:endParaRPr kumimoji="0" lang="nb-NO" sz="1000" b="0" i="0" u="none" strike="noStrike" kern="1200" cap="none" spc="0" normalizeH="0" baseline="0" noProof="0">
              <a:ln>
                <a:noFill/>
              </a:ln>
              <a:solidFill>
                <a:srgbClr val="009D7F"/>
              </a:solidFill>
              <a:effectLst/>
              <a:uLnTx/>
              <a:uFillTx/>
              <a:latin typeface="Arial" charset="0"/>
              <a:ea typeface="+mn-ea"/>
              <a:cs typeface="Arial" charset="0"/>
            </a:endParaRPr>
          </a:p>
        </p:txBody>
      </p:sp>
      <p:sp>
        <p:nvSpPr>
          <p:cNvPr id="5" name="Plassholder for dato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1000" b="0" i="0" u="none" strike="noStrike" kern="1200" cap="none" spc="0" normalizeH="0" baseline="0" noProof="0">
                <a:ln>
                  <a:noFill/>
                </a:ln>
                <a:solidFill>
                  <a:srgbClr val="009D7F"/>
                </a:solidFill>
                <a:effectLst/>
                <a:uLnTx/>
                <a:uFillTx/>
                <a:latin typeface="Arial" charset="0"/>
                <a:ea typeface="+mn-ea"/>
                <a:cs typeface="Arial" charset="0"/>
              </a:rPr>
              <a:t>Norwegian University of Life Sciences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362" y="695151"/>
            <a:ext cx="4170394" cy="2780262"/>
          </a:xfrm>
          <a:prstGeom prst="rect">
            <a:avLst/>
          </a:prstGeom>
        </p:spPr>
      </p:pic>
      <p:sp>
        <p:nvSpPr>
          <p:cNvPr id="132101" name="AutoShape 3"/>
          <p:cNvSpPr>
            <a:spLocks noChangeArrowheads="1"/>
          </p:cNvSpPr>
          <p:nvPr/>
        </p:nvSpPr>
        <p:spPr bwMode="auto">
          <a:xfrm>
            <a:off x="5281948" y="1628800"/>
            <a:ext cx="3033712" cy="1530375"/>
          </a:xfrm>
          <a:prstGeom prst="wedgeRoundRectCallout">
            <a:avLst>
              <a:gd name="adj1" fmla="val -107108"/>
              <a:gd name="adj2" fmla="val -30286"/>
              <a:gd name="adj3" fmla="val 16667"/>
            </a:avLst>
          </a:prstGeom>
          <a:solidFill>
            <a:srgbClr val="9DFE76"/>
          </a:solidFill>
          <a:ln w="12700">
            <a:solidFill>
              <a:schemeClr val="tx1"/>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000" b="1" i="0" u="none" strike="noStrike" kern="1200" cap="none" spc="0" normalizeH="0" baseline="0" noProof="0" dirty="0" err="1">
                <a:ln>
                  <a:noFill/>
                </a:ln>
                <a:solidFill>
                  <a:prstClr val="black"/>
                </a:solidFill>
                <a:effectLst/>
                <a:uLnTx/>
                <a:uFillTx/>
                <a:latin typeface="Comic Sans MS" pitchFamily="66" charset="0"/>
                <a:ea typeface="+mn-ea"/>
                <a:cs typeface="Arial" charset="0"/>
              </a:rPr>
              <a:t>Thank</a:t>
            </a:r>
            <a:r>
              <a:rPr kumimoji="0" lang="nb-NO" sz="2000" b="1" i="0" u="none" strike="noStrike" kern="1200" cap="none" spc="0" normalizeH="0" baseline="0" noProof="0" dirty="0">
                <a:ln>
                  <a:noFill/>
                </a:ln>
                <a:solidFill>
                  <a:prstClr val="black"/>
                </a:solidFill>
                <a:effectLst/>
                <a:uLnTx/>
                <a:uFillTx/>
                <a:latin typeface="Comic Sans MS" pitchFamily="66" charset="0"/>
                <a:ea typeface="+mn-ea"/>
                <a:cs typeface="Arial" charset="0"/>
              </a:rPr>
              <a:t> </a:t>
            </a:r>
            <a:r>
              <a:rPr kumimoji="0" lang="nb-NO" sz="2000" b="1" i="0" u="none" strike="noStrike" kern="1200" cap="none" spc="0" normalizeH="0" baseline="0" noProof="0" dirty="0" err="1">
                <a:ln>
                  <a:noFill/>
                </a:ln>
                <a:solidFill>
                  <a:prstClr val="black"/>
                </a:solidFill>
                <a:effectLst/>
                <a:uLnTx/>
                <a:uFillTx/>
                <a:latin typeface="Comic Sans MS" pitchFamily="66" charset="0"/>
                <a:ea typeface="+mn-ea"/>
                <a:cs typeface="Arial" charset="0"/>
              </a:rPr>
              <a:t>you</a:t>
            </a:r>
            <a:r>
              <a:rPr kumimoji="0" lang="nb-NO" sz="2000" b="1" i="0" u="none" strike="noStrike" kern="1200" cap="none" spc="0" normalizeH="0" baseline="0" noProof="0" dirty="0">
                <a:ln>
                  <a:noFill/>
                </a:ln>
                <a:solidFill>
                  <a:prstClr val="black"/>
                </a:solidFill>
                <a:effectLst/>
                <a:uLnTx/>
                <a:uFillTx/>
                <a:latin typeface="Comic Sans MS" pitchFamily="66" charset="0"/>
                <a:ea typeface="+mn-ea"/>
                <a:cs typeface="Arial" charset="0"/>
              </a:rPr>
              <a:t> for </a:t>
            </a:r>
            <a:r>
              <a:rPr kumimoji="0" lang="nb-NO" sz="2000" b="1" i="0" u="none" strike="noStrike" kern="1200" cap="none" spc="0" normalizeH="0" baseline="0" noProof="0" dirty="0" err="1">
                <a:ln>
                  <a:noFill/>
                </a:ln>
                <a:solidFill>
                  <a:prstClr val="black"/>
                </a:solidFill>
                <a:effectLst/>
                <a:uLnTx/>
                <a:uFillTx/>
                <a:latin typeface="Comic Sans MS" pitchFamily="66" charset="0"/>
                <a:ea typeface="+mn-ea"/>
                <a:cs typeface="Arial" charset="0"/>
              </a:rPr>
              <a:t>listening</a:t>
            </a:r>
            <a:r>
              <a:rPr kumimoji="0" lang="nb-NO" sz="2000" b="1" i="0" u="none" strike="noStrike" kern="1200" cap="none" spc="0" normalizeH="0" baseline="0" noProof="0" dirty="0">
                <a:ln>
                  <a:noFill/>
                </a:ln>
                <a:solidFill>
                  <a:prstClr val="black"/>
                </a:solidFill>
                <a:effectLst/>
                <a:uLnTx/>
                <a:uFillTx/>
                <a:latin typeface="Comic Sans MS" pitchFamily="66" charset="0"/>
                <a:ea typeface="+mn-ea"/>
                <a:cs typeface="Arial" charset="0"/>
              </a:rPr>
              <a:t> to Bjarne. He </a:t>
            </a:r>
            <a:r>
              <a:rPr kumimoji="0" lang="nb-NO" sz="2000" b="1" i="0" u="none" strike="noStrike" kern="1200" cap="none" spc="0" normalizeH="0" baseline="0" noProof="0" dirty="0" err="1">
                <a:ln>
                  <a:noFill/>
                </a:ln>
                <a:solidFill>
                  <a:prstClr val="black"/>
                </a:solidFill>
                <a:effectLst/>
                <a:uLnTx/>
                <a:uFillTx/>
                <a:latin typeface="Comic Sans MS" pitchFamily="66" charset="0"/>
                <a:ea typeface="+mn-ea"/>
                <a:cs typeface="Arial" charset="0"/>
              </a:rPr>
              <a:t>believes</a:t>
            </a:r>
            <a:r>
              <a:rPr kumimoji="0" lang="nb-NO" sz="2000" b="1" i="0" u="none" strike="noStrike" kern="1200" cap="none" spc="0" normalizeH="0" baseline="0" noProof="0" dirty="0">
                <a:ln>
                  <a:noFill/>
                </a:ln>
                <a:solidFill>
                  <a:prstClr val="black"/>
                </a:solidFill>
                <a:effectLst/>
                <a:uLnTx/>
                <a:uFillTx/>
                <a:latin typeface="Comic Sans MS" pitchFamily="66" charset="0"/>
                <a:ea typeface="+mn-ea"/>
                <a:cs typeface="Arial" charset="0"/>
              </a:rPr>
              <a:t> </a:t>
            </a:r>
            <a:r>
              <a:rPr kumimoji="0" lang="nb-NO" sz="2000" b="1" i="0" u="none" strike="noStrike" kern="1200" cap="none" spc="0" normalizeH="0" baseline="0" noProof="0" dirty="0" err="1">
                <a:ln>
                  <a:noFill/>
                </a:ln>
                <a:solidFill>
                  <a:prstClr val="black"/>
                </a:solidFill>
                <a:effectLst/>
                <a:uLnTx/>
                <a:uFillTx/>
                <a:latin typeface="Comic Sans MS" pitchFamily="66" charset="0"/>
                <a:ea typeface="+mn-ea"/>
                <a:cs typeface="Arial" charset="0"/>
              </a:rPr>
              <a:t>that</a:t>
            </a:r>
            <a:r>
              <a:rPr kumimoji="0" lang="nb-NO" sz="2000" b="1" i="0" u="none" strike="noStrike" kern="1200" cap="none" spc="0" normalizeH="0" baseline="0" noProof="0" dirty="0">
                <a:ln>
                  <a:noFill/>
                </a:ln>
                <a:solidFill>
                  <a:prstClr val="black"/>
                </a:solidFill>
                <a:effectLst/>
                <a:uLnTx/>
                <a:uFillTx/>
                <a:latin typeface="Comic Sans MS" pitchFamily="66" charset="0"/>
                <a:ea typeface="+mn-ea"/>
                <a:cs typeface="Arial" charset="0"/>
              </a:rPr>
              <a:t> </a:t>
            </a:r>
            <a:r>
              <a:rPr kumimoji="0" lang="nb-NO" sz="2000" b="1" i="0" u="none" strike="noStrike" kern="1200" cap="none" spc="0" normalizeH="0" baseline="0" noProof="0" dirty="0" err="1">
                <a:ln>
                  <a:noFill/>
                </a:ln>
                <a:solidFill>
                  <a:prstClr val="black"/>
                </a:solidFill>
                <a:effectLst/>
                <a:uLnTx/>
                <a:uFillTx/>
                <a:latin typeface="Comic Sans MS" pitchFamily="66" charset="0"/>
                <a:ea typeface="+mn-ea"/>
                <a:cs typeface="Arial" charset="0"/>
              </a:rPr>
              <a:t>he</a:t>
            </a:r>
            <a:r>
              <a:rPr kumimoji="0" lang="nb-NO" sz="2000" b="1" i="0" u="none" strike="noStrike" kern="1200" cap="none" spc="0" normalizeH="0" baseline="0" noProof="0" dirty="0">
                <a:ln>
                  <a:noFill/>
                </a:ln>
                <a:solidFill>
                  <a:prstClr val="black"/>
                </a:solidFill>
                <a:effectLst/>
                <a:uLnTx/>
                <a:uFillTx/>
                <a:latin typeface="Comic Sans MS" pitchFamily="66" charset="0"/>
                <a:ea typeface="+mn-ea"/>
                <a:cs typeface="Arial" charset="0"/>
              </a:rPr>
              <a:t> understands </a:t>
            </a:r>
            <a:r>
              <a:rPr kumimoji="0" lang="nb-NO" sz="2000" b="1" i="0" u="none" strike="noStrike" kern="1200" cap="none" spc="0" normalizeH="0" baseline="0" noProof="0" dirty="0" err="1">
                <a:ln>
                  <a:noFill/>
                </a:ln>
                <a:solidFill>
                  <a:prstClr val="black"/>
                </a:solidFill>
                <a:effectLst/>
                <a:uLnTx/>
                <a:uFillTx/>
                <a:latin typeface="Comic Sans MS" pitchFamily="66" charset="0"/>
                <a:ea typeface="+mn-ea"/>
                <a:cs typeface="Arial" charset="0"/>
              </a:rPr>
              <a:t>me</a:t>
            </a:r>
            <a:r>
              <a:rPr kumimoji="0" lang="nb-NO" sz="2000" b="1" i="0" u="none" strike="noStrike" kern="1200" cap="none" spc="0" normalizeH="0" baseline="0" noProof="0" dirty="0">
                <a:ln>
                  <a:noFill/>
                </a:ln>
                <a:solidFill>
                  <a:prstClr val="black"/>
                </a:solidFill>
                <a:effectLst/>
                <a:uLnTx/>
                <a:uFillTx/>
                <a:latin typeface="Comic Sans MS" pitchFamily="66" charset="0"/>
                <a:ea typeface="+mn-ea"/>
                <a:cs typeface="Arial" charset="0"/>
              </a:rPr>
              <a:t>. </a:t>
            </a:r>
          </a:p>
        </p:txBody>
      </p:sp>
    </p:spTree>
    <p:extLst>
      <p:ext uri="{BB962C8B-B14F-4D97-AF65-F5344CB8AC3E}">
        <p14:creationId xmlns:p14="http://schemas.microsoft.com/office/powerpoint/2010/main" val="347167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489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 6"/>
          <p:cNvGraphicFramePr>
            <a:graphicFrameLocks noGrp="1"/>
          </p:cNvGraphicFramePr>
          <p:nvPr>
            <p:extLst>
              <p:ext uri="{D42A27DB-BD31-4B8C-83A1-F6EECF244321}">
                <p14:modId xmlns:p14="http://schemas.microsoft.com/office/powerpoint/2010/main" val="1429367353"/>
              </p:ext>
            </p:extLst>
          </p:nvPr>
        </p:nvGraphicFramePr>
        <p:xfrm>
          <a:off x="575997" y="1005523"/>
          <a:ext cx="7992002" cy="5399897"/>
        </p:xfrm>
        <a:graphic>
          <a:graphicData uri="http://schemas.openxmlformats.org/drawingml/2006/table">
            <a:tbl>
              <a:tblPr/>
              <a:tblGrid>
                <a:gridCol w="2123795">
                  <a:extLst>
                    <a:ext uri="{9D8B030D-6E8A-4147-A177-3AD203B41FA5}">
                      <a16:colId xmlns:a16="http://schemas.microsoft.com/office/drawing/2014/main" val="20000"/>
                    </a:ext>
                  </a:extLst>
                </a:gridCol>
                <a:gridCol w="1873947">
                  <a:extLst>
                    <a:ext uri="{9D8B030D-6E8A-4147-A177-3AD203B41FA5}">
                      <a16:colId xmlns:a16="http://schemas.microsoft.com/office/drawing/2014/main" val="20001"/>
                    </a:ext>
                  </a:extLst>
                </a:gridCol>
                <a:gridCol w="1998871">
                  <a:extLst>
                    <a:ext uri="{9D8B030D-6E8A-4147-A177-3AD203B41FA5}">
                      <a16:colId xmlns:a16="http://schemas.microsoft.com/office/drawing/2014/main" val="20002"/>
                    </a:ext>
                  </a:extLst>
                </a:gridCol>
                <a:gridCol w="1995389">
                  <a:extLst>
                    <a:ext uri="{9D8B030D-6E8A-4147-A177-3AD203B41FA5}">
                      <a16:colId xmlns:a16="http://schemas.microsoft.com/office/drawing/2014/main" val="20003"/>
                    </a:ext>
                  </a:extLst>
                </a:gridCol>
              </a:tblGrid>
              <a:tr h="223573">
                <a:tc>
                  <a:txBody>
                    <a:bodyPr/>
                    <a:lstStyle/>
                    <a:p>
                      <a:pPr>
                        <a:lnSpc>
                          <a:spcPct val="115000"/>
                        </a:lnSpc>
                        <a:spcAft>
                          <a:spcPts val="1000"/>
                        </a:spcAft>
                      </a:pPr>
                      <a:r>
                        <a:rPr lang="nb-NO" sz="1400" b="1" dirty="0" err="1">
                          <a:solidFill>
                            <a:srgbClr val="FFFFFF"/>
                          </a:solidFill>
                          <a:latin typeface="Times New Roman"/>
                          <a:ea typeface="Calibri"/>
                          <a:cs typeface="Times New Roman"/>
                        </a:rPr>
                        <a:t>Factor</a:t>
                      </a:r>
                      <a:r>
                        <a:rPr lang="nb-NO" sz="1400" b="1" dirty="0">
                          <a:solidFill>
                            <a:srgbClr val="FFFFFF"/>
                          </a:solidFill>
                          <a:latin typeface="Times New Roman"/>
                          <a:ea typeface="Calibri"/>
                          <a:cs typeface="Times New Roman"/>
                        </a:rPr>
                        <a:t> 1</a:t>
                      </a:r>
                      <a:endParaRPr lang="nb-NO" sz="14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1000"/>
                        </a:spcAft>
                      </a:pPr>
                      <a:r>
                        <a:rPr lang="nb-NO" sz="1400" b="1" dirty="0" err="1">
                          <a:solidFill>
                            <a:srgbClr val="FFFFFF"/>
                          </a:solidFill>
                          <a:latin typeface="Times New Roman"/>
                          <a:ea typeface="Calibri"/>
                          <a:cs typeface="Times New Roman"/>
                        </a:rPr>
                        <a:t>Factor</a:t>
                      </a:r>
                      <a:r>
                        <a:rPr lang="nb-NO" sz="1400" b="1" dirty="0">
                          <a:solidFill>
                            <a:srgbClr val="FFFFFF"/>
                          </a:solidFill>
                          <a:latin typeface="Times New Roman"/>
                          <a:ea typeface="Calibri"/>
                          <a:cs typeface="Times New Roman"/>
                        </a:rPr>
                        <a:t> 2</a:t>
                      </a:r>
                      <a:endParaRPr lang="nb-NO" sz="14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1000"/>
                        </a:spcAft>
                      </a:pPr>
                      <a:r>
                        <a:rPr lang="nb-NO" sz="1400" b="1" dirty="0" err="1">
                          <a:solidFill>
                            <a:srgbClr val="FFFFFF"/>
                          </a:solidFill>
                          <a:latin typeface="Times New Roman"/>
                          <a:ea typeface="Calibri"/>
                          <a:cs typeface="Times New Roman"/>
                        </a:rPr>
                        <a:t>Factor</a:t>
                      </a:r>
                      <a:r>
                        <a:rPr lang="nb-NO" sz="1400" b="1" dirty="0">
                          <a:solidFill>
                            <a:srgbClr val="FFFFFF"/>
                          </a:solidFill>
                          <a:latin typeface="Times New Roman"/>
                          <a:ea typeface="Calibri"/>
                          <a:cs typeface="Times New Roman"/>
                        </a:rPr>
                        <a:t> 3</a:t>
                      </a:r>
                      <a:endParaRPr lang="nb-NO" sz="14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1000"/>
                        </a:spcAft>
                      </a:pPr>
                      <a:r>
                        <a:rPr lang="nb-NO" sz="1400" b="1" dirty="0" err="1">
                          <a:solidFill>
                            <a:srgbClr val="FFFFFF"/>
                          </a:solidFill>
                          <a:latin typeface="Times New Roman"/>
                          <a:ea typeface="Calibri"/>
                          <a:cs typeface="Times New Roman"/>
                        </a:rPr>
                        <a:t>Factor</a:t>
                      </a:r>
                      <a:r>
                        <a:rPr lang="nb-NO" sz="1400" b="1" dirty="0">
                          <a:solidFill>
                            <a:srgbClr val="FFFFFF"/>
                          </a:solidFill>
                          <a:latin typeface="Times New Roman"/>
                          <a:ea typeface="Calibri"/>
                          <a:cs typeface="Times New Roman"/>
                        </a:rPr>
                        <a:t> 4</a:t>
                      </a:r>
                      <a:endParaRPr lang="nb-NO" sz="14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extLst>
                  <a:ext uri="{0D108BD9-81ED-4DB2-BD59-A6C34878D82A}">
                    <a16:rowId xmlns:a16="http://schemas.microsoft.com/office/drawing/2014/main" val="10000"/>
                  </a:ext>
                </a:extLst>
              </a:tr>
              <a:tr h="462281">
                <a:tc>
                  <a:txBody>
                    <a:bodyPr/>
                    <a:lstStyle/>
                    <a:p>
                      <a:pPr>
                        <a:lnSpc>
                          <a:spcPct val="115000"/>
                        </a:lnSpc>
                        <a:spcAft>
                          <a:spcPts val="1000"/>
                        </a:spcAft>
                      </a:pPr>
                      <a:r>
                        <a:rPr lang="nb-NO" sz="1400" b="1" dirty="0" err="1">
                          <a:latin typeface="Times New Roman"/>
                          <a:ea typeface="Calibri"/>
                          <a:cs typeface="Times New Roman"/>
                        </a:rPr>
                        <a:t>Sociability</a:t>
                      </a:r>
                      <a:r>
                        <a:rPr lang="nb-NO" sz="1400" b="1" baseline="0" dirty="0">
                          <a:latin typeface="Times New Roman"/>
                          <a:ea typeface="Calibri"/>
                          <a:cs typeface="Times New Roman"/>
                        </a:rPr>
                        <a:t> </a:t>
                      </a:r>
                      <a:r>
                        <a:rPr lang="nb-NO" sz="1400" b="1" baseline="0" dirty="0" err="1">
                          <a:latin typeface="Times New Roman"/>
                          <a:ea typeface="Calibri"/>
                          <a:cs typeface="Times New Roman"/>
                        </a:rPr>
                        <a:t>with</a:t>
                      </a:r>
                      <a:r>
                        <a:rPr lang="nb-NO" sz="1400" b="1" baseline="0" dirty="0">
                          <a:latin typeface="Times New Roman"/>
                          <a:ea typeface="Calibri"/>
                          <a:cs typeface="Times New Roman"/>
                        </a:rPr>
                        <a:t> </a:t>
                      </a:r>
                      <a:r>
                        <a:rPr lang="nb-NO" sz="1400" b="1" baseline="0" dirty="0" err="1">
                          <a:latin typeface="Times New Roman"/>
                          <a:ea typeface="Calibri"/>
                          <a:cs typeface="Times New Roman"/>
                        </a:rPr>
                        <a:t>people</a:t>
                      </a:r>
                      <a:endParaRPr lang="nb-NO" sz="14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b-NO" sz="1400" b="1" dirty="0">
                          <a:latin typeface="Times New Roman"/>
                          <a:ea typeface="Calibri"/>
                          <a:cs typeface="Times New Roman"/>
                        </a:rPr>
                        <a:t>Activity/playfulness</a:t>
                      </a:r>
                      <a:endParaRPr lang="nb-NO" sz="14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b-NO" sz="1400" b="1" dirty="0" err="1">
                          <a:latin typeface="Times New Roman"/>
                          <a:ea typeface="Calibri"/>
                          <a:cs typeface="Times New Roman"/>
                        </a:rPr>
                        <a:t>Separation</a:t>
                      </a:r>
                      <a:r>
                        <a:rPr lang="nb-NO" sz="1400" b="1" baseline="0" dirty="0" err="1">
                          <a:latin typeface="Times New Roman"/>
                          <a:ea typeface="Calibri"/>
                          <a:cs typeface="Times New Roman"/>
                        </a:rPr>
                        <a:t>-related</a:t>
                      </a:r>
                      <a:r>
                        <a:rPr lang="nb-NO" sz="1400" b="1" baseline="0" dirty="0">
                          <a:latin typeface="Times New Roman"/>
                          <a:ea typeface="Calibri"/>
                          <a:cs typeface="Times New Roman"/>
                        </a:rPr>
                        <a:t> </a:t>
                      </a:r>
                      <a:r>
                        <a:rPr lang="nb-NO" sz="1400" b="1" dirty="0">
                          <a:latin typeface="Times New Roman"/>
                          <a:ea typeface="Calibri"/>
                          <a:cs typeface="Times New Roman"/>
                        </a:rPr>
                        <a:t>problems</a:t>
                      </a:r>
                      <a:endParaRPr lang="nb-NO" sz="14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b-NO" sz="1400" b="1" dirty="0" err="1">
                          <a:latin typeface="Times New Roman"/>
                          <a:ea typeface="Calibri"/>
                          <a:cs typeface="Times New Roman"/>
                        </a:rPr>
                        <a:t>Aggression</a:t>
                      </a:r>
                      <a:r>
                        <a:rPr lang="nb-NO" sz="1400" b="1" dirty="0">
                          <a:latin typeface="Times New Roman"/>
                          <a:ea typeface="Calibri"/>
                          <a:cs typeface="Times New Roman"/>
                        </a:rPr>
                        <a:t> </a:t>
                      </a:r>
                      <a:r>
                        <a:rPr lang="nb-NO" sz="1400" b="1" dirty="0" err="1">
                          <a:latin typeface="Times New Roman"/>
                          <a:ea typeface="Calibri"/>
                          <a:cs typeface="Times New Roman"/>
                        </a:rPr>
                        <a:t>towards</a:t>
                      </a:r>
                      <a:r>
                        <a:rPr lang="nb-NO" sz="1400" b="1" dirty="0">
                          <a:latin typeface="Times New Roman"/>
                          <a:ea typeface="Calibri"/>
                          <a:cs typeface="Times New Roman"/>
                        </a:rPr>
                        <a:t> </a:t>
                      </a:r>
                      <a:r>
                        <a:rPr lang="nb-NO" sz="1400" b="1" dirty="0" err="1">
                          <a:latin typeface="Times New Roman"/>
                          <a:ea typeface="Calibri"/>
                          <a:cs typeface="Times New Roman"/>
                        </a:rPr>
                        <a:t>familiar</a:t>
                      </a:r>
                      <a:r>
                        <a:rPr lang="nb-NO" sz="1400" b="1" dirty="0">
                          <a:latin typeface="Times New Roman"/>
                          <a:ea typeface="Calibri"/>
                          <a:cs typeface="Times New Roman"/>
                        </a:rPr>
                        <a:t> </a:t>
                      </a:r>
                      <a:r>
                        <a:rPr lang="nb-NO" sz="1400" b="1" dirty="0" err="1">
                          <a:latin typeface="Times New Roman"/>
                          <a:ea typeface="Calibri"/>
                          <a:cs typeface="Times New Roman"/>
                        </a:rPr>
                        <a:t>cats</a:t>
                      </a:r>
                      <a:endParaRPr lang="nb-NO" sz="14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9663">
                <a:tc>
                  <a:txBody>
                    <a:bodyPr/>
                    <a:lstStyle/>
                    <a:p>
                      <a:pPr>
                        <a:lnSpc>
                          <a:spcPct val="115000"/>
                        </a:lnSpc>
                        <a:spcAft>
                          <a:spcPts val="1000"/>
                        </a:spcAft>
                      </a:pPr>
                      <a:r>
                        <a:rPr lang="nb-NO" sz="900" b="1" dirty="0">
                          <a:latin typeface="Times New Roman"/>
                          <a:ea typeface="Calibri"/>
                          <a:cs typeface="Times New Roman"/>
                        </a:rPr>
                        <a:t>Questions: 15, 16, 17, 18, 19, 20, 21</a:t>
                      </a:r>
                      <a:endParaRPr lang="nb-NO" sz="10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b-NO" sz="900" b="1" dirty="0">
                          <a:latin typeface="Times New Roman"/>
                          <a:ea typeface="Calibri"/>
                          <a:cs typeface="Times New Roman"/>
                        </a:rPr>
                        <a:t>Questions: 1, 4, 5, 6, 7, 8, 9, 10, 12, 14</a:t>
                      </a:r>
                      <a:endParaRPr lang="nb-NO" sz="10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b-NO" sz="900" b="1" dirty="0">
                          <a:latin typeface="Times New Roman"/>
                          <a:ea typeface="Calibri"/>
                          <a:cs typeface="Times New Roman"/>
                        </a:rPr>
                        <a:t>Questions: 55, 56, 57, 58, 59, 60</a:t>
                      </a:r>
                      <a:endParaRPr lang="nb-NO" sz="10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b-NO" sz="900" b="1" dirty="0">
                          <a:latin typeface="Times New Roman"/>
                          <a:ea typeface="Calibri"/>
                          <a:cs typeface="Times New Roman"/>
                        </a:rPr>
                        <a:t>Questions: 42, 43, 44, 45</a:t>
                      </a:r>
                      <a:endParaRPr lang="nb-NO" sz="10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3573">
                <a:tc>
                  <a:txBody>
                    <a:bodyPr/>
                    <a:lstStyle/>
                    <a:p>
                      <a:pPr>
                        <a:lnSpc>
                          <a:spcPct val="115000"/>
                        </a:lnSpc>
                        <a:spcAft>
                          <a:spcPts val="1000"/>
                        </a:spcAft>
                      </a:pPr>
                      <a:r>
                        <a:rPr lang="nb-NO" sz="1400" b="1" dirty="0" err="1">
                          <a:solidFill>
                            <a:srgbClr val="FFFFFF"/>
                          </a:solidFill>
                          <a:latin typeface="Times New Roman"/>
                          <a:ea typeface="Calibri"/>
                          <a:cs typeface="Times New Roman"/>
                        </a:rPr>
                        <a:t>Factor</a:t>
                      </a:r>
                      <a:r>
                        <a:rPr lang="nb-NO" sz="1400" b="1" dirty="0">
                          <a:solidFill>
                            <a:srgbClr val="FFFFFF"/>
                          </a:solidFill>
                          <a:latin typeface="Times New Roman"/>
                          <a:ea typeface="Calibri"/>
                          <a:cs typeface="Times New Roman"/>
                        </a:rPr>
                        <a:t> 5</a:t>
                      </a:r>
                      <a:endParaRPr lang="nb-NO" sz="14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1000"/>
                        </a:spcAft>
                      </a:pPr>
                      <a:r>
                        <a:rPr lang="nb-NO" sz="1400" b="1" dirty="0" err="1">
                          <a:solidFill>
                            <a:srgbClr val="FFFFFF"/>
                          </a:solidFill>
                          <a:latin typeface="Times New Roman"/>
                          <a:ea typeface="Calibri"/>
                          <a:cs typeface="Times New Roman"/>
                        </a:rPr>
                        <a:t>Factor</a:t>
                      </a:r>
                      <a:r>
                        <a:rPr lang="nb-NO" sz="1400" b="1" dirty="0">
                          <a:solidFill>
                            <a:srgbClr val="FFFFFF"/>
                          </a:solidFill>
                          <a:latin typeface="Times New Roman"/>
                          <a:ea typeface="Calibri"/>
                          <a:cs typeface="Times New Roman"/>
                        </a:rPr>
                        <a:t> 6</a:t>
                      </a:r>
                      <a:endParaRPr lang="nb-NO" sz="14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1000"/>
                        </a:spcAft>
                      </a:pPr>
                      <a:r>
                        <a:rPr lang="nb-NO" sz="1400" b="1" dirty="0" err="1">
                          <a:solidFill>
                            <a:srgbClr val="FFFFFF"/>
                          </a:solidFill>
                          <a:latin typeface="Times New Roman"/>
                          <a:ea typeface="Calibri"/>
                          <a:cs typeface="Times New Roman"/>
                        </a:rPr>
                        <a:t>Factor</a:t>
                      </a:r>
                      <a:r>
                        <a:rPr lang="nb-NO" sz="1400" b="1" dirty="0">
                          <a:solidFill>
                            <a:srgbClr val="FFFFFF"/>
                          </a:solidFill>
                          <a:latin typeface="Times New Roman"/>
                          <a:ea typeface="Calibri"/>
                          <a:cs typeface="Times New Roman"/>
                        </a:rPr>
                        <a:t> 7</a:t>
                      </a:r>
                      <a:endParaRPr lang="nb-NO" sz="14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1000"/>
                        </a:spcAft>
                      </a:pPr>
                      <a:r>
                        <a:rPr lang="nb-NO" sz="1400" b="1" dirty="0" err="1">
                          <a:solidFill>
                            <a:srgbClr val="FFFFFF"/>
                          </a:solidFill>
                          <a:latin typeface="Times New Roman"/>
                          <a:ea typeface="Calibri"/>
                          <a:cs typeface="Times New Roman"/>
                        </a:rPr>
                        <a:t>Factor</a:t>
                      </a:r>
                      <a:r>
                        <a:rPr lang="nb-NO" sz="1400" b="1" dirty="0">
                          <a:solidFill>
                            <a:srgbClr val="FFFFFF"/>
                          </a:solidFill>
                          <a:latin typeface="Times New Roman"/>
                          <a:ea typeface="Calibri"/>
                          <a:cs typeface="Times New Roman"/>
                        </a:rPr>
                        <a:t> 8</a:t>
                      </a:r>
                      <a:endParaRPr lang="nb-NO" sz="14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extLst>
                  <a:ext uri="{0D108BD9-81ED-4DB2-BD59-A6C34878D82A}">
                    <a16:rowId xmlns:a16="http://schemas.microsoft.com/office/drawing/2014/main" val="10003"/>
                  </a:ext>
                </a:extLst>
              </a:tr>
              <a:tr h="462281">
                <a:tc>
                  <a:txBody>
                    <a:bodyPr/>
                    <a:lstStyle/>
                    <a:p>
                      <a:pPr>
                        <a:lnSpc>
                          <a:spcPct val="115000"/>
                        </a:lnSpc>
                        <a:spcAft>
                          <a:spcPts val="1000"/>
                        </a:spcAft>
                      </a:pPr>
                      <a:r>
                        <a:rPr lang="nb-NO" sz="1400" b="1" dirty="0" err="1">
                          <a:latin typeface="Times New Roman"/>
                          <a:ea typeface="Calibri"/>
                          <a:cs typeface="Times New Roman"/>
                        </a:rPr>
                        <a:t>Aggression</a:t>
                      </a:r>
                      <a:r>
                        <a:rPr lang="nb-NO" sz="1400" b="1" dirty="0">
                          <a:latin typeface="Times New Roman"/>
                          <a:ea typeface="Calibri"/>
                          <a:cs typeface="Times New Roman"/>
                        </a:rPr>
                        <a:t> </a:t>
                      </a:r>
                      <a:r>
                        <a:rPr lang="nb-NO" sz="1400" b="1" dirty="0" err="1">
                          <a:latin typeface="Times New Roman"/>
                          <a:ea typeface="Calibri"/>
                          <a:cs typeface="Times New Roman"/>
                        </a:rPr>
                        <a:t>towards</a:t>
                      </a:r>
                      <a:r>
                        <a:rPr lang="nb-NO" sz="1400" b="1" dirty="0">
                          <a:latin typeface="Times New Roman"/>
                          <a:ea typeface="Calibri"/>
                          <a:cs typeface="Times New Roman"/>
                        </a:rPr>
                        <a:t> </a:t>
                      </a:r>
                      <a:r>
                        <a:rPr lang="nb-NO" sz="1400" b="1" dirty="0" err="1">
                          <a:latin typeface="Times New Roman"/>
                          <a:ea typeface="Calibri"/>
                          <a:cs typeface="Times New Roman"/>
                        </a:rPr>
                        <a:t>unfamiliar</a:t>
                      </a:r>
                      <a:r>
                        <a:rPr lang="nb-NO" sz="1400" b="1" dirty="0">
                          <a:latin typeface="Times New Roman"/>
                          <a:ea typeface="Calibri"/>
                          <a:cs typeface="Times New Roman"/>
                        </a:rPr>
                        <a:t> </a:t>
                      </a:r>
                      <a:r>
                        <a:rPr lang="nb-NO" sz="1400" b="1" dirty="0" err="1">
                          <a:latin typeface="Times New Roman"/>
                          <a:ea typeface="Calibri"/>
                          <a:cs typeface="Times New Roman"/>
                        </a:rPr>
                        <a:t>humans</a:t>
                      </a:r>
                      <a:endParaRPr lang="nb-NO" sz="14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b-NO" sz="1400" b="1" dirty="0" err="1">
                          <a:latin typeface="Times New Roman"/>
                          <a:ea typeface="Calibri"/>
                          <a:cs typeface="Times New Roman"/>
                        </a:rPr>
                        <a:t>Aggression</a:t>
                      </a:r>
                      <a:r>
                        <a:rPr lang="nb-NO" sz="1400" b="1" dirty="0">
                          <a:latin typeface="Times New Roman"/>
                          <a:ea typeface="Calibri"/>
                          <a:cs typeface="Times New Roman"/>
                        </a:rPr>
                        <a:t> </a:t>
                      </a:r>
                      <a:r>
                        <a:rPr lang="nb-NO" sz="1400" b="1" dirty="0" err="1">
                          <a:latin typeface="Times New Roman"/>
                          <a:ea typeface="Calibri"/>
                          <a:cs typeface="Times New Roman"/>
                        </a:rPr>
                        <a:t>towards</a:t>
                      </a:r>
                      <a:r>
                        <a:rPr lang="nb-NO" sz="1400" b="1" dirty="0">
                          <a:latin typeface="Times New Roman"/>
                          <a:ea typeface="Calibri"/>
                          <a:cs typeface="Times New Roman"/>
                        </a:rPr>
                        <a:t> </a:t>
                      </a:r>
                      <a:r>
                        <a:rPr lang="nb-NO" sz="1400" b="1" dirty="0" err="1">
                          <a:latin typeface="Times New Roman"/>
                          <a:ea typeface="Calibri"/>
                          <a:cs typeface="Times New Roman"/>
                        </a:rPr>
                        <a:t>dogs</a:t>
                      </a:r>
                      <a:endParaRPr lang="nb-NO" sz="14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b-NO" sz="1400" b="1" dirty="0" err="1">
                          <a:latin typeface="Times New Roman"/>
                          <a:ea typeface="Calibri"/>
                          <a:cs typeface="Times New Roman"/>
                        </a:rPr>
                        <a:t>Sociability</a:t>
                      </a:r>
                      <a:r>
                        <a:rPr lang="nb-NO" sz="1400" b="1" dirty="0">
                          <a:latin typeface="Times New Roman"/>
                          <a:ea typeface="Calibri"/>
                          <a:cs typeface="Times New Roman"/>
                        </a:rPr>
                        <a:t> </a:t>
                      </a:r>
                      <a:r>
                        <a:rPr lang="nb-NO" sz="1400" b="1" dirty="0" err="1">
                          <a:latin typeface="Times New Roman"/>
                          <a:ea typeface="Calibri"/>
                          <a:cs typeface="Times New Roman"/>
                        </a:rPr>
                        <a:t>with</a:t>
                      </a:r>
                      <a:r>
                        <a:rPr lang="nb-NO" sz="1400" b="1" dirty="0">
                          <a:latin typeface="Times New Roman"/>
                          <a:ea typeface="Calibri"/>
                          <a:cs typeface="Times New Roman"/>
                        </a:rPr>
                        <a:t> non-household </a:t>
                      </a:r>
                      <a:r>
                        <a:rPr lang="nb-NO" sz="1400" b="1" dirty="0" err="1">
                          <a:latin typeface="Times New Roman"/>
                          <a:ea typeface="Calibri"/>
                          <a:cs typeface="Times New Roman"/>
                        </a:rPr>
                        <a:t>cats</a:t>
                      </a:r>
                      <a:endParaRPr lang="nb-NO" sz="14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b-NO" sz="1400" b="1" dirty="0" err="1">
                          <a:latin typeface="Times New Roman"/>
                          <a:ea typeface="Calibri"/>
                          <a:cs typeface="Times New Roman"/>
                        </a:rPr>
                        <a:t>Resists</a:t>
                      </a:r>
                      <a:r>
                        <a:rPr lang="nb-NO" sz="1400" b="1" baseline="0" dirty="0">
                          <a:latin typeface="Times New Roman"/>
                          <a:ea typeface="Calibri"/>
                          <a:cs typeface="Times New Roman"/>
                        </a:rPr>
                        <a:t> </a:t>
                      </a:r>
                      <a:r>
                        <a:rPr lang="nb-NO" sz="1400" b="1" baseline="0" dirty="0" err="1">
                          <a:latin typeface="Times New Roman"/>
                          <a:ea typeface="Calibri"/>
                          <a:cs typeface="Times New Roman"/>
                        </a:rPr>
                        <a:t>restraint</a:t>
                      </a:r>
                      <a:endParaRPr lang="nb-NO" sz="14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9663">
                <a:tc>
                  <a:txBody>
                    <a:bodyPr/>
                    <a:lstStyle/>
                    <a:p>
                      <a:pPr>
                        <a:lnSpc>
                          <a:spcPct val="115000"/>
                        </a:lnSpc>
                        <a:spcAft>
                          <a:spcPts val="1000"/>
                        </a:spcAft>
                      </a:pPr>
                      <a:r>
                        <a:rPr lang="nb-NO" sz="900" b="1" dirty="0">
                          <a:latin typeface="Times New Roman"/>
                          <a:ea typeface="Calibri"/>
                          <a:cs typeface="Times New Roman"/>
                        </a:rPr>
                        <a:t>Questions: 30, 31, 32, 33</a:t>
                      </a:r>
                      <a:endParaRPr lang="nb-NO" sz="10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b-NO" sz="900" b="1" dirty="0">
                          <a:latin typeface="Times New Roman"/>
                          <a:ea typeface="Calibri"/>
                          <a:cs typeface="Times New Roman"/>
                        </a:rPr>
                        <a:t>Questions: 46, 47, 48, 49, 50</a:t>
                      </a:r>
                      <a:endParaRPr lang="nb-NO" sz="10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b-NO" sz="900" b="1" dirty="0">
                          <a:latin typeface="Times New Roman"/>
                          <a:ea typeface="Calibri"/>
                          <a:cs typeface="Times New Roman"/>
                        </a:rPr>
                        <a:t>Questions: 27, 28, 29</a:t>
                      </a:r>
                      <a:endParaRPr lang="nb-NO" sz="10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b-NO" sz="900" b="1" dirty="0">
                          <a:latin typeface="Times New Roman"/>
                          <a:ea typeface="Calibri"/>
                          <a:cs typeface="Times New Roman"/>
                        </a:rPr>
                        <a:t>Questions: 38, 39, 40, 41, 92 </a:t>
                      </a:r>
                      <a:endParaRPr lang="nb-NO" sz="10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3573">
                <a:tc>
                  <a:txBody>
                    <a:bodyPr/>
                    <a:lstStyle/>
                    <a:p>
                      <a:pPr>
                        <a:lnSpc>
                          <a:spcPct val="115000"/>
                        </a:lnSpc>
                        <a:spcAft>
                          <a:spcPts val="1000"/>
                        </a:spcAft>
                      </a:pPr>
                      <a:r>
                        <a:rPr lang="nb-NO" sz="1400" b="1" dirty="0" err="1">
                          <a:solidFill>
                            <a:srgbClr val="FFFFFF"/>
                          </a:solidFill>
                          <a:latin typeface="Times New Roman"/>
                          <a:ea typeface="Calibri"/>
                          <a:cs typeface="Times New Roman"/>
                        </a:rPr>
                        <a:t>Factor</a:t>
                      </a:r>
                      <a:r>
                        <a:rPr lang="nb-NO" sz="1400" b="1" dirty="0">
                          <a:solidFill>
                            <a:srgbClr val="FFFFFF"/>
                          </a:solidFill>
                          <a:latin typeface="Times New Roman"/>
                          <a:ea typeface="Calibri"/>
                          <a:cs typeface="Times New Roman"/>
                        </a:rPr>
                        <a:t> 9</a:t>
                      </a:r>
                      <a:endParaRPr lang="nb-NO" sz="14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1000"/>
                        </a:spcAft>
                      </a:pPr>
                      <a:r>
                        <a:rPr lang="nb-NO" sz="1400" b="1" dirty="0" err="1">
                          <a:solidFill>
                            <a:srgbClr val="FFFFFF"/>
                          </a:solidFill>
                          <a:latin typeface="Times New Roman"/>
                          <a:ea typeface="Calibri"/>
                          <a:cs typeface="Times New Roman"/>
                        </a:rPr>
                        <a:t>Factor</a:t>
                      </a:r>
                      <a:r>
                        <a:rPr lang="nb-NO" sz="1400" b="1" dirty="0">
                          <a:solidFill>
                            <a:srgbClr val="FFFFFF"/>
                          </a:solidFill>
                          <a:latin typeface="Times New Roman"/>
                          <a:ea typeface="Calibri"/>
                          <a:cs typeface="Times New Roman"/>
                        </a:rPr>
                        <a:t> 10</a:t>
                      </a:r>
                      <a:endParaRPr lang="nb-NO" sz="14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1000"/>
                        </a:spcAft>
                      </a:pPr>
                      <a:r>
                        <a:rPr lang="nb-NO" sz="1400" b="1" dirty="0" err="1">
                          <a:solidFill>
                            <a:srgbClr val="FFFFFF"/>
                          </a:solidFill>
                          <a:latin typeface="Times New Roman"/>
                          <a:ea typeface="Calibri"/>
                          <a:cs typeface="Times New Roman"/>
                        </a:rPr>
                        <a:t>Factor</a:t>
                      </a:r>
                      <a:r>
                        <a:rPr lang="nb-NO" sz="1400" b="1" dirty="0">
                          <a:solidFill>
                            <a:srgbClr val="FFFFFF"/>
                          </a:solidFill>
                          <a:latin typeface="Times New Roman"/>
                          <a:ea typeface="Calibri"/>
                          <a:cs typeface="Times New Roman"/>
                        </a:rPr>
                        <a:t> 11</a:t>
                      </a:r>
                      <a:endParaRPr lang="nb-NO" sz="14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1000"/>
                        </a:spcAft>
                      </a:pPr>
                      <a:r>
                        <a:rPr lang="nb-NO" sz="1400" b="1" dirty="0" err="1">
                          <a:solidFill>
                            <a:srgbClr val="FFFFFF"/>
                          </a:solidFill>
                          <a:latin typeface="Times New Roman"/>
                          <a:ea typeface="Calibri"/>
                          <a:cs typeface="Times New Roman"/>
                        </a:rPr>
                        <a:t>Factor</a:t>
                      </a:r>
                      <a:r>
                        <a:rPr lang="nb-NO" sz="1400" b="1" dirty="0">
                          <a:solidFill>
                            <a:srgbClr val="FFFFFF"/>
                          </a:solidFill>
                          <a:latin typeface="Times New Roman"/>
                          <a:ea typeface="Calibri"/>
                          <a:cs typeface="Times New Roman"/>
                        </a:rPr>
                        <a:t> 12</a:t>
                      </a:r>
                      <a:endParaRPr lang="nb-NO" sz="14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extLst>
                  <a:ext uri="{0D108BD9-81ED-4DB2-BD59-A6C34878D82A}">
                    <a16:rowId xmlns:a16="http://schemas.microsoft.com/office/drawing/2014/main" val="10006"/>
                  </a:ext>
                </a:extLst>
              </a:tr>
              <a:tr h="462281">
                <a:tc>
                  <a:txBody>
                    <a:bodyPr/>
                    <a:lstStyle/>
                    <a:p>
                      <a:pPr>
                        <a:lnSpc>
                          <a:spcPct val="115000"/>
                        </a:lnSpc>
                        <a:spcAft>
                          <a:spcPts val="1000"/>
                        </a:spcAft>
                      </a:pPr>
                      <a:r>
                        <a:rPr lang="nb-NO" sz="1400" b="1" dirty="0">
                          <a:latin typeface="Times New Roman"/>
                          <a:ea typeface="Calibri"/>
                          <a:cs typeface="Times New Roman"/>
                        </a:rPr>
                        <a:t>Touch sensitivity/owner-directed </a:t>
                      </a:r>
                      <a:r>
                        <a:rPr lang="nb-NO" sz="1400" b="1" baseline="0" dirty="0">
                          <a:latin typeface="Times New Roman"/>
                          <a:ea typeface="Calibri"/>
                          <a:cs typeface="Times New Roman"/>
                        </a:rPr>
                        <a:t>ag</a:t>
                      </a:r>
                      <a:r>
                        <a:rPr lang="nb-NO" sz="1400" b="1" dirty="0">
                          <a:latin typeface="Times New Roman"/>
                          <a:ea typeface="Calibri"/>
                          <a:cs typeface="Times New Roman"/>
                        </a:rPr>
                        <a:t>gression</a:t>
                      </a:r>
                      <a:endParaRPr lang="nb-NO" sz="14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b-NO" sz="1400" b="1" dirty="0" err="1">
                          <a:latin typeface="Times New Roman"/>
                          <a:ea typeface="Calibri"/>
                          <a:cs typeface="Times New Roman"/>
                        </a:rPr>
                        <a:t>Attention</a:t>
                      </a:r>
                      <a:r>
                        <a:rPr lang="nb-NO" sz="1400" b="1" baseline="0" dirty="0">
                          <a:latin typeface="Times New Roman"/>
                          <a:ea typeface="Calibri"/>
                          <a:cs typeface="Times New Roman"/>
                        </a:rPr>
                        <a:t> </a:t>
                      </a:r>
                      <a:r>
                        <a:rPr lang="nb-NO" sz="1400" b="1" baseline="0" dirty="0" err="1">
                          <a:latin typeface="Times New Roman"/>
                          <a:ea typeface="Calibri"/>
                          <a:cs typeface="Times New Roman"/>
                        </a:rPr>
                        <a:t>seeking</a:t>
                      </a:r>
                      <a:r>
                        <a:rPr lang="nb-NO" sz="1400" b="1" baseline="0" dirty="0">
                          <a:latin typeface="Times New Roman"/>
                          <a:ea typeface="Calibri"/>
                          <a:cs typeface="Times New Roman"/>
                        </a:rPr>
                        <a:t> and purring</a:t>
                      </a:r>
                      <a:endParaRPr lang="nb-NO" sz="14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b-NO" sz="1400" b="1" dirty="0" err="1">
                          <a:latin typeface="Times New Roman"/>
                          <a:ea typeface="Calibri"/>
                          <a:cs typeface="Times New Roman"/>
                        </a:rPr>
                        <a:t>Trainability</a:t>
                      </a:r>
                      <a:endParaRPr lang="nb-NO" sz="14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b-NO" sz="1400" b="1" dirty="0" err="1">
                          <a:latin typeface="Times New Roman"/>
                          <a:ea typeface="Calibri"/>
                          <a:cs typeface="Times New Roman"/>
                        </a:rPr>
                        <a:t>Predatory</a:t>
                      </a:r>
                      <a:r>
                        <a:rPr lang="nb-NO" sz="1400" b="1" baseline="0" dirty="0">
                          <a:latin typeface="Times New Roman"/>
                          <a:ea typeface="Calibri"/>
                          <a:cs typeface="Times New Roman"/>
                        </a:rPr>
                        <a:t> behaviour</a:t>
                      </a:r>
                      <a:r>
                        <a:rPr lang="nb-NO" sz="1400" b="1" dirty="0">
                          <a:latin typeface="Times New Roman"/>
                          <a:ea typeface="Calibri"/>
                          <a:cs typeface="Times New Roman"/>
                        </a:rPr>
                        <a:t> </a:t>
                      </a:r>
                      <a:endParaRPr lang="nb-NO" sz="14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60044">
                <a:tc>
                  <a:txBody>
                    <a:bodyPr/>
                    <a:lstStyle/>
                    <a:p>
                      <a:pPr>
                        <a:lnSpc>
                          <a:spcPct val="115000"/>
                        </a:lnSpc>
                        <a:spcAft>
                          <a:spcPts val="1000"/>
                        </a:spcAft>
                      </a:pPr>
                      <a:r>
                        <a:rPr lang="nb-NO" sz="900" b="1" dirty="0">
                          <a:latin typeface="Times New Roman"/>
                          <a:ea typeface="Calibri"/>
                          <a:cs typeface="Times New Roman"/>
                        </a:rPr>
                        <a:t>Questions: 34, 35, 36, 37, </a:t>
                      </a:r>
                      <a:endParaRPr lang="nb-NO" sz="10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b-NO" sz="900" b="1" dirty="0">
                          <a:latin typeface="Times New Roman"/>
                          <a:ea typeface="Calibri"/>
                          <a:cs typeface="Times New Roman"/>
                        </a:rPr>
                        <a:t>Questions: 25, 26, 85</a:t>
                      </a:r>
                      <a:endParaRPr lang="nb-NO" sz="10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b-NO" sz="900" b="1" dirty="0">
                          <a:latin typeface="Times New Roman"/>
                          <a:ea typeface="Calibri"/>
                          <a:cs typeface="Times New Roman"/>
                        </a:rPr>
                        <a:t>Questions: 61, 62, 63</a:t>
                      </a:r>
                      <a:endParaRPr lang="nb-NO" sz="10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b-NO" sz="900" b="1" dirty="0">
                          <a:latin typeface="Times New Roman"/>
                          <a:ea typeface="Calibri"/>
                          <a:cs typeface="Times New Roman"/>
                        </a:rPr>
                        <a:t>Questions: 64, 65, 66</a:t>
                      </a:r>
                      <a:endParaRPr lang="nb-NO" sz="10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23573">
                <a:tc>
                  <a:txBody>
                    <a:bodyPr/>
                    <a:lstStyle/>
                    <a:p>
                      <a:pPr>
                        <a:lnSpc>
                          <a:spcPct val="115000"/>
                        </a:lnSpc>
                        <a:spcAft>
                          <a:spcPts val="1000"/>
                        </a:spcAft>
                      </a:pPr>
                      <a:r>
                        <a:rPr lang="nb-NO" sz="1400" b="1" dirty="0" err="1">
                          <a:solidFill>
                            <a:srgbClr val="FFFFFF"/>
                          </a:solidFill>
                          <a:latin typeface="Times New Roman"/>
                          <a:ea typeface="Calibri"/>
                          <a:cs typeface="Times New Roman"/>
                        </a:rPr>
                        <a:t>Factor</a:t>
                      </a:r>
                      <a:r>
                        <a:rPr lang="nb-NO" sz="1400" b="1" dirty="0">
                          <a:solidFill>
                            <a:srgbClr val="FFFFFF"/>
                          </a:solidFill>
                          <a:latin typeface="Times New Roman"/>
                          <a:ea typeface="Calibri"/>
                          <a:cs typeface="Times New Roman"/>
                        </a:rPr>
                        <a:t> 13</a:t>
                      </a:r>
                      <a:endParaRPr lang="nb-NO" sz="14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1000"/>
                        </a:spcAft>
                      </a:pPr>
                      <a:r>
                        <a:rPr lang="nb-NO" sz="1400" b="1" dirty="0" err="1">
                          <a:solidFill>
                            <a:srgbClr val="FFFFFF"/>
                          </a:solidFill>
                          <a:latin typeface="Times New Roman"/>
                          <a:ea typeface="Calibri"/>
                          <a:cs typeface="Times New Roman"/>
                        </a:rPr>
                        <a:t>Factor</a:t>
                      </a:r>
                      <a:r>
                        <a:rPr lang="nb-NO" sz="1400" b="1" dirty="0">
                          <a:solidFill>
                            <a:srgbClr val="FFFFFF"/>
                          </a:solidFill>
                          <a:latin typeface="Times New Roman"/>
                          <a:ea typeface="Calibri"/>
                          <a:cs typeface="Times New Roman"/>
                        </a:rPr>
                        <a:t> 14</a:t>
                      </a:r>
                      <a:endParaRPr lang="nb-NO" sz="14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1000"/>
                        </a:spcAft>
                      </a:pPr>
                      <a:r>
                        <a:rPr lang="nb-NO" sz="1400" b="1" dirty="0" err="1">
                          <a:solidFill>
                            <a:srgbClr val="FFFFFF"/>
                          </a:solidFill>
                          <a:latin typeface="Times New Roman"/>
                          <a:ea typeface="Calibri"/>
                          <a:cs typeface="Times New Roman"/>
                        </a:rPr>
                        <a:t>Factor</a:t>
                      </a:r>
                      <a:r>
                        <a:rPr lang="nb-NO" sz="1400" b="1" dirty="0">
                          <a:solidFill>
                            <a:srgbClr val="FFFFFF"/>
                          </a:solidFill>
                          <a:latin typeface="Times New Roman"/>
                          <a:ea typeface="Calibri"/>
                          <a:cs typeface="Times New Roman"/>
                        </a:rPr>
                        <a:t> 15</a:t>
                      </a:r>
                      <a:endParaRPr lang="nb-NO" sz="14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1000"/>
                        </a:spcAft>
                      </a:pPr>
                      <a:r>
                        <a:rPr lang="nb-NO" sz="1400" b="1" dirty="0" err="1">
                          <a:solidFill>
                            <a:srgbClr val="FFFFFF"/>
                          </a:solidFill>
                          <a:latin typeface="Times New Roman"/>
                          <a:ea typeface="Calibri"/>
                          <a:cs typeface="Times New Roman"/>
                        </a:rPr>
                        <a:t>Factor</a:t>
                      </a:r>
                      <a:r>
                        <a:rPr lang="nb-NO" sz="1400" b="1" dirty="0">
                          <a:solidFill>
                            <a:srgbClr val="FFFFFF"/>
                          </a:solidFill>
                          <a:latin typeface="Times New Roman"/>
                          <a:ea typeface="Calibri"/>
                          <a:cs typeface="Times New Roman"/>
                        </a:rPr>
                        <a:t> 16</a:t>
                      </a:r>
                      <a:endParaRPr lang="nb-NO" sz="14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extLst>
                  <a:ext uri="{0D108BD9-81ED-4DB2-BD59-A6C34878D82A}">
                    <a16:rowId xmlns:a16="http://schemas.microsoft.com/office/drawing/2014/main" val="10009"/>
                  </a:ext>
                </a:extLst>
              </a:tr>
              <a:tr h="462281">
                <a:tc>
                  <a:txBody>
                    <a:bodyPr/>
                    <a:lstStyle/>
                    <a:p>
                      <a:pPr>
                        <a:lnSpc>
                          <a:spcPct val="115000"/>
                        </a:lnSpc>
                        <a:spcAft>
                          <a:spcPts val="1000"/>
                        </a:spcAft>
                      </a:pPr>
                      <a:r>
                        <a:rPr lang="nb-NO" sz="1400" b="1" dirty="0">
                          <a:latin typeface="Times New Roman"/>
                          <a:ea typeface="Calibri"/>
                          <a:cs typeface="Times New Roman"/>
                        </a:rPr>
                        <a:t>Neophobia</a:t>
                      </a:r>
                      <a:endParaRPr lang="nb-NO" sz="14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b-NO" sz="1400" b="1" dirty="0" err="1">
                          <a:latin typeface="Times New Roman"/>
                          <a:ea typeface="Calibri"/>
                          <a:cs typeface="Times New Roman"/>
                        </a:rPr>
                        <a:t>Excessive</a:t>
                      </a:r>
                      <a:r>
                        <a:rPr lang="nb-NO" sz="1400" b="1" dirty="0">
                          <a:latin typeface="Times New Roman"/>
                          <a:ea typeface="Calibri"/>
                          <a:cs typeface="Times New Roman"/>
                        </a:rPr>
                        <a:t>/</a:t>
                      </a:r>
                      <a:r>
                        <a:rPr lang="nb-NO" sz="1400" b="1" dirty="0" err="1">
                          <a:latin typeface="Times New Roman"/>
                          <a:ea typeface="Calibri"/>
                          <a:cs typeface="Times New Roman"/>
                        </a:rPr>
                        <a:t>compulsive</a:t>
                      </a:r>
                      <a:r>
                        <a:rPr lang="nb-NO" sz="1400" b="1" baseline="0" dirty="0">
                          <a:latin typeface="Times New Roman"/>
                          <a:ea typeface="Calibri"/>
                          <a:cs typeface="Times New Roman"/>
                        </a:rPr>
                        <a:t> </a:t>
                      </a:r>
                      <a:r>
                        <a:rPr lang="nb-NO" sz="1400" b="1" baseline="0" dirty="0" err="1">
                          <a:latin typeface="Times New Roman"/>
                          <a:ea typeface="Calibri"/>
                          <a:cs typeface="Times New Roman"/>
                        </a:rPr>
                        <a:t>self-grooming</a:t>
                      </a:r>
                      <a:endParaRPr lang="nb-NO" sz="14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b-NO" sz="1400" b="1" dirty="0">
                          <a:latin typeface="Times New Roman"/>
                          <a:ea typeface="Calibri"/>
                          <a:cs typeface="Times New Roman"/>
                        </a:rPr>
                        <a:t>Stares,</a:t>
                      </a:r>
                      <a:r>
                        <a:rPr lang="nb-NO" sz="1400" b="1" baseline="0" dirty="0">
                          <a:latin typeface="Times New Roman"/>
                          <a:ea typeface="Calibri"/>
                          <a:cs typeface="Times New Roman"/>
                        </a:rPr>
                        <a:t> </a:t>
                      </a:r>
                      <a:r>
                        <a:rPr lang="nb-NO" sz="1400" b="1" baseline="0" dirty="0" err="1">
                          <a:latin typeface="Times New Roman"/>
                          <a:ea typeface="Calibri"/>
                          <a:cs typeface="Times New Roman"/>
                        </a:rPr>
                        <a:t>freezes</a:t>
                      </a:r>
                      <a:r>
                        <a:rPr lang="nb-NO" sz="1400" b="1" baseline="0" dirty="0">
                          <a:latin typeface="Times New Roman"/>
                          <a:ea typeface="Calibri"/>
                          <a:cs typeface="Times New Roman"/>
                        </a:rPr>
                        <a:t>, </a:t>
                      </a:r>
                      <a:r>
                        <a:rPr lang="nb-NO" sz="1400" b="1" baseline="0" dirty="0" err="1">
                          <a:latin typeface="Times New Roman"/>
                          <a:ea typeface="Calibri"/>
                          <a:cs typeface="Times New Roman"/>
                        </a:rPr>
                        <a:t>other</a:t>
                      </a:r>
                      <a:r>
                        <a:rPr lang="nb-NO" sz="1400" b="1" baseline="0" dirty="0">
                          <a:latin typeface="Times New Roman"/>
                          <a:ea typeface="Calibri"/>
                          <a:cs typeface="Times New Roman"/>
                        </a:rPr>
                        <a:t> </a:t>
                      </a:r>
                      <a:r>
                        <a:rPr lang="nb-NO" sz="1400" b="1" baseline="0" dirty="0" err="1">
                          <a:latin typeface="Times New Roman"/>
                          <a:ea typeface="Calibri"/>
                          <a:cs typeface="Times New Roman"/>
                        </a:rPr>
                        <a:t>compulsory</a:t>
                      </a:r>
                      <a:r>
                        <a:rPr lang="nb-NO" sz="1400" b="1" baseline="0" dirty="0">
                          <a:latin typeface="Times New Roman"/>
                          <a:ea typeface="Calibri"/>
                          <a:cs typeface="Times New Roman"/>
                        </a:rPr>
                        <a:t> behaviour</a:t>
                      </a:r>
                      <a:endParaRPr lang="nb-NO" sz="14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b-NO" sz="1400" b="1" dirty="0" err="1">
                          <a:latin typeface="Times New Roman"/>
                          <a:ea typeface="Calibri"/>
                          <a:cs typeface="Times New Roman"/>
                        </a:rPr>
                        <a:t>Elimination</a:t>
                      </a:r>
                      <a:r>
                        <a:rPr lang="nb-NO" sz="1400" b="1" baseline="0" dirty="0">
                          <a:latin typeface="Times New Roman"/>
                          <a:ea typeface="Calibri"/>
                          <a:cs typeface="Times New Roman"/>
                        </a:rPr>
                        <a:t> </a:t>
                      </a:r>
                      <a:r>
                        <a:rPr lang="nb-NO" sz="1400" b="1" baseline="0" dirty="0" err="1">
                          <a:latin typeface="Times New Roman"/>
                          <a:ea typeface="Calibri"/>
                          <a:cs typeface="Times New Roman"/>
                        </a:rPr>
                        <a:t>preferences</a:t>
                      </a:r>
                      <a:r>
                        <a:rPr lang="nb-NO" sz="1400" b="1" baseline="0" dirty="0">
                          <a:latin typeface="Times New Roman"/>
                          <a:ea typeface="Calibri"/>
                          <a:cs typeface="Times New Roman"/>
                        </a:rPr>
                        <a:t> (location, </a:t>
                      </a:r>
                      <a:r>
                        <a:rPr lang="nb-NO" sz="1400" b="1" baseline="0" dirty="0" err="1">
                          <a:latin typeface="Times New Roman"/>
                          <a:ea typeface="Calibri"/>
                          <a:cs typeface="Times New Roman"/>
                        </a:rPr>
                        <a:t>substrate</a:t>
                      </a:r>
                      <a:r>
                        <a:rPr lang="nb-NO" sz="1400" b="1" baseline="0" dirty="0">
                          <a:latin typeface="Times New Roman"/>
                          <a:ea typeface="Calibri"/>
                          <a:cs typeface="Times New Roman"/>
                        </a:rPr>
                        <a:t>)</a:t>
                      </a:r>
                      <a:endParaRPr lang="nb-NO" sz="14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60044">
                <a:tc>
                  <a:txBody>
                    <a:bodyPr/>
                    <a:lstStyle/>
                    <a:p>
                      <a:pPr>
                        <a:lnSpc>
                          <a:spcPct val="115000"/>
                        </a:lnSpc>
                        <a:spcAft>
                          <a:spcPts val="1000"/>
                        </a:spcAft>
                      </a:pPr>
                      <a:r>
                        <a:rPr lang="nb-NO" sz="900" b="1" dirty="0">
                          <a:latin typeface="Times New Roman"/>
                          <a:ea typeface="Calibri"/>
                          <a:cs typeface="Times New Roman"/>
                        </a:rPr>
                        <a:t>Questions: 53, 54, 91 (</a:t>
                      </a:r>
                      <a:r>
                        <a:rPr lang="nb-NO" sz="900" b="1" dirty="0" err="1">
                          <a:latin typeface="Times New Roman"/>
                          <a:ea typeface="Calibri"/>
                          <a:cs typeface="Times New Roman"/>
                        </a:rPr>
                        <a:t>inverted</a:t>
                      </a:r>
                      <a:r>
                        <a:rPr lang="nb-NO" sz="900" b="1" dirty="0">
                          <a:latin typeface="Times New Roman"/>
                          <a:ea typeface="Calibri"/>
                          <a:cs typeface="Times New Roman"/>
                        </a:rPr>
                        <a:t>)</a:t>
                      </a:r>
                      <a:endParaRPr lang="nb-NO" sz="10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b-NO" sz="900" b="1" dirty="0">
                          <a:latin typeface="Times New Roman"/>
                          <a:ea typeface="Calibri"/>
                          <a:cs typeface="Times New Roman"/>
                        </a:rPr>
                        <a:t>Questions: 72, 73, 74</a:t>
                      </a:r>
                      <a:endParaRPr lang="nb-NO" sz="10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b-NO" sz="900" b="1" dirty="0">
                          <a:latin typeface="Times New Roman"/>
                          <a:ea typeface="Calibri"/>
                          <a:cs typeface="Times New Roman"/>
                        </a:rPr>
                        <a:t>Questions: 75, 76, 77</a:t>
                      </a:r>
                      <a:endParaRPr lang="nb-NO" sz="10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b-NO" sz="900" b="1" dirty="0">
                          <a:latin typeface="Times New Roman"/>
                          <a:ea typeface="Calibri"/>
                          <a:cs typeface="Times New Roman"/>
                        </a:rPr>
                        <a:t>Questions: 88, 89</a:t>
                      </a:r>
                      <a:endParaRPr lang="nb-NO" sz="10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23573">
                <a:tc>
                  <a:txBody>
                    <a:bodyPr/>
                    <a:lstStyle/>
                    <a:p>
                      <a:pPr>
                        <a:lnSpc>
                          <a:spcPct val="115000"/>
                        </a:lnSpc>
                        <a:spcAft>
                          <a:spcPts val="1000"/>
                        </a:spcAft>
                      </a:pPr>
                      <a:r>
                        <a:rPr lang="nb-NO" sz="1400" b="1" dirty="0" err="1">
                          <a:solidFill>
                            <a:srgbClr val="FFFFFF"/>
                          </a:solidFill>
                          <a:latin typeface="Times New Roman"/>
                          <a:ea typeface="Calibri"/>
                          <a:cs typeface="Times New Roman"/>
                        </a:rPr>
                        <a:t>Factor</a:t>
                      </a:r>
                      <a:r>
                        <a:rPr lang="nb-NO" sz="1400" b="1" dirty="0">
                          <a:solidFill>
                            <a:srgbClr val="FFFFFF"/>
                          </a:solidFill>
                          <a:latin typeface="Times New Roman"/>
                          <a:ea typeface="Calibri"/>
                          <a:cs typeface="Times New Roman"/>
                        </a:rPr>
                        <a:t> 17</a:t>
                      </a:r>
                      <a:endParaRPr lang="nb-NO" sz="14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1000"/>
                        </a:spcAft>
                      </a:pPr>
                      <a:r>
                        <a:rPr lang="nb-NO" sz="1400" b="1" dirty="0" err="1">
                          <a:solidFill>
                            <a:srgbClr val="FFFFFF"/>
                          </a:solidFill>
                          <a:latin typeface="Times New Roman"/>
                          <a:ea typeface="Calibri"/>
                          <a:cs typeface="Times New Roman"/>
                        </a:rPr>
                        <a:t>Factor</a:t>
                      </a:r>
                      <a:r>
                        <a:rPr lang="nb-NO" sz="1400" b="1" dirty="0">
                          <a:solidFill>
                            <a:srgbClr val="FFFFFF"/>
                          </a:solidFill>
                          <a:latin typeface="Times New Roman"/>
                          <a:ea typeface="Calibri"/>
                          <a:cs typeface="Times New Roman"/>
                        </a:rPr>
                        <a:t> 18</a:t>
                      </a:r>
                      <a:endParaRPr lang="nb-NO" sz="14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1000"/>
                        </a:spcAft>
                      </a:pPr>
                      <a:r>
                        <a:rPr lang="nb-NO" sz="1400" b="1" dirty="0" err="1">
                          <a:solidFill>
                            <a:srgbClr val="FFFFFF"/>
                          </a:solidFill>
                          <a:latin typeface="Times New Roman"/>
                          <a:ea typeface="Calibri"/>
                          <a:cs typeface="Times New Roman"/>
                        </a:rPr>
                        <a:t>Factor</a:t>
                      </a:r>
                      <a:r>
                        <a:rPr lang="nb-NO" sz="1400" b="1" dirty="0">
                          <a:solidFill>
                            <a:srgbClr val="FFFFFF"/>
                          </a:solidFill>
                          <a:latin typeface="Times New Roman"/>
                          <a:ea typeface="Calibri"/>
                          <a:cs typeface="Times New Roman"/>
                        </a:rPr>
                        <a:t> 19</a:t>
                      </a:r>
                      <a:endParaRPr lang="nb-NO" sz="14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1000"/>
                        </a:spcAft>
                      </a:pPr>
                      <a:r>
                        <a:rPr lang="nb-NO" sz="1400" b="1" dirty="0" err="1">
                          <a:solidFill>
                            <a:srgbClr val="FFFFFF"/>
                          </a:solidFill>
                          <a:latin typeface="Times New Roman"/>
                          <a:ea typeface="Calibri"/>
                          <a:cs typeface="Times New Roman"/>
                        </a:rPr>
                        <a:t>Factor</a:t>
                      </a:r>
                      <a:r>
                        <a:rPr lang="nb-NO" sz="1400" b="1" dirty="0">
                          <a:solidFill>
                            <a:srgbClr val="FFFFFF"/>
                          </a:solidFill>
                          <a:latin typeface="Times New Roman"/>
                          <a:ea typeface="Calibri"/>
                          <a:cs typeface="Times New Roman"/>
                        </a:rPr>
                        <a:t> 20</a:t>
                      </a:r>
                      <a:endParaRPr lang="nb-NO" sz="14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extLst>
                  <a:ext uri="{0D108BD9-81ED-4DB2-BD59-A6C34878D82A}">
                    <a16:rowId xmlns:a16="http://schemas.microsoft.com/office/drawing/2014/main" val="10012"/>
                  </a:ext>
                </a:extLst>
              </a:tr>
              <a:tr h="462281">
                <a:tc>
                  <a:txBody>
                    <a:bodyPr/>
                    <a:lstStyle/>
                    <a:p>
                      <a:pPr>
                        <a:lnSpc>
                          <a:spcPct val="115000"/>
                        </a:lnSpc>
                        <a:spcAft>
                          <a:spcPts val="1000"/>
                        </a:spcAft>
                      </a:pPr>
                      <a:r>
                        <a:rPr lang="nb-NO" sz="1400" b="1" dirty="0">
                          <a:latin typeface="Times New Roman"/>
                          <a:ea typeface="Calibri"/>
                          <a:cs typeface="Times New Roman"/>
                        </a:rPr>
                        <a:t>Resting</a:t>
                      </a:r>
                      <a:r>
                        <a:rPr lang="nb-NO" sz="1400" b="1" baseline="0" dirty="0">
                          <a:latin typeface="Times New Roman"/>
                          <a:ea typeface="Calibri"/>
                          <a:cs typeface="Times New Roman"/>
                        </a:rPr>
                        <a:t> </a:t>
                      </a:r>
                      <a:r>
                        <a:rPr lang="nb-NO" sz="1400" b="1" baseline="0" dirty="0" err="1">
                          <a:latin typeface="Times New Roman"/>
                          <a:ea typeface="Calibri"/>
                          <a:cs typeface="Times New Roman"/>
                        </a:rPr>
                        <a:t>place</a:t>
                      </a:r>
                      <a:r>
                        <a:rPr lang="nb-NO" sz="1400" b="1" baseline="0" dirty="0">
                          <a:latin typeface="Times New Roman"/>
                          <a:ea typeface="Calibri"/>
                          <a:cs typeface="Times New Roman"/>
                        </a:rPr>
                        <a:t> </a:t>
                      </a:r>
                      <a:r>
                        <a:rPr lang="nb-NO" sz="1400" b="1" baseline="0" dirty="0" err="1">
                          <a:latin typeface="Times New Roman"/>
                          <a:ea typeface="Calibri"/>
                          <a:cs typeface="Times New Roman"/>
                        </a:rPr>
                        <a:t>preferences</a:t>
                      </a:r>
                      <a:endParaRPr lang="nb-NO" sz="14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b-NO" sz="1400" b="1" dirty="0" err="1">
                          <a:latin typeface="Times New Roman" panose="02020603050405020304" pitchFamily="18" charset="0"/>
                          <a:ea typeface="Calibri"/>
                          <a:cs typeface="Times New Roman" panose="02020603050405020304" pitchFamily="18" charset="0"/>
                        </a:rPr>
                        <a:t>Directed</a:t>
                      </a:r>
                      <a:r>
                        <a:rPr lang="nb-NO" sz="1400" b="1" dirty="0">
                          <a:latin typeface="Times New Roman" panose="02020603050405020304" pitchFamily="18" charset="0"/>
                          <a:ea typeface="Calibri"/>
                          <a:cs typeface="Times New Roman" panose="02020603050405020304" pitchFamily="18" charset="0"/>
                        </a:rPr>
                        <a:t> </a:t>
                      </a:r>
                      <a:r>
                        <a:rPr lang="nb-NO" sz="1400" b="1" dirty="0" err="1">
                          <a:latin typeface="Times New Roman" panose="02020603050405020304" pitchFamily="18" charset="0"/>
                          <a:ea typeface="Calibri"/>
                          <a:cs typeface="Times New Roman" panose="02020603050405020304" pitchFamily="18" charset="0"/>
                        </a:rPr>
                        <a:t>vocalization</a:t>
                      </a:r>
                      <a:r>
                        <a:rPr lang="nb-NO" sz="1400" b="1" baseline="0" dirty="0">
                          <a:latin typeface="Times New Roman" panose="02020603050405020304" pitchFamily="18" charset="0"/>
                          <a:ea typeface="Calibri"/>
                          <a:cs typeface="Times New Roman" panose="02020603050405020304" pitchFamily="18" charset="0"/>
                        </a:rPr>
                        <a:t> (asks for </a:t>
                      </a:r>
                      <a:r>
                        <a:rPr lang="nb-NO" sz="1400" b="1" baseline="0" dirty="0" err="1">
                          <a:latin typeface="Times New Roman" panose="02020603050405020304" pitchFamily="18" charset="0"/>
                          <a:ea typeface="Calibri"/>
                          <a:cs typeface="Times New Roman" panose="02020603050405020304" pitchFamily="18" charset="0"/>
                        </a:rPr>
                        <a:t>food</a:t>
                      </a:r>
                      <a:r>
                        <a:rPr lang="nb-NO" sz="1400" b="1" baseline="0" dirty="0">
                          <a:latin typeface="Times New Roman" panose="02020603050405020304" pitchFamily="18" charset="0"/>
                          <a:ea typeface="Calibri"/>
                          <a:cs typeface="Times New Roman" panose="02020603050405020304" pitchFamily="18" charset="0"/>
                        </a:rPr>
                        <a:t>, </a:t>
                      </a:r>
                      <a:r>
                        <a:rPr lang="nb-NO" sz="1400" b="1" baseline="0" dirty="0" err="1">
                          <a:latin typeface="Times New Roman" panose="02020603050405020304" pitchFamily="18" charset="0"/>
                          <a:ea typeface="Calibri"/>
                          <a:cs typeface="Times New Roman" panose="02020603050405020304" pitchFamily="18" charset="0"/>
                        </a:rPr>
                        <a:t>door</a:t>
                      </a:r>
                      <a:r>
                        <a:rPr lang="nb-NO" sz="1400" b="1" baseline="0" dirty="0">
                          <a:latin typeface="Times New Roman" panose="02020603050405020304" pitchFamily="18" charset="0"/>
                          <a:ea typeface="Calibri"/>
                          <a:cs typeface="Times New Roman" panose="02020603050405020304" pitchFamily="18" charset="0"/>
                        </a:rPr>
                        <a:t>)</a:t>
                      </a:r>
                      <a:endParaRPr lang="nb-NO" sz="1400" b="1" dirty="0">
                        <a:latin typeface="Times New Roman" panose="02020603050405020304" pitchFamily="18" charset="0"/>
                        <a:ea typeface="Calibri"/>
                        <a:cs typeface="Times New Roman" panose="02020603050405020304" pitchFamily="18" charset="0"/>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b-NO" sz="1400" b="1" dirty="0" err="1">
                          <a:latin typeface="Times New Roman"/>
                          <a:ea typeface="Calibri"/>
                          <a:cs typeface="Times New Roman"/>
                        </a:rPr>
                        <a:t>Agitated</a:t>
                      </a:r>
                      <a:r>
                        <a:rPr lang="nb-NO" sz="1400" b="1" baseline="0" dirty="0">
                          <a:latin typeface="Times New Roman"/>
                          <a:ea typeface="Calibri"/>
                          <a:cs typeface="Times New Roman"/>
                        </a:rPr>
                        <a:t> </a:t>
                      </a:r>
                      <a:r>
                        <a:rPr lang="nb-NO" sz="1400" b="1" baseline="0" dirty="0" err="1">
                          <a:latin typeface="Times New Roman"/>
                          <a:ea typeface="Calibri"/>
                          <a:cs typeface="Times New Roman"/>
                        </a:rPr>
                        <a:t>prey</a:t>
                      </a:r>
                      <a:r>
                        <a:rPr lang="nb-NO" sz="1400" b="1" baseline="0" dirty="0">
                          <a:latin typeface="Times New Roman"/>
                          <a:ea typeface="Calibri"/>
                          <a:cs typeface="Times New Roman"/>
                        </a:rPr>
                        <a:t> </a:t>
                      </a:r>
                      <a:r>
                        <a:rPr lang="nb-NO" sz="1400" b="1" baseline="0" dirty="0" err="1">
                          <a:latin typeface="Times New Roman"/>
                          <a:ea typeface="Calibri"/>
                          <a:cs typeface="Times New Roman"/>
                        </a:rPr>
                        <a:t>interest</a:t>
                      </a:r>
                      <a:endParaRPr lang="nb-NO" sz="14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b-NO" sz="1400" b="1" dirty="0" err="1">
                          <a:latin typeface="Times New Roman"/>
                          <a:ea typeface="Calibri"/>
                          <a:cs typeface="Times New Roman"/>
                        </a:rPr>
                        <a:t>Fear</a:t>
                      </a:r>
                      <a:r>
                        <a:rPr lang="nb-NO" sz="1400" b="1" baseline="0" dirty="0">
                          <a:latin typeface="Times New Roman"/>
                          <a:ea typeface="Calibri"/>
                          <a:cs typeface="Times New Roman"/>
                        </a:rPr>
                        <a:t> </a:t>
                      </a:r>
                      <a:r>
                        <a:rPr lang="nb-NO" sz="1400" b="1" baseline="0" dirty="0" err="1">
                          <a:latin typeface="Times New Roman"/>
                          <a:ea typeface="Calibri"/>
                          <a:cs typeface="Times New Roman"/>
                        </a:rPr>
                        <a:t>of</a:t>
                      </a:r>
                      <a:r>
                        <a:rPr lang="nb-NO" sz="1400" b="1" baseline="0" dirty="0">
                          <a:latin typeface="Times New Roman"/>
                          <a:ea typeface="Calibri"/>
                          <a:cs typeface="Times New Roman"/>
                        </a:rPr>
                        <a:t> </a:t>
                      </a:r>
                      <a:r>
                        <a:rPr lang="nb-NO" sz="1400" b="1" baseline="0" dirty="0" err="1">
                          <a:latin typeface="Times New Roman"/>
                          <a:ea typeface="Calibri"/>
                          <a:cs typeface="Times New Roman"/>
                        </a:rPr>
                        <a:t>unfamiliar</a:t>
                      </a:r>
                      <a:r>
                        <a:rPr lang="nb-NO" sz="1400" b="1" baseline="0" dirty="0">
                          <a:latin typeface="Times New Roman"/>
                          <a:ea typeface="Calibri"/>
                          <a:cs typeface="Times New Roman"/>
                        </a:rPr>
                        <a:t> </a:t>
                      </a:r>
                      <a:r>
                        <a:rPr lang="nb-NO" sz="1400" b="1" baseline="0" dirty="0" err="1">
                          <a:latin typeface="Times New Roman"/>
                          <a:ea typeface="Calibri"/>
                          <a:cs typeface="Times New Roman"/>
                        </a:rPr>
                        <a:t>dogs</a:t>
                      </a:r>
                      <a:r>
                        <a:rPr lang="nb-NO" sz="1400" b="1" baseline="0" dirty="0">
                          <a:latin typeface="Times New Roman"/>
                          <a:ea typeface="Calibri"/>
                          <a:cs typeface="Times New Roman"/>
                        </a:rPr>
                        <a:t> or </a:t>
                      </a:r>
                      <a:r>
                        <a:rPr lang="nb-NO" sz="1400" b="1" baseline="0" dirty="0" err="1">
                          <a:latin typeface="Times New Roman"/>
                          <a:ea typeface="Calibri"/>
                          <a:cs typeface="Times New Roman"/>
                        </a:rPr>
                        <a:t>cats</a:t>
                      </a:r>
                      <a:endParaRPr lang="nb-NO" sz="14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89806">
                <a:tc>
                  <a:txBody>
                    <a:bodyPr/>
                    <a:lstStyle/>
                    <a:p>
                      <a:pPr>
                        <a:lnSpc>
                          <a:spcPct val="115000"/>
                        </a:lnSpc>
                        <a:spcAft>
                          <a:spcPts val="1000"/>
                        </a:spcAft>
                      </a:pPr>
                      <a:r>
                        <a:rPr lang="nb-NO" sz="900" b="1" dirty="0">
                          <a:latin typeface="Times New Roman"/>
                          <a:ea typeface="Calibri"/>
                          <a:cs typeface="Times New Roman"/>
                        </a:rPr>
                        <a:t>Questions: 69, 70, 71</a:t>
                      </a:r>
                      <a:endParaRPr lang="nb-NO" sz="10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b-NO" sz="900" b="1" dirty="0">
                          <a:latin typeface="Times New Roman"/>
                          <a:ea typeface="Calibri"/>
                          <a:cs typeface="Times New Roman"/>
                        </a:rPr>
                        <a:t>Questions: 23, 24</a:t>
                      </a:r>
                      <a:endParaRPr lang="nb-NO" sz="10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b-NO" sz="900" b="1" dirty="0">
                          <a:latin typeface="Times New Roman"/>
                          <a:ea typeface="Calibri"/>
                          <a:cs typeface="Times New Roman"/>
                        </a:rPr>
                        <a:t>Questions: 67, 68</a:t>
                      </a:r>
                      <a:endParaRPr lang="nb-NO" sz="10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b-NO" sz="900" b="1" dirty="0">
                          <a:latin typeface="Times New Roman"/>
                          <a:ea typeface="Calibri"/>
                          <a:cs typeface="Times New Roman"/>
                        </a:rPr>
                        <a:t>Questions: 51, 52</a:t>
                      </a:r>
                      <a:endParaRPr lang="nb-NO" sz="10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23573">
                <a:tc>
                  <a:txBody>
                    <a:bodyPr/>
                    <a:lstStyle/>
                    <a:p>
                      <a:pPr>
                        <a:lnSpc>
                          <a:spcPct val="115000"/>
                        </a:lnSpc>
                        <a:spcAft>
                          <a:spcPts val="1000"/>
                        </a:spcAft>
                      </a:pPr>
                      <a:r>
                        <a:rPr lang="nb-NO" sz="1400" b="1" dirty="0" err="1">
                          <a:solidFill>
                            <a:srgbClr val="FFFFFF"/>
                          </a:solidFill>
                          <a:latin typeface="Times New Roman"/>
                          <a:ea typeface="Calibri"/>
                          <a:cs typeface="Times New Roman"/>
                        </a:rPr>
                        <a:t>Factor</a:t>
                      </a:r>
                      <a:r>
                        <a:rPr lang="nb-NO" sz="1400" b="1" dirty="0">
                          <a:solidFill>
                            <a:srgbClr val="FFFFFF"/>
                          </a:solidFill>
                          <a:latin typeface="Times New Roman"/>
                          <a:ea typeface="Calibri"/>
                          <a:cs typeface="Times New Roman"/>
                        </a:rPr>
                        <a:t> 21</a:t>
                      </a:r>
                      <a:endParaRPr lang="nb-NO" sz="14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1000"/>
                        </a:spcAft>
                      </a:pPr>
                      <a:r>
                        <a:rPr lang="nb-NO" sz="1400" b="1" dirty="0" err="1">
                          <a:solidFill>
                            <a:srgbClr val="FFFFFF"/>
                          </a:solidFill>
                          <a:latin typeface="Times New Roman"/>
                          <a:ea typeface="Calibri"/>
                          <a:cs typeface="Times New Roman"/>
                        </a:rPr>
                        <a:t>Factor</a:t>
                      </a:r>
                      <a:r>
                        <a:rPr lang="nb-NO" sz="1400" b="1" dirty="0">
                          <a:solidFill>
                            <a:srgbClr val="FFFFFF"/>
                          </a:solidFill>
                          <a:latin typeface="Times New Roman"/>
                          <a:ea typeface="Calibri"/>
                          <a:cs typeface="Times New Roman"/>
                        </a:rPr>
                        <a:t> 22</a:t>
                      </a:r>
                      <a:endParaRPr lang="nb-NO" sz="14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gridSpan="2">
                  <a:txBody>
                    <a:bodyPr/>
                    <a:lstStyle/>
                    <a:p>
                      <a:pPr>
                        <a:lnSpc>
                          <a:spcPct val="115000"/>
                        </a:lnSpc>
                        <a:spcAft>
                          <a:spcPts val="1000"/>
                        </a:spcAft>
                      </a:pPr>
                      <a:r>
                        <a:rPr lang="nb-NO" sz="1000" dirty="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nb-NO"/>
                    </a:p>
                  </a:txBody>
                  <a:tcPr/>
                </a:tc>
                <a:extLst>
                  <a:ext uri="{0D108BD9-81ED-4DB2-BD59-A6C34878D82A}">
                    <a16:rowId xmlns:a16="http://schemas.microsoft.com/office/drawing/2014/main" val="10015"/>
                  </a:ext>
                </a:extLst>
              </a:tr>
              <a:tr h="462281">
                <a:tc>
                  <a:txBody>
                    <a:bodyPr/>
                    <a:lstStyle/>
                    <a:p>
                      <a:pPr>
                        <a:lnSpc>
                          <a:spcPct val="115000"/>
                        </a:lnSpc>
                        <a:spcAft>
                          <a:spcPts val="1000"/>
                        </a:spcAft>
                      </a:pPr>
                      <a:r>
                        <a:rPr lang="nb-NO" sz="1400" b="1" dirty="0" err="1">
                          <a:latin typeface="Times New Roman"/>
                          <a:ea typeface="Calibri"/>
                          <a:cs typeface="Times New Roman"/>
                        </a:rPr>
                        <a:t>Crepuscular</a:t>
                      </a:r>
                      <a:r>
                        <a:rPr lang="nb-NO" sz="1400" b="1" baseline="0" dirty="0">
                          <a:latin typeface="Times New Roman"/>
                          <a:ea typeface="Calibri"/>
                          <a:cs typeface="Times New Roman"/>
                        </a:rPr>
                        <a:t> </a:t>
                      </a:r>
                      <a:r>
                        <a:rPr lang="nb-NO" sz="1400" b="1" baseline="0" dirty="0" err="1">
                          <a:latin typeface="Times New Roman"/>
                          <a:ea typeface="Calibri"/>
                          <a:cs typeface="Times New Roman"/>
                        </a:rPr>
                        <a:t>activity</a:t>
                      </a:r>
                      <a:endParaRPr lang="nb-NO" sz="14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b-NO" sz="1400" b="1" dirty="0">
                          <a:latin typeface="Times New Roman"/>
                          <a:ea typeface="Calibri"/>
                          <a:cs typeface="Times New Roman"/>
                        </a:rPr>
                        <a:t>Spraying</a:t>
                      </a:r>
                      <a:r>
                        <a:rPr lang="nb-NO" sz="1400" b="1" baseline="0" dirty="0">
                          <a:latin typeface="Times New Roman"/>
                          <a:ea typeface="Calibri"/>
                          <a:cs typeface="Times New Roman"/>
                        </a:rPr>
                        <a:t> or </a:t>
                      </a:r>
                      <a:r>
                        <a:rPr lang="nb-NO" sz="1400" b="1" baseline="0" dirty="0" err="1">
                          <a:latin typeface="Times New Roman"/>
                          <a:ea typeface="Calibri"/>
                          <a:cs typeface="Times New Roman"/>
                        </a:rPr>
                        <a:t>urination</a:t>
                      </a:r>
                      <a:r>
                        <a:rPr lang="nb-NO" sz="1400" b="1" baseline="0" dirty="0">
                          <a:latin typeface="Times New Roman"/>
                          <a:ea typeface="Calibri"/>
                          <a:cs typeface="Times New Roman"/>
                        </a:rPr>
                        <a:t> </a:t>
                      </a:r>
                      <a:r>
                        <a:rPr lang="nb-NO" sz="1400" b="1" baseline="0" dirty="0" err="1">
                          <a:latin typeface="Times New Roman"/>
                          <a:ea typeface="Calibri"/>
                          <a:cs typeface="Times New Roman"/>
                        </a:rPr>
                        <a:t>outside</a:t>
                      </a:r>
                      <a:r>
                        <a:rPr lang="nb-NO" sz="1400" b="1" baseline="0" dirty="0">
                          <a:latin typeface="Times New Roman"/>
                          <a:ea typeface="Calibri"/>
                          <a:cs typeface="Times New Roman"/>
                        </a:rPr>
                        <a:t> </a:t>
                      </a:r>
                      <a:r>
                        <a:rPr lang="nb-NO" sz="1400" b="1" baseline="0" dirty="0" err="1">
                          <a:latin typeface="Times New Roman"/>
                          <a:ea typeface="Calibri"/>
                          <a:cs typeface="Times New Roman"/>
                        </a:rPr>
                        <a:t>litter</a:t>
                      </a:r>
                      <a:r>
                        <a:rPr lang="nb-NO" sz="1400" b="1" baseline="0" dirty="0">
                          <a:latin typeface="Times New Roman"/>
                          <a:ea typeface="Calibri"/>
                          <a:cs typeface="Times New Roman"/>
                        </a:rPr>
                        <a:t> </a:t>
                      </a:r>
                      <a:r>
                        <a:rPr lang="nb-NO" sz="1400" b="1" baseline="0" dirty="0" err="1">
                          <a:latin typeface="Times New Roman"/>
                          <a:ea typeface="Calibri"/>
                          <a:cs typeface="Times New Roman"/>
                        </a:rPr>
                        <a:t>box</a:t>
                      </a:r>
                      <a:endParaRPr lang="nb-NO" sz="14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1000"/>
                        </a:spcAft>
                      </a:pPr>
                      <a:r>
                        <a:rPr lang="nb-NO" sz="1000" dirty="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nb-NO"/>
                    </a:p>
                  </a:txBody>
                  <a:tcPr/>
                </a:tc>
                <a:extLst>
                  <a:ext uri="{0D108BD9-81ED-4DB2-BD59-A6C34878D82A}">
                    <a16:rowId xmlns:a16="http://schemas.microsoft.com/office/drawing/2014/main" val="10016"/>
                  </a:ext>
                </a:extLst>
              </a:tr>
              <a:tr h="160498">
                <a:tc>
                  <a:txBody>
                    <a:bodyPr/>
                    <a:lstStyle/>
                    <a:p>
                      <a:pPr>
                        <a:lnSpc>
                          <a:spcPct val="115000"/>
                        </a:lnSpc>
                        <a:spcAft>
                          <a:spcPts val="1000"/>
                        </a:spcAft>
                      </a:pPr>
                      <a:r>
                        <a:rPr lang="nb-NO" sz="900" b="1" dirty="0">
                          <a:latin typeface="Times New Roman"/>
                          <a:ea typeface="Calibri"/>
                          <a:cs typeface="Times New Roman"/>
                        </a:rPr>
                        <a:t>Questions: 81, 82</a:t>
                      </a:r>
                      <a:endParaRPr lang="nb-NO" sz="10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b-NO" sz="900" b="1" dirty="0">
                          <a:latin typeface="Times New Roman"/>
                          <a:ea typeface="Calibri"/>
                          <a:cs typeface="Times New Roman"/>
                        </a:rPr>
                        <a:t>Questions: 78, 84</a:t>
                      </a:r>
                      <a:endParaRPr lang="nb-NO" sz="1000" dirty="0">
                        <a:latin typeface="Calibri"/>
                        <a:ea typeface="Calibri"/>
                        <a:cs typeface="Times New Roman"/>
                      </a:endParaRPr>
                    </a:p>
                  </a:txBody>
                  <a:tcPr marL="62423" marR="62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1000"/>
                        </a:spcAft>
                      </a:pPr>
                      <a:r>
                        <a:rPr lang="nb-NO" sz="1000" dirty="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nb-NO"/>
                    </a:p>
                  </a:txBody>
                  <a:tcPr/>
                </a:tc>
                <a:extLst>
                  <a:ext uri="{0D108BD9-81ED-4DB2-BD59-A6C34878D82A}">
                    <a16:rowId xmlns:a16="http://schemas.microsoft.com/office/drawing/2014/main" val="10017"/>
                  </a:ext>
                </a:extLst>
              </a:tr>
            </a:tbl>
          </a:graphicData>
        </a:graphic>
      </p:graphicFrame>
      <p:sp>
        <p:nvSpPr>
          <p:cNvPr id="8" name="Tittel 1"/>
          <p:cNvSpPr>
            <a:spLocks noGrp="1"/>
          </p:cNvSpPr>
          <p:nvPr>
            <p:ph type="title"/>
          </p:nvPr>
        </p:nvSpPr>
        <p:spPr>
          <a:xfrm>
            <a:off x="539552" y="188640"/>
            <a:ext cx="7034542" cy="553998"/>
          </a:xfrm>
        </p:spPr>
        <p:txBody>
          <a:bodyPr/>
          <a:lstStyle/>
          <a:p>
            <a:r>
              <a:rPr lang="nb-NO" sz="3600" dirty="0" err="1"/>
              <a:t>Factor</a:t>
            </a:r>
            <a:r>
              <a:rPr lang="nb-NO" sz="3600" dirty="0"/>
              <a:t> </a:t>
            </a:r>
            <a:r>
              <a:rPr lang="nb-NO" sz="3600" dirty="0" err="1"/>
              <a:t>analysis</a:t>
            </a:r>
            <a:r>
              <a:rPr lang="nb-NO" sz="3600" dirty="0"/>
              <a:t> – 22 </a:t>
            </a:r>
            <a:r>
              <a:rPr lang="nb-NO" sz="3600" dirty="0" err="1"/>
              <a:t>factors</a:t>
            </a:r>
            <a:endParaRPr lang="nb-NO" sz="3600" dirty="0"/>
          </a:p>
        </p:txBody>
      </p:sp>
      <p:sp>
        <p:nvSpPr>
          <p:cNvPr id="3" name="Slide Number Placeholder 2"/>
          <p:cNvSpPr>
            <a:spLocks noGrp="1"/>
          </p:cNvSpPr>
          <p:nvPr>
            <p:ph type="sldNum" sz="quarter" idx="12"/>
          </p:nvPr>
        </p:nvSpPr>
        <p:spPr/>
        <p:txBody>
          <a:bodyPr/>
          <a:lstStyle/>
          <a:p>
            <a:fld id="{76503D8D-F27D-49CA-A299-3589FD585F6D}" type="slidenum">
              <a:rPr lang="en-GB" noProof="0" smtClean="0"/>
              <a:t>3</a:t>
            </a:fld>
            <a:endParaRPr lang="en-GB" noProof="0" dirty="0"/>
          </a:p>
        </p:txBody>
      </p:sp>
      <p:sp>
        <p:nvSpPr>
          <p:cNvPr id="5" name="TextBox 4"/>
          <p:cNvSpPr txBox="1"/>
          <p:nvPr/>
        </p:nvSpPr>
        <p:spPr>
          <a:xfrm>
            <a:off x="4642332" y="5633476"/>
            <a:ext cx="4034124" cy="523220"/>
          </a:xfrm>
          <a:prstGeom prst="rect">
            <a:avLst/>
          </a:prstGeom>
          <a:noFill/>
        </p:spPr>
        <p:txBody>
          <a:bodyPr wrap="square" rtlCol="0">
            <a:spAutoFit/>
          </a:bodyPr>
          <a:lstStyle/>
          <a:p>
            <a:r>
              <a:rPr lang="nb-NO" sz="1400" dirty="0"/>
              <a:t>Cumulative percentage explained: 66.3%</a:t>
            </a:r>
          </a:p>
          <a:p>
            <a:r>
              <a:rPr lang="nb-NO" sz="1400" dirty="0"/>
              <a:t>(Eriksen, 2014)</a:t>
            </a:r>
          </a:p>
        </p:txBody>
      </p:sp>
      <p:sp>
        <p:nvSpPr>
          <p:cNvPr id="6" name="Date Placeholder 5"/>
          <p:cNvSpPr>
            <a:spLocks noGrp="1"/>
          </p:cNvSpPr>
          <p:nvPr>
            <p:ph type="dt" sz="half" idx="10"/>
          </p:nvPr>
        </p:nvSpPr>
        <p:spPr/>
        <p:txBody>
          <a:bodyPr/>
          <a:lstStyle/>
          <a:p>
            <a:r>
              <a:rPr lang="nb-NO" noProof="0"/>
              <a:t>Norwegian University of Life Sciences</a:t>
            </a:r>
            <a:endParaRPr lang="en-GB" noProof="0" dirty="0"/>
          </a:p>
        </p:txBody>
      </p:sp>
      <p:sp>
        <p:nvSpPr>
          <p:cNvPr id="9" name="Footer Placeholder 8"/>
          <p:cNvSpPr>
            <a:spLocks noGrp="1"/>
          </p:cNvSpPr>
          <p:nvPr>
            <p:ph type="ftr" sz="quarter" idx="11"/>
          </p:nvPr>
        </p:nvSpPr>
        <p:spPr>
          <a:xfrm>
            <a:off x="5353200" y="6561163"/>
            <a:ext cx="4758000" cy="153888"/>
          </a:xfrm>
        </p:spPr>
        <p:txBody>
          <a:bodyPr/>
          <a:lstStyle/>
          <a:p>
            <a:r>
              <a:rPr lang="en-US" noProof="0" dirty="0"/>
              <a:t>Behaviour of Norwegian cats</a:t>
            </a:r>
            <a:endParaRPr lang="en-GB" noProof="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23555" y="135140"/>
            <a:ext cx="7272808" cy="861774"/>
          </a:xfrm>
        </p:spPr>
        <p:txBody>
          <a:bodyPr/>
          <a:lstStyle/>
          <a:p>
            <a:r>
              <a:rPr lang="nb-NO" dirty="0"/>
              <a:t>Behavioural </a:t>
            </a:r>
            <a:r>
              <a:rPr lang="nb-NO" dirty="0" err="1"/>
              <a:t>traits</a:t>
            </a:r>
            <a:r>
              <a:rPr lang="nb-NO" dirty="0"/>
              <a:t> – </a:t>
            </a:r>
            <a:r>
              <a:rPr lang="nb-NO" dirty="0" err="1"/>
              <a:t>frequencies</a:t>
            </a:r>
            <a:r>
              <a:rPr lang="nb-NO" dirty="0"/>
              <a:t> </a:t>
            </a:r>
            <a:r>
              <a:rPr lang="nb-NO" sz="1600" dirty="0" err="1"/>
              <a:t>Trait</a:t>
            </a:r>
            <a:r>
              <a:rPr lang="nb-NO" sz="1600" dirty="0"/>
              <a:t> </a:t>
            </a:r>
            <a:r>
              <a:rPr lang="nb-NO" sz="1600" dirty="0" err="1"/>
              <a:t>names</a:t>
            </a:r>
            <a:r>
              <a:rPr lang="nb-NO" sz="1600" dirty="0"/>
              <a:t> as in </a:t>
            </a:r>
            <a:r>
              <a:rPr lang="nb-NO" sz="1600" dirty="0" err="1"/>
              <a:t>previous</a:t>
            </a:r>
            <a:r>
              <a:rPr lang="nb-NO" sz="1600" dirty="0"/>
              <a:t> slide</a:t>
            </a:r>
          </a:p>
        </p:txBody>
      </p:sp>
      <p:pic>
        <p:nvPicPr>
          <p:cNvPr id="7" name="Picture 21"/>
          <p:cNvPicPr>
            <a:picLocks noChangeAspect="1" noChangeArrowheads="1"/>
          </p:cNvPicPr>
          <p:nvPr/>
        </p:nvPicPr>
        <p:blipFill>
          <a:blip r:embed="rId3" cstate="print"/>
          <a:srcRect l="15059" t="25634" r="64663" b="16267"/>
          <a:stretch>
            <a:fillRect/>
          </a:stretch>
        </p:blipFill>
        <p:spPr bwMode="auto">
          <a:xfrm>
            <a:off x="320656" y="1105250"/>
            <a:ext cx="4335716" cy="3888432"/>
          </a:xfrm>
          <a:prstGeom prst="rect">
            <a:avLst/>
          </a:prstGeom>
          <a:noFill/>
          <a:ln w="9525">
            <a:noFill/>
            <a:miter lim="800000"/>
            <a:headEnd/>
            <a:tailEnd/>
          </a:ln>
        </p:spPr>
      </p:pic>
      <p:pic>
        <p:nvPicPr>
          <p:cNvPr id="8" name="Picture 22"/>
          <p:cNvPicPr>
            <a:picLocks noChangeAspect="1" noChangeArrowheads="1"/>
          </p:cNvPicPr>
          <p:nvPr/>
        </p:nvPicPr>
        <p:blipFill rotWithShape="1">
          <a:blip r:embed="rId4" cstate="print"/>
          <a:srcRect l="27365" t="33371" r="55704" b="7601"/>
          <a:stretch/>
        </p:blipFill>
        <p:spPr bwMode="auto">
          <a:xfrm>
            <a:off x="4717907" y="1105250"/>
            <a:ext cx="4160438" cy="5267888"/>
          </a:xfrm>
          <a:prstGeom prst="rect">
            <a:avLst/>
          </a:prstGeom>
          <a:noFill/>
          <a:ln w="9525">
            <a:noFill/>
            <a:miter lim="800000"/>
            <a:headEnd/>
            <a:tailEnd/>
          </a:ln>
        </p:spPr>
      </p:pic>
      <p:sp>
        <p:nvSpPr>
          <p:cNvPr id="9" name="Rectangle 23"/>
          <p:cNvSpPr>
            <a:spLocks noChangeArrowheads="1"/>
          </p:cNvSpPr>
          <p:nvPr/>
        </p:nvSpPr>
        <p:spPr bwMode="auto">
          <a:xfrm>
            <a:off x="6364215" y="5265440"/>
            <a:ext cx="2664296"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600" b="1" i="0" u="none" strike="noStrike" cap="none" normalizeH="0" baseline="0" dirty="0">
                <a:ln>
                  <a:noFill/>
                </a:ln>
                <a:effectLst/>
                <a:latin typeface="Times New Roman" pitchFamily="18" charset="0"/>
                <a:ea typeface="Calibri" pitchFamily="34" charset="0"/>
                <a:cs typeface="Times New Roman" pitchFamily="18" charset="0"/>
              </a:rPr>
              <a:t>1= </a:t>
            </a:r>
            <a:r>
              <a:rPr lang="nb-NO" sz="1600" b="1" dirty="0">
                <a:latin typeface="Times New Roman" pitchFamily="18" charset="0"/>
                <a:ea typeface="Calibri" pitchFamily="34" charset="0"/>
                <a:cs typeface="Times New Roman" pitchFamily="18" charset="0"/>
              </a:rPr>
              <a:t>Never</a:t>
            </a:r>
            <a:r>
              <a:rPr kumimoji="0" lang="nb-NO" sz="1600" b="1" i="0" u="none" strike="noStrike" cap="none" normalizeH="0" baseline="0" dirty="0">
                <a:ln>
                  <a:noFill/>
                </a:ln>
                <a:effectLst/>
                <a:latin typeface="Times New Roman" pitchFamily="18" charset="0"/>
                <a:ea typeface="Calibri" pitchFamily="34" charset="0"/>
                <a:cs typeface="Times New Roman" pitchFamily="18" charset="0"/>
              </a:rPr>
              <a:t>, 2 = </a:t>
            </a:r>
            <a:r>
              <a:rPr lang="nb-NO" sz="1600" b="1" dirty="0" err="1">
                <a:latin typeface="Times New Roman" pitchFamily="18" charset="0"/>
                <a:ea typeface="Calibri" pitchFamily="34" charset="0"/>
                <a:cs typeface="Times New Roman" pitchFamily="18" charset="0"/>
              </a:rPr>
              <a:t>Seldom</a:t>
            </a:r>
            <a:r>
              <a:rPr kumimoji="0" lang="nb-NO" sz="1600" b="1" i="0" u="none" strike="noStrike" cap="none" normalizeH="0" baseline="0" dirty="0">
                <a:ln>
                  <a:noFill/>
                </a:ln>
                <a:effectLst/>
                <a:latin typeface="Times New Roman" pitchFamily="18"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nb-NO" sz="1600" b="1" i="0" u="none" strike="noStrike" cap="none" normalizeH="0" baseline="0" dirty="0">
                <a:ln>
                  <a:noFill/>
                </a:ln>
                <a:effectLst/>
                <a:latin typeface="Times New Roman" pitchFamily="18" charset="0"/>
                <a:ea typeface="Calibri" pitchFamily="34" charset="0"/>
                <a:cs typeface="Times New Roman" pitchFamily="18" charset="0"/>
              </a:rPr>
              <a:t>3= </a:t>
            </a:r>
            <a:r>
              <a:rPr lang="nb-NO" sz="1600" b="1" dirty="0" err="1">
                <a:latin typeface="Times New Roman" pitchFamily="18" charset="0"/>
                <a:ea typeface="Calibri" pitchFamily="34" charset="0"/>
                <a:cs typeface="Times New Roman" pitchFamily="18" charset="0"/>
              </a:rPr>
              <a:t>Sometimes</a:t>
            </a:r>
            <a:r>
              <a:rPr kumimoji="0" lang="nb-NO" sz="1600" b="1" i="0" u="none" strike="noStrike" cap="none" normalizeH="0" baseline="0" dirty="0">
                <a:ln>
                  <a:noFill/>
                </a:ln>
                <a:effectLst/>
                <a:latin typeface="Times New Roman" pitchFamily="18" charset="0"/>
                <a:ea typeface="Calibri" pitchFamily="34" charset="0"/>
                <a:cs typeface="Times New Roman" pitchFamily="18" charset="0"/>
              </a:rPr>
              <a:t>, 4 = </a:t>
            </a:r>
            <a:r>
              <a:rPr lang="nb-NO" sz="1600" b="1" dirty="0" err="1">
                <a:latin typeface="Times New Roman" pitchFamily="18" charset="0"/>
                <a:ea typeface="Calibri" pitchFamily="34" charset="0"/>
                <a:cs typeface="Times New Roman" pitchFamily="18" charset="0"/>
              </a:rPr>
              <a:t>Usually</a:t>
            </a:r>
            <a:r>
              <a:rPr kumimoji="0" lang="nb-NO" sz="1600" b="1" i="0" u="none" strike="noStrike" cap="none" normalizeH="0" baseline="0" dirty="0">
                <a:ln>
                  <a:noFill/>
                </a:ln>
                <a:effectLst/>
                <a:latin typeface="Times New Roman" pitchFamily="18"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nb-NO" sz="1600" b="1" i="0" u="none" strike="noStrike" cap="none" normalizeH="0" baseline="0" dirty="0">
                <a:ln>
                  <a:noFill/>
                </a:ln>
                <a:effectLst/>
                <a:latin typeface="Times New Roman" pitchFamily="18" charset="0"/>
                <a:ea typeface="Calibri" pitchFamily="34" charset="0"/>
                <a:cs typeface="Times New Roman" pitchFamily="18" charset="0"/>
              </a:rPr>
              <a:t>5 = </a:t>
            </a:r>
            <a:r>
              <a:rPr lang="nb-NO" sz="1600" b="1" dirty="0" err="1">
                <a:latin typeface="Times New Roman" pitchFamily="18" charset="0"/>
                <a:ea typeface="Calibri" pitchFamily="34" charset="0"/>
                <a:cs typeface="Times New Roman" pitchFamily="18" charset="0"/>
              </a:rPr>
              <a:t>Always</a:t>
            </a:r>
            <a:r>
              <a:rPr kumimoji="0" lang="nb-NO" sz="1600" b="1" i="0" u="none" strike="noStrike" cap="none" normalizeH="0" baseline="0" dirty="0">
                <a:ln>
                  <a:noFill/>
                </a:ln>
                <a:effectLst/>
                <a:latin typeface="Times New Roman" pitchFamily="18" charset="0"/>
                <a:ea typeface="Calibri" pitchFamily="34" charset="0"/>
                <a:cs typeface="Times New Roman" pitchFamily="18" charset="0"/>
              </a:rPr>
              <a:t>.   N=1204 cats</a:t>
            </a:r>
            <a:r>
              <a:rPr kumimoji="0" lang="nb-NO" sz="1600" b="1" i="0" u="none" strike="noStrike" cap="none" normalizeH="0" dirty="0">
                <a:ln>
                  <a:noFill/>
                </a:ln>
                <a:effectLst/>
                <a:latin typeface="Times New Roman" pitchFamily="18"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nb-NO" sz="1600" b="1" baseline="0" dirty="0">
                <a:latin typeface="Times New Roman" pitchFamily="18" charset="0"/>
                <a:cs typeface="Times New Roman" pitchFamily="18" charset="0"/>
              </a:rPr>
              <a:t>(Eriksen, 2014)</a:t>
            </a:r>
            <a:endParaRPr kumimoji="0" lang="nb-NO" sz="1600" b="1" i="0" u="none" strike="noStrike" cap="none" normalizeH="0" baseline="0" dirty="0">
              <a:ln>
                <a:noFill/>
              </a:ln>
              <a:effectLst/>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p>
            <a:fld id="{76503D8D-F27D-49CA-A299-3589FD585F6D}" type="slidenum">
              <a:rPr lang="en-GB" noProof="0" smtClean="0"/>
              <a:t>4</a:t>
            </a:fld>
            <a:endParaRPr lang="en-GB" noProof="0" dirty="0"/>
          </a:p>
        </p:txBody>
      </p:sp>
      <p:pic>
        <p:nvPicPr>
          <p:cNvPr id="5" name="Picture 4"/>
          <p:cNvPicPr>
            <a:picLocks noChangeAspect="1"/>
          </p:cNvPicPr>
          <p:nvPr/>
        </p:nvPicPr>
        <p:blipFill rotWithShape="1">
          <a:blip r:embed="rId5"/>
          <a:srcRect b="78818"/>
          <a:stretch/>
        </p:blipFill>
        <p:spPr>
          <a:xfrm>
            <a:off x="308292" y="5143458"/>
            <a:ext cx="4409615" cy="1321182"/>
          </a:xfrm>
          <a:prstGeom prst="rect">
            <a:avLst/>
          </a:prstGeom>
        </p:spPr>
      </p:pic>
      <p:sp>
        <p:nvSpPr>
          <p:cNvPr id="6" name="Date Placeholder 5"/>
          <p:cNvSpPr>
            <a:spLocks noGrp="1"/>
          </p:cNvSpPr>
          <p:nvPr>
            <p:ph type="dt" sz="half" idx="10"/>
          </p:nvPr>
        </p:nvSpPr>
        <p:spPr/>
        <p:txBody>
          <a:bodyPr/>
          <a:lstStyle/>
          <a:p>
            <a:r>
              <a:rPr lang="nb-NO" noProof="0"/>
              <a:t>Norwegian University of Life Sciences</a:t>
            </a:r>
            <a:endParaRPr lang="en-GB" noProof="0" dirty="0"/>
          </a:p>
        </p:txBody>
      </p:sp>
      <p:sp>
        <p:nvSpPr>
          <p:cNvPr id="11" name="Footer Placeholder 10"/>
          <p:cNvSpPr>
            <a:spLocks noGrp="1"/>
          </p:cNvSpPr>
          <p:nvPr>
            <p:ph type="ftr" sz="quarter" idx="11"/>
          </p:nvPr>
        </p:nvSpPr>
        <p:spPr/>
        <p:txBody>
          <a:bodyPr/>
          <a:lstStyle/>
          <a:p>
            <a:r>
              <a:rPr lang="en-US" noProof="0"/>
              <a:t>Behaviour of Norwegian cats</a:t>
            </a:r>
            <a:endParaRPr lang="en-GB" noProof="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ChangeArrowheads="1"/>
          </p:cNvSpPr>
          <p:nvPr/>
        </p:nvSpPr>
        <p:spPr bwMode="auto">
          <a:xfrm>
            <a:off x="576000" y="213376"/>
            <a:ext cx="8239388" cy="1244501"/>
          </a:xfrm>
          <a:prstGeom prst="rect">
            <a:avLst/>
          </a:prstGeom>
          <a:noFill/>
          <a:ln w="9525">
            <a:noFill/>
            <a:miter lim="800000"/>
            <a:headEnd/>
            <a:tailEnd/>
          </a:ln>
        </p:spPr>
        <p:txBody>
          <a:bodyPr anchor="b"/>
          <a:lstStyle/>
          <a:p>
            <a:pPr eaLnBrk="1" fontAlgn="auto" hangingPunct="1">
              <a:spcBef>
                <a:spcPts val="0"/>
              </a:spcBef>
              <a:spcAft>
                <a:spcPts val="0"/>
              </a:spcAft>
            </a:pPr>
            <a:r>
              <a:rPr lang="nb-NO" sz="3600" dirty="0">
                <a:solidFill>
                  <a:srgbClr val="009D7F"/>
                </a:solidFill>
                <a:latin typeface="Arial"/>
              </a:rPr>
              <a:t>What is meant by individuality or personality? </a:t>
            </a:r>
            <a:endParaRPr lang="nb-NO" sz="3600" dirty="0">
              <a:solidFill>
                <a:srgbClr val="009D7F"/>
              </a:solidFill>
              <a:latin typeface="Arial"/>
              <a:cs typeface="+mn-cs"/>
            </a:endParaRPr>
          </a:p>
        </p:txBody>
      </p:sp>
      <p:sp>
        <p:nvSpPr>
          <p:cNvPr id="32773" name="Rectangle 5"/>
          <p:cNvSpPr>
            <a:spLocks noChangeArrowheads="1"/>
          </p:cNvSpPr>
          <p:nvPr/>
        </p:nvSpPr>
        <p:spPr bwMode="auto">
          <a:xfrm>
            <a:off x="576000" y="1773238"/>
            <a:ext cx="8316480" cy="3352800"/>
          </a:xfrm>
          <a:prstGeom prst="rect">
            <a:avLst/>
          </a:prstGeom>
          <a:noFill/>
          <a:ln w="9525">
            <a:noFill/>
            <a:miter lim="800000"/>
            <a:headEnd/>
            <a:tailEnd/>
          </a:ln>
        </p:spPr>
        <p:txBody>
          <a:bodyPr lIns="0" rIns="0"/>
          <a:lstStyle/>
          <a:p>
            <a:pPr marL="287338" indent="-287338" eaLnBrk="1" fontAlgn="auto" hangingPunct="1">
              <a:lnSpc>
                <a:spcPct val="105000"/>
              </a:lnSpc>
              <a:spcBef>
                <a:spcPct val="20000"/>
              </a:spcBef>
              <a:spcAft>
                <a:spcPct val="20000"/>
              </a:spcAft>
              <a:buClr>
                <a:srgbClr val="E1A200"/>
              </a:buClr>
              <a:buSzPct val="90000"/>
              <a:buFont typeface="Webdings" pitchFamily="18" charset="2"/>
              <a:buNone/>
            </a:pPr>
            <a:r>
              <a:rPr lang="nb-NO" sz="2000" b="1" dirty="0">
                <a:solidFill>
                  <a:prstClr val="black"/>
                </a:solidFill>
                <a:latin typeface="Arial"/>
              </a:rPr>
              <a:t>Behaviour </a:t>
            </a:r>
            <a:r>
              <a:rPr lang="nb-NO" sz="2000" b="1" dirty="0" err="1">
                <a:solidFill>
                  <a:prstClr val="black"/>
                </a:solidFill>
                <a:latin typeface="Arial"/>
              </a:rPr>
              <a:t>categories</a:t>
            </a:r>
            <a:r>
              <a:rPr lang="nb-NO" sz="2000" b="1" dirty="0">
                <a:solidFill>
                  <a:prstClr val="black"/>
                </a:solidFill>
                <a:latin typeface="Arial"/>
                <a:cs typeface="+mn-cs"/>
              </a:rPr>
              <a:t>               Behavioural styles            </a:t>
            </a:r>
            <a:r>
              <a:rPr lang="nb-NO" sz="2000" b="1" dirty="0" err="1">
                <a:solidFill>
                  <a:prstClr val="black"/>
                </a:solidFill>
                <a:latin typeface="Arial"/>
                <a:cs typeface="+mn-cs"/>
              </a:rPr>
              <a:t>Individuality</a:t>
            </a:r>
            <a:endParaRPr lang="nb-NO" sz="2000" b="1" dirty="0">
              <a:solidFill>
                <a:prstClr val="black"/>
              </a:solidFill>
              <a:latin typeface="Arial"/>
              <a:cs typeface="+mn-cs"/>
            </a:endParaRPr>
          </a:p>
          <a:p>
            <a:pPr marL="287338" indent="-287338" eaLnBrk="1" fontAlgn="auto" hangingPunct="1">
              <a:lnSpc>
                <a:spcPct val="105000"/>
              </a:lnSpc>
              <a:spcBef>
                <a:spcPct val="20000"/>
              </a:spcBef>
              <a:spcAft>
                <a:spcPct val="20000"/>
              </a:spcAft>
              <a:buClr>
                <a:srgbClr val="E1A200"/>
              </a:buClr>
              <a:buSzPct val="90000"/>
              <a:buFont typeface="Webdings" pitchFamily="18" charset="2"/>
              <a:buNone/>
            </a:pPr>
            <a:endParaRPr lang="nb-NO" sz="2000" dirty="0">
              <a:solidFill>
                <a:prstClr val="black"/>
              </a:solidFill>
              <a:latin typeface="Arial"/>
              <a:cs typeface="+mn-cs"/>
            </a:endParaRPr>
          </a:p>
        </p:txBody>
      </p:sp>
      <p:sp>
        <p:nvSpPr>
          <p:cNvPr id="32774" name="Line 6"/>
          <p:cNvSpPr>
            <a:spLocks noChangeShapeType="1"/>
          </p:cNvSpPr>
          <p:nvPr/>
        </p:nvSpPr>
        <p:spPr bwMode="auto">
          <a:xfrm>
            <a:off x="3275856" y="1992403"/>
            <a:ext cx="762000" cy="0"/>
          </a:xfrm>
          <a:prstGeom prst="line">
            <a:avLst/>
          </a:prstGeom>
          <a:noFill/>
          <a:ln w="9525">
            <a:solidFill>
              <a:schemeClr val="tx1"/>
            </a:solidFill>
            <a:round/>
            <a:headEnd/>
            <a:tailEnd type="triangle" w="med" len="med"/>
          </a:ln>
        </p:spPr>
        <p:txBody>
          <a:bodyPr/>
          <a:lstStyle/>
          <a:p>
            <a:pPr eaLnBrk="1" fontAlgn="auto" hangingPunct="1">
              <a:spcBef>
                <a:spcPts val="0"/>
              </a:spcBef>
              <a:spcAft>
                <a:spcPts val="0"/>
              </a:spcAft>
            </a:pPr>
            <a:endParaRPr lang="nb-NO" sz="1800">
              <a:solidFill>
                <a:prstClr val="black"/>
              </a:solidFill>
              <a:latin typeface="Arial"/>
              <a:cs typeface="+mn-cs"/>
            </a:endParaRPr>
          </a:p>
        </p:txBody>
      </p:sp>
      <p:sp>
        <p:nvSpPr>
          <p:cNvPr id="32775" name="Line 7"/>
          <p:cNvSpPr>
            <a:spLocks noChangeShapeType="1"/>
          </p:cNvSpPr>
          <p:nvPr/>
        </p:nvSpPr>
        <p:spPr bwMode="auto">
          <a:xfrm>
            <a:off x="6598291" y="2003483"/>
            <a:ext cx="609600" cy="0"/>
          </a:xfrm>
          <a:prstGeom prst="line">
            <a:avLst/>
          </a:prstGeom>
          <a:noFill/>
          <a:ln w="9525">
            <a:solidFill>
              <a:schemeClr val="tx1"/>
            </a:solidFill>
            <a:round/>
            <a:headEnd/>
            <a:tailEnd type="triangle" w="med" len="med"/>
          </a:ln>
        </p:spPr>
        <p:txBody>
          <a:bodyPr/>
          <a:lstStyle/>
          <a:p>
            <a:pPr eaLnBrk="1" fontAlgn="auto" hangingPunct="1">
              <a:spcBef>
                <a:spcPts val="0"/>
              </a:spcBef>
              <a:spcAft>
                <a:spcPts val="0"/>
              </a:spcAft>
            </a:pPr>
            <a:endParaRPr lang="nb-NO" sz="1800">
              <a:solidFill>
                <a:prstClr val="black"/>
              </a:solidFill>
              <a:latin typeface="Arial"/>
              <a:cs typeface="+mn-cs"/>
            </a:endParaRPr>
          </a:p>
        </p:txBody>
      </p:sp>
      <p:sp>
        <p:nvSpPr>
          <p:cNvPr id="32776" name="Text Box 8"/>
          <p:cNvSpPr txBox="1">
            <a:spLocks noChangeArrowheads="1"/>
          </p:cNvSpPr>
          <p:nvPr/>
        </p:nvSpPr>
        <p:spPr bwMode="auto">
          <a:xfrm>
            <a:off x="762000" y="3048000"/>
            <a:ext cx="2362200" cy="366713"/>
          </a:xfrm>
          <a:prstGeom prst="rect">
            <a:avLst/>
          </a:prstGeom>
          <a:noFill/>
          <a:ln w="9525">
            <a:noFill/>
            <a:miter lim="800000"/>
            <a:headEnd/>
            <a:tailEnd/>
          </a:ln>
        </p:spPr>
        <p:txBody>
          <a:bodyPr>
            <a:spAutoFit/>
          </a:bodyPr>
          <a:lstStyle/>
          <a:p>
            <a:pPr eaLnBrk="1" fontAlgn="auto" hangingPunct="1">
              <a:spcBef>
                <a:spcPct val="50000"/>
              </a:spcBef>
              <a:spcAft>
                <a:spcPts val="0"/>
              </a:spcAft>
            </a:pPr>
            <a:endParaRPr lang="en-GB" sz="1800">
              <a:solidFill>
                <a:prstClr val="black"/>
              </a:solidFill>
              <a:latin typeface="Arial"/>
              <a:cs typeface="+mn-cs"/>
            </a:endParaRPr>
          </a:p>
        </p:txBody>
      </p:sp>
      <p:sp>
        <p:nvSpPr>
          <p:cNvPr id="32777" name="Text Box 9"/>
          <p:cNvSpPr txBox="1">
            <a:spLocks noChangeArrowheads="1"/>
          </p:cNvSpPr>
          <p:nvPr/>
        </p:nvSpPr>
        <p:spPr bwMode="auto">
          <a:xfrm>
            <a:off x="6981825" y="2295610"/>
            <a:ext cx="1752600" cy="3597275"/>
          </a:xfrm>
          <a:prstGeom prst="rect">
            <a:avLst/>
          </a:prstGeom>
          <a:noFill/>
          <a:ln w="9525">
            <a:noFill/>
            <a:miter lim="800000"/>
            <a:headEnd/>
            <a:tailEnd/>
          </a:ln>
        </p:spPr>
        <p:txBody>
          <a:bodyPr>
            <a:spAutoFit/>
          </a:bodyPr>
          <a:lstStyle/>
          <a:p>
            <a:pPr algn="ctr" eaLnBrk="1" fontAlgn="auto" hangingPunct="1">
              <a:spcBef>
                <a:spcPct val="50000"/>
              </a:spcBef>
              <a:spcAft>
                <a:spcPts val="0"/>
              </a:spcAft>
            </a:pPr>
            <a:r>
              <a:rPr lang="nb-NO" sz="2000" b="1" dirty="0">
                <a:solidFill>
                  <a:srgbClr val="800000"/>
                </a:solidFill>
                <a:latin typeface="Arial"/>
              </a:rPr>
              <a:t>Alert</a:t>
            </a:r>
            <a:endParaRPr lang="nb-NO" sz="2000" b="1" dirty="0">
              <a:solidFill>
                <a:srgbClr val="800000"/>
              </a:solidFill>
              <a:latin typeface="Arial"/>
              <a:cs typeface="+mn-cs"/>
            </a:endParaRPr>
          </a:p>
          <a:p>
            <a:pPr algn="ctr" eaLnBrk="1" fontAlgn="auto" hangingPunct="1">
              <a:spcBef>
                <a:spcPct val="50000"/>
              </a:spcBef>
              <a:spcAft>
                <a:spcPts val="0"/>
              </a:spcAft>
            </a:pPr>
            <a:endParaRPr lang="nb-NO" sz="2000" dirty="0">
              <a:solidFill>
                <a:srgbClr val="800000"/>
              </a:solidFill>
              <a:latin typeface="Arial"/>
              <a:cs typeface="+mn-cs"/>
            </a:endParaRPr>
          </a:p>
          <a:p>
            <a:pPr algn="ctr" eaLnBrk="1" fontAlgn="auto" hangingPunct="1">
              <a:spcBef>
                <a:spcPct val="50000"/>
              </a:spcBef>
              <a:spcAft>
                <a:spcPts val="0"/>
              </a:spcAft>
            </a:pPr>
            <a:r>
              <a:rPr lang="nb-NO" sz="2000" b="1" dirty="0" err="1">
                <a:solidFill>
                  <a:srgbClr val="006462"/>
                </a:solidFill>
                <a:latin typeface="Arial"/>
                <a:cs typeface="+mn-cs"/>
              </a:rPr>
              <a:t>Social</a:t>
            </a:r>
            <a:endParaRPr lang="nb-NO" sz="2000" b="1" dirty="0">
              <a:solidFill>
                <a:srgbClr val="006462"/>
              </a:solidFill>
              <a:latin typeface="Arial"/>
              <a:cs typeface="+mn-cs"/>
            </a:endParaRPr>
          </a:p>
          <a:p>
            <a:pPr algn="ctr" eaLnBrk="1" fontAlgn="auto" hangingPunct="1">
              <a:spcBef>
                <a:spcPct val="50000"/>
              </a:spcBef>
              <a:spcAft>
                <a:spcPts val="0"/>
              </a:spcAft>
            </a:pPr>
            <a:endParaRPr lang="nb-NO" sz="2000" b="1" dirty="0">
              <a:solidFill>
                <a:srgbClr val="006462"/>
              </a:solidFill>
              <a:latin typeface="Arial"/>
              <a:cs typeface="+mn-cs"/>
            </a:endParaRPr>
          </a:p>
          <a:p>
            <a:pPr algn="ctr" eaLnBrk="1" fontAlgn="auto" hangingPunct="1">
              <a:spcBef>
                <a:spcPct val="50000"/>
              </a:spcBef>
              <a:spcAft>
                <a:spcPts val="0"/>
              </a:spcAft>
            </a:pPr>
            <a:endParaRPr lang="nb-NO" sz="2000" b="1" dirty="0">
              <a:solidFill>
                <a:prstClr val="black"/>
              </a:solidFill>
              <a:latin typeface="Arial"/>
              <a:cs typeface="+mn-cs"/>
            </a:endParaRPr>
          </a:p>
          <a:p>
            <a:pPr algn="ctr" eaLnBrk="1" fontAlgn="auto" hangingPunct="1">
              <a:spcBef>
                <a:spcPct val="50000"/>
              </a:spcBef>
              <a:spcAft>
                <a:spcPts val="0"/>
              </a:spcAft>
            </a:pPr>
            <a:endParaRPr lang="nb-NO" sz="2000" b="1" dirty="0">
              <a:solidFill>
                <a:prstClr val="black"/>
              </a:solidFill>
              <a:latin typeface="Arial"/>
              <a:cs typeface="+mn-cs"/>
            </a:endParaRPr>
          </a:p>
          <a:p>
            <a:pPr algn="ctr" eaLnBrk="1" fontAlgn="auto" hangingPunct="1">
              <a:spcBef>
                <a:spcPct val="50000"/>
              </a:spcBef>
              <a:spcAft>
                <a:spcPts val="0"/>
              </a:spcAft>
            </a:pPr>
            <a:endParaRPr lang="nb-NO" sz="2000" b="1" dirty="0">
              <a:solidFill>
                <a:prstClr val="black"/>
              </a:solidFill>
              <a:latin typeface="Arial"/>
              <a:cs typeface="+mn-cs"/>
            </a:endParaRPr>
          </a:p>
          <a:p>
            <a:pPr algn="ctr" eaLnBrk="1" fontAlgn="auto" hangingPunct="1">
              <a:spcBef>
                <a:spcPct val="50000"/>
              </a:spcBef>
              <a:spcAft>
                <a:spcPts val="0"/>
              </a:spcAft>
            </a:pPr>
            <a:r>
              <a:rPr lang="nb-NO" sz="2000" b="1" dirty="0" err="1">
                <a:solidFill>
                  <a:prstClr val="black"/>
                </a:solidFill>
                <a:latin typeface="Arial"/>
              </a:rPr>
              <a:t>Calm</a:t>
            </a:r>
            <a:endParaRPr lang="nb-NO" sz="2000" b="1" dirty="0">
              <a:solidFill>
                <a:prstClr val="black"/>
              </a:solidFill>
              <a:latin typeface="Arial"/>
              <a:cs typeface="+mn-cs"/>
            </a:endParaRPr>
          </a:p>
        </p:txBody>
      </p:sp>
      <p:sp>
        <p:nvSpPr>
          <p:cNvPr id="32778" name="Text Box 10"/>
          <p:cNvSpPr txBox="1">
            <a:spLocks noChangeArrowheads="1"/>
          </p:cNvSpPr>
          <p:nvPr/>
        </p:nvSpPr>
        <p:spPr bwMode="auto">
          <a:xfrm>
            <a:off x="3804312" y="2362200"/>
            <a:ext cx="3124200" cy="3970318"/>
          </a:xfrm>
          <a:prstGeom prst="rect">
            <a:avLst/>
          </a:prstGeom>
          <a:noFill/>
          <a:ln w="9525">
            <a:noFill/>
            <a:miter lim="800000"/>
            <a:headEnd/>
            <a:tailEnd/>
          </a:ln>
        </p:spPr>
        <p:txBody>
          <a:bodyPr>
            <a:spAutoFit/>
          </a:bodyPr>
          <a:lstStyle/>
          <a:p>
            <a:pPr algn="ctr" eaLnBrk="1" fontAlgn="auto" hangingPunct="1">
              <a:spcBef>
                <a:spcPct val="50000"/>
              </a:spcBef>
              <a:spcAft>
                <a:spcPts val="0"/>
              </a:spcAft>
            </a:pPr>
            <a:r>
              <a:rPr lang="nb-NO" sz="1800" i="1" dirty="0">
                <a:solidFill>
                  <a:srgbClr val="800000"/>
                </a:solidFill>
                <a:latin typeface="Arial"/>
                <a:cs typeface="+mn-cs"/>
              </a:rPr>
              <a:t>Active</a:t>
            </a:r>
          </a:p>
          <a:p>
            <a:pPr algn="ctr" eaLnBrk="1" fontAlgn="auto" hangingPunct="1">
              <a:spcBef>
                <a:spcPct val="50000"/>
              </a:spcBef>
              <a:spcAft>
                <a:spcPts val="0"/>
              </a:spcAft>
            </a:pPr>
            <a:r>
              <a:rPr lang="nb-NO" i="1" dirty="0" err="1">
                <a:solidFill>
                  <a:srgbClr val="800000"/>
                </a:solidFill>
                <a:latin typeface="Arial"/>
              </a:rPr>
              <a:t>Curious</a:t>
            </a:r>
            <a:endParaRPr lang="nb-NO" sz="1800" i="1" dirty="0">
              <a:solidFill>
                <a:srgbClr val="800000"/>
              </a:solidFill>
              <a:latin typeface="Arial"/>
              <a:cs typeface="+mn-cs"/>
            </a:endParaRPr>
          </a:p>
          <a:p>
            <a:pPr algn="ctr" eaLnBrk="1" fontAlgn="auto" hangingPunct="1">
              <a:spcBef>
                <a:spcPct val="50000"/>
              </a:spcBef>
              <a:spcAft>
                <a:spcPts val="0"/>
              </a:spcAft>
            </a:pPr>
            <a:r>
              <a:rPr lang="nb-NO" sz="1800" i="1" dirty="0" err="1">
                <a:solidFill>
                  <a:srgbClr val="006462"/>
                </a:solidFill>
                <a:latin typeface="Arial"/>
                <a:cs typeface="+mn-cs"/>
              </a:rPr>
              <a:t>Sociable</a:t>
            </a:r>
            <a:r>
              <a:rPr lang="nb-NO" sz="1800" i="1" dirty="0">
                <a:solidFill>
                  <a:srgbClr val="006462"/>
                </a:solidFill>
                <a:latin typeface="Arial"/>
                <a:cs typeface="+mn-cs"/>
              </a:rPr>
              <a:t> </a:t>
            </a:r>
            <a:r>
              <a:rPr lang="nb-NO" sz="1800" i="1" dirty="0" err="1">
                <a:solidFill>
                  <a:srgbClr val="006462"/>
                </a:solidFill>
                <a:latin typeface="Arial"/>
                <a:cs typeface="+mn-cs"/>
              </a:rPr>
              <a:t>towards</a:t>
            </a:r>
            <a:r>
              <a:rPr lang="nb-NO" sz="1800" i="1" dirty="0">
                <a:solidFill>
                  <a:srgbClr val="006462"/>
                </a:solidFill>
                <a:latin typeface="Arial"/>
                <a:cs typeface="+mn-cs"/>
              </a:rPr>
              <a:t> </a:t>
            </a:r>
            <a:r>
              <a:rPr lang="nb-NO" sz="1800" i="1" dirty="0" err="1">
                <a:solidFill>
                  <a:srgbClr val="006462"/>
                </a:solidFill>
                <a:latin typeface="Arial"/>
                <a:cs typeface="+mn-cs"/>
              </a:rPr>
              <a:t>cats</a:t>
            </a:r>
            <a:endParaRPr lang="nb-NO" sz="1800" i="1" dirty="0">
              <a:solidFill>
                <a:srgbClr val="006462"/>
              </a:solidFill>
              <a:latin typeface="Arial"/>
              <a:cs typeface="+mn-cs"/>
            </a:endParaRPr>
          </a:p>
          <a:p>
            <a:pPr algn="ctr" eaLnBrk="1" fontAlgn="auto" hangingPunct="1">
              <a:spcBef>
                <a:spcPct val="50000"/>
              </a:spcBef>
              <a:spcAft>
                <a:spcPts val="0"/>
              </a:spcAft>
            </a:pPr>
            <a:r>
              <a:rPr lang="nb-NO" sz="1800" i="1" dirty="0" err="1">
                <a:solidFill>
                  <a:srgbClr val="006462"/>
                </a:solidFill>
                <a:latin typeface="Arial"/>
                <a:cs typeface="+mn-cs"/>
              </a:rPr>
              <a:t>Sociable</a:t>
            </a:r>
            <a:r>
              <a:rPr lang="nb-NO" sz="1800" i="1" dirty="0">
                <a:solidFill>
                  <a:srgbClr val="006462"/>
                </a:solidFill>
                <a:latin typeface="Arial"/>
                <a:cs typeface="+mn-cs"/>
              </a:rPr>
              <a:t> </a:t>
            </a:r>
            <a:r>
              <a:rPr lang="nb-NO" sz="1800" i="1" dirty="0" err="1">
                <a:solidFill>
                  <a:srgbClr val="006462"/>
                </a:solidFill>
                <a:latin typeface="Arial"/>
                <a:cs typeface="+mn-cs"/>
              </a:rPr>
              <a:t>towards</a:t>
            </a:r>
            <a:r>
              <a:rPr lang="nb-NO" sz="1800" i="1" dirty="0">
                <a:solidFill>
                  <a:srgbClr val="006462"/>
                </a:solidFill>
                <a:latin typeface="Arial"/>
                <a:cs typeface="+mn-cs"/>
              </a:rPr>
              <a:t> </a:t>
            </a:r>
            <a:r>
              <a:rPr lang="nb-NO" sz="1800" i="1" dirty="0" err="1">
                <a:solidFill>
                  <a:srgbClr val="006462"/>
                </a:solidFill>
                <a:latin typeface="Arial"/>
                <a:cs typeface="+mn-cs"/>
              </a:rPr>
              <a:t>humans</a:t>
            </a:r>
            <a:endParaRPr lang="nb-NO" sz="1800" i="1" dirty="0">
              <a:solidFill>
                <a:srgbClr val="006462"/>
              </a:solidFill>
              <a:latin typeface="Arial"/>
              <a:cs typeface="+mn-cs"/>
            </a:endParaRPr>
          </a:p>
          <a:p>
            <a:pPr algn="ctr" eaLnBrk="1" fontAlgn="auto" hangingPunct="1">
              <a:spcBef>
                <a:spcPct val="50000"/>
              </a:spcBef>
              <a:spcAft>
                <a:spcPts val="0"/>
              </a:spcAft>
            </a:pPr>
            <a:r>
              <a:rPr lang="nb-NO" sz="1800" i="1" dirty="0" err="1">
                <a:solidFill>
                  <a:srgbClr val="006462"/>
                </a:solidFill>
                <a:latin typeface="Arial"/>
                <a:cs typeface="+mn-cs"/>
              </a:rPr>
              <a:t>Fear</a:t>
            </a:r>
            <a:r>
              <a:rPr lang="nb-NO" sz="1800" i="1" dirty="0">
                <a:solidFill>
                  <a:srgbClr val="006462"/>
                </a:solidFill>
                <a:latin typeface="Arial"/>
                <a:cs typeface="+mn-cs"/>
              </a:rPr>
              <a:t> of </a:t>
            </a:r>
            <a:r>
              <a:rPr lang="nb-NO" sz="1800" i="1" dirty="0" err="1">
                <a:solidFill>
                  <a:srgbClr val="006462"/>
                </a:solidFill>
                <a:latin typeface="Arial"/>
                <a:cs typeface="+mn-cs"/>
              </a:rPr>
              <a:t>humans</a:t>
            </a:r>
            <a:r>
              <a:rPr lang="nb-NO" sz="1800" i="1" dirty="0">
                <a:solidFill>
                  <a:srgbClr val="006462"/>
                </a:solidFill>
                <a:latin typeface="Arial"/>
                <a:cs typeface="+mn-cs"/>
              </a:rPr>
              <a:t> (</a:t>
            </a:r>
            <a:r>
              <a:rPr lang="nb-NO" sz="1800" i="1" dirty="0" err="1">
                <a:solidFill>
                  <a:srgbClr val="006462"/>
                </a:solidFill>
                <a:latin typeface="Arial"/>
                <a:cs typeface="+mn-cs"/>
              </a:rPr>
              <a:t>low</a:t>
            </a:r>
            <a:r>
              <a:rPr lang="nb-NO" sz="1800" i="1" dirty="0">
                <a:solidFill>
                  <a:srgbClr val="006462"/>
                </a:solidFill>
                <a:latin typeface="Arial"/>
                <a:cs typeface="+mn-cs"/>
              </a:rPr>
              <a:t>)</a:t>
            </a:r>
          </a:p>
          <a:p>
            <a:pPr algn="ctr" eaLnBrk="1" fontAlgn="auto" hangingPunct="1">
              <a:spcBef>
                <a:spcPct val="50000"/>
              </a:spcBef>
              <a:spcAft>
                <a:spcPts val="0"/>
              </a:spcAft>
            </a:pPr>
            <a:r>
              <a:rPr lang="nb-NO" sz="1200" i="1" dirty="0">
                <a:solidFill>
                  <a:srgbClr val="006462"/>
                </a:solidFill>
                <a:latin typeface="Arial"/>
              </a:rPr>
              <a:t> </a:t>
            </a:r>
          </a:p>
          <a:p>
            <a:pPr algn="ctr" eaLnBrk="1" fontAlgn="auto" hangingPunct="1">
              <a:spcBef>
                <a:spcPct val="50000"/>
              </a:spcBef>
              <a:spcAft>
                <a:spcPts val="0"/>
              </a:spcAft>
            </a:pPr>
            <a:r>
              <a:rPr lang="nb-NO" i="1" dirty="0" err="1">
                <a:solidFill>
                  <a:srgbClr val="006462"/>
                </a:solidFill>
                <a:latin typeface="Arial"/>
              </a:rPr>
              <a:t>Tense</a:t>
            </a:r>
            <a:r>
              <a:rPr lang="nb-NO" sz="1800" i="1" dirty="0">
                <a:solidFill>
                  <a:srgbClr val="006462"/>
                </a:solidFill>
                <a:latin typeface="Arial"/>
                <a:cs typeface="+mn-cs"/>
              </a:rPr>
              <a:t> (</a:t>
            </a:r>
            <a:r>
              <a:rPr lang="nb-NO" sz="1800" i="1" dirty="0" err="1">
                <a:solidFill>
                  <a:srgbClr val="006462"/>
                </a:solidFill>
                <a:latin typeface="Arial"/>
                <a:cs typeface="+mn-cs"/>
              </a:rPr>
              <a:t>low</a:t>
            </a:r>
            <a:r>
              <a:rPr lang="nb-NO" sz="1800" i="1" dirty="0">
                <a:solidFill>
                  <a:srgbClr val="006462"/>
                </a:solidFill>
                <a:latin typeface="Arial"/>
                <a:cs typeface="+mn-cs"/>
              </a:rPr>
              <a:t>)</a:t>
            </a:r>
          </a:p>
          <a:p>
            <a:pPr algn="ctr" eaLnBrk="1" fontAlgn="auto" hangingPunct="1">
              <a:spcBef>
                <a:spcPct val="50000"/>
              </a:spcBef>
              <a:spcAft>
                <a:spcPts val="0"/>
              </a:spcAft>
            </a:pPr>
            <a:r>
              <a:rPr lang="nb-NO" i="1" dirty="0">
                <a:solidFill>
                  <a:prstClr val="black"/>
                </a:solidFill>
                <a:latin typeface="Arial"/>
              </a:rPr>
              <a:t>  </a:t>
            </a:r>
          </a:p>
          <a:p>
            <a:pPr algn="ctr" eaLnBrk="1" fontAlgn="auto" hangingPunct="1">
              <a:spcBef>
                <a:spcPct val="50000"/>
              </a:spcBef>
              <a:spcAft>
                <a:spcPts val="0"/>
              </a:spcAft>
            </a:pPr>
            <a:r>
              <a:rPr lang="nb-NO" i="1" dirty="0" err="1">
                <a:solidFill>
                  <a:prstClr val="black"/>
                </a:solidFill>
                <a:latin typeface="Arial"/>
              </a:rPr>
              <a:t>Calm</a:t>
            </a:r>
            <a:r>
              <a:rPr lang="nb-NO" i="1" dirty="0">
                <a:solidFill>
                  <a:prstClr val="black"/>
                </a:solidFill>
                <a:latin typeface="Arial"/>
              </a:rPr>
              <a:t>, </a:t>
            </a:r>
            <a:r>
              <a:rPr lang="nb-NO" i="1" dirty="0" err="1">
                <a:solidFill>
                  <a:prstClr val="black"/>
                </a:solidFill>
                <a:latin typeface="Arial"/>
              </a:rPr>
              <a:t>harmonious</a:t>
            </a:r>
            <a:endParaRPr lang="nb-NO" sz="1800" i="1" dirty="0">
              <a:solidFill>
                <a:prstClr val="black"/>
              </a:solidFill>
              <a:latin typeface="Arial"/>
              <a:cs typeface="+mn-cs"/>
            </a:endParaRPr>
          </a:p>
          <a:p>
            <a:pPr eaLnBrk="1" fontAlgn="auto" hangingPunct="1">
              <a:spcBef>
                <a:spcPct val="50000"/>
              </a:spcBef>
              <a:spcAft>
                <a:spcPts val="0"/>
              </a:spcAft>
            </a:pPr>
            <a:endParaRPr lang="nb-NO" sz="1800" dirty="0">
              <a:solidFill>
                <a:prstClr val="black"/>
              </a:solidFill>
              <a:latin typeface="Arial"/>
              <a:cs typeface="+mn-cs"/>
            </a:endParaRPr>
          </a:p>
        </p:txBody>
      </p:sp>
      <p:sp>
        <p:nvSpPr>
          <p:cNvPr id="32779" name="Text Box 11"/>
          <p:cNvSpPr txBox="1">
            <a:spLocks noChangeArrowheads="1"/>
          </p:cNvSpPr>
          <p:nvPr/>
        </p:nvSpPr>
        <p:spPr bwMode="auto">
          <a:xfrm>
            <a:off x="914400" y="2362200"/>
            <a:ext cx="3048000" cy="366713"/>
          </a:xfrm>
          <a:prstGeom prst="rect">
            <a:avLst/>
          </a:prstGeom>
          <a:noFill/>
          <a:ln w="9525">
            <a:noFill/>
            <a:miter lim="800000"/>
            <a:headEnd/>
            <a:tailEnd/>
          </a:ln>
        </p:spPr>
        <p:txBody>
          <a:bodyPr>
            <a:spAutoFit/>
          </a:bodyPr>
          <a:lstStyle/>
          <a:p>
            <a:pPr eaLnBrk="1" fontAlgn="auto" hangingPunct="1">
              <a:spcBef>
                <a:spcPct val="50000"/>
              </a:spcBef>
              <a:spcAft>
                <a:spcPts val="0"/>
              </a:spcAft>
            </a:pPr>
            <a:endParaRPr lang="en-GB" sz="1800">
              <a:solidFill>
                <a:prstClr val="black"/>
              </a:solidFill>
              <a:latin typeface="Arial"/>
              <a:cs typeface="+mn-cs"/>
            </a:endParaRPr>
          </a:p>
        </p:txBody>
      </p:sp>
      <p:sp>
        <p:nvSpPr>
          <p:cNvPr id="32780" name="Text Box 12"/>
          <p:cNvSpPr txBox="1">
            <a:spLocks noChangeArrowheads="1"/>
          </p:cNvSpPr>
          <p:nvPr/>
        </p:nvSpPr>
        <p:spPr bwMode="auto">
          <a:xfrm>
            <a:off x="576000" y="2371436"/>
            <a:ext cx="3175000" cy="3831818"/>
          </a:xfrm>
          <a:prstGeom prst="rect">
            <a:avLst/>
          </a:prstGeom>
          <a:noFill/>
          <a:ln w="9525">
            <a:noFill/>
            <a:miter lim="800000"/>
            <a:headEnd/>
            <a:tailEnd/>
          </a:ln>
        </p:spPr>
        <p:txBody>
          <a:bodyPr>
            <a:spAutoFit/>
          </a:bodyPr>
          <a:lstStyle/>
          <a:p>
            <a:pPr eaLnBrk="1" fontAlgn="auto" hangingPunct="1">
              <a:spcBef>
                <a:spcPct val="50000"/>
              </a:spcBef>
              <a:spcAft>
                <a:spcPts val="0"/>
              </a:spcAft>
            </a:pPr>
            <a:r>
              <a:rPr lang="nb-NO" dirty="0">
                <a:solidFill>
                  <a:srgbClr val="800000"/>
                </a:solidFill>
                <a:latin typeface="Arial"/>
              </a:rPr>
              <a:t>Object play</a:t>
            </a:r>
            <a:endParaRPr lang="nb-NO" sz="1800" dirty="0">
              <a:solidFill>
                <a:srgbClr val="800000"/>
              </a:solidFill>
              <a:latin typeface="Arial"/>
              <a:cs typeface="+mn-cs"/>
            </a:endParaRPr>
          </a:p>
          <a:p>
            <a:pPr eaLnBrk="1" fontAlgn="auto" hangingPunct="1">
              <a:spcBef>
                <a:spcPct val="50000"/>
              </a:spcBef>
              <a:spcAft>
                <a:spcPts val="0"/>
              </a:spcAft>
            </a:pPr>
            <a:r>
              <a:rPr lang="nb-NO" dirty="0" err="1">
                <a:solidFill>
                  <a:srgbClr val="800000"/>
                </a:solidFill>
                <a:latin typeface="Arial"/>
              </a:rPr>
              <a:t>Exploring</a:t>
            </a:r>
            <a:r>
              <a:rPr lang="nb-NO" dirty="0">
                <a:solidFill>
                  <a:srgbClr val="800000"/>
                </a:solidFill>
                <a:latin typeface="Arial"/>
              </a:rPr>
              <a:t> a </a:t>
            </a:r>
            <a:r>
              <a:rPr lang="nb-NO" dirty="0" err="1">
                <a:solidFill>
                  <a:srgbClr val="800000"/>
                </a:solidFill>
                <a:latin typeface="Arial"/>
              </a:rPr>
              <a:t>new</a:t>
            </a:r>
            <a:r>
              <a:rPr lang="nb-NO" dirty="0">
                <a:solidFill>
                  <a:srgbClr val="800000"/>
                </a:solidFill>
                <a:latin typeface="Arial"/>
              </a:rPr>
              <a:t> stimulus</a:t>
            </a:r>
            <a:endParaRPr lang="nb-NO" sz="1800" dirty="0">
              <a:solidFill>
                <a:srgbClr val="800000"/>
              </a:solidFill>
              <a:latin typeface="Arial"/>
              <a:cs typeface="+mn-cs"/>
            </a:endParaRPr>
          </a:p>
          <a:p>
            <a:pPr eaLnBrk="1" fontAlgn="auto" hangingPunct="1">
              <a:spcBef>
                <a:spcPct val="50000"/>
              </a:spcBef>
              <a:spcAft>
                <a:spcPts val="0"/>
              </a:spcAft>
            </a:pPr>
            <a:r>
              <a:rPr lang="nb-NO" sz="1800" dirty="0" err="1">
                <a:solidFill>
                  <a:srgbClr val="006462"/>
                </a:solidFill>
                <a:latin typeface="Arial"/>
                <a:cs typeface="+mn-cs"/>
              </a:rPr>
              <a:t>Appeasement</a:t>
            </a:r>
            <a:r>
              <a:rPr lang="nb-NO" sz="1800" dirty="0">
                <a:solidFill>
                  <a:srgbClr val="006462"/>
                </a:solidFill>
                <a:latin typeface="Arial"/>
                <a:cs typeface="+mn-cs"/>
              </a:rPr>
              <a:t> </a:t>
            </a:r>
            <a:r>
              <a:rPr lang="nb-NO" sz="1800" dirty="0" err="1">
                <a:solidFill>
                  <a:srgbClr val="006462"/>
                </a:solidFill>
                <a:latin typeface="Arial"/>
                <a:cs typeface="+mn-cs"/>
              </a:rPr>
              <a:t>signalling</a:t>
            </a:r>
            <a:endParaRPr lang="nb-NO" sz="1800" dirty="0">
              <a:solidFill>
                <a:srgbClr val="006462"/>
              </a:solidFill>
              <a:latin typeface="Arial"/>
              <a:cs typeface="+mn-cs"/>
            </a:endParaRPr>
          </a:p>
          <a:p>
            <a:pPr eaLnBrk="1" fontAlgn="auto" hangingPunct="1">
              <a:spcBef>
                <a:spcPct val="50000"/>
              </a:spcBef>
              <a:spcAft>
                <a:spcPts val="0"/>
              </a:spcAft>
            </a:pPr>
            <a:r>
              <a:rPr lang="nb-NO" dirty="0" err="1">
                <a:solidFill>
                  <a:srgbClr val="006462"/>
                </a:solidFill>
                <a:latin typeface="Arial"/>
              </a:rPr>
              <a:t>Lying</a:t>
            </a:r>
            <a:r>
              <a:rPr lang="nb-NO" dirty="0">
                <a:solidFill>
                  <a:srgbClr val="006462"/>
                </a:solidFill>
                <a:latin typeface="Arial"/>
              </a:rPr>
              <a:t> in a </a:t>
            </a:r>
            <a:r>
              <a:rPr lang="nb-NO" dirty="0" err="1">
                <a:solidFill>
                  <a:srgbClr val="006462"/>
                </a:solidFill>
                <a:latin typeface="Arial"/>
              </a:rPr>
              <a:t>human’s</a:t>
            </a:r>
            <a:r>
              <a:rPr lang="nb-NO" dirty="0">
                <a:solidFill>
                  <a:srgbClr val="006462"/>
                </a:solidFill>
                <a:latin typeface="Arial"/>
              </a:rPr>
              <a:t> </a:t>
            </a:r>
            <a:r>
              <a:rPr lang="nb-NO" dirty="0" err="1">
                <a:solidFill>
                  <a:srgbClr val="006462"/>
                </a:solidFill>
                <a:latin typeface="Arial"/>
              </a:rPr>
              <a:t>lap</a:t>
            </a:r>
            <a:endParaRPr lang="nb-NO" sz="1800" dirty="0">
              <a:solidFill>
                <a:srgbClr val="006462"/>
              </a:solidFill>
              <a:latin typeface="Arial"/>
              <a:cs typeface="+mn-cs"/>
            </a:endParaRPr>
          </a:p>
          <a:p>
            <a:pPr eaLnBrk="1" fontAlgn="auto" hangingPunct="1">
              <a:spcBef>
                <a:spcPct val="50000"/>
              </a:spcBef>
              <a:spcAft>
                <a:spcPts val="0"/>
              </a:spcAft>
            </a:pPr>
            <a:r>
              <a:rPr lang="nb-NO" dirty="0" err="1">
                <a:solidFill>
                  <a:srgbClr val="006462"/>
                </a:solidFill>
                <a:latin typeface="Arial"/>
              </a:rPr>
              <a:t>Seek</a:t>
            </a:r>
            <a:r>
              <a:rPr lang="nb-NO" dirty="0">
                <a:solidFill>
                  <a:srgbClr val="006462"/>
                </a:solidFill>
                <a:latin typeface="Arial"/>
              </a:rPr>
              <a:t> </a:t>
            </a:r>
            <a:r>
              <a:rPr lang="nb-NO" dirty="0" err="1">
                <a:solidFill>
                  <a:srgbClr val="006462"/>
                </a:solidFill>
                <a:latin typeface="Arial"/>
              </a:rPr>
              <a:t>contact</a:t>
            </a:r>
            <a:r>
              <a:rPr lang="nb-NO" dirty="0">
                <a:solidFill>
                  <a:srgbClr val="006462"/>
                </a:solidFill>
                <a:latin typeface="Arial"/>
              </a:rPr>
              <a:t> </a:t>
            </a:r>
            <a:r>
              <a:rPr lang="nb-NO" dirty="0" err="1">
                <a:solidFill>
                  <a:srgbClr val="006462"/>
                </a:solidFill>
                <a:latin typeface="Arial"/>
              </a:rPr>
              <a:t>with</a:t>
            </a:r>
            <a:r>
              <a:rPr lang="nb-NO" dirty="0">
                <a:solidFill>
                  <a:srgbClr val="006462"/>
                </a:solidFill>
                <a:latin typeface="Arial"/>
              </a:rPr>
              <a:t> </a:t>
            </a:r>
            <a:r>
              <a:rPr lang="nb-NO" dirty="0" err="1">
                <a:solidFill>
                  <a:srgbClr val="006462"/>
                </a:solidFill>
                <a:latin typeface="Arial"/>
              </a:rPr>
              <a:t>unfamilar</a:t>
            </a:r>
            <a:r>
              <a:rPr lang="nb-NO" dirty="0">
                <a:solidFill>
                  <a:srgbClr val="006462"/>
                </a:solidFill>
                <a:latin typeface="Arial"/>
              </a:rPr>
              <a:t> </a:t>
            </a:r>
            <a:r>
              <a:rPr lang="nb-NO" dirty="0" err="1">
                <a:solidFill>
                  <a:srgbClr val="006462"/>
                </a:solidFill>
                <a:latin typeface="Arial"/>
              </a:rPr>
              <a:t>people</a:t>
            </a:r>
            <a:endParaRPr lang="nb-NO" sz="1800" dirty="0">
              <a:solidFill>
                <a:srgbClr val="006462"/>
              </a:solidFill>
              <a:latin typeface="Arial"/>
              <a:cs typeface="+mn-cs"/>
            </a:endParaRPr>
          </a:p>
          <a:p>
            <a:pPr eaLnBrk="1" fontAlgn="auto" hangingPunct="1">
              <a:spcBef>
                <a:spcPct val="50000"/>
              </a:spcBef>
              <a:spcAft>
                <a:spcPts val="0"/>
              </a:spcAft>
            </a:pPr>
            <a:r>
              <a:rPr lang="nb-NO" sz="1800" dirty="0" err="1">
                <a:solidFill>
                  <a:srgbClr val="006462"/>
                </a:solidFill>
                <a:latin typeface="Arial"/>
                <a:cs typeface="+mn-cs"/>
              </a:rPr>
              <a:t>Lying</a:t>
            </a:r>
            <a:r>
              <a:rPr lang="nb-NO" sz="1800" dirty="0">
                <a:solidFill>
                  <a:srgbClr val="006462"/>
                </a:solidFill>
                <a:latin typeface="Arial"/>
                <a:cs typeface="+mn-cs"/>
              </a:rPr>
              <a:t> </a:t>
            </a:r>
            <a:r>
              <a:rPr lang="nb-NO" sz="1800" dirty="0" err="1">
                <a:solidFill>
                  <a:srgbClr val="006462"/>
                </a:solidFill>
                <a:latin typeface="Arial"/>
                <a:cs typeface="+mn-cs"/>
              </a:rPr>
              <a:t>immobilized</a:t>
            </a:r>
            <a:r>
              <a:rPr lang="nb-NO" sz="1800" dirty="0">
                <a:solidFill>
                  <a:srgbClr val="006462"/>
                </a:solidFill>
                <a:latin typeface="Arial"/>
                <a:cs typeface="+mn-cs"/>
              </a:rPr>
              <a:t> (</a:t>
            </a:r>
            <a:r>
              <a:rPr lang="nb-NO" sz="1800" dirty="0" err="1">
                <a:solidFill>
                  <a:srgbClr val="006462"/>
                </a:solidFill>
                <a:latin typeface="Arial"/>
                <a:cs typeface="+mn-cs"/>
              </a:rPr>
              <a:t>rarely</a:t>
            </a:r>
            <a:r>
              <a:rPr lang="nb-NO" sz="1800" dirty="0">
                <a:solidFill>
                  <a:srgbClr val="006462"/>
                </a:solidFill>
                <a:latin typeface="Arial"/>
                <a:cs typeface="+mn-cs"/>
              </a:rPr>
              <a:t>)</a:t>
            </a:r>
          </a:p>
          <a:p>
            <a:pPr eaLnBrk="1" fontAlgn="auto" hangingPunct="1">
              <a:spcBef>
                <a:spcPct val="50000"/>
              </a:spcBef>
              <a:spcAft>
                <a:spcPts val="0"/>
              </a:spcAft>
            </a:pPr>
            <a:endParaRPr lang="nb-NO" sz="1800" dirty="0">
              <a:solidFill>
                <a:srgbClr val="006462"/>
              </a:solidFill>
              <a:latin typeface="Arial"/>
              <a:cs typeface="+mn-cs"/>
            </a:endParaRPr>
          </a:p>
          <a:p>
            <a:pPr eaLnBrk="1" fontAlgn="auto" hangingPunct="1">
              <a:spcBef>
                <a:spcPct val="50000"/>
              </a:spcBef>
              <a:spcAft>
                <a:spcPts val="0"/>
              </a:spcAft>
            </a:pPr>
            <a:r>
              <a:rPr lang="nb-NO" sz="1800" dirty="0" err="1">
                <a:solidFill>
                  <a:prstClr val="black"/>
                </a:solidFill>
                <a:latin typeface="Arial"/>
                <a:cs typeface="+mn-cs"/>
              </a:rPr>
              <a:t>Reaction</a:t>
            </a:r>
            <a:r>
              <a:rPr lang="nb-NO" sz="1800" dirty="0">
                <a:solidFill>
                  <a:prstClr val="black"/>
                </a:solidFill>
                <a:latin typeface="Arial"/>
                <a:cs typeface="+mn-cs"/>
              </a:rPr>
              <a:t> to </a:t>
            </a:r>
            <a:r>
              <a:rPr lang="nb-NO" sz="1800" dirty="0" err="1">
                <a:solidFill>
                  <a:prstClr val="black"/>
                </a:solidFill>
                <a:latin typeface="Arial"/>
                <a:cs typeface="+mn-cs"/>
              </a:rPr>
              <a:t>strong</a:t>
            </a:r>
            <a:r>
              <a:rPr lang="nb-NO" sz="1800" dirty="0">
                <a:solidFill>
                  <a:prstClr val="black"/>
                </a:solidFill>
                <a:latin typeface="Arial"/>
                <a:cs typeface="+mn-cs"/>
              </a:rPr>
              <a:t> </a:t>
            </a:r>
            <a:r>
              <a:rPr lang="nb-NO" sz="1800" dirty="0" err="1">
                <a:solidFill>
                  <a:prstClr val="black"/>
                </a:solidFill>
                <a:latin typeface="Arial"/>
                <a:cs typeface="+mn-cs"/>
              </a:rPr>
              <a:t>noise</a:t>
            </a:r>
            <a:r>
              <a:rPr lang="nb-NO" sz="1800" dirty="0">
                <a:solidFill>
                  <a:prstClr val="black"/>
                </a:solidFill>
                <a:latin typeface="Arial"/>
                <a:cs typeface="+mn-cs"/>
              </a:rPr>
              <a:t> (</a:t>
            </a:r>
            <a:r>
              <a:rPr lang="nb-NO" sz="1800" dirty="0" err="1">
                <a:solidFill>
                  <a:prstClr val="black"/>
                </a:solidFill>
                <a:latin typeface="Arial"/>
                <a:cs typeface="+mn-cs"/>
              </a:rPr>
              <a:t>low</a:t>
            </a:r>
            <a:r>
              <a:rPr lang="nb-NO" sz="1800" dirty="0">
                <a:solidFill>
                  <a:prstClr val="black"/>
                </a:solidFill>
                <a:latin typeface="Arial"/>
                <a:cs typeface="+mn-cs"/>
              </a:rPr>
              <a:t>)</a:t>
            </a:r>
          </a:p>
        </p:txBody>
      </p:sp>
      <p:sp>
        <p:nvSpPr>
          <p:cNvPr id="3" name="Date Placeholder 2"/>
          <p:cNvSpPr>
            <a:spLocks noGrp="1"/>
          </p:cNvSpPr>
          <p:nvPr>
            <p:ph type="dt" sz="half" idx="10"/>
          </p:nvPr>
        </p:nvSpPr>
        <p:spPr/>
        <p:txBody>
          <a:bodyPr/>
          <a:lstStyle/>
          <a:p>
            <a:r>
              <a:rPr lang="nb-NO"/>
              <a:t>Norwegian University of Life Sciences</a:t>
            </a:r>
            <a:endParaRPr lang="nb-NO" dirty="0"/>
          </a:p>
        </p:txBody>
      </p:sp>
      <p:sp>
        <p:nvSpPr>
          <p:cNvPr id="4" name="Footer Placeholder 3"/>
          <p:cNvSpPr>
            <a:spLocks noGrp="1"/>
          </p:cNvSpPr>
          <p:nvPr>
            <p:ph type="ftr" sz="quarter" idx="11"/>
          </p:nvPr>
        </p:nvSpPr>
        <p:spPr/>
        <p:txBody>
          <a:bodyPr/>
          <a:lstStyle/>
          <a:p>
            <a:r>
              <a:rPr lang="en-US"/>
              <a:t>The Cat - Behaviour and Welfare - Bjarne O. Braastad</a:t>
            </a:r>
            <a:endParaRPr lang="nb-NO"/>
          </a:p>
        </p:txBody>
      </p:sp>
      <p:sp>
        <p:nvSpPr>
          <p:cNvPr id="7" name="Slide Number Placeholder 6"/>
          <p:cNvSpPr>
            <a:spLocks noGrp="1"/>
          </p:cNvSpPr>
          <p:nvPr>
            <p:ph type="sldNum" sz="quarter" idx="12"/>
          </p:nvPr>
        </p:nvSpPr>
        <p:spPr/>
        <p:txBody>
          <a:bodyPr/>
          <a:lstStyle/>
          <a:p>
            <a:fld id="{76503D8D-F27D-49CA-A299-3589FD585F6D}" type="slidenum">
              <a:rPr lang="nb-NO" smtClean="0"/>
              <a:pPr/>
              <a:t>5</a:t>
            </a:fld>
            <a:endParaRPr lang="nb-NO"/>
          </a:p>
        </p:txBody>
      </p:sp>
    </p:spTree>
    <p:extLst>
      <p:ext uri="{BB962C8B-B14F-4D97-AF65-F5344CB8AC3E}">
        <p14:creationId xmlns:p14="http://schemas.microsoft.com/office/powerpoint/2010/main" val="4170050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ChangeArrowheads="1"/>
          </p:cNvSpPr>
          <p:nvPr/>
        </p:nvSpPr>
        <p:spPr bwMode="auto">
          <a:xfrm>
            <a:off x="472306" y="324293"/>
            <a:ext cx="8347844" cy="685800"/>
          </a:xfrm>
          <a:prstGeom prst="rect">
            <a:avLst/>
          </a:prstGeom>
          <a:noFill/>
          <a:ln w="9525">
            <a:noFill/>
            <a:miter lim="800000"/>
            <a:headEnd/>
            <a:tailEnd/>
          </a:ln>
        </p:spPr>
        <p:txBody>
          <a:bodyPr anchor="b"/>
          <a:lstStyle/>
          <a:p>
            <a:pPr eaLnBrk="1" fontAlgn="auto" hangingPunct="1">
              <a:spcBef>
                <a:spcPts val="0"/>
              </a:spcBef>
              <a:spcAft>
                <a:spcPts val="0"/>
              </a:spcAft>
            </a:pPr>
            <a:r>
              <a:rPr lang="nb-NO" sz="3600" dirty="0">
                <a:solidFill>
                  <a:srgbClr val="009D7F"/>
                </a:solidFill>
                <a:latin typeface="Arial"/>
                <a:cs typeface="+mn-cs"/>
              </a:rPr>
              <a:t>Personality </a:t>
            </a:r>
            <a:r>
              <a:rPr lang="nb-NO" sz="3600" dirty="0">
                <a:solidFill>
                  <a:srgbClr val="009D7F"/>
                </a:solidFill>
                <a:latin typeface="Arial"/>
              </a:rPr>
              <a:t>of</a:t>
            </a:r>
            <a:r>
              <a:rPr lang="nb-NO" sz="3600" dirty="0">
                <a:solidFill>
                  <a:srgbClr val="009D7F"/>
                </a:solidFill>
                <a:latin typeface="Arial"/>
                <a:cs typeface="+mn-cs"/>
              </a:rPr>
              <a:t> indoor cats</a:t>
            </a:r>
          </a:p>
        </p:txBody>
      </p:sp>
      <p:sp>
        <p:nvSpPr>
          <p:cNvPr id="33797" name="Rectangle 5"/>
          <p:cNvSpPr>
            <a:spLocks noChangeArrowheads="1"/>
          </p:cNvSpPr>
          <p:nvPr/>
        </p:nvSpPr>
        <p:spPr bwMode="auto">
          <a:xfrm>
            <a:off x="1476375" y="1773238"/>
            <a:ext cx="7343775" cy="3352800"/>
          </a:xfrm>
          <a:prstGeom prst="rect">
            <a:avLst/>
          </a:prstGeom>
          <a:noFill/>
          <a:ln w="9525">
            <a:noFill/>
            <a:miter lim="800000"/>
            <a:headEnd/>
            <a:tailEnd/>
          </a:ln>
        </p:spPr>
        <p:txBody>
          <a:bodyPr lIns="0" rIns="0"/>
          <a:lstStyle/>
          <a:p>
            <a:pPr marL="287338" indent="-287338" eaLnBrk="1" fontAlgn="auto" hangingPunct="1">
              <a:lnSpc>
                <a:spcPct val="105000"/>
              </a:lnSpc>
              <a:spcBef>
                <a:spcPct val="20000"/>
              </a:spcBef>
              <a:spcAft>
                <a:spcPct val="20000"/>
              </a:spcAft>
              <a:buClr>
                <a:srgbClr val="E1A200"/>
              </a:buClr>
              <a:buSzPct val="90000"/>
              <a:buFont typeface="Webdings" pitchFamily="18" charset="2"/>
              <a:buNone/>
            </a:pPr>
            <a:r>
              <a:rPr lang="nb-NO" sz="2000">
                <a:solidFill>
                  <a:prstClr val="black"/>
                </a:solidFill>
                <a:latin typeface="Arial"/>
                <a:cs typeface="+mn-cs"/>
              </a:rPr>
              <a:t> </a:t>
            </a:r>
            <a:endParaRPr lang="nb-NO" sz="2000" b="1">
              <a:solidFill>
                <a:prstClr val="black"/>
              </a:solidFill>
              <a:latin typeface="Arial"/>
              <a:cs typeface="+mn-cs"/>
            </a:endParaRPr>
          </a:p>
          <a:p>
            <a:pPr marL="287338" indent="-287338" eaLnBrk="1" fontAlgn="auto" hangingPunct="1">
              <a:lnSpc>
                <a:spcPct val="105000"/>
              </a:lnSpc>
              <a:spcBef>
                <a:spcPct val="20000"/>
              </a:spcBef>
              <a:spcAft>
                <a:spcPct val="20000"/>
              </a:spcAft>
              <a:buClr>
                <a:srgbClr val="E1A200"/>
              </a:buClr>
              <a:buSzPct val="90000"/>
              <a:buFont typeface="Webdings" pitchFamily="18" charset="2"/>
              <a:buNone/>
            </a:pPr>
            <a:endParaRPr lang="nb-NO" sz="2000">
              <a:solidFill>
                <a:prstClr val="black"/>
              </a:solidFill>
              <a:latin typeface="Arial"/>
              <a:cs typeface="+mn-cs"/>
            </a:endParaRPr>
          </a:p>
        </p:txBody>
      </p:sp>
      <p:sp>
        <p:nvSpPr>
          <p:cNvPr id="33798" name="Text Box 8"/>
          <p:cNvSpPr txBox="1">
            <a:spLocks noChangeArrowheads="1"/>
          </p:cNvSpPr>
          <p:nvPr/>
        </p:nvSpPr>
        <p:spPr bwMode="auto">
          <a:xfrm>
            <a:off x="762000" y="3048000"/>
            <a:ext cx="2362200" cy="366713"/>
          </a:xfrm>
          <a:prstGeom prst="rect">
            <a:avLst/>
          </a:prstGeom>
          <a:noFill/>
          <a:ln w="9525">
            <a:noFill/>
            <a:miter lim="800000"/>
            <a:headEnd/>
            <a:tailEnd/>
          </a:ln>
        </p:spPr>
        <p:txBody>
          <a:bodyPr>
            <a:spAutoFit/>
          </a:bodyPr>
          <a:lstStyle/>
          <a:p>
            <a:pPr eaLnBrk="1" fontAlgn="auto" hangingPunct="1">
              <a:spcBef>
                <a:spcPct val="50000"/>
              </a:spcBef>
              <a:spcAft>
                <a:spcPts val="0"/>
              </a:spcAft>
            </a:pPr>
            <a:endParaRPr lang="en-GB" sz="1800">
              <a:solidFill>
                <a:prstClr val="black"/>
              </a:solidFill>
              <a:latin typeface="Arial"/>
              <a:cs typeface="+mn-cs"/>
            </a:endParaRPr>
          </a:p>
        </p:txBody>
      </p:sp>
      <p:sp>
        <p:nvSpPr>
          <p:cNvPr id="33799" name="Text Box 11"/>
          <p:cNvSpPr txBox="1">
            <a:spLocks noChangeArrowheads="1"/>
          </p:cNvSpPr>
          <p:nvPr/>
        </p:nvSpPr>
        <p:spPr bwMode="auto">
          <a:xfrm>
            <a:off x="914400" y="2362200"/>
            <a:ext cx="3048000" cy="366713"/>
          </a:xfrm>
          <a:prstGeom prst="rect">
            <a:avLst/>
          </a:prstGeom>
          <a:noFill/>
          <a:ln w="9525">
            <a:noFill/>
            <a:miter lim="800000"/>
            <a:headEnd/>
            <a:tailEnd/>
          </a:ln>
        </p:spPr>
        <p:txBody>
          <a:bodyPr>
            <a:spAutoFit/>
          </a:bodyPr>
          <a:lstStyle/>
          <a:p>
            <a:pPr eaLnBrk="1" fontAlgn="auto" hangingPunct="1">
              <a:spcBef>
                <a:spcPct val="50000"/>
              </a:spcBef>
              <a:spcAft>
                <a:spcPts val="0"/>
              </a:spcAft>
            </a:pPr>
            <a:endParaRPr lang="en-GB" sz="1800">
              <a:solidFill>
                <a:prstClr val="black"/>
              </a:solidFill>
              <a:latin typeface="Arial"/>
              <a:cs typeface="+mn-cs"/>
            </a:endParaRPr>
          </a:p>
        </p:txBody>
      </p:sp>
      <p:sp>
        <p:nvSpPr>
          <p:cNvPr id="13" name="Rectangle 3"/>
          <p:cNvSpPr txBox="1">
            <a:spLocks noChangeArrowheads="1"/>
          </p:cNvSpPr>
          <p:nvPr/>
        </p:nvSpPr>
        <p:spPr bwMode="auto">
          <a:xfrm>
            <a:off x="576000" y="1143457"/>
            <a:ext cx="8392101" cy="3005623"/>
          </a:xfrm>
          <a:prstGeom prst="rect">
            <a:avLst/>
          </a:prstGeom>
          <a:noFill/>
          <a:ln w="9525">
            <a:noFill/>
            <a:miter lim="800000"/>
            <a:headEnd/>
            <a:tailEnd/>
          </a:ln>
        </p:spPr>
        <p:txBody>
          <a:bodyPr lIns="0" rIns="0"/>
          <a:lstStyle/>
          <a:p>
            <a:pPr defTabSz="444500" eaLnBrk="1" fontAlgn="auto" hangingPunct="1">
              <a:lnSpc>
                <a:spcPct val="90000"/>
              </a:lnSpc>
              <a:spcBef>
                <a:spcPct val="20000"/>
              </a:spcBef>
              <a:spcAft>
                <a:spcPct val="20000"/>
              </a:spcAft>
              <a:buClr>
                <a:srgbClr val="E1A200"/>
              </a:buClr>
              <a:buSzPct val="90000"/>
              <a:defRPr/>
            </a:pPr>
            <a:r>
              <a:rPr lang="nb-NO" sz="2200" kern="0" dirty="0">
                <a:solidFill>
                  <a:prstClr val="black"/>
                </a:solidFill>
                <a:latin typeface="Arial"/>
                <a:cs typeface="Times New Roman" pitchFamily="18" charset="0"/>
              </a:rPr>
              <a:t>Four personality axes of indoor cats 								   	</a:t>
            </a:r>
            <a:r>
              <a:rPr lang="nb-NO" sz="1200" kern="0" dirty="0">
                <a:solidFill>
                  <a:prstClr val="black"/>
                </a:solidFill>
                <a:latin typeface="Arial"/>
                <a:cs typeface="Times New Roman" pitchFamily="18" charset="0"/>
              </a:rPr>
              <a:t>(Kotrschal </a:t>
            </a:r>
            <a:r>
              <a:rPr lang="nb-NO" sz="1200" i="1" kern="0" dirty="0">
                <a:solidFill>
                  <a:prstClr val="black"/>
                </a:solidFill>
                <a:latin typeface="Arial"/>
                <a:cs typeface="Times New Roman" pitchFamily="18" charset="0"/>
              </a:rPr>
              <a:t>et al</a:t>
            </a:r>
            <a:r>
              <a:rPr lang="nb-NO" sz="1200" kern="0" dirty="0">
                <a:solidFill>
                  <a:prstClr val="black"/>
                </a:solidFill>
                <a:latin typeface="Arial"/>
                <a:cs typeface="Times New Roman" pitchFamily="18" charset="0"/>
              </a:rPr>
              <a:t>., 2014, in: Turner &amp; Bateson (eds) </a:t>
            </a:r>
            <a:r>
              <a:rPr lang="nb-NO" sz="1200" i="1" kern="0" dirty="0">
                <a:solidFill>
                  <a:prstClr val="black"/>
                </a:solidFill>
                <a:latin typeface="Arial"/>
                <a:cs typeface="Times New Roman" pitchFamily="18" charset="0"/>
              </a:rPr>
              <a:t>The Domestic Cat</a:t>
            </a:r>
            <a:r>
              <a:rPr lang="nb-NO" sz="1200" kern="0" dirty="0">
                <a:solidFill>
                  <a:prstClr val="black"/>
                </a:solidFill>
                <a:latin typeface="Arial"/>
                <a:cs typeface="Times New Roman" pitchFamily="18" charset="0"/>
              </a:rPr>
              <a:t>, 3rd edn, Cambridge University Press, 	Cambridge, UK) </a:t>
            </a:r>
            <a:endParaRPr lang="nb-NO" sz="2200" kern="0" dirty="0">
              <a:solidFill>
                <a:prstClr val="black"/>
              </a:solidFill>
              <a:latin typeface="Arial"/>
              <a:cs typeface="Times New Roman" pitchFamily="18" charset="0"/>
            </a:endParaRPr>
          </a:p>
          <a:p>
            <a:pPr marL="342900" indent="-342900" defTabSz="444500" eaLnBrk="1" fontAlgn="auto" hangingPunct="1">
              <a:lnSpc>
                <a:spcPct val="90000"/>
              </a:lnSpc>
              <a:spcBef>
                <a:spcPct val="20000"/>
              </a:spcBef>
              <a:spcAft>
                <a:spcPct val="20000"/>
              </a:spcAft>
              <a:buClr>
                <a:prstClr val="black"/>
              </a:buClr>
              <a:buSzPct val="100000"/>
              <a:buFont typeface="Symbol" panose="05050102010706020507" pitchFamily="18" charset="2"/>
              <a:buChar char="·"/>
              <a:defRPr/>
            </a:pPr>
            <a:r>
              <a:rPr lang="nb-NO" sz="2100" i="1" kern="0" dirty="0">
                <a:solidFill>
                  <a:prstClr val="black"/>
                </a:solidFill>
                <a:latin typeface="Arial"/>
                <a:cs typeface="Times New Roman" pitchFamily="18" charset="0"/>
              </a:rPr>
              <a:t>Active/</a:t>
            </a:r>
            <a:r>
              <a:rPr lang="nb-NO" sz="2100" i="1" kern="0" dirty="0">
                <a:solidFill>
                  <a:prstClr val="black"/>
                </a:solidFill>
                <a:latin typeface="Arial"/>
                <a:cs typeface="Times New Roman" pitchFamily="18" charset="0"/>
                <a:sym typeface="Symbol"/>
              </a:rPr>
              <a:t>playful – </a:t>
            </a:r>
            <a:r>
              <a:rPr lang="nb-NO" sz="2100" kern="0" dirty="0">
                <a:solidFill>
                  <a:prstClr val="black"/>
                </a:solidFill>
                <a:latin typeface="Arial"/>
                <a:cs typeface="Times New Roman" pitchFamily="18" charset="0"/>
                <a:sym typeface="Symbol"/>
              </a:rPr>
              <a:t>active, excited, playing, curious, most typical of </a:t>
            </a:r>
            <a:r>
              <a:rPr lang="nb-NO" sz="2100" kern="0" dirty="0">
                <a:solidFill>
                  <a:srgbClr val="0070C0"/>
                </a:solidFill>
                <a:latin typeface="Arial"/>
                <a:cs typeface="Times New Roman" pitchFamily="18" charset="0"/>
                <a:sym typeface="Symbol"/>
              </a:rPr>
              <a:t>male cats</a:t>
            </a:r>
          </a:p>
          <a:p>
            <a:pPr marL="342900" indent="-342900" defTabSz="444500" eaLnBrk="1" fontAlgn="auto" hangingPunct="1">
              <a:lnSpc>
                <a:spcPct val="90000"/>
              </a:lnSpc>
              <a:spcBef>
                <a:spcPct val="20000"/>
              </a:spcBef>
              <a:spcAft>
                <a:spcPct val="20000"/>
              </a:spcAft>
              <a:buClr>
                <a:prstClr val="black"/>
              </a:buClr>
              <a:buSzPct val="100000"/>
              <a:buFont typeface="Symbol" panose="05050102010706020507" pitchFamily="18" charset="2"/>
              <a:buChar char="·"/>
              <a:defRPr/>
            </a:pPr>
            <a:r>
              <a:rPr lang="nb-NO" sz="2100" i="1" kern="0" dirty="0">
                <a:solidFill>
                  <a:prstClr val="black"/>
                </a:solidFill>
                <a:latin typeface="Arial"/>
                <a:cs typeface="Times New Roman" pitchFamily="18" charset="0"/>
                <a:sym typeface="Symbol"/>
              </a:rPr>
              <a:t>Anxious/tense  </a:t>
            </a:r>
          </a:p>
          <a:p>
            <a:pPr marL="342900" indent="-342900" defTabSz="444500" eaLnBrk="1" fontAlgn="auto" hangingPunct="1">
              <a:lnSpc>
                <a:spcPct val="90000"/>
              </a:lnSpc>
              <a:spcBef>
                <a:spcPct val="20000"/>
              </a:spcBef>
              <a:spcAft>
                <a:spcPct val="20000"/>
              </a:spcAft>
              <a:buClr>
                <a:prstClr val="black"/>
              </a:buClr>
              <a:buSzPct val="100000"/>
              <a:buFont typeface="Symbol" panose="05050102010706020507" pitchFamily="18" charset="2"/>
              <a:buChar char="·"/>
              <a:defRPr/>
            </a:pPr>
            <a:r>
              <a:rPr lang="nb-NO" sz="2100" i="1" kern="0" dirty="0">
                <a:solidFill>
                  <a:prstClr val="black"/>
                </a:solidFill>
                <a:latin typeface="Arial"/>
                <a:cs typeface="Times New Roman" pitchFamily="18" charset="0"/>
                <a:sym typeface="Symbol"/>
              </a:rPr>
              <a:t>Sociable</a:t>
            </a:r>
            <a:r>
              <a:rPr lang="nb-NO" sz="2100" kern="0" dirty="0">
                <a:solidFill>
                  <a:prstClr val="black"/>
                </a:solidFill>
                <a:latin typeface="Arial"/>
                <a:cs typeface="Times New Roman" pitchFamily="18" charset="0"/>
                <a:sym typeface="Symbol"/>
              </a:rPr>
              <a:t> – social, vocal, attentive by visits, curious of newcomers</a:t>
            </a:r>
          </a:p>
          <a:p>
            <a:pPr marL="342900" indent="-342900" defTabSz="444500" eaLnBrk="1" fontAlgn="auto" hangingPunct="1">
              <a:lnSpc>
                <a:spcPct val="90000"/>
              </a:lnSpc>
              <a:spcBef>
                <a:spcPct val="20000"/>
              </a:spcBef>
              <a:spcAft>
                <a:spcPct val="20000"/>
              </a:spcAft>
              <a:buClr>
                <a:prstClr val="black"/>
              </a:buClr>
              <a:buSzPct val="100000"/>
              <a:buFont typeface="Symbol" panose="05050102010706020507" pitchFamily="18" charset="2"/>
              <a:buChar char="·"/>
              <a:defRPr/>
            </a:pPr>
            <a:r>
              <a:rPr lang="nb-NO" sz="2100" i="1" kern="0" dirty="0">
                <a:solidFill>
                  <a:prstClr val="black"/>
                </a:solidFill>
                <a:latin typeface="Arial"/>
                <a:cs typeface="Times New Roman" pitchFamily="18" charset="0"/>
                <a:sym typeface="Symbol"/>
              </a:rPr>
              <a:t>Feeding style – </a:t>
            </a:r>
            <a:r>
              <a:rPr lang="nb-NO" sz="2100" kern="0" dirty="0">
                <a:solidFill>
                  <a:prstClr val="black"/>
                </a:solidFill>
                <a:latin typeface="Arial"/>
                <a:cs typeface="Times New Roman" pitchFamily="18" charset="0"/>
                <a:sym typeface="Symbol"/>
              </a:rPr>
              <a:t>eats fast (typical: </a:t>
            </a:r>
            <a:r>
              <a:rPr lang="nb-NO" sz="2100" kern="0" dirty="0">
                <a:solidFill>
                  <a:srgbClr val="0070C0"/>
                </a:solidFill>
                <a:latin typeface="Arial"/>
                <a:cs typeface="Times New Roman" pitchFamily="18" charset="0"/>
                <a:sym typeface="Symbol"/>
              </a:rPr>
              <a:t>male cat</a:t>
            </a:r>
            <a:r>
              <a:rPr lang="nb-NO" sz="2100" kern="0" dirty="0">
                <a:solidFill>
                  <a:prstClr val="black"/>
                </a:solidFill>
                <a:latin typeface="Arial"/>
                <a:cs typeface="Times New Roman" pitchFamily="18" charset="0"/>
                <a:sym typeface="Symbol"/>
              </a:rPr>
              <a:t>) or thoroughly investigates the food (typical: </a:t>
            </a:r>
            <a:r>
              <a:rPr lang="nb-NO" sz="2100" kern="0" dirty="0">
                <a:solidFill>
                  <a:srgbClr val="FF0000"/>
                </a:solidFill>
                <a:latin typeface="Arial"/>
                <a:cs typeface="Times New Roman" pitchFamily="18" charset="0"/>
                <a:sym typeface="Symbol"/>
              </a:rPr>
              <a:t>female cat</a:t>
            </a:r>
            <a:r>
              <a:rPr lang="nb-NO" sz="2100" kern="0" dirty="0">
                <a:solidFill>
                  <a:prstClr val="black"/>
                </a:solidFill>
                <a:latin typeface="Arial"/>
                <a:cs typeface="Times New Roman" pitchFamily="18" charset="0"/>
                <a:sym typeface="Symbol"/>
              </a:rPr>
              <a:t>)</a:t>
            </a:r>
          </a:p>
          <a:p>
            <a:pPr marL="342900" indent="-342900" defTabSz="444500" eaLnBrk="1" fontAlgn="auto" hangingPunct="1">
              <a:lnSpc>
                <a:spcPct val="90000"/>
              </a:lnSpc>
              <a:spcBef>
                <a:spcPct val="20000"/>
              </a:spcBef>
              <a:spcAft>
                <a:spcPct val="20000"/>
              </a:spcAft>
              <a:buClr>
                <a:srgbClr val="E1A200"/>
              </a:buClr>
              <a:buSzPct val="100000"/>
              <a:buFont typeface="Symbol" panose="05050102010706020507" pitchFamily="18" charset="2"/>
              <a:buChar char="·"/>
              <a:defRPr/>
            </a:pPr>
            <a:endParaRPr lang="nb-NO" sz="2100" kern="0" dirty="0">
              <a:solidFill>
                <a:prstClr val="black"/>
              </a:solidFill>
              <a:latin typeface="Arial"/>
              <a:cs typeface="Times New Roman" pitchFamily="18" charset="0"/>
            </a:endParaRPr>
          </a:p>
          <a:p>
            <a:pPr marL="266700" indent="-368300" defTabSz="444500" eaLnBrk="1" fontAlgn="auto" hangingPunct="1">
              <a:lnSpc>
                <a:spcPct val="90000"/>
              </a:lnSpc>
              <a:spcBef>
                <a:spcPct val="20000"/>
              </a:spcBef>
              <a:spcAft>
                <a:spcPct val="20000"/>
              </a:spcAft>
              <a:buClr>
                <a:srgbClr val="E1A200"/>
              </a:buClr>
              <a:buSzPct val="90000"/>
              <a:buFont typeface="Arial" pitchFamily="34" charset="0"/>
              <a:buChar char="●"/>
              <a:defRPr/>
            </a:pPr>
            <a:endParaRPr lang="nb-NO" sz="2000" kern="0" dirty="0">
              <a:solidFill>
                <a:prstClr val="black"/>
              </a:solidFill>
              <a:latin typeface="Arial"/>
              <a:cs typeface="Times New Roman" pitchFamily="18" charset="0"/>
            </a:endParaRPr>
          </a:p>
          <a:p>
            <a:pPr marL="266700" indent="-368300" defTabSz="444500" eaLnBrk="1" fontAlgn="auto" hangingPunct="1">
              <a:lnSpc>
                <a:spcPct val="90000"/>
              </a:lnSpc>
              <a:spcBef>
                <a:spcPct val="20000"/>
              </a:spcBef>
              <a:spcAft>
                <a:spcPct val="20000"/>
              </a:spcAft>
              <a:buClr>
                <a:srgbClr val="E1A200"/>
              </a:buClr>
              <a:buSzPct val="90000"/>
              <a:buFont typeface="Arial" pitchFamily="34" charset="0"/>
              <a:buChar char="•"/>
              <a:defRPr/>
            </a:pPr>
            <a:endParaRPr lang="nb-NO" sz="2000" kern="0" dirty="0">
              <a:solidFill>
                <a:prstClr val="black"/>
              </a:solidFill>
              <a:latin typeface="Arial"/>
              <a:cs typeface="Times New Roman" pitchFamily="18" charset="0"/>
            </a:endParaRPr>
          </a:p>
        </p:txBody>
      </p:sp>
      <p:pic>
        <p:nvPicPr>
          <p:cNvPr id="3" name="Bild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76644" y="4342904"/>
            <a:ext cx="2523894" cy="1892920"/>
          </a:xfrm>
          <a:prstGeom prst="rect">
            <a:avLst/>
          </a:prstGeom>
        </p:spPr>
      </p:pic>
      <p:pic>
        <p:nvPicPr>
          <p:cNvPr id="4" name="Bild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39688" y="4342904"/>
            <a:ext cx="2527829" cy="1895872"/>
          </a:xfrm>
          <a:prstGeom prst="rect">
            <a:avLst/>
          </a:prstGeom>
        </p:spPr>
      </p:pic>
      <p:pic>
        <p:nvPicPr>
          <p:cNvPr id="5" name="Bild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2731" y="4342904"/>
            <a:ext cx="2527830" cy="1895872"/>
          </a:xfrm>
          <a:prstGeom prst="rect">
            <a:avLst/>
          </a:prstGeom>
        </p:spPr>
      </p:pic>
      <p:sp>
        <p:nvSpPr>
          <p:cNvPr id="6" name="Date Placeholder 5"/>
          <p:cNvSpPr>
            <a:spLocks noGrp="1"/>
          </p:cNvSpPr>
          <p:nvPr>
            <p:ph type="dt" sz="half" idx="10"/>
          </p:nvPr>
        </p:nvSpPr>
        <p:spPr/>
        <p:txBody>
          <a:bodyPr/>
          <a:lstStyle/>
          <a:p>
            <a:r>
              <a:rPr lang="nb-NO"/>
              <a:t>Norwegian University of Life Sciences</a:t>
            </a:r>
            <a:endParaRPr lang="nb-NO" dirty="0"/>
          </a:p>
        </p:txBody>
      </p:sp>
      <p:sp>
        <p:nvSpPr>
          <p:cNvPr id="7" name="Footer Placeholder 6"/>
          <p:cNvSpPr>
            <a:spLocks noGrp="1"/>
          </p:cNvSpPr>
          <p:nvPr>
            <p:ph type="ftr" sz="quarter" idx="11"/>
          </p:nvPr>
        </p:nvSpPr>
        <p:spPr/>
        <p:txBody>
          <a:bodyPr/>
          <a:lstStyle/>
          <a:p>
            <a:r>
              <a:rPr lang="en-US"/>
              <a:t>The Cat - Behaviour and Welfare - Bjarne O. Braastad</a:t>
            </a:r>
            <a:endParaRPr lang="nb-NO"/>
          </a:p>
        </p:txBody>
      </p:sp>
      <p:sp>
        <p:nvSpPr>
          <p:cNvPr id="10" name="Slide Number Placeholder 9"/>
          <p:cNvSpPr>
            <a:spLocks noGrp="1"/>
          </p:cNvSpPr>
          <p:nvPr>
            <p:ph type="sldNum" sz="quarter" idx="12"/>
          </p:nvPr>
        </p:nvSpPr>
        <p:spPr/>
        <p:txBody>
          <a:bodyPr/>
          <a:lstStyle/>
          <a:p>
            <a:fld id="{76503D8D-F27D-49CA-A299-3589FD585F6D}" type="slidenum">
              <a:rPr lang="nb-NO" smtClean="0"/>
              <a:pPr/>
              <a:t>6</a:t>
            </a:fld>
            <a:endParaRPr lang="nb-NO"/>
          </a:p>
        </p:txBody>
      </p:sp>
    </p:spTree>
    <p:extLst>
      <p:ext uri="{BB962C8B-B14F-4D97-AF65-F5344CB8AC3E}">
        <p14:creationId xmlns:p14="http://schemas.microsoft.com/office/powerpoint/2010/main" val="2292193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2"/>
          <p:cNvSpPr>
            <a:spLocks noGrp="1" noChangeArrowheads="1"/>
          </p:cNvSpPr>
          <p:nvPr>
            <p:ph type="title"/>
          </p:nvPr>
        </p:nvSpPr>
        <p:spPr>
          <a:xfrm>
            <a:off x="683568" y="45978"/>
            <a:ext cx="6912768" cy="1354217"/>
          </a:xfrm>
        </p:spPr>
        <p:txBody>
          <a:bodyPr/>
          <a:lstStyle/>
          <a:p>
            <a:pPr eaLnBrk="1" hangingPunct="1"/>
            <a:br>
              <a:rPr lang="en-GB" sz="1600" b="0" dirty="0">
                <a:solidFill>
                  <a:schemeClr val="tx1"/>
                </a:solidFill>
                <a:cs typeface="Times New Roman" pitchFamily="18" charset="0"/>
              </a:rPr>
            </a:br>
            <a:r>
              <a:rPr lang="en-GB" sz="3600" dirty="0">
                <a:cs typeface="Times New Roman" pitchFamily="18" charset="0"/>
              </a:rPr>
              <a:t>Owner’s personality may affect the cat’s personality</a:t>
            </a:r>
            <a:endParaRPr lang="nb-NO" sz="3600" dirty="0">
              <a:cs typeface="Times New Roman" pitchFamily="18" charset="0"/>
            </a:endParaRPr>
          </a:p>
        </p:txBody>
      </p:sp>
      <p:sp>
        <p:nvSpPr>
          <p:cNvPr id="112645" name="Rectangle 3"/>
          <p:cNvSpPr>
            <a:spLocks noGrp="1" noChangeArrowheads="1"/>
          </p:cNvSpPr>
          <p:nvPr>
            <p:ph type="body" idx="1"/>
          </p:nvPr>
        </p:nvSpPr>
        <p:spPr>
          <a:xfrm>
            <a:off x="576000" y="1484785"/>
            <a:ext cx="8172464" cy="4392487"/>
          </a:xfrm>
        </p:spPr>
        <p:txBody>
          <a:bodyPr/>
          <a:lstStyle/>
          <a:p>
            <a:pPr marL="444500" indent="-355600" eaLnBrk="1" hangingPunct="1">
              <a:spcBef>
                <a:spcPct val="35000"/>
              </a:spcBef>
              <a:buClr>
                <a:srgbClr val="00535E"/>
              </a:buClr>
            </a:pPr>
            <a:r>
              <a:rPr lang="nb-NO" sz="2200" b="1" i="1" dirty="0">
                <a:solidFill>
                  <a:schemeClr val="tx1"/>
                </a:solidFill>
                <a:cs typeface="Times New Roman" pitchFamily="18" charset="0"/>
              </a:rPr>
              <a:t>Neurotic owners</a:t>
            </a:r>
            <a:r>
              <a:rPr lang="nb-NO" sz="2200" b="1" i="1" baseline="30000" dirty="0">
                <a:cs typeface="Times New Roman" pitchFamily="18" charset="0"/>
              </a:rPr>
              <a:t>*</a:t>
            </a:r>
            <a:r>
              <a:rPr lang="nb-NO" sz="2200" b="1" i="1" dirty="0">
                <a:solidFill>
                  <a:schemeClr val="tx1"/>
                </a:solidFill>
                <a:cs typeface="Times New Roman" pitchFamily="18" charset="0"/>
              </a:rPr>
              <a:t> </a:t>
            </a:r>
            <a:r>
              <a:rPr lang="nb-NO" sz="2200" dirty="0">
                <a:solidFill>
                  <a:schemeClr val="tx1"/>
                </a:solidFill>
                <a:cs typeface="Times New Roman" pitchFamily="18" charset="0"/>
              </a:rPr>
              <a:t>have more intense social interactions with the cat (cuddling, kissing, heavy focus on cat food), but do less object play than outgoing owners.</a:t>
            </a:r>
          </a:p>
          <a:p>
            <a:pPr marL="912500" lvl="1" indent="-355600">
              <a:spcBef>
                <a:spcPct val="35000"/>
              </a:spcBef>
              <a:buClr>
                <a:srgbClr val="00535E"/>
              </a:buClr>
            </a:pPr>
            <a:r>
              <a:rPr lang="nb-NO" sz="2000" dirty="0">
                <a:solidFill>
                  <a:schemeClr val="tx1"/>
                </a:solidFill>
                <a:cs typeface="Times New Roman" pitchFamily="18" charset="0"/>
              </a:rPr>
              <a:t>The cat is mainly a </a:t>
            </a:r>
            <a:r>
              <a:rPr lang="nb-NO" sz="2000" i="1" dirty="0">
                <a:solidFill>
                  <a:schemeClr val="tx1"/>
                </a:solidFill>
                <a:cs typeface="Times New Roman" pitchFamily="18" charset="0"/>
              </a:rPr>
              <a:t>social support</a:t>
            </a:r>
          </a:p>
          <a:p>
            <a:pPr marL="444500" indent="-355600">
              <a:spcBef>
                <a:spcPct val="35000"/>
              </a:spcBef>
              <a:buClr>
                <a:srgbClr val="00535E"/>
              </a:buClr>
            </a:pPr>
            <a:r>
              <a:rPr lang="nb-NO" sz="2200" dirty="0">
                <a:cs typeface="Times New Roman" pitchFamily="18" charset="0"/>
              </a:rPr>
              <a:t>Owners with a high degree of </a:t>
            </a:r>
            <a:r>
              <a:rPr lang="nb-NO" sz="2200" b="1" dirty="0">
                <a:cs typeface="Times New Roman" pitchFamily="18" charset="0"/>
              </a:rPr>
              <a:t>openness</a:t>
            </a:r>
            <a:r>
              <a:rPr lang="nb-NO" sz="2200" b="1" baseline="30000" dirty="0">
                <a:cs typeface="Times New Roman" pitchFamily="18" charset="0"/>
              </a:rPr>
              <a:t>*</a:t>
            </a:r>
            <a:r>
              <a:rPr lang="nb-NO" sz="2200" dirty="0">
                <a:cs typeface="Times New Roman" pitchFamily="18" charset="0"/>
              </a:rPr>
              <a:t> do more </a:t>
            </a:r>
            <a:r>
              <a:rPr lang="nb-NO" sz="2200" i="1" dirty="0">
                <a:cs typeface="Times New Roman" pitchFamily="18" charset="0"/>
              </a:rPr>
              <a:t>object play </a:t>
            </a:r>
            <a:r>
              <a:rPr lang="nb-NO" sz="2200" dirty="0">
                <a:cs typeface="Times New Roman" pitchFamily="18" charset="0"/>
              </a:rPr>
              <a:t>with their cats</a:t>
            </a:r>
            <a:r>
              <a:rPr lang="nb-NO" sz="2200" dirty="0">
                <a:solidFill>
                  <a:schemeClr val="tx1"/>
                </a:solidFill>
                <a:cs typeface="Times New Roman" pitchFamily="18" charset="0"/>
              </a:rPr>
              <a:t>. </a:t>
            </a:r>
            <a:r>
              <a:rPr lang="nb-NO" sz="2200" dirty="0" err="1">
                <a:solidFill>
                  <a:schemeClr val="tx1"/>
                </a:solidFill>
                <a:cs typeface="Times New Roman" pitchFamily="18" charset="0"/>
              </a:rPr>
              <a:t>Their</a:t>
            </a:r>
            <a:r>
              <a:rPr lang="nb-NO" sz="2200" dirty="0">
                <a:solidFill>
                  <a:schemeClr val="tx1"/>
                </a:solidFill>
                <a:cs typeface="Times New Roman" pitchFamily="18" charset="0"/>
              </a:rPr>
              <a:t> </a:t>
            </a:r>
            <a:r>
              <a:rPr lang="nb-NO" sz="2200" dirty="0" err="1">
                <a:solidFill>
                  <a:schemeClr val="tx1"/>
                </a:solidFill>
                <a:cs typeface="Times New Roman" pitchFamily="18" charset="0"/>
              </a:rPr>
              <a:t>cats</a:t>
            </a:r>
            <a:r>
              <a:rPr lang="nb-NO" sz="2200" dirty="0">
                <a:solidFill>
                  <a:schemeClr val="tx1"/>
                </a:solidFill>
                <a:cs typeface="Times New Roman" pitchFamily="18" charset="0"/>
              </a:rPr>
              <a:t> have </a:t>
            </a:r>
            <a:r>
              <a:rPr lang="nb-NO" sz="2200" i="1" dirty="0" err="1">
                <a:solidFill>
                  <a:schemeClr val="tx1"/>
                </a:solidFill>
                <a:cs typeface="Times New Roman" pitchFamily="18" charset="0"/>
              </a:rPr>
              <a:t>lower</a:t>
            </a:r>
            <a:r>
              <a:rPr lang="nb-NO" sz="2200" i="1" dirty="0">
                <a:solidFill>
                  <a:schemeClr val="tx1"/>
                </a:solidFill>
                <a:cs typeface="Times New Roman" pitchFamily="18" charset="0"/>
              </a:rPr>
              <a:t> </a:t>
            </a:r>
            <a:r>
              <a:rPr lang="nb-NO" sz="2200" i="1" dirty="0" err="1">
                <a:solidFill>
                  <a:schemeClr val="tx1"/>
                </a:solidFill>
                <a:cs typeface="Times New Roman" pitchFamily="18" charset="0"/>
              </a:rPr>
              <a:t>fearfulness</a:t>
            </a:r>
            <a:r>
              <a:rPr lang="nb-NO" sz="2200" i="1" dirty="0">
                <a:solidFill>
                  <a:schemeClr val="tx1"/>
                </a:solidFill>
                <a:cs typeface="Times New Roman" pitchFamily="18" charset="0"/>
              </a:rPr>
              <a:t> </a:t>
            </a:r>
            <a:r>
              <a:rPr lang="nb-NO" sz="2200" dirty="0">
                <a:solidFill>
                  <a:schemeClr val="tx1"/>
                </a:solidFill>
                <a:cs typeface="Times New Roman" pitchFamily="18" charset="0"/>
              </a:rPr>
              <a:t>and </a:t>
            </a:r>
            <a:r>
              <a:rPr lang="nb-NO" sz="2200" i="1" dirty="0" err="1">
                <a:solidFill>
                  <a:schemeClr val="tx1"/>
                </a:solidFill>
                <a:cs typeface="Times New Roman" pitchFamily="18" charset="0"/>
              </a:rPr>
              <a:t>tenseness</a:t>
            </a:r>
            <a:r>
              <a:rPr lang="nb-NO" sz="2200" dirty="0">
                <a:solidFill>
                  <a:schemeClr val="tx1"/>
                </a:solidFill>
                <a:cs typeface="Times New Roman" pitchFamily="18" charset="0"/>
              </a:rPr>
              <a:t>, and </a:t>
            </a:r>
            <a:r>
              <a:rPr lang="nb-NO" sz="2200" dirty="0" err="1">
                <a:solidFill>
                  <a:schemeClr val="tx1"/>
                </a:solidFill>
                <a:cs typeface="Times New Roman" pitchFamily="18" charset="0"/>
              </a:rPr>
              <a:t>they</a:t>
            </a:r>
            <a:r>
              <a:rPr lang="nb-NO" sz="2200" dirty="0">
                <a:solidFill>
                  <a:schemeClr val="tx1"/>
                </a:solidFill>
                <a:cs typeface="Times New Roman" pitchFamily="18" charset="0"/>
              </a:rPr>
              <a:t> </a:t>
            </a:r>
            <a:r>
              <a:rPr lang="nb-NO" sz="2200" dirty="0" err="1">
                <a:solidFill>
                  <a:schemeClr val="tx1"/>
                </a:solidFill>
                <a:cs typeface="Times New Roman" pitchFamily="18" charset="0"/>
              </a:rPr>
              <a:t>are</a:t>
            </a:r>
            <a:r>
              <a:rPr lang="nb-NO" sz="2200" dirty="0">
                <a:solidFill>
                  <a:schemeClr val="tx1"/>
                </a:solidFill>
                <a:cs typeface="Times New Roman" pitchFamily="18" charset="0"/>
              </a:rPr>
              <a:t> less </a:t>
            </a:r>
            <a:r>
              <a:rPr lang="nb-NO" sz="2200" dirty="0" err="1">
                <a:solidFill>
                  <a:schemeClr val="tx1"/>
                </a:solidFill>
                <a:cs typeface="Times New Roman" pitchFamily="18" charset="0"/>
              </a:rPr>
              <a:t>interested</a:t>
            </a:r>
            <a:r>
              <a:rPr lang="nb-NO" sz="2200" dirty="0">
                <a:solidFill>
                  <a:schemeClr val="tx1"/>
                </a:solidFill>
                <a:cs typeface="Times New Roman" pitchFamily="18" charset="0"/>
              </a:rPr>
              <a:t> in </a:t>
            </a:r>
            <a:r>
              <a:rPr lang="nb-NO" sz="2200" dirty="0" err="1">
                <a:solidFill>
                  <a:schemeClr val="tx1"/>
                </a:solidFill>
                <a:cs typeface="Times New Roman" pitchFamily="18" charset="0"/>
              </a:rPr>
              <a:t>exploring</a:t>
            </a:r>
            <a:r>
              <a:rPr lang="nb-NO" sz="2200" dirty="0">
                <a:solidFill>
                  <a:schemeClr val="tx1"/>
                </a:solidFill>
                <a:cs typeface="Times New Roman" pitchFamily="18" charset="0"/>
              </a:rPr>
              <a:t> </a:t>
            </a:r>
            <a:r>
              <a:rPr lang="nb-NO" sz="2200" i="1" dirty="0" err="1">
                <a:solidFill>
                  <a:schemeClr val="tx1"/>
                </a:solidFill>
                <a:cs typeface="Times New Roman" pitchFamily="18" charset="0"/>
              </a:rPr>
              <a:t>novel</a:t>
            </a:r>
            <a:r>
              <a:rPr lang="nb-NO" sz="2200" i="1" dirty="0">
                <a:solidFill>
                  <a:schemeClr val="tx1"/>
                </a:solidFill>
                <a:cs typeface="Times New Roman" pitchFamily="18" charset="0"/>
              </a:rPr>
              <a:t> </a:t>
            </a:r>
            <a:r>
              <a:rPr lang="nb-NO" sz="2200" i="1" dirty="0" err="1">
                <a:solidFill>
                  <a:schemeClr val="tx1"/>
                </a:solidFill>
                <a:cs typeface="Times New Roman" pitchFamily="18" charset="0"/>
              </a:rPr>
              <a:t>objects</a:t>
            </a:r>
            <a:r>
              <a:rPr lang="nb-NO" sz="2200" dirty="0">
                <a:solidFill>
                  <a:schemeClr val="tx1"/>
                </a:solidFill>
                <a:cs typeface="Times New Roman" pitchFamily="18" charset="0"/>
              </a:rPr>
              <a:t>. </a:t>
            </a:r>
          </a:p>
          <a:p>
            <a:pPr marL="898525" lvl="1" indent="-358775">
              <a:spcBef>
                <a:spcPct val="35000"/>
              </a:spcBef>
              <a:buClr>
                <a:srgbClr val="00535E"/>
              </a:buClr>
            </a:pPr>
            <a:r>
              <a:rPr lang="nb-NO" sz="2000" dirty="0">
                <a:solidFill>
                  <a:schemeClr val="tx1"/>
                </a:solidFill>
                <a:cs typeface="Times New Roman" pitchFamily="18" charset="0"/>
              </a:rPr>
              <a:t>The cat is mainly a </a:t>
            </a:r>
            <a:r>
              <a:rPr lang="nb-NO" sz="2000" i="1" dirty="0">
                <a:solidFill>
                  <a:schemeClr val="tx1"/>
                </a:solidFill>
                <a:cs typeface="Times New Roman" pitchFamily="18" charset="0"/>
              </a:rPr>
              <a:t>playmate</a:t>
            </a:r>
            <a:r>
              <a:rPr lang="nb-NO" sz="2000" dirty="0">
                <a:solidFill>
                  <a:schemeClr val="tx1"/>
                </a:solidFill>
                <a:cs typeface="Times New Roman" pitchFamily="18" charset="0"/>
              </a:rPr>
              <a:t>.</a:t>
            </a:r>
            <a:endParaRPr lang="nb-NO" sz="2000" i="1" dirty="0">
              <a:solidFill>
                <a:schemeClr val="tx1"/>
              </a:solidFill>
              <a:cs typeface="Times New Roman" pitchFamily="18" charset="0"/>
            </a:endParaRPr>
          </a:p>
          <a:p>
            <a:pPr marL="898525" lvl="1" indent="-358775">
              <a:spcBef>
                <a:spcPct val="35000"/>
              </a:spcBef>
              <a:buClr>
                <a:srgbClr val="00535E"/>
              </a:buClr>
            </a:pPr>
            <a:r>
              <a:rPr lang="nb-NO" sz="2000" i="1" dirty="0">
                <a:solidFill>
                  <a:schemeClr val="tx1"/>
                </a:solidFill>
                <a:cs typeface="Times New Roman" pitchFamily="18" charset="0"/>
              </a:rPr>
              <a:t>Such cats become more </a:t>
            </a:r>
            <a:r>
              <a:rPr lang="nb-NO" sz="2000" i="1" dirty="0">
                <a:cs typeface="Times New Roman" pitchFamily="18" charset="0"/>
              </a:rPr>
              <a:t>self-secure</a:t>
            </a:r>
            <a:r>
              <a:rPr lang="nb-NO" sz="2000" i="1" dirty="0">
                <a:solidFill>
                  <a:schemeClr val="tx1"/>
                </a:solidFill>
                <a:cs typeface="Times New Roman" pitchFamily="18" charset="0"/>
              </a:rPr>
              <a:t> and safe.</a:t>
            </a:r>
          </a:p>
          <a:p>
            <a:pPr marL="539750" lvl="1" indent="0">
              <a:spcBef>
                <a:spcPct val="35000"/>
              </a:spcBef>
              <a:buClr>
                <a:srgbClr val="00535E"/>
              </a:buClr>
              <a:buNone/>
            </a:pPr>
            <a:r>
              <a:rPr lang="nb-NO" sz="800" i="1" dirty="0">
                <a:cs typeface="Times New Roman" pitchFamily="18" charset="0"/>
              </a:rPr>
              <a:t> </a:t>
            </a:r>
            <a:r>
              <a:rPr lang="nb-NO" sz="800" i="1" dirty="0">
                <a:solidFill>
                  <a:schemeClr val="tx1"/>
                </a:solidFill>
                <a:cs typeface="Times New Roman" pitchFamily="18" charset="0"/>
              </a:rPr>
              <a:t>         </a:t>
            </a:r>
          </a:p>
          <a:p>
            <a:pPr marL="539750" lvl="1" indent="-360363">
              <a:spcBef>
                <a:spcPct val="35000"/>
              </a:spcBef>
              <a:buClr>
                <a:srgbClr val="00535E"/>
              </a:buClr>
              <a:buNone/>
            </a:pPr>
            <a:r>
              <a:rPr lang="nb-NO" sz="1200" dirty="0">
                <a:solidFill>
                  <a:schemeClr val="tx1"/>
                </a:solidFill>
                <a:cs typeface="Times New Roman" pitchFamily="18" charset="0"/>
              </a:rPr>
              <a:t>(</a:t>
            </a:r>
            <a:r>
              <a:rPr lang="nb-NO" sz="1200" kern="0" dirty="0">
                <a:solidFill>
                  <a:prstClr val="black"/>
                </a:solidFill>
                <a:cs typeface="Times New Roman" pitchFamily="18" charset="0"/>
              </a:rPr>
              <a:t>Kotrschal </a:t>
            </a:r>
            <a:r>
              <a:rPr lang="nb-NO" sz="1200" i="1" kern="0" dirty="0">
                <a:solidFill>
                  <a:prstClr val="black"/>
                </a:solidFill>
                <a:cs typeface="Times New Roman" pitchFamily="18" charset="0"/>
              </a:rPr>
              <a:t>et al</a:t>
            </a:r>
            <a:r>
              <a:rPr lang="nb-NO" sz="1200" kern="0" dirty="0">
                <a:solidFill>
                  <a:prstClr val="black"/>
                </a:solidFill>
                <a:cs typeface="Times New Roman" pitchFamily="18" charset="0"/>
              </a:rPr>
              <a:t>., 2014, in: Turner &amp; Bateson (eds) </a:t>
            </a:r>
            <a:r>
              <a:rPr lang="nb-NO" sz="1200" i="1" kern="0" dirty="0">
                <a:solidFill>
                  <a:prstClr val="black"/>
                </a:solidFill>
                <a:cs typeface="Times New Roman" pitchFamily="18" charset="0"/>
              </a:rPr>
              <a:t>The Domestic Cat</a:t>
            </a:r>
            <a:r>
              <a:rPr lang="nb-NO" sz="1200" kern="0" dirty="0">
                <a:solidFill>
                  <a:prstClr val="black"/>
                </a:solidFill>
                <a:cs typeface="Times New Roman" pitchFamily="18" charset="0"/>
              </a:rPr>
              <a:t>, 3rd edn, Cambridge University Press, Cambridge) </a:t>
            </a:r>
            <a:r>
              <a:rPr lang="nb-NO" sz="800" dirty="0">
                <a:cs typeface="Times New Roman" pitchFamily="18" charset="0"/>
              </a:rPr>
              <a:t>  </a:t>
            </a:r>
          </a:p>
          <a:p>
            <a:pPr marL="393700" lvl="1" indent="0" eaLnBrk="1" hangingPunct="1">
              <a:spcBef>
                <a:spcPct val="35000"/>
              </a:spcBef>
              <a:buClr>
                <a:srgbClr val="00535E"/>
              </a:buClr>
              <a:buNone/>
            </a:pPr>
            <a:r>
              <a:rPr lang="nb-NO" sz="800" dirty="0">
                <a:solidFill>
                  <a:schemeClr val="tx1"/>
                </a:solidFill>
                <a:cs typeface="Times New Roman" pitchFamily="18" charset="0"/>
              </a:rPr>
              <a:t>  </a:t>
            </a:r>
          </a:p>
          <a:p>
            <a:pPr marL="393700" lvl="1" indent="0" eaLnBrk="1" hangingPunct="1">
              <a:spcBef>
                <a:spcPct val="35000"/>
              </a:spcBef>
              <a:buClr>
                <a:srgbClr val="00535E"/>
              </a:buClr>
              <a:buNone/>
            </a:pPr>
            <a:r>
              <a:rPr lang="nb-NO" sz="1200" baseline="30000" dirty="0">
                <a:cs typeface="Times New Roman" pitchFamily="18" charset="0"/>
              </a:rPr>
              <a:t>*</a:t>
            </a:r>
            <a:r>
              <a:rPr lang="nb-NO" sz="1200" dirty="0">
                <a:cs typeface="Times New Roman" pitchFamily="18" charset="0"/>
              </a:rPr>
              <a:t> </a:t>
            </a:r>
            <a:r>
              <a:rPr lang="nb-NO" sz="1200" dirty="0" err="1">
                <a:cs typeface="Times New Roman" pitchFamily="18" charset="0"/>
              </a:rPr>
              <a:t>Measured</a:t>
            </a:r>
            <a:r>
              <a:rPr lang="nb-NO" sz="1200" dirty="0">
                <a:cs typeface="Times New Roman" pitchFamily="18" charset="0"/>
              </a:rPr>
              <a:t> </a:t>
            </a:r>
            <a:r>
              <a:rPr lang="nb-NO" sz="1200" dirty="0" err="1">
                <a:cs typeface="Times New Roman" pitchFamily="18" charset="0"/>
              </a:rPr>
              <a:t>with</a:t>
            </a:r>
            <a:r>
              <a:rPr lang="nb-NO" sz="1200" dirty="0">
                <a:cs typeface="Times New Roman" pitchFamily="18" charset="0"/>
              </a:rPr>
              <a:t> NEO-FFI </a:t>
            </a:r>
            <a:r>
              <a:rPr lang="nb-NO" sz="1200" dirty="0" err="1">
                <a:cs typeface="Times New Roman" pitchFamily="18" charset="0"/>
              </a:rPr>
              <a:t>personality</a:t>
            </a:r>
            <a:r>
              <a:rPr lang="nb-NO" sz="1200" dirty="0">
                <a:cs typeface="Times New Roman" pitchFamily="18" charset="0"/>
              </a:rPr>
              <a:t> test (manual: Costa &amp; </a:t>
            </a:r>
            <a:r>
              <a:rPr lang="nb-NO" sz="1200" dirty="0" err="1">
                <a:cs typeface="Times New Roman" pitchFamily="18" charset="0"/>
              </a:rPr>
              <a:t>McCrae</a:t>
            </a:r>
            <a:r>
              <a:rPr lang="nb-NO" sz="1200" dirty="0">
                <a:cs typeface="Times New Roman" pitchFamily="18" charset="0"/>
              </a:rPr>
              <a:t>, 1992)</a:t>
            </a:r>
            <a:endParaRPr lang="nb-NO" sz="1200" dirty="0">
              <a:solidFill>
                <a:schemeClr val="tx1"/>
              </a:solidFill>
              <a:cs typeface="Times New Roman" pitchFamily="18" charset="0"/>
            </a:endParaRPr>
          </a:p>
          <a:p>
            <a:pPr marL="444500" indent="-355600" eaLnBrk="1" hangingPunct="1">
              <a:spcBef>
                <a:spcPct val="35000"/>
              </a:spcBef>
              <a:buClr>
                <a:srgbClr val="00535E"/>
              </a:buClr>
              <a:buFont typeface="Wingdings" pitchFamily="2" charset="2"/>
              <a:buChar char="§"/>
            </a:pPr>
            <a:endParaRPr lang="nb-NO" sz="2200" dirty="0">
              <a:solidFill>
                <a:schemeClr val="tx1"/>
              </a:solidFill>
              <a:cs typeface="Times New Roman" pitchFamily="18" charset="0"/>
            </a:endParaRPr>
          </a:p>
        </p:txBody>
      </p:sp>
      <p:sp>
        <p:nvSpPr>
          <p:cNvPr id="3" name="Date Placeholder 2"/>
          <p:cNvSpPr>
            <a:spLocks noGrp="1"/>
          </p:cNvSpPr>
          <p:nvPr>
            <p:ph type="dt" sz="half" idx="10"/>
          </p:nvPr>
        </p:nvSpPr>
        <p:spPr/>
        <p:txBody>
          <a:bodyPr/>
          <a:lstStyle/>
          <a:p>
            <a:r>
              <a:rPr lang="nb-NO"/>
              <a:t>Norwegian University of Life Sciences</a:t>
            </a:r>
            <a:endParaRPr lang="nb-NO" dirty="0"/>
          </a:p>
        </p:txBody>
      </p:sp>
      <p:sp>
        <p:nvSpPr>
          <p:cNvPr id="4" name="Footer Placeholder 3"/>
          <p:cNvSpPr>
            <a:spLocks noGrp="1"/>
          </p:cNvSpPr>
          <p:nvPr>
            <p:ph type="ftr" sz="quarter" idx="11"/>
          </p:nvPr>
        </p:nvSpPr>
        <p:spPr/>
        <p:txBody>
          <a:bodyPr/>
          <a:lstStyle/>
          <a:p>
            <a:r>
              <a:rPr lang="en-US"/>
              <a:t>The Cat - Behaviour and Welfare - Bjarne O. Braastad</a:t>
            </a:r>
            <a:endParaRPr lang="nb-NO"/>
          </a:p>
        </p:txBody>
      </p:sp>
      <p:sp>
        <p:nvSpPr>
          <p:cNvPr id="7" name="Slide Number Placeholder 6"/>
          <p:cNvSpPr>
            <a:spLocks noGrp="1"/>
          </p:cNvSpPr>
          <p:nvPr>
            <p:ph type="sldNum" sz="quarter" idx="12"/>
          </p:nvPr>
        </p:nvSpPr>
        <p:spPr/>
        <p:txBody>
          <a:bodyPr/>
          <a:lstStyle/>
          <a:p>
            <a:fld id="{76503D8D-F27D-49CA-A299-3589FD585F6D}" type="slidenum">
              <a:rPr lang="nb-NO" smtClean="0"/>
              <a:pPr/>
              <a:t>7</a:t>
            </a:fld>
            <a:endParaRPr lang="nb-NO"/>
          </a:p>
        </p:txBody>
      </p:sp>
    </p:spTree>
    <p:extLst>
      <p:ext uri="{BB962C8B-B14F-4D97-AF65-F5344CB8AC3E}">
        <p14:creationId xmlns:p14="http://schemas.microsoft.com/office/powerpoint/2010/main" val="1525538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ChangeArrowheads="1"/>
          </p:cNvSpPr>
          <p:nvPr/>
        </p:nvSpPr>
        <p:spPr bwMode="auto">
          <a:xfrm>
            <a:off x="570746" y="476672"/>
            <a:ext cx="8239387" cy="1106225"/>
          </a:xfrm>
          <a:prstGeom prst="rect">
            <a:avLst/>
          </a:prstGeom>
          <a:noFill/>
          <a:ln w="9525">
            <a:noFill/>
            <a:miter lim="800000"/>
            <a:headEnd/>
            <a:tailEnd/>
          </a:ln>
        </p:spPr>
        <p:txBody>
          <a:bodyPr anchor="b"/>
          <a:lstStyle/>
          <a:p>
            <a:pPr eaLnBrk="1" fontAlgn="auto" hangingPunct="1">
              <a:spcBef>
                <a:spcPts val="0"/>
              </a:spcBef>
              <a:spcAft>
                <a:spcPts val="0"/>
              </a:spcAft>
            </a:pPr>
            <a:r>
              <a:rPr lang="nb-NO" sz="3600" dirty="0" err="1">
                <a:solidFill>
                  <a:srgbClr val="009D7F"/>
                </a:solidFill>
                <a:latin typeface="Arial"/>
              </a:rPr>
              <a:t>Reasons</a:t>
            </a:r>
            <a:r>
              <a:rPr lang="nb-NO" sz="3600" dirty="0">
                <a:solidFill>
                  <a:srgbClr val="009D7F"/>
                </a:solidFill>
                <a:latin typeface="Arial"/>
              </a:rPr>
              <a:t> for </a:t>
            </a:r>
            <a:r>
              <a:rPr lang="nb-NO" sz="3600" dirty="0" err="1">
                <a:solidFill>
                  <a:srgbClr val="009D7F"/>
                </a:solidFill>
                <a:latin typeface="Arial"/>
              </a:rPr>
              <a:t>individual</a:t>
            </a:r>
            <a:r>
              <a:rPr lang="nb-NO" sz="3600" dirty="0">
                <a:solidFill>
                  <a:srgbClr val="009D7F"/>
                </a:solidFill>
                <a:latin typeface="Arial"/>
              </a:rPr>
              <a:t> </a:t>
            </a:r>
            <a:r>
              <a:rPr lang="nb-NO" sz="3600" dirty="0" err="1">
                <a:solidFill>
                  <a:srgbClr val="009D7F"/>
                </a:solidFill>
                <a:latin typeface="Arial"/>
              </a:rPr>
              <a:t>variation</a:t>
            </a:r>
            <a:r>
              <a:rPr lang="nb-NO" sz="3600" dirty="0">
                <a:solidFill>
                  <a:srgbClr val="009D7F"/>
                </a:solidFill>
                <a:latin typeface="Arial"/>
              </a:rPr>
              <a:t> in behaviour</a:t>
            </a:r>
            <a:endParaRPr lang="nb-NO" sz="3600" dirty="0">
              <a:solidFill>
                <a:srgbClr val="009D7F"/>
              </a:solidFill>
              <a:latin typeface="Arial"/>
              <a:cs typeface="+mn-cs"/>
            </a:endParaRPr>
          </a:p>
        </p:txBody>
      </p:sp>
      <p:sp>
        <p:nvSpPr>
          <p:cNvPr id="33797" name="Rectangle 5"/>
          <p:cNvSpPr>
            <a:spLocks noChangeArrowheads="1"/>
          </p:cNvSpPr>
          <p:nvPr/>
        </p:nvSpPr>
        <p:spPr bwMode="auto">
          <a:xfrm>
            <a:off x="1476375" y="1773238"/>
            <a:ext cx="7343775" cy="3352800"/>
          </a:xfrm>
          <a:prstGeom prst="rect">
            <a:avLst/>
          </a:prstGeom>
          <a:noFill/>
          <a:ln w="9525">
            <a:noFill/>
            <a:miter lim="800000"/>
            <a:headEnd/>
            <a:tailEnd/>
          </a:ln>
        </p:spPr>
        <p:txBody>
          <a:bodyPr lIns="0" rIns="0"/>
          <a:lstStyle/>
          <a:p>
            <a:pPr marL="287338" indent="-287338" eaLnBrk="1" fontAlgn="auto" hangingPunct="1">
              <a:lnSpc>
                <a:spcPct val="105000"/>
              </a:lnSpc>
              <a:spcBef>
                <a:spcPct val="20000"/>
              </a:spcBef>
              <a:spcAft>
                <a:spcPct val="20000"/>
              </a:spcAft>
              <a:buClr>
                <a:srgbClr val="E1A200"/>
              </a:buClr>
              <a:buSzPct val="90000"/>
              <a:buFont typeface="Webdings" pitchFamily="18" charset="2"/>
              <a:buNone/>
            </a:pPr>
            <a:r>
              <a:rPr lang="nb-NO" sz="2000">
                <a:solidFill>
                  <a:prstClr val="black"/>
                </a:solidFill>
                <a:latin typeface="Arial"/>
                <a:cs typeface="+mn-cs"/>
              </a:rPr>
              <a:t> </a:t>
            </a:r>
            <a:endParaRPr lang="nb-NO" sz="2000" b="1">
              <a:solidFill>
                <a:prstClr val="black"/>
              </a:solidFill>
              <a:latin typeface="Arial"/>
              <a:cs typeface="+mn-cs"/>
            </a:endParaRPr>
          </a:p>
          <a:p>
            <a:pPr marL="287338" indent="-287338" eaLnBrk="1" fontAlgn="auto" hangingPunct="1">
              <a:lnSpc>
                <a:spcPct val="105000"/>
              </a:lnSpc>
              <a:spcBef>
                <a:spcPct val="20000"/>
              </a:spcBef>
              <a:spcAft>
                <a:spcPct val="20000"/>
              </a:spcAft>
              <a:buClr>
                <a:srgbClr val="E1A200"/>
              </a:buClr>
              <a:buSzPct val="90000"/>
              <a:buFont typeface="Webdings" pitchFamily="18" charset="2"/>
              <a:buNone/>
            </a:pPr>
            <a:endParaRPr lang="nb-NO" sz="2000">
              <a:solidFill>
                <a:prstClr val="black"/>
              </a:solidFill>
              <a:latin typeface="Arial"/>
              <a:cs typeface="+mn-cs"/>
            </a:endParaRPr>
          </a:p>
        </p:txBody>
      </p:sp>
      <p:sp>
        <p:nvSpPr>
          <p:cNvPr id="33798" name="Text Box 8"/>
          <p:cNvSpPr txBox="1">
            <a:spLocks noChangeArrowheads="1"/>
          </p:cNvSpPr>
          <p:nvPr/>
        </p:nvSpPr>
        <p:spPr bwMode="auto">
          <a:xfrm>
            <a:off x="762000" y="3048000"/>
            <a:ext cx="2362200" cy="366713"/>
          </a:xfrm>
          <a:prstGeom prst="rect">
            <a:avLst/>
          </a:prstGeom>
          <a:noFill/>
          <a:ln w="9525">
            <a:noFill/>
            <a:miter lim="800000"/>
            <a:headEnd/>
            <a:tailEnd/>
          </a:ln>
        </p:spPr>
        <p:txBody>
          <a:bodyPr>
            <a:spAutoFit/>
          </a:bodyPr>
          <a:lstStyle/>
          <a:p>
            <a:pPr eaLnBrk="1" fontAlgn="auto" hangingPunct="1">
              <a:spcBef>
                <a:spcPct val="50000"/>
              </a:spcBef>
              <a:spcAft>
                <a:spcPts val="0"/>
              </a:spcAft>
            </a:pPr>
            <a:endParaRPr lang="en-GB" sz="1800">
              <a:solidFill>
                <a:prstClr val="black"/>
              </a:solidFill>
              <a:latin typeface="Arial"/>
              <a:cs typeface="+mn-cs"/>
            </a:endParaRPr>
          </a:p>
        </p:txBody>
      </p:sp>
      <p:sp>
        <p:nvSpPr>
          <p:cNvPr id="33799" name="Text Box 11"/>
          <p:cNvSpPr txBox="1">
            <a:spLocks noChangeArrowheads="1"/>
          </p:cNvSpPr>
          <p:nvPr/>
        </p:nvSpPr>
        <p:spPr bwMode="auto">
          <a:xfrm>
            <a:off x="914400" y="2362200"/>
            <a:ext cx="3048000" cy="366713"/>
          </a:xfrm>
          <a:prstGeom prst="rect">
            <a:avLst/>
          </a:prstGeom>
          <a:noFill/>
          <a:ln w="9525">
            <a:noFill/>
            <a:miter lim="800000"/>
            <a:headEnd/>
            <a:tailEnd/>
          </a:ln>
        </p:spPr>
        <p:txBody>
          <a:bodyPr>
            <a:spAutoFit/>
          </a:bodyPr>
          <a:lstStyle/>
          <a:p>
            <a:pPr eaLnBrk="1" fontAlgn="auto" hangingPunct="1">
              <a:spcBef>
                <a:spcPct val="50000"/>
              </a:spcBef>
              <a:spcAft>
                <a:spcPts val="0"/>
              </a:spcAft>
            </a:pPr>
            <a:endParaRPr lang="en-GB" sz="1800">
              <a:solidFill>
                <a:prstClr val="black"/>
              </a:solidFill>
              <a:latin typeface="Arial"/>
              <a:cs typeface="+mn-cs"/>
            </a:endParaRPr>
          </a:p>
        </p:txBody>
      </p:sp>
      <p:sp>
        <p:nvSpPr>
          <p:cNvPr id="13" name="Rectangle 3"/>
          <p:cNvSpPr txBox="1">
            <a:spLocks noChangeArrowheads="1"/>
          </p:cNvSpPr>
          <p:nvPr/>
        </p:nvSpPr>
        <p:spPr bwMode="auto">
          <a:xfrm>
            <a:off x="576000" y="1792904"/>
            <a:ext cx="8244150" cy="4826000"/>
          </a:xfrm>
          <a:prstGeom prst="rect">
            <a:avLst/>
          </a:prstGeom>
          <a:noFill/>
          <a:ln w="9525">
            <a:noFill/>
            <a:miter lim="800000"/>
            <a:headEnd/>
            <a:tailEnd/>
          </a:ln>
        </p:spPr>
        <p:txBody>
          <a:bodyPr lIns="0" rIns="0"/>
          <a:lstStyle/>
          <a:p>
            <a:pPr marL="287338" indent="-287338" defTabSz="444500" eaLnBrk="1" fontAlgn="auto" hangingPunct="1">
              <a:lnSpc>
                <a:spcPct val="90000"/>
              </a:lnSpc>
              <a:spcBef>
                <a:spcPct val="20000"/>
              </a:spcBef>
              <a:spcAft>
                <a:spcPct val="20000"/>
              </a:spcAft>
              <a:buSzPct val="90000"/>
              <a:buFont typeface="Webdings" pitchFamily="18" charset="2"/>
              <a:buChar char="="/>
              <a:defRPr/>
            </a:pPr>
            <a:r>
              <a:rPr lang="nb-NO" sz="2000" kern="0" dirty="0">
                <a:solidFill>
                  <a:prstClr val="black"/>
                </a:solidFill>
                <a:latin typeface="Arial"/>
                <a:cs typeface="Times New Roman" pitchFamily="18" charset="0"/>
              </a:rPr>
              <a:t>Owner </a:t>
            </a:r>
            <a:r>
              <a:rPr lang="nb-NO" sz="2000" kern="0" dirty="0" err="1">
                <a:solidFill>
                  <a:prstClr val="black"/>
                </a:solidFill>
                <a:latin typeface="Arial"/>
                <a:cs typeface="Times New Roman" pitchFamily="18" charset="0"/>
              </a:rPr>
              <a:t>personality</a:t>
            </a:r>
            <a:endParaRPr lang="nb-NO" sz="2000" kern="0" dirty="0">
              <a:solidFill>
                <a:prstClr val="black"/>
              </a:solidFill>
              <a:latin typeface="Arial"/>
              <a:cs typeface="Times New Roman" pitchFamily="18" charset="0"/>
            </a:endParaRPr>
          </a:p>
          <a:p>
            <a:pPr marL="287338" indent="-287338" defTabSz="444500" eaLnBrk="1" fontAlgn="auto" hangingPunct="1">
              <a:lnSpc>
                <a:spcPct val="90000"/>
              </a:lnSpc>
              <a:spcBef>
                <a:spcPct val="20000"/>
              </a:spcBef>
              <a:spcAft>
                <a:spcPct val="20000"/>
              </a:spcAft>
              <a:buSzPct val="90000"/>
              <a:buFont typeface="Webdings" pitchFamily="18" charset="2"/>
              <a:buChar char="="/>
              <a:defRPr/>
            </a:pPr>
            <a:r>
              <a:rPr lang="nb-NO" sz="2000" kern="0" dirty="0">
                <a:solidFill>
                  <a:prstClr val="black"/>
                </a:solidFill>
                <a:latin typeface="Arial"/>
                <a:cs typeface="Times New Roman" pitchFamily="18" charset="0"/>
              </a:rPr>
              <a:t>Genes, </a:t>
            </a:r>
            <a:r>
              <a:rPr lang="nb-NO" sz="2000" kern="0" dirty="0" err="1">
                <a:solidFill>
                  <a:prstClr val="black"/>
                </a:solidFill>
                <a:latin typeface="Arial"/>
                <a:cs typeface="Times New Roman" pitchFamily="18" charset="0"/>
              </a:rPr>
              <a:t>breed</a:t>
            </a:r>
            <a:r>
              <a:rPr lang="nb-NO" sz="2000" kern="0" dirty="0">
                <a:solidFill>
                  <a:prstClr val="black"/>
                </a:solidFill>
                <a:latin typeface="Arial"/>
                <a:cs typeface="Times New Roman" pitchFamily="18" charset="0"/>
              </a:rPr>
              <a:t> </a:t>
            </a:r>
            <a:r>
              <a:rPr lang="nb-NO" sz="2000" kern="0" dirty="0" err="1">
                <a:solidFill>
                  <a:prstClr val="black"/>
                </a:solidFill>
                <a:latin typeface="Arial"/>
                <a:cs typeface="Times New Roman" pitchFamily="18" charset="0"/>
              </a:rPr>
              <a:t>differences</a:t>
            </a:r>
            <a:r>
              <a:rPr lang="nb-NO" sz="2000" kern="0" dirty="0">
                <a:solidFill>
                  <a:prstClr val="black"/>
                </a:solidFill>
                <a:latin typeface="Arial"/>
                <a:cs typeface="Times New Roman" pitchFamily="18" charset="0"/>
              </a:rPr>
              <a:t>, sex and age </a:t>
            </a:r>
            <a:r>
              <a:rPr lang="nb-NO" sz="2000" kern="0" dirty="0" err="1">
                <a:solidFill>
                  <a:prstClr val="black"/>
                </a:solidFill>
                <a:latin typeface="Arial"/>
                <a:cs typeface="Times New Roman" pitchFamily="18" charset="0"/>
              </a:rPr>
              <a:t>differences</a:t>
            </a:r>
            <a:endParaRPr lang="nb-NO" sz="2000" kern="0" dirty="0">
              <a:solidFill>
                <a:prstClr val="black"/>
              </a:solidFill>
              <a:latin typeface="Arial"/>
              <a:cs typeface="Times New Roman" pitchFamily="18" charset="0"/>
            </a:endParaRPr>
          </a:p>
          <a:p>
            <a:pPr marL="287338" indent="-287338" defTabSz="444500" eaLnBrk="1" fontAlgn="auto" hangingPunct="1">
              <a:lnSpc>
                <a:spcPct val="90000"/>
              </a:lnSpc>
              <a:spcBef>
                <a:spcPct val="20000"/>
              </a:spcBef>
              <a:spcAft>
                <a:spcPct val="20000"/>
              </a:spcAft>
              <a:buSzPct val="90000"/>
              <a:buFont typeface="Webdings" pitchFamily="18" charset="2"/>
              <a:buChar char="="/>
              <a:defRPr/>
            </a:pPr>
            <a:r>
              <a:rPr lang="nb-NO" sz="2000" kern="0" dirty="0" err="1">
                <a:latin typeface="Arial"/>
                <a:cs typeface="Times New Roman" pitchFamily="18" charset="0"/>
              </a:rPr>
              <a:t>Colour</a:t>
            </a:r>
            <a:r>
              <a:rPr lang="nb-NO" sz="2000" kern="0" dirty="0">
                <a:latin typeface="Arial"/>
                <a:cs typeface="Times New Roman" pitchFamily="18" charset="0"/>
              </a:rPr>
              <a:t> </a:t>
            </a:r>
            <a:r>
              <a:rPr lang="nb-NO" sz="2000" kern="0" dirty="0" err="1">
                <a:latin typeface="Arial"/>
                <a:cs typeface="Times New Roman" pitchFamily="18" charset="0"/>
              </a:rPr>
              <a:t>genetics</a:t>
            </a:r>
            <a:r>
              <a:rPr lang="nb-NO" sz="2000" kern="0" dirty="0">
                <a:latin typeface="Arial"/>
                <a:cs typeface="Times New Roman" pitchFamily="18" charset="0"/>
              </a:rPr>
              <a:t> and behaviour</a:t>
            </a:r>
          </a:p>
          <a:p>
            <a:pPr marL="287338" indent="-287338" defTabSz="444500" eaLnBrk="1" fontAlgn="auto" hangingPunct="1">
              <a:lnSpc>
                <a:spcPct val="90000"/>
              </a:lnSpc>
              <a:spcBef>
                <a:spcPct val="20000"/>
              </a:spcBef>
              <a:spcAft>
                <a:spcPct val="20000"/>
              </a:spcAft>
              <a:buSzPct val="90000"/>
              <a:buFont typeface="Webdings" pitchFamily="18" charset="2"/>
              <a:buChar char="="/>
              <a:defRPr/>
            </a:pPr>
            <a:r>
              <a:rPr lang="nb-NO" sz="2000" kern="0" dirty="0">
                <a:latin typeface="Arial"/>
                <a:cs typeface="Times New Roman" pitchFamily="18" charset="0"/>
              </a:rPr>
              <a:t>Environment, </a:t>
            </a:r>
            <a:r>
              <a:rPr lang="nb-NO" sz="2000" kern="0" dirty="0" err="1">
                <a:latin typeface="Arial"/>
                <a:cs typeface="Times New Roman" pitchFamily="18" charset="0"/>
              </a:rPr>
              <a:t>experience</a:t>
            </a:r>
            <a:endParaRPr lang="nb-NO" sz="2000" kern="0" dirty="0">
              <a:latin typeface="Arial"/>
              <a:cs typeface="Times New Roman" pitchFamily="18" charset="0"/>
            </a:endParaRPr>
          </a:p>
          <a:p>
            <a:pPr marL="287338" indent="-287338" defTabSz="444500" eaLnBrk="1" fontAlgn="auto" hangingPunct="1">
              <a:lnSpc>
                <a:spcPct val="90000"/>
              </a:lnSpc>
              <a:spcBef>
                <a:spcPct val="20000"/>
              </a:spcBef>
              <a:spcAft>
                <a:spcPct val="20000"/>
              </a:spcAft>
              <a:buSzPct val="90000"/>
              <a:buFont typeface="Webdings" pitchFamily="18" charset="2"/>
              <a:buChar char="="/>
              <a:defRPr/>
            </a:pPr>
            <a:r>
              <a:rPr lang="nb-NO" sz="2000" kern="0" dirty="0">
                <a:latin typeface="Arial"/>
                <a:cs typeface="Times New Roman" pitchFamily="18" charset="0"/>
              </a:rPr>
              <a:t>Development over time:</a:t>
            </a:r>
          </a:p>
          <a:p>
            <a:pPr marL="723900" lvl="1" indent="-368300" defTabSz="444500" eaLnBrk="1" fontAlgn="auto" hangingPunct="1">
              <a:lnSpc>
                <a:spcPct val="90000"/>
              </a:lnSpc>
              <a:spcBef>
                <a:spcPct val="20000"/>
              </a:spcBef>
              <a:spcAft>
                <a:spcPct val="20000"/>
              </a:spcAft>
              <a:buSzPct val="90000"/>
              <a:buFont typeface="+mj-lt"/>
              <a:buAutoNum type="alphaLcParenR"/>
              <a:defRPr/>
            </a:pPr>
            <a:r>
              <a:rPr lang="nb-NO" sz="2000" kern="0" dirty="0">
                <a:latin typeface="Arial"/>
                <a:cs typeface="Times New Roman" pitchFamily="18" charset="0"/>
              </a:rPr>
              <a:t>alternative developmental paths to same result</a:t>
            </a:r>
          </a:p>
          <a:p>
            <a:pPr marL="723900" lvl="1" indent="-368300" defTabSz="444500" eaLnBrk="1" fontAlgn="auto" hangingPunct="1">
              <a:lnSpc>
                <a:spcPct val="90000"/>
              </a:lnSpc>
              <a:spcBef>
                <a:spcPct val="20000"/>
              </a:spcBef>
              <a:spcAft>
                <a:spcPct val="20000"/>
              </a:spcAft>
              <a:buSzPct val="90000"/>
              <a:buFont typeface="+mj-lt"/>
              <a:buAutoNum type="alphaLcParenR"/>
              <a:defRPr/>
            </a:pPr>
            <a:r>
              <a:rPr lang="nb-NO" sz="2000" kern="0" dirty="0">
                <a:latin typeface="Arial"/>
                <a:cs typeface="Times New Roman" pitchFamily="18" charset="0"/>
              </a:rPr>
              <a:t>different fathers in a litter</a:t>
            </a:r>
          </a:p>
          <a:p>
            <a:pPr marL="723900" lvl="1" indent="-368300" defTabSz="444500" eaLnBrk="1" fontAlgn="auto" hangingPunct="1">
              <a:lnSpc>
                <a:spcPct val="90000"/>
              </a:lnSpc>
              <a:spcBef>
                <a:spcPct val="20000"/>
              </a:spcBef>
              <a:spcAft>
                <a:spcPct val="20000"/>
              </a:spcAft>
              <a:buSzPct val="90000"/>
              <a:buFont typeface="+mj-lt"/>
              <a:buAutoNum type="alphaLcParenR"/>
              <a:defRPr/>
            </a:pPr>
            <a:r>
              <a:rPr lang="nb-NO" sz="2000" kern="0" dirty="0">
                <a:latin typeface="Arial"/>
                <a:cs typeface="Times New Roman" pitchFamily="18" charset="0"/>
              </a:rPr>
              <a:t>consistency in behaviour over time</a:t>
            </a:r>
          </a:p>
          <a:p>
            <a:pPr marL="287338" indent="-287338" defTabSz="444500" eaLnBrk="1" fontAlgn="auto" hangingPunct="1">
              <a:lnSpc>
                <a:spcPct val="90000"/>
              </a:lnSpc>
              <a:spcBef>
                <a:spcPct val="20000"/>
              </a:spcBef>
              <a:spcAft>
                <a:spcPct val="20000"/>
              </a:spcAft>
              <a:buSzPct val="90000"/>
              <a:buFont typeface="Webdings" pitchFamily="18" charset="2"/>
              <a:buChar char="="/>
              <a:defRPr/>
            </a:pPr>
            <a:r>
              <a:rPr lang="nb-NO" sz="2000" kern="0" dirty="0" err="1">
                <a:latin typeface="Arial"/>
                <a:cs typeface="Times New Roman" pitchFamily="18" charset="0"/>
              </a:rPr>
              <a:t>Stability</a:t>
            </a:r>
            <a:r>
              <a:rPr lang="nb-NO" sz="2000" kern="0" dirty="0">
                <a:latin typeface="Arial"/>
                <a:cs typeface="Times New Roman" pitchFamily="18" charset="0"/>
              </a:rPr>
              <a:t> in different </a:t>
            </a:r>
            <a:r>
              <a:rPr lang="nb-NO" sz="2000" kern="0" dirty="0" err="1">
                <a:latin typeface="Arial"/>
                <a:cs typeface="Times New Roman" pitchFamily="18" charset="0"/>
              </a:rPr>
              <a:t>situations</a:t>
            </a:r>
            <a:r>
              <a:rPr lang="nb-NO" sz="2000" kern="0" dirty="0">
                <a:latin typeface="Arial"/>
                <a:cs typeface="Times New Roman" pitchFamily="18" charset="0"/>
              </a:rPr>
              <a:t>?</a:t>
            </a:r>
          </a:p>
          <a:p>
            <a:pPr marL="266700" indent="-368300" defTabSz="444500" eaLnBrk="1" fontAlgn="auto" hangingPunct="1">
              <a:lnSpc>
                <a:spcPct val="90000"/>
              </a:lnSpc>
              <a:spcBef>
                <a:spcPct val="20000"/>
              </a:spcBef>
              <a:spcAft>
                <a:spcPct val="20000"/>
              </a:spcAft>
              <a:buClr>
                <a:srgbClr val="E1A200"/>
              </a:buClr>
              <a:buSzPct val="90000"/>
              <a:buFont typeface="Arial" pitchFamily="34" charset="0"/>
              <a:buChar char="●"/>
              <a:defRPr/>
            </a:pPr>
            <a:endParaRPr lang="nb-NO" sz="2000" kern="0" dirty="0">
              <a:latin typeface="Arial"/>
              <a:cs typeface="Times New Roman" pitchFamily="18" charset="0"/>
            </a:endParaRPr>
          </a:p>
          <a:p>
            <a:pPr marL="266700" indent="-368300" defTabSz="444500" eaLnBrk="1" fontAlgn="auto" hangingPunct="1">
              <a:lnSpc>
                <a:spcPct val="90000"/>
              </a:lnSpc>
              <a:spcBef>
                <a:spcPct val="20000"/>
              </a:spcBef>
              <a:spcAft>
                <a:spcPct val="20000"/>
              </a:spcAft>
              <a:buClr>
                <a:srgbClr val="E1A200"/>
              </a:buClr>
              <a:buSzPct val="90000"/>
              <a:buFont typeface="Arial" pitchFamily="34" charset="0"/>
              <a:buChar char="•"/>
              <a:defRPr/>
            </a:pPr>
            <a:endParaRPr lang="nb-NO" sz="2000" kern="0" dirty="0">
              <a:solidFill>
                <a:prstClr val="white">
                  <a:lumMod val="85000"/>
                </a:prstClr>
              </a:solidFill>
              <a:latin typeface="Arial"/>
              <a:cs typeface="Times New Roman" pitchFamily="18" charset="0"/>
            </a:endParaRPr>
          </a:p>
        </p:txBody>
      </p:sp>
      <p:sp>
        <p:nvSpPr>
          <p:cNvPr id="3" name="Date Placeholder 2"/>
          <p:cNvSpPr>
            <a:spLocks noGrp="1"/>
          </p:cNvSpPr>
          <p:nvPr>
            <p:ph type="dt" sz="half" idx="10"/>
          </p:nvPr>
        </p:nvSpPr>
        <p:spPr/>
        <p:txBody>
          <a:bodyPr/>
          <a:lstStyle/>
          <a:p>
            <a:r>
              <a:rPr lang="nb-NO"/>
              <a:t>Norwegian University of Life Sciences</a:t>
            </a:r>
            <a:endParaRPr lang="nb-NO" dirty="0"/>
          </a:p>
        </p:txBody>
      </p:sp>
      <p:sp>
        <p:nvSpPr>
          <p:cNvPr id="4" name="Footer Placeholder 3"/>
          <p:cNvSpPr>
            <a:spLocks noGrp="1"/>
          </p:cNvSpPr>
          <p:nvPr>
            <p:ph type="ftr" sz="quarter" idx="11"/>
          </p:nvPr>
        </p:nvSpPr>
        <p:spPr/>
        <p:txBody>
          <a:bodyPr/>
          <a:lstStyle/>
          <a:p>
            <a:r>
              <a:rPr lang="en-US"/>
              <a:t>The Cat - Behaviour and Welfare - Bjarne O. Braastad</a:t>
            </a:r>
            <a:endParaRPr lang="nb-NO"/>
          </a:p>
        </p:txBody>
      </p:sp>
      <p:sp>
        <p:nvSpPr>
          <p:cNvPr id="7" name="Slide Number Placeholder 6"/>
          <p:cNvSpPr>
            <a:spLocks noGrp="1"/>
          </p:cNvSpPr>
          <p:nvPr>
            <p:ph type="sldNum" sz="quarter" idx="12"/>
          </p:nvPr>
        </p:nvSpPr>
        <p:spPr/>
        <p:txBody>
          <a:bodyPr/>
          <a:lstStyle/>
          <a:p>
            <a:fld id="{76503D8D-F27D-49CA-A299-3589FD585F6D}" type="slidenum">
              <a:rPr lang="nb-NO" smtClean="0"/>
              <a:pPr/>
              <a:t>8</a:t>
            </a:fld>
            <a:endParaRPr lang="nb-NO"/>
          </a:p>
        </p:txBody>
      </p:sp>
    </p:spTree>
    <p:extLst>
      <p:ext uri="{BB962C8B-B14F-4D97-AF65-F5344CB8AC3E}">
        <p14:creationId xmlns:p14="http://schemas.microsoft.com/office/powerpoint/2010/main" val="4151442857"/>
      </p:ext>
    </p:extLst>
  </p:cSld>
  <p:clrMapOvr>
    <a:masterClrMapping/>
  </p:clrMapOvr>
</p:sld>
</file>

<file path=ppt/theme/theme1.xml><?xml version="1.0" encoding="utf-8"?>
<a:theme xmlns:a="http://schemas.openxmlformats.org/drawingml/2006/main" name="NMBU 16:9 with footer">
  <a:themeElements>
    <a:clrScheme name="NMBU">
      <a:dk1>
        <a:sysClr val="windowText" lastClr="000000"/>
      </a:dk1>
      <a:lt1>
        <a:sysClr val="window" lastClr="FFFFFF"/>
      </a:lt1>
      <a:dk2>
        <a:srgbClr val="000000"/>
      </a:dk2>
      <a:lt2>
        <a:srgbClr val="FFFFFF"/>
      </a:lt2>
      <a:accent1>
        <a:srgbClr val="009D7F"/>
      </a:accent1>
      <a:accent2>
        <a:srgbClr val="FEC843"/>
      </a:accent2>
      <a:accent3>
        <a:srgbClr val="556680"/>
      </a:accent3>
      <a:accent4>
        <a:srgbClr val="00A1CD"/>
      </a:accent4>
      <a:accent5>
        <a:srgbClr val="000000"/>
      </a:accent5>
      <a:accent6>
        <a:srgbClr val="C8ACB7"/>
      </a:accent6>
      <a:hlink>
        <a:srgbClr val="009D7F"/>
      </a:hlink>
      <a:folHlink>
        <a:srgbClr val="77645A"/>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mbu_engelsk_4-3.pptx  -  Read-Only" id="{E03CE0D5-DEC8-43B6-AB4C-B238A283634D}" vid="{F412CE78-9104-440F-AF69-3AD6D89C6C15}"/>
    </a:ext>
  </a:extLst>
</a:theme>
</file>

<file path=ppt/theme/theme2.xml><?xml version="1.0" encoding="utf-8"?>
<a:theme xmlns:a="http://schemas.openxmlformats.org/drawingml/2006/main" name="2_Norsk PPT-mal NMBU">
  <a:themeElements>
    <a:clrScheme name="NMBU">
      <a:dk1>
        <a:sysClr val="windowText" lastClr="000000"/>
      </a:dk1>
      <a:lt1>
        <a:sysClr val="window" lastClr="FFFFFF"/>
      </a:lt1>
      <a:dk2>
        <a:srgbClr val="000000"/>
      </a:dk2>
      <a:lt2>
        <a:srgbClr val="FFFFFF"/>
      </a:lt2>
      <a:accent1>
        <a:srgbClr val="009D7F"/>
      </a:accent1>
      <a:accent2>
        <a:srgbClr val="FEC843"/>
      </a:accent2>
      <a:accent3>
        <a:srgbClr val="556680"/>
      </a:accent3>
      <a:accent4>
        <a:srgbClr val="00A1CD"/>
      </a:accent4>
      <a:accent5>
        <a:srgbClr val="000000"/>
      </a:accent5>
      <a:accent6>
        <a:srgbClr val="C8ACB7"/>
      </a:accent6>
      <a:hlink>
        <a:srgbClr val="009D7F"/>
      </a:hlink>
      <a:folHlink>
        <a:srgbClr val="77645A"/>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5_NMBU">
  <a:themeElements>
    <a:clrScheme name="NMBU">
      <a:dk1>
        <a:sysClr val="windowText" lastClr="000000"/>
      </a:dk1>
      <a:lt1>
        <a:sysClr val="window" lastClr="FFFFFF"/>
      </a:lt1>
      <a:dk2>
        <a:srgbClr val="000000"/>
      </a:dk2>
      <a:lt2>
        <a:srgbClr val="FFFFFF"/>
      </a:lt2>
      <a:accent1>
        <a:srgbClr val="009D7F"/>
      </a:accent1>
      <a:accent2>
        <a:srgbClr val="FEC843"/>
      </a:accent2>
      <a:accent3>
        <a:srgbClr val="556680"/>
      </a:accent3>
      <a:accent4>
        <a:srgbClr val="00A1CD"/>
      </a:accent4>
      <a:accent5>
        <a:srgbClr val="000000"/>
      </a:accent5>
      <a:accent6>
        <a:srgbClr val="C8ACB7"/>
      </a:accent6>
      <a:hlink>
        <a:srgbClr val="009D7F"/>
      </a:hlink>
      <a:folHlink>
        <a:srgbClr val="77645A"/>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34D04241B6A2C49AEC0829EF2CEDC39" ma:contentTypeVersion="10" ma:contentTypeDescription="Create a new document." ma:contentTypeScope="" ma:versionID="8cb6642da07eca8b676722397af83821">
  <xsd:schema xmlns:xsd="http://www.w3.org/2001/XMLSchema" xmlns:xs="http://www.w3.org/2001/XMLSchema" xmlns:p="http://schemas.microsoft.com/office/2006/metadata/properties" xmlns:ns3="44bfa961-d78b-447a-878e-35665a8e91da" targetNamespace="http://schemas.microsoft.com/office/2006/metadata/properties" ma:root="true" ma:fieldsID="fed824015fb53f20ae12fe767caa57d0" ns3:_="">
    <xsd:import namespace="44bfa961-d78b-447a-878e-35665a8e91d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bfa961-d78b-447a-878e-35665a8e91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A48EA6-061D-410C-9D29-53101D6FAAAF}">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4bfa961-d78b-447a-878e-35665a8e91da"/>
    <ds:schemaRef ds:uri="http://www.w3.org/XML/1998/namespace"/>
    <ds:schemaRef ds:uri="http://purl.org/dc/dcmitype/"/>
  </ds:schemaRefs>
</ds:datastoreItem>
</file>

<file path=customXml/itemProps2.xml><?xml version="1.0" encoding="utf-8"?>
<ds:datastoreItem xmlns:ds="http://schemas.openxmlformats.org/officeDocument/2006/customXml" ds:itemID="{BF638A1F-54C3-4670-89D8-B1FFACE23D7C}">
  <ds:schemaRefs>
    <ds:schemaRef ds:uri="http://schemas.microsoft.com/sharepoint/v3/contenttype/forms"/>
  </ds:schemaRefs>
</ds:datastoreItem>
</file>

<file path=customXml/itemProps3.xml><?xml version="1.0" encoding="utf-8"?>
<ds:datastoreItem xmlns:ds="http://schemas.openxmlformats.org/officeDocument/2006/customXml" ds:itemID="{37E348AB-F6C4-449A-899C-7448A9A775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bfa961-d78b-447a-878e-35665a8e91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nmbu_engelsk_4-3</Template>
  <TotalTime>0</TotalTime>
  <Words>4165</Words>
  <Application>Microsoft Office PowerPoint</Application>
  <PresentationFormat>On-screen Show (4:3)</PresentationFormat>
  <Paragraphs>594</Paragraphs>
  <Slides>33</Slides>
  <Notes>29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33</vt:i4>
      </vt:variant>
    </vt:vector>
  </HeadingPairs>
  <TitlesOfParts>
    <vt:vector size="43" baseType="lpstr">
      <vt:lpstr>Arial</vt:lpstr>
      <vt:lpstr>Calibri</vt:lpstr>
      <vt:lpstr>Comic Sans MS</vt:lpstr>
      <vt:lpstr>Symbol</vt:lpstr>
      <vt:lpstr>Times New Roman</vt:lpstr>
      <vt:lpstr>Webdings</vt:lpstr>
      <vt:lpstr>Wingdings</vt:lpstr>
      <vt:lpstr>NMBU 16:9 with footer</vt:lpstr>
      <vt:lpstr>2_Norsk PPT-mal NMBU</vt:lpstr>
      <vt:lpstr>5_NMBU</vt:lpstr>
      <vt:lpstr>The Cat – Behaviour and Welfare  21. Why are cats so different? Individual variation – breed,  age, gender, environment</vt:lpstr>
      <vt:lpstr>PowerPoint Presentation</vt:lpstr>
      <vt:lpstr>Behaviour traits in cats (Silja, C.B. Eriksen, 2014, Behavioural characteristics of pedigree cats in Norway. MSc thesis, Norwegian University of Life Sciences)</vt:lpstr>
      <vt:lpstr>Factor analysis – 22 factors</vt:lpstr>
      <vt:lpstr>Behavioural traits – frequencies Trait names as in previous slide</vt:lpstr>
      <vt:lpstr>PowerPoint Presentation</vt:lpstr>
      <vt:lpstr>PowerPoint Presentation</vt:lpstr>
      <vt:lpstr> Owner’s personality may affect the cat’s personality</vt:lpstr>
      <vt:lpstr>PowerPoint Presentation</vt:lpstr>
      <vt:lpstr>Changes in choice of cat breed</vt:lpstr>
      <vt:lpstr>Breed variation in behaviour (Eriksen, 2014)</vt:lpstr>
      <vt:lpstr>Heritability of behaviour traits based  on paternal half-sibs in Siamese and Persian cats</vt:lpstr>
      <vt:lpstr>PowerPoint Presentation</vt:lpstr>
      <vt:lpstr>PowerPoint Presentation</vt:lpstr>
      <vt:lpstr>Sex differences in cat behaviour II</vt:lpstr>
      <vt:lpstr>PowerPoint Presentation</vt:lpstr>
      <vt:lpstr>Age effects on behavioural traits</vt:lpstr>
      <vt:lpstr>Activity and playfulness</vt:lpstr>
      <vt:lpstr>Sociability with people</vt:lpstr>
      <vt:lpstr>Aggression towards household cats</vt:lpstr>
      <vt:lpstr>Sociability with non-household cats</vt:lpstr>
      <vt:lpstr>Resists restraint</vt:lpstr>
      <vt:lpstr>Directed vocalizations – begging</vt:lpstr>
      <vt:lpstr>Increase in behavioural problems with age </vt:lpstr>
      <vt:lpstr>Behavioural changes with age – medical problems </vt:lpstr>
      <vt:lpstr>Behavioural changes with age – cognitive dysfunction </vt:lpstr>
      <vt:lpstr>How can we counteract dementia? </vt:lpstr>
      <vt:lpstr>Environmental factors</vt:lpstr>
      <vt:lpstr>PowerPoint Presentation</vt:lpstr>
      <vt:lpstr>Factors that affect friendliness to humans</vt:lpstr>
      <vt:lpstr>More on cats’ behaviour and welfare is found here (in Norwegian)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2020-02-04T13:28:50Z</dcterms:created>
  <dcterms:modified xsi:type="dcterms:W3CDTF">2022-09-20T17:37:43Z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0484126-3486-41a9-802e-7f1e2277276c_Enabled">
    <vt:lpwstr>True</vt:lpwstr>
  </property>
  <property fmtid="{D5CDD505-2E9C-101B-9397-08002B2CF9AE}" pid="3" name="MSIP_Label_d0484126-3486-41a9-802e-7f1e2277276c_SiteId">
    <vt:lpwstr>eec01f8e-737f-43e3-9ed5-f8a59913bd82</vt:lpwstr>
  </property>
  <property fmtid="{D5CDD505-2E9C-101B-9397-08002B2CF9AE}" pid="4" name="MSIP_Label_d0484126-3486-41a9-802e-7f1e2277276c_Owner">
    <vt:lpwstr>kenneth.isaksen@nmbu.no</vt:lpwstr>
  </property>
  <property fmtid="{D5CDD505-2E9C-101B-9397-08002B2CF9AE}" pid="5" name="MSIP_Label_d0484126-3486-41a9-802e-7f1e2277276c_SetDate">
    <vt:lpwstr>2019-04-15T09:22:23.5926490Z</vt:lpwstr>
  </property>
  <property fmtid="{D5CDD505-2E9C-101B-9397-08002B2CF9AE}" pid="6" name="MSIP_Label_d0484126-3486-41a9-802e-7f1e2277276c_Name">
    <vt:lpwstr>Internal</vt:lpwstr>
  </property>
  <property fmtid="{D5CDD505-2E9C-101B-9397-08002B2CF9AE}" pid="7" name="MSIP_Label_d0484126-3486-41a9-802e-7f1e2277276c_Application">
    <vt:lpwstr>Microsoft Azure Information Protection</vt:lpwstr>
  </property>
  <property fmtid="{D5CDD505-2E9C-101B-9397-08002B2CF9AE}" pid="8" name="MSIP_Label_d0484126-3486-41a9-802e-7f1e2277276c_Extended_MSFT_Method">
    <vt:lpwstr>Automatic</vt:lpwstr>
  </property>
  <property fmtid="{D5CDD505-2E9C-101B-9397-08002B2CF9AE}" pid="9" name="Sensitivity">
    <vt:lpwstr>Internal</vt:lpwstr>
  </property>
  <property fmtid="{D5CDD505-2E9C-101B-9397-08002B2CF9AE}" pid="10" name="ContentTypeId">
    <vt:lpwstr>0x010100934D04241B6A2C49AEC0829EF2CEDC39</vt:lpwstr>
  </property>
</Properties>
</file>