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1"/>
    <p:sldMasterId id="2147483730" r:id="rId2"/>
    <p:sldMasterId id="2147483747" r:id="rId3"/>
  </p:sldMasterIdLst>
  <p:notesMasterIdLst>
    <p:notesMasterId r:id="rId15"/>
  </p:notesMasterIdLst>
  <p:sldIdLst>
    <p:sldId id="1132" r:id="rId4"/>
    <p:sldId id="756" r:id="rId5"/>
    <p:sldId id="757" r:id="rId6"/>
    <p:sldId id="949" r:id="rId7"/>
    <p:sldId id="758" r:id="rId8"/>
    <p:sldId id="759" r:id="rId9"/>
    <p:sldId id="760" r:id="rId10"/>
    <p:sldId id="761" r:id="rId11"/>
    <p:sldId id="1133" r:id="rId12"/>
    <p:sldId id="1134" r:id="rId13"/>
    <p:sldId id="266" r:id="rId1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A3249-A2B6-4636-BE10-0B7E8B87FBA1}" v="15" dt="2022-09-20T15:18:12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6" autoAdjust="0"/>
    <p:restoredTop sz="94660"/>
  </p:normalViewPr>
  <p:slideViewPr>
    <p:cSldViewPr>
      <p:cViewPr varScale="1">
        <p:scale>
          <a:sx n="93" d="100"/>
          <a:sy n="93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6BA6C-3D04-4D41-A37A-4CD367F99A5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6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286E1-9C74-4EA6-804C-E5033F8FBDA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6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F8126-4304-45AC-A16D-F9C42FE937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30799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D079AD-B28B-4700-9FEF-DDEDA7ADA13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4F1DC-83AC-4152-A050-A62D96BA244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3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35B0A-956A-4682-94F5-5222BC64D21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1E0CF0-5246-44C8-B2BA-20EBCCAC6E0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Atferdsutvikling – sosialisering – 12 uker</a:t>
            </a:r>
          </a:p>
          <a:p>
            <a:pPr eaLnBrk="1" hangingPunct="1"/>
            <a:r>
              <a:rPr lang="en-GB"/>
              <a:t>Sosial struktur – hunner og hanner</a:t>
            </a:r>
          </a:p>
          <a:p>
            <a:pPr eaLnBrk="1" hangingPunct="1"/>
            <a:r>
              <a:rPr lang="en-GB"/>
              <a:t>Eierløse katter – katters atferd i ukjent terreng</a:t>
            </a:r>
          </a:p>
          <a:p>
            <a:pPr eaLnBrk="1" hangingPunct="1"/>
            <a:r>
              <a:rPr lang="en-GB"/>
              <a:t>Kommunikasjon – akustisk, visuell, berøring, lukt, mennesker (inkl. Lydfiler)</a:t>
            </a:r>
          </a:p>
          <a:p>
            <a:pPr eaLnBrk="1" hangingPunct="1"/>
            <a:r>
              <a:rPr lang="en-GB"/>
              <a:t>Atferdsproblemer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2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2553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Norwegian University of Life Sciences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022" y="188640"/>
            <a:ext cx="8228450" cy="3224044"/>
          </a:xfrm>
        </p:spPr>
        <p:txBody>
          <a:bodyPr/>
          <a:lstStyle/>
          <a:p>
            <a:pPr eaLnBrk="1" hangingPunct="1"/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Birth and the kitten–mother relationship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789040"/>
            <a:ext cx="5638800" cy="2016224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of Animal and Aquacultural Sciences,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University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Life Sciences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36" y="934972"/>
            <a:ext cx="7933000" cy="553998"/>
          </a:xfrm>
        </p:spPr>
        <p:txBody>
          <a:bodyPr/>
          <a:lstStyle/>
          <a:p>
            <a:pPr eaLnBrk="1" hangingPunct="1"/>
            <a:r>
              <a:rPr lang="nb-NO" sz="3600" dirty="0"/>
              <a:t>Behavioural </a:t>
            </a:r>
            <a:r>
              <a:rPr lang="nb-NO" sz="3600" dirty="0" err="1"/>
              <a:t>development</a:t>
            </a:r>
            <a:endParaRPr lang="nb-NO" sz="3600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618" y="1695804"/>
            <a:ext cx="8388613" cy="4613515"/>
          </a:xfrm>
        </p:spPr>
        <p:txBody>
          <a:bodyPr/>
          <a:lstStyle/>
          <a:p>
            <a:pPr marL="622300" indent="-622300">
              <a:lnSpc>
                <a:spcPct val="90000"/>
              </a:lnSpc>
              <a:defRPr/>
            </a:pPr>
            <a:r>
              <a:rPr lang="en-US" sz="2000" dirty="0"/>
              <a:t>Skin sense (tactile sense) and smell (olfactory sense) are ready at birth.</a:t>
            </a:r>
          </a:p>
          <a:p>
            <a:pPr marL="622300" indent="-622300">
              <a:lnSpc>
                <a:spcPct val="90000"/>
              </a:lnSpc>
              <a:defRPr/>
            </a:pPr>
            <a:r>
              <a:rPr lang="en-US" sz="2000" dirty="0"/>
              <a:t>Ears are open by 5 days, eyes by 9 days (with variation).</a:t>
            </a:r>
          </a:p>
          <a:p>
            <a:pPr marL="622300" indent="-622300" eaLnBrk="1" hangingPunct="1">
              <a:lnSpc>
                <a:spcPct val="90000"/>
              </a:lnSpc>
              <a:defRPr/>
            </a:pPr>
            <a:r>
              <a:rPr lang="nb-NO" sz="2000" dirty="0"/>
              <a:t>Relationship to mother is most important for the first weeks.</a:t>
            </a:r>
          </a:p>
          <a:p>
            <a:pPr marL="622300" indent="-622300" eaLnBrk="1" hangingPunct="1">
              <a:lnSpc>
                <a:spcPct val="90000"/>
              </a:lnSpc>
              <a:defRPr/>
            </a:pPr>
            <a:r>
              <a:rPr lang="nb-NO" sz="2000" dirty="0"/>
              <a:t>The kitten becomes more active by 3 weeks.</a:t>
            </a:r>
          </a:p>
          <a:p>
            <a:pPr marL="622300" indent="-622300" eaLnBrk="1" hangingPunct="1">
              <a:lnSpc>
                <a:spcPct val="90000"/>
              </a:lnSpc>
              <a:defRPr/>
            </a:pPr>
            <a:r>
              <a:rPr lang="nb-NO" sz="2000" dirty="0"/>
              <a:t>3–21 weeks: socialization and social play:</a:t>
            </a:r>
          </a:p>
          <a:p>
            <a:pPr marL="1261750" lvl="2" indent="-342900">
              <a:lnSpc>
                <a:spcPct val="90000"/>
              </a:lnSpc>
            </a:pPr>
            <a:r>
              <a:rPr lang="nb-NO" sz="2000" dirty="0"/>
              <a:t>socialization: 3–12 weeks; most active 3–7 weeks</a:t>
            </a:r>
          </a:p>
          <a:p>
            <a:pPr marL="1245550" lvl="4" indent="-342900">
              <a:lnSpc>
                <a:spcPct val="90000"/>
              </a:lnSpc>
            </a:pPr>
            <a:r>
              <a:rPr lang="nb-NO" sz="2000" dirty="0"/>
              <a:t>social play: learns effect of signals and social responses</a:t>
            </a:r>
          </a:p>
          <a:p>
            <a:pPr marL="1450450" lvl="3" indent="-179388">
              <a:lnSpc>
                <a:spcPct val="90000"/>
              </a:lnSpc>
            </a:pPr>
            <a:r>
              <a:rPr lang="nb-NO" sz="2000" dirty="0"/>
              <a:t> learns with whom it can have social contact</a:t>
            </a:r>
          </a:p>
          <a:p>
            <a:pPr marL="1450450" lvl="3" indent="-179388">
              <a:lnSpc>
                <a:spcPct val="90000"/>
              </a:lnSpc>
            </a:pPr>
            <a:r>
              <a:rPr lang="nb-NO" sz="2000" dirty="0"/>
              <a:t> humans must be included in socialization or the cat will   	remain fearful towards them  </a:t>
            </a:r>
          </a:p>
          <a:p>
            <a:pPr marL="1271062" lvl="3" indent="0">
              <a:lnSpc>
                <a:spcPct val="90000"/>
              </a:lnSpc>
              <a:buNone/>
            </a:pPr>
            <a:r>
              <a:rPr lang="nb-NO" sz="2000" dirty="0">
                <a:sym typeface="Wingdings" panose="05000000000000000000" pitchFamily="2" charset="2"/>
              </a:rPr>
              <a:t>– </a:t>
            </a:r>
            <a:r>
              <a:rPr lang="nb-NO" sz="2000" dirty="0"/>
              <a:t>varied human contact important</a:t>
            </a:r>
          </a:p>
          <a:p>
            <a:pPr marL="1450450" lvl="3" indent="-179388">
              <a:lnSpc>
                <a:spcPct val="90000"/>
              </a:lnSpc>
            </a:pPr>
            <a:r>
              <a:rPr lang="nb-NO" sz="2000" dirty="0"/>
              <a:t> start: weeks 3–9; most active: weeks 9–14</a:t>
            </a:r>
          </a:p>
          <a:p>
            <a:pPr marL="622300" indent="-622300" eaLnBrk="1" hangingPunct="1">
              <a:lnSpc>
                <a:spcPct val="90000"/>
              </a:lnSpc>
              <a:defRPr/>
            </a:pP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1" y="292462"/>
            <a:ext cx="71643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Relationship to </a:t>
            </a:r>
            <a:r>
              <a:rPr lang="nb-NO" sz="3600" dirty="0" err="1"/>
              <a:t>mother</a:t>
            </a:r>
            <a:r>
              <a:rPr lang="nb-NO" sz="3600" dirty="0"/>
              <a:t> – </a:t>
            </a:r>
            <a:r>
              <a:rPr lang="nb-NO" sz="3600" dirty="0" err="1"/>
              <a:t>mother’s</a:t>
            </a:r>
            <a:r>
              <a:rPr lang="nb-NO" sz="3600" dirty="0"/>
              <a:t> body </a:t>
            </a:r>
            <a:r>
              <a:rPr lang="nb-NO" sz="3600" dirty="0" err="1"/>
              <a:t>posture</a:t>
            </a:r>
            <a:r>
              <a:rPr lang="nb-NO" sz="3600" dirty="0"/>
              <a:t> </a:t>
            </a:r>
          </a:p>
        </p:txBody>
      </p:sp>
      <p:pic>
        <p:nvPicPr>
          <p:cNvPr id="25605" name="Picture 4" descr="Mor-kattung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81288"/>
            <a:ext cx="3810167" cy="525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Mor-kattung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600400" cy="24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899592" y="558924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(Lawrence, 1981)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0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500175"/>
            <a:ext cx="8317175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Mother’s body posture – individual variation and age of kittens</a:t>
            </a:r>
          </a:p>
        </p:txBody>
      </p:sp>
      <p:pic>
        <p:nvPicPr>
          <p:cNvPr id="26629" name="Picture 5" descr="Mor-kattunge 2"/>
          <p:cNvPicPr>
            <a:picLocks noChangeAspect="1" noChangeArrowheads="1"/>
          </p:cNvPicPr>
          <p:nvPr/>
        </p:nvPicPr>
        <p:blipFill>
          <a:blip r:embed="rId3" cstate="print"/>
          <a:srcRect t="13286" b="19714"/>
          <a:stretch>
            <a:fillRect/>
          </a:stretch>
        </p:blipFill>
        <p:spPr bwMode="auto">
          <a:xfrm rot="-60000">
            <a:off x="2302627" y="1886659"/>
            <a:ext cx="4448571" cy="430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kstSylinder 4">
            <a:extLst>
              <a:ext uri="{FF2B5EF4-FFF2-40B4-BE49-F238E27FC236}">
                <a16:creationId xmlns:a16="http://schemas.microsoft.com/office/drawing/2014/main" id="{C7E7FAFA-E3ED-4B40-B0B5-BCBAAE326032}"/>
              </a:ext>
            </a:extLst>
          </p:cNvPr>
          <p:cNvSpPr txBox="1"/>
          <p:nvPr/>
        </p:nvSpPr>
        <p:spPr>
          <a:xfrm>
            <a:off x="6899471" y="580526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(Lawrence, 1981)</a:t>
            </a:r>
          </a:p>
        </p:txBody>
      </p:sp>
    </p:spTree>
    <p:extLst>
      <p:ext uri="{BB962C8B-B14F-4D97-AF65-F5344CB8AC3E}">
        <p14:creationId xmlns:p14="http://schemas.microsoft.com/office/powerpoint/2010/main" val="313641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256877"/>
            <a:ext cx="8245738" cy="1107996"/>
          </a:xfrm>
        </p:spPr>
        <p:txBody>
          <a:bodyPr/>
          <a:lstStyle/>
          <a:p>
            <a:pPr eaLnBrk="1" hangingPunct="1"/>
            <a:r>
              <a:rPr lang="nb-NO" sz="3600" dirty="0"/>
              <a:t>The mother – together with kittens </a:t>
            </a:r>
            <a:br>
              <a:rPr lang="nb-NO" sz="3600" dirty="0"/>
            </a:br>
            <a:r>
              <a:rPr lang="nb-NO" sz="3600" dirty="0"/>
              <a:t>or alone </a:t>
            </a:r>
          </a:p>
        </p:txBody>
      </p:sp>
      <p:pic>
        <p:nvPicPr>
          <p:cNvPr id="27653" name="Picture 4" descr="Mor-kattung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70" y="1528519"/>
            <a:ext cx="7569554" cy="46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39103" y="1700808"/>
            <a:ext cx="2195512" cy="615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Mother with at least one kitten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798804" y="4653136"/>
            <a:ext cx="1908175" cy="87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Mother alone on a shelf, 0.5 m above floor level</a:t>
            </a:r>
          </a:p>
        </p:txBody>
      </p:sp>
      <p:sp>
        <p:nvSpPr>
          <p:cNvPr id="8" name="TekstSylinder 1"/>
          <p:cNvSpPr txBox="1"/>
          <p:nvPr/>
        </p:nvSpPr>
        <p:spPr>
          <a:xfrm>
            <a:off x="2051720" y="2996952"/>
            <a:ext cx="2430570" cy="1323439"/>
          </a:xfrm>
          <a:prstGeom prst="rect">
            <a:avLst/>
          </a:prstGeom>
          <a:noFill/>
          <a:ln>
            <a:solidFill>
              <a:srgbClr val="009D7F"/>
            </a:solidFill>
          </a:ln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1 month, the mother needs a resting place away from the kittens.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038746" y="5982539"/>
            <a:ext cx="1749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Deag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et 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., 1987)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1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307927"/>
            <a:ext cx="8245738" cy="907941"/>
          </a:xfrm>
        </p:spPr>
        <p:txBody>
          <a:bodyPr/>
          <a:lstStyle/>
          <a:p>
            <a:pPr eaLnBrk="1" hangingPunct="1"/>
            <a:r>
              <a:rPr lang="nb-NO" sz="3500" dirty="0"/>
              <a:t>The </a:t>
            </a:r>
            <a:r>
              <a:rPr lang="nb-NO" sz="3500" dirty="0" err="1"/>
              <a:t>kitten</a:t>
            </a:r>
            <a:r>
              <a:rPr lang="nb-NO" sz="3500" dirty="0"/>
              <a:t> – </a:t>
            </a:r>
            <a:r>
              <a:rPr lang="nb-NO" sz="3500" dirty="0" err="1"/>
              <a:t>frequency</a:t>
            </a:r>
            <a:r>
              <a:rPr lang="nb-NO" sz="3500" dirty="0"/>
              <a:t> </a:t>
            </a:r>
            <a:r>
              <a:rPr lang="nb-NO" sz="3500" dirty="0" err="1"/>
              <a:t>on</a:t>
            </a:r>
            <a:r>
              <a:rPr lang="nb-NO" sz="3500" dirty="0"/>
              <a:t> </a:t>
            </a:r>
            <a:r>
              <a:rPr lang="nb-NO" sz="3500" dirty="0" err="1"/>
              <a:t>the</a:t>
            </a:r>
            <a:r>
              <a:rPr lang="nb-NO" sz="3500" dirty="0"/>
              <a:t> shelf </a:t>
            </a:r>
            <a:br>
              <a:rPr lang="nb-NO" sz="3500" dirty="0"/>
            </a:br>
            <a:r>
              <a:rPr lang="nb-NO" sz="2400" dirty="0"/>
              <a:t>(0.5 m </a:t>
            </a:r>
            <a:r>
              <a:rPr lang="nb-NO" sz="2400" dirty="0" err="1"/>
              <a:t>above</a:t>
            </a:r>
            <a:r>
              <a:rPr lang="nb-NO" sz="2400" dirty="0"/>
              <a:t> </a:t>
            </a:r>
            <a:r>
              <a:rPr lang="nb-NO" sz="2400" dirty="0" err="1"/>
              <a:t>floor</a:t>
            </a:r>
            <a:r>
              <a:rPr lang="nb-NO" sz="2400" dirty="0"/>
              <a:t> </a:t>
            </a:r>
            <a:r>
              <a:rPr lang="nb-NO" sz="2400" dirty="0" err="1"/>
              <a:t>level</a:t>
            </a:r>
            <a:r>
              <a:rPr lang="nb-NO" sz="2400" dirty="0"/>
              <a:t>)</a:t>
            </a:r>
          </a:p>
        </p:txBody>
      </p:sp>
      <p:pic>
        <p:nvPicPr>
          <p:cNvPr id="28677" name="Picture 6" descr="Mor-kattung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200279" cy="44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076056" y="2636912"/>
            <a:ext cx="2017713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576000" y="1452563"/>
            <a:ext cx="23050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Antall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ganger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pr. 30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minutter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981206" y="5982539"/>
            <a:ext cx="1749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Deag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et al.,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1987)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6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462763"/>
            <a:ext cx="8317175" cy="553998"/>
          </a:xfrm>
        </p:spPr>
        <p:txBody>
          <a:bodyPr/>
          <a:lstStyle/>
          <a:p>
            <a:pPr eaLnBrk="1" hangingPunct="1"/>
            <a:r>
              <a:rPr lang="nb-NO" sz="3600" dirty="0"/>
              <a:t>Nursing – Who takes the initiative?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867400" y="2924175"/>
            <a:ext cx="2017713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71550" y="1412875"/>
            <a:ext cx="23050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Antall ganger pr. 30 minutter</a:t>
            </a:r>
          </a:p>
        </p:txBody>
      </p:sp>
      <p:pic>
        <p:nvPicPr>
          <p:cNvPr id="29703" name="Picture 6" descr="Mor-kattung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493" y="1052514"/>
            <a:ext cx="7115355" cy="511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971550" y="1557338"/>
            <a:ext cx="2873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372200" y="5988049"/>
            <a:ext cx="228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Schneirla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&amp; Rosenblatt, 1961)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5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891" y="498515"/>
            <a:ext cx="8743084" cy="553998"/>
          </a:xfrm>
        </p:spPr>
        <p:txBody>
          <a:bodyPr/>
          <a:lstStyle/>
          <a:p>
            <a:pPr eaLnBrk="1" hangingPunct="1"/>
            <a:r>
              <a:rPr lang="nb-NO" sz="3600" dirty="0"/>
              <a:t>Growth in </a:t>
            </a:r>
            <a:r>
              <a:rPr lang="nb-NO" sz="3600" dirty="0" err="1"/>
              <a:t>relation</a:t>
            </a:r>
            <a:r>
              <a:rPr lang="nb-NO" sz="3600" dirty="0"/>
              <a:t> to </a:t>
            </a:r>
            <a:r>
              <a:rPr lang="nb-NO" sz="3600" dirty="0" err="1"/>
              <a:t>litter</a:t>
            </a:r>
            <a:r>
              <a:rPr lang="nb-NO" sz="3600" dirty="0"/>
              <a:t> </a:t>
            </a:r>
            <a:r>
              <a:rPr lang="nb-NO" sz="3600" dirty="0" err="1"/>
              <a:t>size</a:t>
            </a:r>
            <a:endParaRPr lang="nb-NO" sz="3600" dirty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5867400" y="2924175"/>
            <a:ext cx="2017713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2873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0727" name="Picture 7" descr="Mor-kattung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1115219" y="1340768"/>
            <a:ext cx="570798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Sylinder 8"/>
          <p:cNvSpPr txBox="1"/>
          <p:nvPr/>
        </p:nvSpPr>
        <p:spPr>
          <a:xfrm>
            <a:off x="7091933" y="5923373"/>
            <a:ext cx="1749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Deag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et al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., 1987)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1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www.animalpickings.com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1018</Words>
  <Application>Microsoft Office PowerPoint</Application>
  <PresentationFormat>On-screen Show (4:3)</PresentationFormat>
  <Paragraphs>135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Symbol</vt:lpstr>
      <vt:lpstr>Webdings</vt:lpstr>
      <vt:lpstr>NMBU 16:9 with footer</vt:lpstr>
      <vt:lpstr>2_Norsk PPT-mal NMBU</vt:lpstr>
      <vt:lpstr>5_NMBU</vt:lpstr>
      <vt:lpstr>The Cat – Behaviour and  Welfare  2. Birth and the kitten–mother relationship</vt:lpstr>
      <vt:lpstr>Behavioural development</vt:lpstr>
      <vt:lpstr>Relationship to mother – mother’s body posture </vt:lpstr>
      <vt:lpstr>Mother’s body posture – individual variation and age of kittens</vt:lpstr>
      <vt:lpstr>The mother – together with kittens  or alone </vt:lpstr>
      <vt:lpstr>The kitten – frequency on the shelf  (0.5 m above floor level)</vt:lpstr>
      <vt:lpstr>Nursing – Who takes the initiative?</vt:lpstr>
      <vt:lpstr>Growth in relation to litter size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2022-09-20T15:19:39Z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</Properties>
</file>