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706" r:id="rId4"/>
    <p:sldMasterId id="2147483730" r:id="rId5"/>
    <p:sldMasterId id="2147483747" r:id="rId6"/>
  </p:sldMasterIdLst>
  <p:notesMasterIdLst>
    <p:notesMasterId r:id="rId14"/>
  </p:notesMasterIdLst>
  <p:sldIdLst>
    <p:sldId id="1132" r:id="rId7"/>
    <p:sldId id="849" r:id="rId8"/>
    <p:sldId id="1055" r:id="rId9"/>
    <p:sldId id="902" r:id="rId10"/>
    <p:sldId id="1133" r:id="rId11"/>
    <p:sldId id="1134" r:id="rId12"/>
    <p:sldId id="266" r:id="rId13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7D320A-C918-4966-BAE3-9C71580AA7C9}" v="17" dt="2022-09-16T14:09:58.8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4" autoAdjust="0"/>
    <p:restoredTop sz="94660"/>
  </p:normalViewPr>
  <p:slideViewPr>
    <p:cSldViewPr>
      <p:cViewPr varScale="1">
        <p:scale>
          <a:sx n="93" d="100"/>
          <a:sy n="93" d="100"/>
        </p:scale>
        <p:origin x="27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13BB-223A-4A7A-A9B6-504A14290792}" type="datetimeFigureOut">
              <a:rPr lang="nb-NO" smtClean="0"/>
              <a:t>20.09.2022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BF349-27A5-44C1-8C69-2C3879FAD29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563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07BCB6-54E2-467B-AC17-DEC87DDD0F4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top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3713794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E77B9D-C5D7-4AC0-A7DF-EA974EAAE260}" type="slidenum">
              <a:rPr lang="nb-NO" smtClean="0">
                <a:solidFill>
                  <a:prstClr val="black"/>
                </a:solidFill>
              </a:rPr>
              <a:pPr/>
              <a:t>1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nn-NO">
                <a:solidFill>
                  <a:prstClr val="black"/>
                </a:solidFill>
              </a:rPr>
              <a:t>HFX221 - 2019                                   - Bjarne O. Braastad, NMBU/IHA</a:t>
            </a:r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666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E77B9D-C5D7-4AC0-A7DF-EA974EAAE260}" type="slidenum">
              <a:rPr lang="nb-NO" smtClean="0">
                <a:solidFill>
                  <a:prstClr val="black"/>
                </a:solidFill>
              </a:rPr>
              <a:pPr/>
              <a:t>2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nn-NO">
                <a:solidFill>
                  <a:prstClr val="black"/>
                </a:solidFill>
              </a:rPr>
              <a:t>HFX221 - 2019                                   - Bjarne O. Braastad, NMBU/IHA</a:t>
            </a:r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335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E77B9D-C5D7-4AC0-A7DF-EA974EAAE260}" type="slidenum">
              <a:rPr lang="nb-NO" smtClean="0">
                <a:solidFill>
                  <a:prstClr val="black"/>
                </a:solidFill>
              </a:rPr>
              <a:pPr/>
              <a:t>3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nn-NO">
                <a:solidFill>
                  <a:prstClr val="black"/>
                </a:solidFill>
              </a:rPr>
              <a:t>HFX221 - 2019                                   - Bjarne O. Braastad, NMBU/IHA</a:t>
            </a:r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85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5D8422-8ABE-4DD6-B3C8-6E031FE7EDE9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7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400" dirty="0" err="1"/>
              <a:t>Trykk</a:t>
            </a:r>
            <a:r>
              <a:rPr lang="en-GB" sz="1400" dirty="0"/>
              <a:t> </a:t>
            </a:r>
            <a:r>
              <a:rPr lang="en-GB" sz="1400" dirty="0" err="1"/>
              <a:t>Visningsfunksjonen</a:t>
            </a:r>
            <a:r>
              <a:rPr lang="en-GB" sz="1400" dirty="0"/>
              <a:t> </a:t>
            </a:r>
            <a:r>
              <a:rPr lang="en-GB" sz="1400" dirty="0" err="1"/>
              <a:t>så</a:t>
            </a:r>
            <a:r>
              <a:rPr lang="en-GB" sz="1400" dirty="0"/>
              <a:t> </a:t>
            </a:r>
            <a:r>
              <a:rPr lang="en-GB" sz="1400" dirty="0" err="1"/>
              <a:t>samme</a:t>
            </a:r>
            <a:r>
              <a:rPr lang="en-GB" sz="1400" dirty="0"/>
              <a:t> </a:t>
            </a:r>
            <a:r>
              <a:rPr lang="en-GB" sz="1400" dirty="0" err="1"/>
              <a:t>bilde</a:t>
            </a:r>
            <a:r>
              <a:rPr lang="en-GB" sz="1400" baseline="0" dirty="0"/>
              <a:t> </a:t>
            </a:r>
            <a:r>
              <a:rPr lang="en-GB" sz="1400" baseline="0" dirty="0" err="1"/>
              <a:t>er</a:t>
            </a:r>
            <a:r>
              <a:rPr lang="en-GB" sz="1400" baseline="0" dirty="0"/>
              <a:t> </a:t>
            </a:r>
            <a:r>
              <a:rPr lang="en-GB" sz="1400" baseline="0" dirty="0" err="1"/>
              <a:t>på</a:t>
            </a:r>
            <a:r>
              <a:rPr lang="en-GB" sz="1400" baseline="0" dirty="0"/>
              <a:t> PC </a:t>
            </a:r>
            <a:r>
              <a:rPr lang="en-GB" sz="1400" baseline="0" dirty="0" err="1"/>
              <a:t>og</a:t>
            </a:r>
            <a:r>
              <a:rPr lang="en-GB" sz="1400" baseline="0" dirty="0"/>
              <a:t> </a:t>
            </a:r>
            <a:r>
              <a:rPr lang="en-GB" sz="1400" baseline="0" dirty="0" err="1"/>
              <a:t>lerret</a:t>
            </a:r>
            <a:r>
              <a:rPr lang="en-GB" sz="1400" baseline="0" dirty="0"/>
              <a:t>!</a:t>
            </a:r>
          </a:p>
          <a:p>
            <a:pPr eaLnBrk="1" hangingPunct="1"/>
            <a:r>
              <a:rPr lang="en-GB" sz="1400" baseline="0" dirty="0" err="1"/>
              <a:t>Trykk</a:t>
            </a:r>
            <a:r>
              <a:rPr lang="en-GB" sz="1400" baseline="0" dirty="0"/>
              <a:t> </a:t>
            </a:r>
            <a:r>
              <a:rPr lang="en-GB" sz="1400" baseline="0" dirty="0" err="1"/>
              <a:t>deretter</a:t>
            </a:r>
            <a:r>
              <a:rPr lang="en-GB" sz="1400" baseline="0" dirty="0"/>
              <a:t> </a:t>
            </a:r>
            <a:r>
              <a:rPr lang="en-GB" sz="1400" baseline="0" dirty="0" err="1"/>
              <a:t>lenken</a:t>
            </a:r>
            <a:r>
              <a:rPr lang="en-GB" sz="1400" baseline="0" dirty="0"/>
              <a:t>.</a:t>
            </a:r>
            <a:endParaRPr lang="en-GB" sz="1400" dirty="0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870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D6B581-B799-46BD-932D-08255CD956A3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8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034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Introduction: logo and nam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40835" y="2572200"/>
            <a:ext cx="5662330" cy="17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365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91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66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79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129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1474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51345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33510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675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38566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5784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: animated logo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000" y="2365579"/>
            <a:ext cx="2520000" cy="212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861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854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2775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88203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18856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88863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9224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7930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8952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8085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8504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21494" y="2617200"/>
            <a:ext cx="8046506" cy="738664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21494" y="3502800"/>
            <a:ext cx="8046506" cy="3693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21494" y="3956400"/>
            <a:ext cx="8046506" cy="3365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1"/>
          </p:nvPr>
        </p:nvSpPr>
        <p:spPr>
          <a:xfrm>
            <a:off x="521494" y="6264001"/>
            <a:ext cx="2111906" cy="2031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The Cat - Behaviour and Welfare - Bjarne O. Braastad</a:t>
            </a:r>
            <a:endParaRPr lang="nb-NO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cxnSp>
        <p:nvCxnSpPr>
          <p:cNvPr id="8" name="Rett linje 7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9141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824424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667397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9233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147195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260859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7327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01179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5140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5180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027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background covering the entire surf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bilde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tIns="864000" anchor="ctr" anchorCtr="1"/>
          <a:lstStyle>
            <a:lvl1pPr marL="0" indent="0">
              <a:buNone/>
              <a:defRPr/>
            </a:lvl1pPr>
          </a:lstStyle>
          <a:p>
            <a:r>
              <a:rPr lang="nb-NO"/>
              <a:t>Click ikon to insert picture covering the entire surface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222152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rgbClr val="E1A2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010106_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1888" y="4419600"/>
            <a:ext cx="1800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05175"/>
            <a:ext cx="6400800" cy="5334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17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43050" y="1371600"/>
            <a:ext cx="6019800" cy="18764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58291091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520825" y="1316038"/>
            <a:ext cx="7089775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FC35-0F71-4132-9850-6BB5C332CD2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97810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520825" y="1316038"/>
            <a:ext cx="3468688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1913" y="1316038"/>
            <a:ext cx="3468687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81F3C-8636-4F56-A492-0DA665029CB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022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8101013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440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cxnSp>
        <p:nvCxnSpPr>
          <p:cNvPr id="3" name="Rett linje 2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lassholder for bilde 9"/>
          <p:cNvSpPr>
            <a:spLocks noGrp="1"/>
          </p:cNvSpPr>
          <p:nvPr>
            <p:ph type="pic" sz="quarter" idx="13" hasCustomPrompt="1"/>
          </p:nvPr>
        </p:nvSpPr>
        <p:spPr>
          <a:xfrm>
            <a:off x="521101" y="1800000"/>
            <a:ext cx="8101406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nb-NO"/>
              <a:t>Click ikon to insert picture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304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768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0"/>
          </p:nvPr>
        </p:nvSpPr>
        <p:spPr>
          <a:xfrm>
            <a:off x="522281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90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205000"/>
            <a:ext cx="7992000" cy="738664"/>
          </a:xfrm>
        </p:spPr>
        <p:txBody>
          <a:bodyPr anchor="b">
            <a:normAutofit/>
          </a:bodyPr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090600"/>
            <a:ext cx="7992000" cy="43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4" name="TekstSylinder 3"/>
          <p:cNvSpPr txBox="1"/>
          <p:nvPr userDrawn="1"/>
        </p:nvSpPr>
        <p:spPr>
          <a:xfrm>
            <a:off x="413538" y="4077072"/>
            <a:ext cx="91810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sz="1350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0000" y="4450429"/>
            <a:ext cx="8064000" cy="188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41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image" Target="../media/image6.wmf"/><Relationship Id="rId2" Type="http://schemas.openxmlformats.org/officeDocument/2006/relationships/slideLayout" Target="../slideLayouts/slideLayout11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image" Target="../media/image6.wmf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ittel 7"/>
          <p:cNvSpPr>
            <a:spLocks noGrp="1"/>
          </p:cNvSpPr>
          <p:nvPr>
            <p:ph type="title"/>
          </p:nvPr>
        </p:nvSpPr>
        <p:spPr>
          <a:xfrm>
            <a:off x="521494" y="945000"/>
            <a:ext cx="7191000" cy="533642"/>
          </a:xfrm>
          <a:prstGeom prst="rect">
            <a:avLst/>
          </a:prstGeom>
        </p:spPr>
        <p:txBody>
          <a:bodyPr vert="horz" wrap="none" lIns="0" tIns="0" rIns="0" bIns="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cxnSp>
        <p:nvCxnSpPr>
          <p:cNvPr id="4" name="Rett linje 3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rgbClr val="009D7F"/>
                </a:solidFill>
              </a:defRPr>
            </a:lvl1pPr>
          </a:lstStyle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4"/>
          </p:nvPr>
        </p:nvSpPr>
        <p:spPr>
          <a:xfrm>
            <a:off x="521494" y="6264001"/>
            <a:ext cx="2057400" cy="20319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rgbClr val="009D7F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7956000" y="404874"/>
            <a:ext cx="673200" cy="54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9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2" r:id="rId4"/>
    <p:sldLayoutId id="2147483720" r:id="rId5"/>
    <p:sldLayoutId id="2147483724" r:id="rId6"/>
    <p:sldLayoutId id="2147483721" r:id="rId7"/>
    <p:sldLayoutId id="2147483723" r:id="rId8"/>
    <p:sldLayoutId id="2147483726" r:id="rId9"/>
  </p:sldLayoutIdLst>
  <p:hf hdr="0"/>
  <p:txStyles>
    <p:titleStyle>
      <a:lvl1pPr algn="l" defTabSz="685800" rtl="0" eaLnBrk="1" latinLnBrk="0" hangingPunct="1">
        <a:spcBef>
          <a:spcPct val="0"/>
        </a:spcBef>
        <a:buNone/>
        <a:defRPr sz="24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48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9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0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390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5" userDrawn="1">
          <p15:clr>
            <a:srgbClr val="F26B43"/>
          </p15:clr>
        </p15:guide>
        <p15:guide id="2" pos="54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fld id="{9C335BD2-5135-4752-9777-E4CD151E3ADF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cxnSp>
        <p:nvCxnSpPr>
          <p:cNvPr id="13" name="Rett linje 12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90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>
                <a:latin typeface="Arial"/>
                <a:cs typeface="+mn-cs"/>
              </a:rPr>
              <a:t>Norwegian University of Life Sciences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>
                <a:latin typeface="Arial"/>
                <a:cs typeface="+mn-cs"/>
              </a:rPr>
              <a:t>The Cat - Behaviour and Welfare - Bjarne O. Braastad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6503D8D-F27D-49CA-A299-3589FD585F6D}" type="slidenum">
              <a:rPr lang="nb-NO" smtClean="0">
                <a:latin typeface="Arial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latin typeface="Arial"/>
              <a:cs typeface="+mn-cs"/>
            </a:endParaRPr>
          </a:p>
        </p:txBody>
      </p:sp>
      <p:cxnSp>
        <p:nvCxnSpPr>
          <p:cNvPr id="13" name="Rett linje 12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 userDrawn="1"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16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norskhuskattforening.ne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astad.info/" TargetMode="External"/><Relationship Id="rId7" Type="http://schemas.openxmlformats.org/officeDocument/2006/relationships/hyperlink" Target="http://www.animalpickings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www.etologi-dyrevelferd.no/" TargetMode="External"/><Relationship Id="rId5" Type="http://schemas.openxmlformats.org/officeDocument/2006/relationships/hyperlink" Target="http://www.etologi.no/" TargetMode="External"/><Relationship Id="rId4" Type="http://schemas.openxmlformats.org/officeDocument/2006/relationships/hyperlink" Target="http://www.facebook.com/KattenAtferdVelfer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8.xml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7808" y="1089898"/>
            <a:ext cx="8010192" cy="2339102"/>
          </a:xfrm>
        </p:spPr>
        <p:txBody>
          <a:bodyPr/>
          <a:lstStyle/>
          <a:p>
            <a:pPr eaLnBrk="1" hangingPunct="1"/>
            <a: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Cat – Behaviour and Welfare</a:t>
            </a: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19. Keeping cats in </a:t>
            </a:r>
            <a:b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housing  co-operatives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000" y="3717032"/>
            <a:ext cx="5638800" cy="1872208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nb-NO" sz="2800" b="1" dirty="0">
                <a:solidFill>
                  <a:schemeClr val="bg1"/>
                </a:solidFill>
              </a:rPr>
              <a:t>Bjarne O. Braastad</a:t>
            </a:r>
          </a:p>
          <a:p>
            <a:pPr eaLnBrk="1" hangingPunct="1">
              <a:spcBef>
                <a:spcPct val="50000"/>
              </a:spcBef>
            </a:pPr>
            <a:r>
              <a:rPr lang="nb-NO" sz="1600" dirty="0"/>
              <a:t>Professor of Ethology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/>
              <a:t>Department of Animal and Aquacultural Sciences,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>
                <a:solidFill>
                  <a:schemeClr val="bg1"/>
                </a:solidFill>
              </a:rPr>
              <a:t>Norwegian University of Life Sciences, </a:t>
            </a:r>
            <a:r>
              <a:rPr lang="nb-NO" sz="1600" dirty="0"/>
              <a:t>NMBU, Ås, Norway</a:t>
            </a:r>
            <a:endParaRPr lang="nb-NO" sz="1600" dirty="0">
              <a:solidFill>
                <a:schemeClr val="bg1"/>
              </a:solidFill>
            </a:endParaRPr>
          </a:p>
        </p:txBody>
      </p:sp>
      <p:pic>
        <p:nvPicPr>
          <p:cNvPr id="18" name="Picture 6" descr="F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662335"/>
            <a:ext cx="2286000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bild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852552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447" y="6395768"/>
            <a:ext cx="2891208" cy="153888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7E8CAB-9E1F-487B-9AE4-C60737AEF540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2CB61FD7-5409-4A8D-8E40-17A2C1C11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00" y="6372140"/>
            <a:ext cx="4758000" cy="153888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819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36237"/>
            <a:ext cx="7280920" cy="1354217"/>
          </a:xfrm>
        </p:spPr>
        <p:txBody>
          <a:bodyPr/>
          <a:lstStyle/>
          <a:p>
            <a:pPr eaLnBrk="1" hangingPunct="1"/>
            <a:br>
              <a:rPr lang="en-GB" sz="1600" b="0" dirty="0">
                <a:solidFill>
                  <a:schemeClr val="tx1"/>
                </a:solidFill>
                <a:cs typeface="Times New Roman" pitchFamily="18" charset="0"/>
              </a:rPr>
            </a:br>
            <a:r>
              <a:rPr lang="en-GB" sz="3600" dirty="0">
                <a:cs typeface="Times New Roman" pitchFamily="18" charset="0"/>
              </a:rPr>
              <a:t>Problems with keeping cats in housing co-operatives</a:t>
            </a:r>
            <a:endParaRPr lang="nb-NO" sz="3600" dirty="0">
              <a:cs typeface="Times New Roman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76000" y="1844824"/>
            <a:ext cx="8608539" cy="135421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198000" indent="-1980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1980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4000" indent="-1980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1980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2000" indent="-1980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55600" fontAlgn="auto">
              <a:spcBef>
                <a:spcPct val="35000"/>
              </a:spcBef>
              <a:spcAft>
                <a:spcPts val="0"/>
              </a:spcAft>
              <a:buClr>
                <a:srgbClr val="00535E"/>
              </a:buClr>
              <a:buFont typeface="Wingdings" pitchFamily="2" charset="2"/>
              <a:buChar char="§"/>
            </a:pPr>
            <a:r>
              <a:rPr lang="nb-NO" sz="2200" dirty="0">
                <a:cs typeface="Times New Roman" pitchFamily="18" charset="0"/>
              </a:rPr>
              <a:t>83% of those without a pet would like to have one.</a:t>
            </a:r>
          </a:p>
          <a:p>
            <a:pPr marL="444500" indent="-355600" fontAlgn="auto">
              <a:spcBef>
                <a:spcPct val="35000"/>
              </a:spcBef>
              <a:spcAft>
                <a:spcPts val="0"/>
              </a:spcAft>
              <a:buClr>
                <a:srgbClr val="00535E"/>
              </a:buClr>
              <a:buFont typeface="Wingdings" pitchFamily="2" charset="2"/>
              <a:buChar char="§"/>
            </a:pPr>
            <a:r>
              <a:rPr lang="nb-NO" sz="2200" dirty="0">
                <a:cs typeface="Times New Roman" pitchFamily="18" charset="0"/>
              </a:rPr>
              <a:t>43% of these were not allowed by the landlord to keep a pet.	</a:t>
            </a:r>
            <a:r>
              <a:rPr lang="nb-NO" sz="2000" dirty="0">
                <a:cs typeface="Times New Roman" pitchFamily="18" charset="0"/>
              </a:rPr>
              <a:t>	</a:t>
            </a:r>
            <a:r>
              <a:rPr lang="nb-NO" sz="1400" dirty="0">
                <a:cs typeface="Times New Roman" pitchFamily="18" charset="0"/>
              </a:rPr>
              <a:t>(Hart </a:t>
            </a:r>
            <a:r>
              <a:rPr lang="nb-NO" sz="1400" i="1" dirty="0">
                <a:cs typeface="Times New Roman" pitchFamily="18" charset="0"/>
              </a:rPr>
              <a:t>et al</a:t>
            </a:r>
            <a:r>
              <a:rPr lang="nb-NO" sz="1400" dirty="0">
                <a:cs typeface="Times New Roman" pitchFamily="18" charset="0"/>
              </a:rPr>
              <a:t>., 1992, 6th International Conference on Animals &amp; Us, Montreal)</a:t>
            </a:r>
          </a:p>
          <a:p>
            <a:pPr marL="877888" lvl="1" fontAlgn="auto">
              <a:spcBef>
                <a:spcPct val="35000"/>
              </a:spcBef>
              <a:spcAft>
                <a:spcPts val="0"/>
              </a:spcAft>
              <a:buFont typeface="Wingdings" pitchFamily="2" charset="2"/>
              <a:buNone/>
            </a:pPr>
            <a:endParaRPr lang="nb-NO" dirty="0">
              <a:cs typeface="Times New Roman" pitchFamily="18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78952" y="3354808"/>
            <a:ext cx="7593448" cy="23909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5763" indent="-385763" eaLnBrk="1" hangingPunct="1">
              <a:lnSpc>
                <a:spcPct val="10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nb-NO" sz="2200" dirty="0">
                <a:latin typeface="Tahoma" pitchFamily="34" charset="0"/>
                <a:cs typeface="Times New Roman" pitchFamily="18" charset="0"/>
              </a:rPr>
              <a:t>In housing co-operatives, keeping dogs and cats is often prohibited.</a:t>
            </a:r>
          </a:p>
          <a:p>
            <a:pPr marL="385763" indent="-385763">
              <a:lnSpc>
                <a:spcPct val="10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nb-NO" sz="2200" dirty="0">
                <a:latin typeface="Tahoma" pitchFamily="34" charset="0"/>
                <a:cs typeface="Times New Roman" pitchFamily="18" charset="0"/>
              </a:rPr>
              <a:t>In housing co-operatives, keeping an indoor cat cannot be forbidden, unless problems caused to other people can be documented. </a:t>
            </a:r>
            <a:r>
              <a:rPr lang="nb-NO" sz="2000" dirty="0">
                <a:latin typeface="Tahoma" pitchFamily="34" charset="0"/>
                <a:cs typeface="Times New Roman" pitchFamily="18" charset="0"/>
              </a:rPr>
              <a:t>	</a:t>
            </a:r>
          </a:p>
          <a:p>
            <a:pPr>
              <a:lnSpc>
                <a:spcPct val="105000"/>
              </a:lnSpc>
              <a:spcBef>
                <a:spcPct val="35000"/>
              </a:spcBef>
            </a:pPr>
            <a:r>
              <a:rPr lang="nb-NO" sz="2000" dirty="0">
                <a:latin typeface="Tahoma" pitchFamily="34" charset="0"/>
                <a:cs typeface="Times New Roman" pitchFamily="18" charset="0"/>
              </a:rPr>
              <a:t>	</a:t>
            </a:r>
            <a:r>
              <a:rPr lang="nb-NO" sz="1400" dirty="0">
                <a:latin typeface="Tahoma" pitchFamily="34" charset="0"/>
                <a:cs typeface="Times New Roman" pitchFamily="18" charset="0"/>
              </a:rPr>
              <a:t>(The Emmeline case, Norwegian Supreme Court, 1993)</a:t>
            </a:r>
            <a:endParaRPr lang="nb-NO" sz="1400" dirty="0">
              <a:latin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501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/>
          </p:nvPr>
        </p:nvSpPr>
        <p:spPr>
          <a:xfrm>
            <a:off x="576000" y="249270"/>
            <a:ext cx="7572638" cy="1107996"/>
          </a:xfrm>
        </p:spPr>
        <p:txBody>
          <a:bodyPr/>
          <a:lstStyle/>
          <a:p>
            <a:pPr eaLnBrk="1" hangingPunct="1"/>
            <a:r>
              <a:rPr lang="nb-NO" sz="3600" dirty="0"/>
              <a:t>Cats in housing co-operatives, indoors and outdoors I</a:t>
            </a:r>
          </a:p>
        </p:txBody>
      </p:sp>
      <p:sp>
        <p:nvSpPr>
          <p:cNvPr id="1136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000" y="1639822"/>
            <a:ext cx="8317175" cy="4449762"/>
          </a:xfrm>
        </p:spPr>
        <p:txBody>
          <a:bodyPr/>
          <a:lstStyle/>
          <a:p>
            <a:pPr eaLnBrk="1" hangingPunct="1"/>
            <a:r>
              <a:rPr lang="nb-NO" sz="2200" dirty="0">
                <a:cs typeface="Times New Roman" pitchFamily="18" charset="0"/>
              </a:rPr>
              <a:t>‘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House rules which forbid </a:t>
            </a:r>
            <a:r>
              <a:rPr lang="nb-NO" sz="2200" dirty="0">
                <a:cs typeface="Times New Roman" pitchFamily="18" charset="0"/>
              </a:rPr>
              <a:t>cat keeping are </a:t>
            </a:r>
            <a:r>
              <a:rPr lang="nb-NO" sz="2200" dirty="0">
                <a:solidFill>
                  <a:srgbClr val="009D7F"/>
                </a:solidFill>
                <a:cs typeface="Times New Roman" pitchFamily="18" charset="0"/>
              </a:rPr>
              <a:t>void</a:t>
            </a:r>
            <a:r>
              <a:rPr lang="nb-NO" sz="2200" dirty="0">
                <a:cs typeface="Times New Roman" pitchFamily="18" charset="0"/>
              </a:rPr>
              <a:t> if the cat is only kept indoors.’                 </a:t>
            </a:r>
            <a:r>
              <a:rPr lang="nb-NO" sz="1400" dirty="0">
                <a:solidFill>
                  <a:schemeClr val="tx1"/>
                </a:solidFill>
                <a:cs typeface="Times New Roman" pitchFamily="18" charset="0"/>
              </a:rPr>
              <a:t>(The Emmeline case, Norwegian Supreme Court, 1993) </a:t>
            </a:r>
          </a:p>
          <a:p>
            <a:pPr eaLnBrk="1" hangingPunct="1"/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Consequence: many co-operatives </a:t>
            </a:r>
            <a:r>
              <a:rPr lang="nb-NO" sz="2200" dirty="0">
                <a:solidFill>
                  <a:srgbClr val="009D7F"/>
                </a:solidFill>
                <a:cs typeface="Times New Roman" pitchFamily="18" charset="0"/>
              </a:rPr>
              <a:t>forbid </a:t>
            </a:r>
            <a:r>
              <a:rPr lang="nb-NO" sz="2200" dirty="0">
                <a:cs typeface="Times New Roman" pitchFamily="18" charset="0"/>
              </a:rPr>
              <a:t>keeping</a:t>
            </a:r>
            <a:r>
              <a:rPr lang="nb-NO" sz="2200" dirty="0">
                <a:solidFill>
                  <a:srgbClr val="009D7F"/>
                </a:solidFill>
                <a:cs typeface="Times New Roman" pitchFamily="18" charset="0"/>
              </a:rPr>
              <a:t> 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of cats </a:t>
            </a:r>
            <a:r>
              <a:rPr lang="nb-NO" sz="2200" dirty="0">
                <a:solidFill>
                  <a:srgbClr val="009D7F"/>
                </a:solidFill>
                <a:cs typeface="Times New Roman" pitchFamily="18" charset="0"/>
              </a:rPr>
              <a:t>outdoors</a:t>
            </a:r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, but allow indoor keeping. </a:t>
            </a:r>
          </a:p>
          <a:p>
            <a:pPr eaLnBrk="1" hangingPunct="1"/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Keeping cats</a:t>
            </a:r>
            <a:r>
              <a:rPr lang="nb-NO" sz="2200" dirty="0">
                <a:cs typeface="Times New Roman" pitchFamily="18" charset="0"/>
              </a:rPr>
              <a:t> solely indoors if they are used to walking outdoors is contrary to the Norwegian Animal Welfare Act. </a:t>
            </a:r>
            <a:endParaRPr lang="nb-NO" sz="2200" dirty="0">
              <a:solidFill>
                <a:schemeClr val="tx1"/>
              </a:solidFill>
              <a:cs typeface="Times New Roman" pitchFamily="18" charset="0"/>
            </a:endParaRPr>
          </a:p>
          <a:p>
            <a:pPr eaLnBrk="1" hangingPunct="1"/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Housing co-operatives must accept that cats used to walking outdoors are allowed to continue outdoor stays. </a:t>
            </a:r>
          </a:p>
          <a:p>
            <a:pPr eaLnBrk="1" hangingPunct="1"/>
            <a:r>
              <a:rPr lang="nb-NO" sz="2200" dirty="0">
                <a:solidFill>
                  <a:schemeClr val="tx1"/>
                </a:solidFill>
                <a:cs typeface="Times New Roman" pitchFamily="18" charset="0"/>
              </a:rPr>
              <a:t>It is OK to make rules requiring ID-tagging and reproduction control of cats living in housing co-operatives. 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58940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76000" y="1844824"/>
            <a:ext cx="8388613" cy="444976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198000" indent="-1980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1980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4000" indent="-1980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1980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2000" indent="-1980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nb-NO" sz="2200" dirty="0">
                <a:cs typeface="Times New Roman" pitchFamily="18" charset="0"/>
              </a:rPr>
              <a:t>Rules requiring outdoor cats to </a:t>
            </a:r>
            <a:r>
              <a:rPr lang="nb-NO" sz="2200" dirty="0">
                <a:solidFill>
                  <a:srgbClr val="009D7F"/>
                </a:solidFill>
                <a:cs typeface="Times New Roman" pitchFamily="18" charset="0"/>
              </a:rPr>
              <a:t>stay on a leash</a:t>
            </a:r>
            <a:r>
              <a:rPr lang="nb-NO" sz="2200" dirty="0">
                <a:cs typeface="Times New Roman" pitchFamily="18" charset="0"/>
              </a:rPr>
              <a:t> </a:t>
            </a:r>
          </a:p>
          <a:p>
            <a:pPr fontAlgn="auto">
              <a:spcAft>
                <a:spcPts val="0"/>
              </a:spcAft>
            </a:pPr>
            <a:r>
              <a:rPr lang="nb-NO" sz="2200" dirty="0">
                <a:cs typeface="Times New Roman" pitchFamily="18" charset="0"/>
              </a:rPr>
              <a:t>The </a:t>
            </a:r>
            <a:r>
              <a:rPr lang="nb-NO" sz="2200" dirty="0" err="1">
                <a:cs typeface="Times New Roman" pitchFamily="18" charset="0"/>
              </a:rPr>
              <a:t>cat</a:t>
            </a:r>
            <a:r>
              <a:rPr lang="nb-NO" sz="2200" dirty="0">
                <a:cs typeface="Times New Roman" pitchFamily="18" charset="0"/>
              </a:rPr>
              <a:t> </a:t>
            </a:r>
            <a:r>
              <a:rPr lang="nb-NO" sz="2200" dirty="0" err="1">
                <a:cs typeface="Times New Roman" pitchFamily="18" charset="0"/>
              </a:rPr>
              <a:t>needs</a:t>
            </a:r>
            <a:r>
              <a:rPr lang="nb-NO" sz="2200" dirty="0">
                <a:cs typeface="Times New Roman" pitchFamily="18" charset="0"/>
              </a:rPr>
              <a:t> to </a:t>
            </a:r>
            <a:r>
              <a:rPr lang="nb-NO" sz="2200" dirty="0" err="1">
                <a:cs typeface="Times New Roman" pitchFamily="18" charset="0"/>
              </a:rPr>
              <a:t>explore</a:t>
            </a:r>
            <a:r>
              <a:rPr lang="nb-NO" sz="2200" dirty="0">
                <a:cs typeface="Times New Roman" pitchFamily="18" charset="0"/>
              </a:rPr>
              <a:t> and be </a:t>
            </a:r>
            <a:r>
              <a:rPr lang="nb-NO" sz="2200" dirty="0" err="1">
                <a:solidFill>
                  <a:srgbClr val="009D7F"/>
                </a:solidFill>
                <a:cs typeface="Times New Roman" pitchFamily="18" charset="0"/>
              </a:rPr>
              <a:t>active</a:t>
            </a:r>
            <a:r>
              <a:rPr lang="nb-NO" sz="2200" dirty="0">
                <a:solidFill>
                  <a:srgbClr val="009D7F"/>
                </a:solidFill>
                <a:cs typeface="Times New Roman" pitchFamily="18" charset="0"/>
              </a:rPr>
              <a:t> in all </a:t>
            </a:r>
            <a:r>
              <a:rPr lang="nb-NO" sz="2200" dirty="0" err="1">
                <a:solidFill>
                  <a:srgbClr val="009D7F"/>
                </a:solidFill>
                <a:cs typeface="Times New Roman" pitchFamily="18" charset="0"/>
              </a:rPr>
              <a:t>three</a:t>
            </a:r>
            <a:r>
              <a:rPr lang="nb-NO" sz="2200" dirty="0">
                <a:solidFill>
                  <a:srgbClr val="009D7F"/>
                </a:solidFill>
                <a:cs typeface="Times New Roman" pitchFamily="18" charset="0"/>
              </a:rPr>
              <a:t> </a:t>
            </a:r>
            <a:r>
              <a:rPr lang="nb-NO" sz="2200" dirty="0" err="1">
                <a:solidFill>
                  <a:srgbClr val="009D7F"/>
                </a:solidFill>
                <a:cs typeface="Times New Roman" pitchFamily="18" charset="0"/>
              </a:rPr>
              <a:t>dimensions</a:t>
            </a:r>
            <a:r>
              <a:rPr lang="nb-NO" sz="2200" dirty="0">
                <a:cs typeface="Times New Roman" pitchFamily="18" charset="0"/>
              </a:rPr>
              <a:t>. The cat will explore rough terrain, places difficult to access and other places where mice and rats may be found.</a:t>
            </a:r>
          </a:p>
          <a:p>
            <a:pPr fontAlgn="auto">
              <a:spcAft>
                <a:spcPts val="0"/>
              </a:spcAft>
            </a:pPr>
            <a:r>
              <a:rPr lang="nb-NO" sz="2200" dirty="0">
                <a:cs typeface="Times New Roman" pitchFamily="18" charset="0"/>
              </a:rPr>
              <a:t>If exploration is restricted, animals become frustrated and </a:t>
            </a:r>
            <a:r>
              <a:rPr lang="nb-NO" sz="2200" dirty="0">
                <a:solidFill>
                  <a:srgbClr val="009D7F"/>
                </a:solidFill>
                <a:cs typeface="Times New Roman" pitchFamily="18" charset="0"/>
              </a:rPr>
              <a:t>behavioural disturbances </a:t>
            </a:r>
            <a:r>
              <a:rPr lang="nb-NO" sz="2200" dirty="0">
                <a:cs typeface="Times New Roman" pitchFamily="18" charset="0"/>
              </a:rPr>
              <a:t>may develop, e.g. </a:t>
            </a:r>
            <a:r>
              <a:rPr lang="nb-NO" sz="2200" i="1" dirty="0" err="1">
                <a:cs typeface="Times New Roman" pitchFamily="18" charset="0"/>
              </a:rPr>
              <a:t>stereotypies</a:t>
            </a:r>
            <a:r>
              <a:rPr lang="nb-NO" sz="2200" i="1" dirty="0">
                <a:cs typeface="Times New Roman" pitchFamily="18" charset="0"/>
              </a:rPr>
              <a:t>, </a:t>
            </a:r>
            <a:r>
              <a:rPr lang="nb-NO" sz="2200" i="1" dirty="0" err="1">
                <a:cs typeface="Times New Roman" pitchFamily="18" charset="0"/>
              </a:rPr>
              <a:t>low</a:t>
            </a:r>
            <a:r>
              <a:rPr lang="nb-NO" sz="2200" i="1" dirty="0">
                <a:cs typeface="Times New Roman" pitchFamily="18" charset="0"/>
              </a:rPr>
              <a:t> </a:t>
            </a:r>
            <a:r>
              <a:rPr lang="nb-NO" sz="2200" i="1" dirty="0" err="1">
                <a:cs typeface="Times New Roman" pitchFamily="18" charset="0"/>
              </a:rPr>
              <a:t>threshold</a:t>
            </a:r>
            <a:r>
              <a:rPr lang="nb-NO" sz="2200" i="1" dirty="0">
                <a:cs typeface="Times New Roman" pitchFamily="18" charset="0"/>
              </a:rPr>
              <a:t> for </a:t>
            </a:r>
            <a:r>
              <a:rPr lang="nb-NO" sz="2200" i="1" dirty="0" err="1">
                <a:cs typeface="Times New Roman" pitchFamily="18" charset="0"/>
              </a:rPr>
              <a:t>aggression</a:t>
            </a:r>
            <a:r>
              <a:rPr lang="nb-NO" sz="2200" i="1" dirty="0">
                <a:cs typeface="Times New Roman" pitchFamily="18" charset="0"/>
              </a:rPr>
              <a:t> </a:t>
            </a:r>
            <a:r>
              <a:rPr lang="nb-NO" sz="2200" dirty="0">
                <a:cs typeface="Times New Roman" pitchFamily="18" charset="0"/>
              </a:rPr>
              <a:t>or </a:t>
            </a:r>
            <a:r>
              <a:rPr lang="nb-NO" sz="2200" dirty="0" err="1">
                <a:cs typeface="Times New Roman" pitchFamily="18" charset="0"/>
              </a:rPr>
              <a:t>even</a:t>
            </a:r>
            <a:r>
              <a:rPr lang="nb-NO" sz="2200" dirty="0">
                <a:cs typeface="Times New Roman" pitchFamily="18" charset="0"/>
              </a:rPr>
              <a:t> </a:t>
            </a:r>
            <a:r>
              <a:rPr lang="nb-NO" sz="2200" i="1" dirty="0" err="1">
                <a:cs typeface="Times New Roman" pitchFamily="18" charset="0"/>
              </a:rPr>
              <a:t>depression</a:t>
            </a:r>
            <a:r>
              <a:rPr lang="nb-NO" sz="2200" dirty="0">
                <a:cs typeface="Times New Roman" pitchFamily="18" charset="0"/>
              </a:rPr>
              <a:t>. Staying on a leash may be </a:t>
            </a:r>
            <a:r>
              <a:rPr lang="nb-NO" sz="2200" i="1" dirty="0">
                <a:cs typeface="Times New Roman" pitchFamily="18" charset="0"/>
              </a:rPr>
              <a:t>harmful</a:t>
            </a:r>
            <a:r>
              <a:rPr lang="nb-NO" sz="2200" dirty="0">
                <a:cs typeface="Times New Roman" pitchFamily="18" charset="0"/>
              </a:rPr>
              <a:t> as the cat’s movements gradually may reduce 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nb-NO" sz="2200" dirty="0">
                <a:cs typeface="Times New Roman" pitchFamily="18" charset="0"/>
              </a:rPr>
              <a:t>   the free wire length. </a:t>
            </a:r>
          </a:p>
          <a:p>
            <a:pPr fontAlgn="auto">
              <a:spcAft>
                <a:spcPts val="0"/>
              </a:spcAft>
            </a:pPr>
            <a:r>
              <a:rPr lang="nb-NO" sz="2200" i="1" dirty="0">
                <a:cs typeface="Times New Roman" pitchFamily="18" charset="0"/>
              </a:rPr>
              <a:t>Animal owners must show </a:t>
            </a:r>
            <a:r>
              <a:rPr lang="nb-NO" sz="2200" i="1" dirty="0">
                <a:solidFill>
                  <a:srgbClr val="009D7F"/>
                </a:solidFill>
                <a:cs typeface="Times New Roman" pitchFamily="18" charset="0"/>
              </a:rPr>
              <a:t>responsibility</a:t>
            </a:r>
            <a:r>
              <a:rPr lang="nb-NO" sz="2200" i="1" dirty="0">
                <a:cs typeface="Times New Roman" pitchFamily="18" charset="0"/>
              </a:rPr>
              <a:t>, and dog and cat owners must co-operate to uphold the rights of those wanting to keep a pet. </a:t>
            </a:r>
            <a:r>
              <a:rPr lang="nb-NO" sz="2300" i="1" dirty="0">
                <a:cs typeface="Times New Roman" pitchFamily="18" charset="0"/>
              </a:rPr>
              <a:t>  </a:t>
            </a:r>
            <a:r>
              <a:rPr lang="nb-NO" sz="1400" dirty="0">
                <a:cs typeface="Times New Roman" pitchFamily="18" charset="0"/>
              </a:rPr>
              <a:t>(Norwegian Association of House Cat </a:t>
            </a:r>
            <a:r>
              <a:rPr lang="nb-NO" sz="1400" dirty="0" err="1">
                <a:cs typeface="Times New Roman" pitchFamily="18" charset="0"/>
              </a:rPr>
              <a:t>Owners</a:t>
            </a:r>
            <a:r>
              <a:rPr lang="nb-NO" sz="1400" dirty="0">
                <a:cs typeface="Times New Roman" pitchFamily="18" charset="0"/>
              </a:rPr>
              <a:t>, </a:t>
            </a:r>
            <a:r>
              <a:rPr lang="nb-NO" sz="1400" dirty="0">
                <a:hlinkClick r:id="rId3"/>
              </a:rPr>
              <a:t>http://norskhuskattforening.net</a:t>
            </a:r>
            <a:r>
              <a:rPr lang="nb-NO" sz="1400" dirty="0"/>
              <a:t>)</a:t>
            </a:r>
            <a:endParaRPr lang="nb-NO" sz="1400" dirty="0">
              <a:cs typeface="Times New Roman" pitchFamily="18" charset="0"/>
            </a:endParaRPr>
          </a:p>
          <a:p>
            <a:pPr fontAlgn="auto">
              <a:spcAft>
                <a:spcPts val="0"/>
              </a:spcAft>
            </a:pPr>
            <a:endParaRPr lang="nb-NO" sz="2300" dirty="0"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3</a:t>
            </a:fld>
            <a:endParaRPr lang="nb-NO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A4793105-B926-4EF3-AEC4-9F0F59195216}"/>
              </a:ext>
            </a:extLst>
          </p:cNvPr>
          <p:cNvSpPr txBox="1">
            <a:spLocks noChangeArrowheads="1"/>
          </p:cNvSpPr>
          <p:nvPr/>
        </p:nvSpPr>
        <p:spPr>
          <a:xfrm>
            <a:off x="576000" y="331373"/>
            <a:ext cx="7572638" cy="1107996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009D7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3600" dirty="0"/>
              <a:t>Cats in housing co-operatives, indoors and outdoors II</a:t>
            </a:r>
          </a:p>
        </p:txBody>
      </p:sp>
    </p:spTree>
    <p:extLst>
      <p:ext uri="{BB962C8B-B14F-4D97-AF65-F5344CB8AC3E}">
        <p14:creationId xmlns:p14="http://schemas.microsoft.com/office/powerpoint/2010/main" val="3031061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1972"/>
            <a:ext cx="6958552" cy="1107996"/>
          </a:xfrm>
        </p:spPr>
        <p:txBody>
          <a:bodyPr/>
          <a:lstStyle/>
          <a:p>
            <a:pPr eaLnBrk="1" hangingPunct="1"/>
            <a:r>
              <a:rPr lang="nb-NO" sz="3600" dirty="0"/>
              <a:t>More on cats’ behaviour and welfare is found here </a:t>
            </a:r>
            <a:r>
              <a:rPr lang="nb-NO" sz="2800" dirty="0"/>
              <a:t>(in Norwegian)</a:t>
            </a:r>
            <a:endParaRPr lang="nb-NO" sz="36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539552" y="1988840"/>
            <a:ext cx="8332468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3"/>
              </a:rPr>
              <a:t>www.braastad.info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–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Braastad’s website on ethology, animal welfare, cats and human–animal relationship.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4"/>
              </a:rPr>
              <a:t>www.facebook.com/KattenAtferdVelferd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–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Facebook (Meta) site for the Norwegian cat book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5"/>
              </a:rPr>
              <a:t>www.etologi.no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–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website for the Norwegian Association of Ethologists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6"/>
              </a:rPr>
              <a:t>www.etologi-dyrevelferd.no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–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website on ethology and animal welfare for secondary schools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7"/>
              </a:rPr>
              <a:t>www.animalpickings.com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–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popular scientific website for </a:t>
            </a:r>
            <a:r>
              <a:rPr lang="nb-NO" sz="2000" dirty="0">
                <a:solidFill>
                  <a:srgbClr val="000000"/>
                </a:solidFill>
              </a:rPr>
              <a:t>the 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Research Group on Ethology and Animal Environment at the Norwegian University of Life Sciences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nb-NO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250341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2852" y="4053388"/>
            <a:ext cx="2664296" cy="1998222"/>
          </a:xfrm>
          <a:prstGeom prst="rect">
            <a:avLst/>
          </a:prstGeom>
        </p:spPr>
      </p:pic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5220072" y="4500088"/>
            <a:ext cx="2891208" cy="1449192"/>
          </a:xfrm>
          <a:prstGeom prst="wedgeRoundRectCallout">
            <a:avLst>
              <a:gd name="adj1" fmla="val -78538"/>
              <a:gd name="adj2" fmla="val 3567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we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have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our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secrets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no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ethologist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yet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knows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about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  <a:endParaRPr kumimoji="0" lang="nb-NO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Arial" charset="0"/>
            </a:endParaRPr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62" y="695151"/>
            <a:ext cx="4170394" cy="2780262"/>
          </a:xfrm>
          <a:prstGeom prst="rect">
            <a:avLst/>
          </a:prstGeom>
        </p:spPr>
      </p:pic>
      <p:sp>
        <p:nvSpPr>
          <p:cNvPr id="132101" name="AutoShape 3"/>
          <p:cNvSpPr>
            <a:spLocks noChangeArrowheads="1"/>
          </p:cNvSpPr>
          <p:nvPr/>
        </p:nvSpPr>
        <p:spPr bwMode="auto">
          <a:xfrm>
            <a:off x="5281948" y="1628800"/>
            <a:ext cx="3033712" cy="1530375"/>
          </a:xfrm>
          <a:prstGeom prst="wedgeRoundRectCallout">
            <a:avLst>
              <a:gd name="adj1" fmla="val -107108"/>
              <a:gd name="adj2" fmla="val -30286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Thank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you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for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listening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to Bjarne. He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believes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he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understands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me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7167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489597"/>
      </p:ext>
    </p:extLst>
  </p:cSld>
  <p:clrMapOvr>
    <a:masterClrMapping/>
  </p:clrMapOvr>
</p:sld>
</file>

<file path=ppt/theme/theme1.xml><?xml version="1.0" encoding="utf-8"?>
<a:theme xmlns:a="http://schemas.openxmlformats.org/drawingml/2006/main" name="NMBU 16:9 with footer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mbu_engelsk_4-3.pptx  -  Read-Only" id="{E03CE0D5-DEC8-43B6-AB4C-B238A283634D}" vid="{F412CE78-9104-440F-AF69-3AD6D89C6C15}"/>
    </a:ext>
  </a:extLst>
</a:theme>
</file>

<file path=ppt/theme/theme2.xml><?xml version="1.0" encoding="utf-8"?>
<a:theme xmlns:a="http://schemas.openxmlformats.org/drawingml/2006/main" name="2_Norsk PPT-mal 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5_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4D04241B6A2C49AEC0829EF2CEDC39" ma:contentTypeVersion="10" ma:contentTypeDescription="Create a new document." ma:contentTypeScope="" ma:versionID="8cb6642da07eca8b676722397af83821">
  <xsd:schema xmlns:xsd="http://www.w3.org/2001/XMLSchema" xmlns:xs="http://www.w3.org/2001/XMLSchema" xmlns:p="http://schemas.microsoft.com/office/2006/metadata/properties" xmlns:ns3="44bfa961-d78b-447a-878e-35665a8e91da" targetNamespace="http://schemas.microsoft.com/office/2006/metadata/properties" ma:root="true" ma:fieldsID="fed824015fb53f20ae12fe767caa57d0" ns3:_="">
    <xsd:import namespace="44bfa961-d78b-447a-878e-35665a8e91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bfa961-d78b-447a-878e-35665a8e91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E348AB-F6C4-449A-899C-7448A9A775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bfa961-d78b-447a-878e-35665a8e91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638A1F-54C3-4670-89D8-B1FFACE23D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A48EA6-061D-410C-9D29-53101D6FAAAF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44bfa961-d78b-447a-878e-35665a8e91d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nmbu_engelsk_4-3</Template>
  <TotalTime>0</TotalTime>
  <Words>729</Words>
  <Application>Microsoft Office PowerPoint</Application>
  <PresentationFormat>On-screen Show (4:3)</PresentationFormat>
  <Paragraphs>65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Comic Sans MS</vt:lpstr>
      <vt:lpstr>Symbol</vt:lpstr>
      <vt:lpstr>Tahoma</vt:lpstr>
      <vt:lpstr>Webdings</vt:lpstr>
      <vt:lpstr>Wingdings</vt:lpstr>
      <vt:lpstr>NMBU 16:9 with footer</vt:lpstr>
      <vt:lpstr>2_Norsk PPT-mal NMBU</vt:lpstr>
      <vt:lpstr>5_NMBU</vt:lpstr>
      <vt:lpstr>The Cat – Behaviour and Welfare  19. Keeping cats in  housing  co-operatives</vt:lpstr>
      <vt:lpstr> Problems with keeping cats in housing co-operatives</vt:lpstr>
      <vt:lpstr>Cats in housing co-operatives, indoors and outdoors I</vt:lpstr>
      <vt:lpstr>PowerPoint Presentation</vt:lpstr>
      <vt:lpstr>More on cats’ behaviour and welfare is found here (in Norwegian)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2020-02-04T13:28:50Z</dcterms:created>
  <dcterms:modified xsi:type="dcterms:W3CDTF">2022-09-20T17:21:56Z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kenneth.isaksen@nmbu.no</vt:lpwstr>
  </property>
  <property fmtid="{D5CDD505-2E9C-101B-9397-08002B2CF9AE}" pid="5" name="MSIP_Label_d0484126-3486-41a9-802e-7f1e2277276c_SetDate">
    <vt:lpwstr>2019-04-15T09:22:23.5926490Z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Extended_MSFT_Method">
    <vt:lpwstr>Automatic</vt:lpwstr>
  </property>
  <property fmtid="{D5CDD505-2E9C-101B-9397-08002B2CF9AE}" pid="9" name="Sensitivity">
    <vt:lpwstr>Internal</vt:lpwstr>
  </property>
  <property fmtid="{D5CDD505-2E9C-101B-9397-08002B2CF9AE}" pid="10" name="ContentTypeId">
    <vt:lpwstr>0x010100934D04241B6A2C49AEC0829EF2CEDC39</vt:lpwstr>
  </property>
</Properties>
</file>