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706" r:id="rId4"/>
    <p:sldMasterId id="2147483730" r:id="rId5"/>
    <p:sldMasterId id="2147483747" r:id="rId6"/>
  </p:sldMasterIdLst>
  <p:notesMasterIdLst>
    <p:notesMasterId r:id="rId20"/>
  </p:notesMasterIdLst>
  <p:sldIdLst>
    <p:sldId id="1132" r:id="rId7"/>
    <p:sldId id="713" r:id="rId8"/>
    <p:sldId id="1128" r:id="rId9"/>
    <p:sldId id="891" r:id="rId10"/>
    <p:sldId id="1090" r:id="rId11"/>
    <p:sldId id="1091" r:id="rId12"/>
    <p:sldId id="1092" r:id="rId13"/>
    <p:sldId id="1093" r:id="rId14"/>
    <p:sldId id="1094" r:id="rId15"/>
    <p:sldId id="1072" r:id="rId16"/>
    <p:sldId id="1133" r:id="rId17"/>
    <p:sldId id="1134" r:id="rId18"/>
    <p:sldId id="266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>
      <p:cViewPr varScale="1">
        <p:scale>
          <a:sx n="93" d="100"/>
          <a:sy n="93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7BCB6-54E2-467B-AC17-DEC87DDD0F4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71379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D8422-8ABE-4DD6-B3C8-6E031FE7ED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dirty="0" err="1"/>
              <a:t>Trykk</a:t>
            </a:r>
            <a:r>
              <a:rPr lang="en-GB" sz="1400" dirty="0"/>
              <a:t> </a:t>
            </a:r>
            <a:r>
              <a:rPr lang="en-GB" sz="1400" dirty="0" err="1"/>
              <a:t>Visningsfunksjonen</a:t>
            </a:r>
            <a:r>
              <a:rPr lang="en-GB" sz="1400" dirty="0"/>
              <a:t> </a:t>
            </a:r>
            <a:r>
              <a:rPr lang="en-GB" sz="1400" dirty="0" err="1"/>
              <a:t>så</a:t>
            </a:r>
            <a:r>
              <a:rPr lang="en-GB" sz="1400" dirty="0"/>
              <a:t> </a:t>
            </a:r>
            <a:r>
              <a:rPr lang="en-GB" sz="1400" dirty="0" err="1"/>
              <a:t>samme</a:t>
            </a:r>
            <a:r>
              <a:rPr lang="en-GB" sz="1400" dirty="0"/>
              <a:t> </a:t>
            </a:r>
            <a:r>
              <a:rPr lang="en-GB" sz="1400" dirty="0" err="1"/>
              <a:t>bilde</a:t>
            </a:r>
            <a:r>
              <a:rPr lang="en-GB" sz="1400" baseline="0" dirty="0"/>
              <a:t> </a:t>
            </a:r>
            <a:r>
              <a:rPr lang="en-GB" sz="1400" baseline="0" dirty="0" err="1"/>
              <a:t>er</a:t>
            </a:r>
            <a:r>
              <a:rPr lang="en-GB" sz="1400" baseline="0" dirty="0"/>
              <a:t> </a:t>
            </a:r>
            <a:r>
              <a:rPr lang="en-GB" sz="1400" baseline="0" dirty="0" err="1"/>
              <a:t>på</a:t>
            </a:r>
            <a:r>
              <a:rPr lang="en-GB" sz="1400" baseline="0" dirty="0"/>
              <a:t> PC </a:t>
            </a:r>
            <a:r>
              <a:rPr lang="en-GB" sz="1400" baseline="0" dirty="0" err="1"/>
              <a:t>og</a:t>
            </a:r>
            <a:r>
              <a:rPr lang="en-GB" sz="1400" baseline="0" dirty="0"/>
              <a:t> </a:t>
            </a:r>
            <a:r>
              <a:rPr lang="en-GB" sz="1400" baseline="0" dirty="0" err="1"/>
              <a:t>lerret</a:t>
            </a:r>
            <a:r>
              <a:rPr lang="en-GB" sz="1400" baseline="0" dirty="0"/>
              <a:t>!</a:t>
            </a:r>
          </a:p>
          <a:p>
            <a:pPr eaLnBrk="1" hangingPunct="1"/>
            <a:r>
              <a:rPr lang="en-GB" sz="1400" baseline="0" dirty="0" err="1"/>
              <a:t>Trykk</a:t>
            </a:r>
            <a:r>
              <a:rPr lang="en-GB" sz="1400" baseline="0" dirty="0"/>
              <a:t> </a:t>
            </a:r>
            <a:r>
              <a:rPr lang="en-GB" sz="1400" baseline="0" dirty="0" err="1"/>
              <a:t>deretter</a:t>
            </a:r>
            <a:r>
              <a:rPr lang="en-GB" sz="1400" baseline="0" dirty="0"/>
              <a:t> </a:t>
            </a:r>
            <a:r>
              <a:rPr lang="en-GB" sz="1400" baseline="0" dirty="0" err="1"/>
              <a:t>lenken</a:t>
            </a:r>
            <a:r>
              <a:rPr lang="en-GB" sz="1400" baseline="0" dirty="0"/>
              <a:t>.</a:t>
            </a:r>
            <a:endParaRPr lang="en-GB" sz="1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0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6B581-B799-46BD-932D-08255CD956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11670" indent="-196796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87184" indent="-157437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02058" indent="-157437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16931" indent="-157437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31805" indent="-15743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046679" indent="-15743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361552" indent="-15743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676426" indent="-15743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6ABD35-9A01-4725-88ED-F1F21C945CEE}" type="slidenum">
              <a:rPr lang="nb-NO" sz="800"/>
              <a:pPr/>
              <a:t>2</a:t>
            </a:fld>
            <a:endParaRPr lang="nb-NO" sz="8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3250" y="528638"/>
            <a:ext cx="3448050" cy="25860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131" y="3273515"/>
            <a:ext cx="3400728" cy="30625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Positive effekter av omgang med katt     Antrozoologisenteret                             Bjarne O. Braastad, NMBU ©</a:t>
            </a:r>
          </a:p>
        </p:txBody>
      </p:sp>
    </p:spTree>
    <p:extLst>
      <p:ext uri="{BB962C8B-B14F-4D97-AF65-F5344CB8AC3E}">
        <p14:creationId xmlns:p14="http://schemas.microsoft.com/office/powerpoint/2010/main" val="421963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6ABD35-9A01-4725-88ED-F1F21C945CEE}" type="slidenum">
              <a:rPr lang="nb-NO" sz="1200" smtClean="0"/>
              <a:pPr/>
              <a:t>3</a:t>
            </a:fld>
            <a:endParaRPr lang="nb-NO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63588"/>
            <a:ext cx="4987925" cy="37417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98" y="4734111"/>
            <a:ext cx="4966079" cy="44290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126388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1BFC5-B6FC-47C6-BEE4-41E942D7797D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120698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95DF2-425D-4CF4-8D99-D5277ABF3165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18404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F8BF27-0C28-4BE1-93D3-5D80D6A2A750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152018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6C7FC-6A81-47CF-8C54-B16D3B927D06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19375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04A4F-2C7B-438E-8A97-6342CB845BBE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23003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11670" indent="-196796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787184" indent="-157437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02058" indent="-157437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16931" indent="-157437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31805" indent="-15743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046679" indent="-15743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361552" indent="-15743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676426" indent="-157437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6ABD35-9A01-4725-88ED-F1F21C945CEE}" type="slidenum">
              <a:rPr lang="nb-NO" sz="800"/>
              <a:pPr/>
              <a:t>9</a:t>
            </a:fld>
            <a:endParaRPr lang="nb-NO" sz="8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3250" y="528638"/>
            <a:ext cx="3448050" cy="25860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131" y="3273515"/>
            <a:ext cx="3400728" cy="30625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29337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0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4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34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1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56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8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77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82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8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886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2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5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8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50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21494" y="2617200"/>
            <a:ext cx="8046506" cy="738664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21494" y="3502800"/>
            <a:ext cx="8046506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3956400"/>
            <a:ext cx="8046506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521494" y="6264001"/>
            <a:ext cx="2111906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2442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73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719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08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2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117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4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518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2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0106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4419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82910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7810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0825" y="1316038"/>
            <a:ext cx="3468688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1913" y="1316038"/>
            <a:ext cx="34686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1F3C-8636-4F56-A492-0DA665029C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8101013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1" y="1800000"/>
            <a:ext cx="8101406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22281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205000"/>
            <a:ext cx="7992000" cy="738664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090600"/>
            <a:ext cx="7992000" cy="4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3538" y="4077072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50429"/>
            <a:ext cx="8064000" cy="18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6.wmf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521494" y="945000"/>
            <a:ext cx="7191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9D7F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521494" y="6264001"/>
            <a:ext cx="20574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56000" y="404874"/>
            <a:ext cx="673200" cy="5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5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fld id="{9C335BD2-5135-4752-9777-E4CD151E3AD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>
                <a:latin typeface="Arial"/>
                <a:cs typeface="+mn-cs"/>
              </a:rPr>
              <a:t>Norwegian University of Life Sciences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+mn-cs"/>
              </a:rPr>
              <a:t>The Cat - Behaviour and Welfare - Bjarne O. Braastad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6503D8D-F27D-49CA-A299-3589FD585F6D}" type="slidenum">
              <a:rPr lang="nb-NO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latin typeface="Arial"/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astad.info/" TargetMode="External"/><Relationship Id="rId7" Type="http://schemas.openxmlformats.org/officeDocument/2006/relationships/hyperlink" Target="http://www.animalpicking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etologi-dyrevelferd.no/" TargetMode="External"/><Relationship Id="rId5" Type="http://schemas.openxmlformats.org/officeDocument/2006/relationships/hyperlink" Target="http://www.etologi.no/" TargetMode="External"/><Relationship Id="rId4" Type="http://schemas.openxmlformats.org/officeDocument/2006/relationships/hyperlink" Target="http://www.facebook.com/KattenAtferdVelfer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7808" y="883015"/>
            <a:ext cx="8010192" cy="2339102"/>
          </a:xfrm>
        </p:spPr>
        <p:txBody>
          <a:bodyPr/>
          <a:lstStyle/>
          <a:p>
            <a:pPr eaLnBrk="1" hangingPunct="1"/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– Behaviour and Welfare</a:t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Relationship between cats and humans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000" y="3412684"/>
            <a:ext cx="5638800" cy="2176556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z="2800" b="1" dirty="0">
                <a:solidFill>
                  <a:schemeClr val="bg1"/>
                </a:solidFill>
              </a:rPr>
              <a:t>Bjarne O. Braastad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dirty="0"/>
              <a:t>Professor of Ethology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/>
              <a:t>Department of Animal and Aquacultural Sciences, 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>
                <a:solidFill>
                  <a:schemeClr val="bg1"/>
                </a:solidFill>
              </a:rPr>
              <a:t>Norwegian University of Life Sciences, </a:t>
            </a:r>
            <a:r>
              <a:rPr lang="nb-NO" sz="1600" dirty="0"/>
              <a:t>NMBU, Ås, Norway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8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6233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bild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5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447" y="6395768"/>
            <a:ext cx="2891208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E8CAB-9E1F-487B-9AE4-C60737AEF540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CB61FD7-5409-4A8D-8E40-17A2C1C1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72140"/>
            <a:ext cx="4758000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322784"/>
            <a:ext cx="7380376" cy="1569660"/>
          </a:xfrm>
        </p:spPr>
        <p:txBody>
          <a:bodyPr/>
          <a:lstStyle/>
          <a:p>
            <a:pPr eaLnBrk="1" hangingPunct="1"/>
            <a:r>
              <a:rPr lang="nb-NO" sz="3400" dirty="0"/>
              <a:t>Examples of positive effects of animals on humans, including animal-assisted interventions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611559" y="2204864"/>
            <a:ext cx="7956441" cy="3600400"/>
          </a:xfrm>
        </p:spPr>
        <p:txBody>
          <a:bodyPr/>
          <a:lstStyle/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i="1" dirty="0" err="1">
                <a:cs typeface="Times New Roman" pitchFamily="18" charset="0"/>
              </a:rPr>
              <a:t>Children’s</a:t>
            </a:r>
            <a:r>
              <a:rPr lang="nb-NO" sz="2000" i="1" dirty="0">
                <a:cs typeface="Times New Roman" pitchFamily="18" charset="0"/>
              </a:rPr>
              <a:t> </a:t>
            </a:r>
            <a:r>
              <a:rPr lang="nb-NO" sz="2000" dirty="0" err="1">
                <a:cs typeface="Times New Roman" pitchFamily="18" charset="0"/>
              </a:rPr>
              <a:t>psychological</a:t>
            </a:r>
            <a:r>
              <a:rPr lang="nb-NO" sz="2000" dirty="0">
                <a:cs typeface="Times New Roman" pitchFamily="18" charset="0"/>
              </a:rPr>
              <a:t> </a:t>
            </a:r>
            <a:r>
              <a:rPr lang="nb-NO" sz="2000" dirty="0" err="1">
                <a:cs typeface="Times New Roman" pitchFamily="18" charset="0"/>
              </a:rPr>
              <a:t>development</a:t>
            </a:r>
            <a:endParaRPr lang="nb-NO" sz="20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A comrade for </a:t>
            </a:r>
            <a:r>
              <a:rPr lang="nb-NO" sz="2000" i="1" dirty="0">
                <a:solidFill>
                  <a:schemeClr val="tx1"/>
                </a:solidFill>
                <a:cs typeface="Times New Roman" pitchFamily="18" charset="0"/>
              </a:rPr>
              <a:t>adults </a:t>
            </a:r>
          </a:p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Social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contact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with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i="1" dirty="0" err="1">
                <a:solidFill>
                  <a:schemeClr val="tx1"/>
                </a:solidFill>
                <a:cs typeface="Times New Roman" pitchFamily="18" charset="0"/>
              </a:rPr>
              <a:t>elderly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in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nursing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homes</a:t>
            </a:r>
            <a:endParaRPr lang="nb-NO" sz="20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i="1" dirty="0" err="1">
                <a:cs typeface="Times New Roman" pitchFamily="18" charset="0"/>
              </a:rPr>
              <a:t>Visiting</a:t>
            </a:r>
            <a:r>
              <a:rPr lang="nb-NO" sz="2000" i="1" dirty="0">
                <a:cs typeface="Times New Roman" pitchFamily="18" charset="0"/>
              </a:rPr>
              <a:t> </a:t>
            </a:r>
            <a:r>
              <a:rPr lang="nb-NO" sz="2000" i="1" dirty="0" err="1">
                <a:cs typeface="Times New Roman" pitchFamily="18" charset="0"/>
              </a:rPr>
              <a:t>animals</a:t>
            </a:r>
            <a:r>
              <a:rPr lang="nb-NO" sz="20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in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nursing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homes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>
                <a:cs typeface="Times New Roman" pitchFamily="18" charset="0"/>
              </a:rPr>
              <a:t>and hospitals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dirty="0">
                <a:cs typeface="Times New Roman" pitchFamily="18" charset="0"/>
              </a:rPr>
              <a:t>Humans with </a:t>
            </a:r>
            <a:r>
              <a:rPr lang="nb-NO" sz="2000" i="1" dirty="0">
                <a:cs typeface="Times New Roman" pitchFamily="18" charset="0"/>
              </a:rPr>
              <a:t>mental illness</a:t>
            </a:r>
            <a:r>
              <a:rPr lang="nb-NO" sz="2000" dirty="0">
                <a:cs typeface="Times New Roman" pitchFamily="18" charset="0"/>
              </a:rPr>
              <a:t>, e.g. depression/anxiety</a:t>
            </a:r>
            <a:endParaRPr lang="nb-NO" sz="20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dirty="0" err="1">
                <a:cs typeface="Times New Roman" pitchFamily="18" charset="0"/>
              </a:rPr>
              <a:t>Children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with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i="1" dirty="0" err="1">
                <a:solidFill>
                  <a:schemeClr val="tx1"/>
                </a:solidFill>
                <a:cs typeface="Times New Roman" pitchFamily="18" charset="0"/>
              </a:rPr>
              <a:t>autism</a:t>
            </a:r>
            <a:endParaRPr lang="nb-NO" sz="2000" i="1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i="1" dirty="0">
                <a:solidFill>
                  <a:schemeClr val="tx1"/>
                </a:solidFill>
                <a:cs typeface="Times New Roman" pitchFamily="18" charset="0"/>
              </a:rPr>
              <a:t>Violent </a:t>
            </a:r>
            <a:r>
              <a:rPr lang="nb-NO" sz="2000" i="1" dirty="0" err="1">
                <a:solidFill>
                  <a:schemeClr val="tx1"/>
                </a:solidFill>
                <a:cs typeface="Times New Roman" pitchFamily="18" charset="0"/>
              </a:rPr>
              <a:t>criminals</a:t>
            </a:r>
            <a:r>
              <a:rPr lang="nb-NO" sz="20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in prison </a:t>
            </a:r>
          </a:p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i="1" dirty="0" err="1">
                <a:solidFill>
                  <a:schemeClr val="tx1"/>
                </a:solidFill>
                <a:cs typeface="Times New Roman" pitchFamily="18" charset="0"/>
              </a:rPr>
              <a:t>Occupational</a:t>
            </a:r>
            <a:r>
              <a:rPr lang="nb-NO" sz="20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i="1" dirty="0" err="1">
                <a:solidFill>
                  <a:schemeClr val="tx1"/>
                </a:solidFill>
                <a:cs typeface="Times New Roman" pitchFamily="18" charset="0"/>
              </a:rPr>
              <a:t>therapy</a:t>
            </a:r>
            <a:r>
              <a:rPr lang="nb-NO" sz="20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for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youth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with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behavioural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distrurbances</a:t>
            </a:r>
            <a:endParaRPr lang="nb-NO" sz="20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buSzPct val="100000"/>
              <a:buFont typeface="Symbol" pitchFamily="18" charset="2"/>
              <a:buChar char=""/>
            </a:pPr>
            <a:r>
              <a:rPr lang="nb-NO" sz="2000" i="1" dirty="0">
                <a:cs typeface="Times New Roman" pitchFamily="18" charset="0"/>
              </a:rPr>
              <a:t>Green </a:t>
            </a:r>
            <a:r>
              <a:rPr lang="nb-NO" sz="2000" i="1" dirty="0" err="1">
                <a:cs typeface="Times New Roman" pitchFamily="18" charset="0"/>
              </a:rPr>
              <a:t>care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nb-NO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–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farm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animals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and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pets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as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work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training and </a:t>
            </a:r>
            <a:r>
              <a:rPr lang="nb-NO" sz="2000" dirty="0" err="1">
                <a:solidFill>
                  <a:schemeClr val="tx1"/>
                </a:solidFill>
                <a:cs typeface="Times New Roman" pitchFamily="18" charset="0"/>
              </a:rPr>
              <a:t>therapy</a:t>
            </a:r>
            <a:r>
              <a:rPr lang="nb-NO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36096" y="6381328"/>
            <a:ext cx="2891208" cy="153888"/>
          </a:xfrm>
        </p:spPr>
        <p:txBody>
          <a:bodyPr/>
          <a:lstStyle/>
          <a:p>
            <a:r>
              <a:rPr lang="nb-NO" dirty="0"/>
              <a:t>Norwegian </a:t>
            </a:r>
            <a:r>
              <a:rPr lang="nb-NO" dirty="0" err="1"/>
              <a:t>University</a:t>
            </a:r>
            <a:r>
              <a:rPr lang="nb-NO" dirty="0"/>
              <a:t> of Life Sciences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99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1972"/>
            <a:ext cx="69585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More on cats’ behaviour and welfare is found here </a:t>
            </a:r>
            <a:r>
              <a:rPr lang="nb-NO" sz="2800" dirty="0"/>
              <a:t>(in Norwegian)</a:t>
            </a:r>
            <a:endParaRPr lang="nb-NO" sz="3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9552" y="1988840"/>
            <a:ext cx="83324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www.braastad.info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Braastad’s website on ethology, animal welfare, cats and human–animal relationship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www.facebook.com/KattenAtferdVelferd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Facebook (Meta) site for the Norwegian cat 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5"/>
              </a:rPr>
              <a:t>www.etologi.no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website for the Norwegian Association of Ethologists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6"/>
              </a:rPr>
              <a:t>www.etologi-dyrevelferd.no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website on ethology and animal welfare for secondary schools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7"/>
              </a:rPr>
              <a:t>www.animalpickings.com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popular scientific website for the Research Group on Ethology and Animal Environment at the Norwegian University of Life 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034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4053388"/>
            <a:ext cx="2664296" cy="1998222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220072" y="4500088"/>
            <a:ext cx="2891208" cy="1449192"/>
          </a:xfrm>
          <a:prstGeom prst="wedgeRoundRectCallout">
            <a:avLst>
              <a:gd name="adj1" fmla="val -78538"/>
              <a:gd name="adj2" fmla="val 3567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we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have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our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secrets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no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ethologist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yet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knows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about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" y="695151"/>
            <a:ext cx="4170394" cy="2780262"/>
          </a:xfrm>
          <a:prstGeom prst="rect">
            <a:avLst/>
          </a:prstGeom>
        </p:spPr>
      </p:pic>
      <p:sp>
        <p:nvSpPr>
          <p:cNvPr id="132101" name="AutoShape 3"/>
          <p:cNvSpPr>
            <a:spLocks noChangeArrowheads="1"/>
          </p:cNvSpPr>
          <p:nvPr/>
        </p:nvSpPr>
        <p:spPr bwMode="auto">
          <a:xfrm>
            <a:off x="5281948" y="1628800"/>
            <a:ext cx="3033712" cy="1530375"/>
          </a:xfrm>
          <a:prstGeom prst="wedgeRoundRectCallout">
            <a:avLst>
              <a:gd name="adj1" fmla="val -107108"/>
              <a:gd name="adj2" fmla="val -30286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Thank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you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for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listening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to Bjarne. He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believes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he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understands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16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747263"/>
            <a:ext cx="7269361" cy="1969770"/>
          </a:xfrm>
        </p:spPr>
        <p:txBody>
          <a:bodyPr/>
          <a:lstStyle/>
          <a:p>
            <a:pPr eaLnBrk="1" hangingPunct="1"/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cats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32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  <a: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32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3200" dirty="0">
              <a:solidFill>
                <a:srgbClr val="E9EE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1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/>
        </p:nvSpPr>
        <p:spPr>
          <a:xfrm>
            <a:off x="395536" y="260648"/>
            <a:ext cx="831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solidFill>
                  <a:srgbClr val="009D7F"/>
                </a:solidFill>
                <a:latin typeface="+mj-lt"/>
              </a:rPr>
              <a:t>Books</a:t>
            </a:r>
            <a:r>
              <a:rPr lang="nb-NO" sz="2800" dirty="0">
                <a:solidFill>
                  <a:srgbClr val="009D7F"/>
                </a:solidFill>
                <a:latin typeface="+mj-lt"/>
              </a:rPr>
              <a:t> </a:t>
            </a:r>
            <a:r>
              <a:rPr lang="nb-NO" sz="2800" dirty="0" err="1">
                <a:solidFill>
                  <a:srgbClr val="009D7F"/>
                </a:solidFill>
                <a:latin typeface="+mj-lt"/>
              </a:rPr>
              <a:t>on</a:t>
            </a:r>
            <a:r>
              <a:rPr lang="nb-NO" sz="2800" dirty="0">
                <a:solidFill>
                  <a:srgbClr val="009D7F"/>
                </a:solidFill>
                <a:latin typeface="+mj-lt"/>
              </a:rPr>
              <a:t> </a:t>
            </a:r>
            <a:r>
              <a:rPr lang="nb-NO" sz="2800" dirty="0" err="1">
                <a:solidFill>
                  <a:srgbClr val="009D7F"/>
                </a:solidFill>
                <a:latin typeface="+mj-lt"/>
              </a:rPr>
              <a:t>the</a:t>
            </a:r>
            <a:r>
              <a:rPr lang="nb-NO" sz="2800" dirty="0">
                <a:solidFill>
                  <a:srgbClr val="009D7F"/>
                </a:solidFill>
                <a:latin typeface="+mj-lt"/>
              </a:rPr>
              <a:t> </a:t>
            </a:r>
            <a:r>
              <a:rPr lang="nb-NO" sz="2800" dirty="0" err="1">
                <a:solidFill>
                  <a:srgbClr val="009D7F"/>
                </a:solidFill>
                <a:latin typeface="+mj-lt"/>
              </a:rPr>
              <a:t>relationship</a:t>
            </a:r>
            <a:r>
              <a:rPr lang="nb-NO" sz="2800" dirty="0">
                <a:solidFill>
                  <a:srgbClr val="009D7F"/>
                </a:solidFill>
                <a:latin typeface="+mj-lt"/>
              </a:rPr>
              <a:t> </a:t>
            </a:r>
            <a:r>
              <a:rPr lang="nb-NO" sz="2800" dirty="0" err="1">
                <a:solidFill>
                  <a:srgbClr val="009D7F"/>
                </a:solidFill>
                <a:latin typeface="+mj-lt"/>
              </a:rPr>
              <a:t>between</a:t>
            </a:r>
            <a:r>
              <a:rPr lang="nb-NO" sz="2800" dirty="0">
                <a:solidFill>
                  <a:srgbClr val="009D7F"/>
                </a:solidFill>
                <a:latin typeface="+mj-lt"/>
              </a:rPr>
              <a:t> </a:t>
            </a:r>
            <a:r>
              <a:rPr lang="nb-NO" sz="2800" dirty="0" err="1">
                <a:solidFill>
                  <a:srgbClr val="009D7F"/>
                </a:solidFill>
                <a:latin typeface="+mj-lt"/>
              </a:rPr>
              <a:t>cats</a:t>
            </a:r>
            <a:r>
              <a:rPr lang="nb-NO" sz="2800" dirty="0">
                <a:solidFill>
                  <a:srgbClr val="009D7F"/>
                </a:solidFill>
                <a:latin typeface="+mj-lt"/>
              </a:rPr>
              <a:t> and </a:t>
            </a:r>
            <a:r>
              <a:rPr lang="nb-NO" sz="2800" dirty="0" err="1">
                <a:solidFill>
                  <a:srgbClr val="009D7F"/>
                </a:solidFill>
                <a:latin typeface="+mj-lt"/>
              </a:rPr>
              <a:t>humans</a:t>
            </a:r>
            <a:endParaRPr lang="nb-NO" sz="2800" dirty="0">
              <a:solidFill>
                <a:srgbClr val="009D7F"/>
              </a:solidFill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56208" y="6372140"/>
            <a:ext cx="2891208" cy="153888"/>
          </a:xfrm>
        </p:spPr>
        <p:txBody>
          <a:bodyPr/>
          <a:lstStyle/>
          <a:p>
            <a:r>
              <a:rPr lang="nb-NO" dirty="0"/>
              <a:t>Norwegian </a:t>
            </a:r>
            <a:r>
              <a:rPr lang="nb-NO" dirty="0" err="1"/>
              <a:t>University</a:t>
            </a:r>
            <a:r>
              <a:rPr lang="nb-NO" dirty="0"/>
              <a:t> of Life Sciences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52" y="1396762"/>
            <a:ext cx="2718912" cy="4388296"/>
          </a:xfrm>
          <a:prstGeom prst="rect">
            <a:avLst/>
          </a:prstGeom>
        </p:spPr>
      </p:pic>
      <p:pic>
        <p:nvPicPr>
          <p:cNvPr id="7" name="Picture 6" descr="A cat with its mouth open&#10;&#10;Description automatically generated">
            <a:extLst>
              <a:ext uri="{FF2B5EF4-FFF2-40B4-BE49-F238E27FC236}">
                <a16:creationId xmlns:a16="http://schemas.microsoft.com/office/drawing/2014/main" id="{FF6775A6-F118-499A-98C2-B613AD91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25" y="1396762"/>
            <a:ext cx="3002261" cy="4419257"/>
          </a:xfrm>
          <a:prstGeom prst="rect">
            <a:avLst/>
          </a:prstGeom>
        </p:spPr>
      </p:pic>
      <p:pic>
        <p:nvPicPr>
          <p:cNvPr id="12" name="Picture 11" descr="A cat sitting on top of a book&#10;&#10;Description automatically generated">
            <a:extLst>
              <a:ext uri="{FF2B5EF4-FFF2-40B4-BE49-F238E27FC236}">
                <a16:creationId xmlns:a16="http://schemas.microsoft.com/office/drawing/2014/main" id="{82AFC538-F777-4D5D-A233-BF9BAFC9C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36" y="1396763"/>
            <a:ext cx="2955226" cy="44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:\My Documents\Bokmanus Katter\Kattebilder\IMG_3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669510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49584" y="331972"/>
            <a:ext cx="78448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9D7F"/>
                </a:solidFill>
                <a:latin typeface="+mj-lt"/>
              </a:rPr>
              <a:t>Many collect animal figures 	             </a:t>
            </a:r>
          </a:p>
          <a:p>
            <a:r>
              <a:rPr lang="en-US" sz="2800" dirty="0">
                <a:solidFill>
                  <a:srgbClr val="009D7F"/>
                </a:solidFill>
                <a:latin typeface="+mj-lt"/>
              </a:rPr>
              <a:t>– and cats are among the most popular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38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7C2617-C5E6-427C-8393-01FEC9325CA8}" type="slidenum">
              <a:rPr lang="nb-NO"/>
              <a:pPr>
                <a:defRPr/>
              </a:pPr>
              <a:t>4</a:t>
            </a:fld>
            <a:endParaRPr lang="nb-NO"/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683568" y="331972"/>
            <a:ext cx="70567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3200" dirty="0">
                <a:solidFill>
                  <a:srgbClr val="009D7F"/>
                </a:solidFill>
                <a:latin typeface="+mj-lt"/>
              </a:rPr>
              <a:t>Self-reported social attachment to cats among cat owners (scale 1–10) </a:t>
            </a:r>
          </a:p>
        </p:txBody>
      </p:sp>
      <p:pic>
        <p:nvPicPr>
          <p:cNvPr id="104453" name="Picture 3" descr="Katt-menneskebånd 1"/>
          <p:cNvPicPr>
            <a:picLocks noChangeAspect="1" noChangeArrowheads="1"/>
          </p:cNvPicPr>
          <p:nvPr/>
        </p:nvPicPr>
        <p:blipFill>
          <a:blip r:embed="rId3" cstate="print"/>
          <a:srcRect l="4817" t="6577" r="23344" b="32883"/>
          <a:stretch>
            <a:fillRect/>
          </a:stretch>
        </p:blipFill>
        <p:spPr bwMode="auto">
          <a:xfrm>
            <a:off x="899592" y="1340768"/>
            <a:ext cx="71671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Text Box 4"/>
          <p:cNvSpPr txBox="1">
            <a:spLocks noChangeArrowheads="1"/>
          </p:cNvSpPr>
          <p:nvPr/>
        </p:nvSpPr>
        <p:spPr bwMode="auto">
          <a:xfrm>
            <a:off x="576000" y="5361948"/>
            <a:ext cx="79560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Average</a:t>
            </a:r>
            <a:r>
              <a:rPr lang="en-GB" sz="1800" dirty="0"/>
              <a:t>: 8.7 on the 1–10 scale, N=395.</a:t>
            </a:r>
          </a:p>
          <a:p>
            <a:pPr>
              <a:spcBef>
                <a:spcPct val="50000"/>
              </a:spcBef>
            </a:pPr>
            <a:r>
              <a:rPr lang="en-GB" sz="1200" dirty="0"/>
              <a:t>(</a:t>
            </a:r>
            <a:r>
              <a:rPr lang="en-GB" sz="1200" dirty="0" err="1"/>
              <a:t>Sandem</a:t>
            </a:r>
            <a:r>
              <a:rPr lang="en-GB" sz="1200" dirty="0"/>
              <a:t>, 1998, The social bond between cats and humans. MSc thesis, Norwegian University of Life Sciences)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67582" y="6372140"/>
            <a:ext cx="4758000" cy="153888"/>
          </a:xfrm>
        </p:spPr>
        <p:txBody>
          <a:bodyPr/>
          <a:lstStyle/>
          <a:p>
            <a:r>
              <a:rPr lang="en-US"/>
              <a:t>The Cat - Behaviour and Welfare - Bjarne O. Braastad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42224-0AA9-43FF-863E-C631A1A21BD6}"/>
              </a:ext>
            </a:extLst>
          </p:cNvPr>
          <p:cNvSpPr txBox="1"/>
          <p:nvPr/>
        </p:nvSpPr>
        <p:spPr>
          <a:xfrm>
            <a:off x="3960168" y="4718469"/>
            <a:ext cx="2268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Attachment score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90762B-82C5-4428-9BAE-CB776F81D3CA}"/>
              </a:ext>
            </a:extLst>
          </p:cNvPr>
          <p:cNvSpPr txBox="1"/>
          <p:nvPr/>
        </p:nvSpPr>
        <p:spPr>
          <a:xfrm rot="16200000">
            <a:off x="-56756" y="2571991"/>
            <a:ext cx="2268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No. of </a:t>
            </a:r>
            <a:r>
              <a:rPr lang="nb-NO" dirty="0" err="1"/>
              <a:t>cat</a:t>
            </a:r>
            <a:r>
              <a:rPr lang="nb-NO" dirty="0"/>
              <a:t> </a:t>
            </a:r>
            <a:r>
              <a:rPr lang="nb-NO" dirty="0" err="1"/>
              <a:t>owners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376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94B01E-1901-4139-914D-ECCD714DF910}" type="slidenum">
              <a:rPr lang="nb-NO"/>
              <a:pPr>
                <a:defRPr/>
              </a:pPr>
              <a:t>5</a:t>
            </a:fld>
            <a:endParaRPr lang="nb-NO"/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550788" y="404665"/>
            <a:ext cx="754694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3200" dirty="0">
                <a:solidFill>
                  <a:srgbClr val="009D7F"/>
                </a:solidFill>
              </a:rPr>
              <a:t>Social attachment to cats by owners </a:t>
            </a:r>
            <a:r>
              <a:rPr lang="nb-NO" sz="3200" dirty="0">
                <a:solidFill>
                  <a:srgbClr val="009D7F"/>
                </a:solidFill>
                <a:latin typeface="+mn-lt"/>
              </a:rPr>
              <a:t>– the </a:t>
            </a:r>
            <a:r>
              <a:rPr lang="nb-NO" sz="3200" dirty="0">
                <a:solidFill>
                  <a:srgbClr val="009D7F"/>
                </a:solidFill>
              </a:rPr>
              <a:t>gender effect </a:t>
            </a:r>
            <a:r>
              <a:rPr lang="nb-NO" sz="3400" dirty="0">
                <a:solidFill>
                  <a:srgbClr val="009D7F"/>
                </a:solidFill>
              </a:rPr>
              <a:t>(</a:t>
            </a:r>
            <a:r>
              <a:rPr lang="nb-NO" sz="3200" dirty="0">
                <a:solidFill>
                  <a:srgbClr val="009D7F"/>
                </a:solidFill>
              </a:rPr>
              <a:t>scores on 1–10 scale)</a:t>
            </a:r>
            <a:r>
              <a:rPr lang="nb-NO" sz="3200" dirty="0">
                <a:solidFill>
                  <a:srgbClr val="009D7F"/>
                </a:solidFill>
                <a:latin typeface="+mn-lt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9592" y="6372322"/>
            <a:ext cx="4758000" cy="153888"/>
          </a:xfrm>
        </p:spPr>
        <p:txBody>
          <a:bodyPr/>
          <a:lstStyle/>
          <a:p>
            <a:r>
              <a:rPr lang="en-US" dirty="0"/>
              <a:t>The Cat - Behaviour and Welfare - Bjarne O. Braastad</a:t>
            </a:r>
            <a:endParaRPr lang="nb-N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25BA5B-E1D0-40F4-A991-71EDC638C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19275"/>
              </p:ext>
            </p:extLst>
          </p:nvPr>
        </p:nvGraphicFramePr>
        <p:xfrm>
          <a:off x="1080056" y="1916832"/>
          <a:ext cx="7164352" cy="361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720">
                  <a:extLst>
                    <a:ext uri="{9D8B030D-6E8A-4147-A177-3AD203B41FA5}">
                      <a16:colId xmlns:a16="http://schemas.microsoft.com/office/drawing/2014/main" val="13094699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889971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14862795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15559731"/>
                    </a:ext>
                  </a:extLst>
                </a:gridCol>
                <a:gridCol w="1624908">
                  <a:extLst>
                    <a:ext uri="{9D8B030D-6E8A-4147-A177-3AD203B41FA5}">
                      <a16:colId xmlns:a16="http://schemas.microsoft.com/office/drawing/2014/main" val="2317455141"/>
                    </a:ext>
                  </a:extLst>
                </a:gridCol>
                <a:gridCol w="1039388">
                  <a:extLst>
                    <a:ext uri="{9D8B030D-6E8A-4147-A177-3AD203B41FA5}">
                      <a16:colId xmlns:a16="http://schemas.microsoft.com/office/drawing/2014/main" val="1438792634"/>
                    </a:ext>
                  </a:extLst>
                </a:gridCol>
              </a:tblGrid>
              <a:tr h="678932"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Mean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Standard </a:t>
                      </a:r>
                      <a:r>
                        <a:rPr lang="nb-NO" dirty="0" err="1"/>
                        <a:t>deviation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Significance</a:t>
                      </a:r>
                      <a:endParaRPr lang="nb-NO" dirty="0"/>
                    </a:p>
                    <a:p>
                      <a:pPr algn="ctr"/>
                      <a:r>
                        <a:rPr lang="nb-NO" dirty="0"/>
                        <a:t>t-test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930552"/>
                  </a:ext>
                </a:extLst>
              </a:tr>
              <a:tr h="393350">
                <a:tc>
                  <a:txBody>
                    <a:bodyPr/>
                    <a:lstStyle/>
                    <a:p>
                      <a:r>
                        <a:rPr lang="nb-NO" dirty="0" err="1"/>
                        <a:t>Women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1.65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/>
                        <a:t>P&lt;0.01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/>
                        <a:t>-2.60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42337"/>
                  </a:ext>
                </a:extLst>
              </a:tr>
              <a:tr h="393350">
                <a:tc>
                  <a:txBody>
                    <a:bodyPr/>
                    <a:lstStyle/>
                    <a:p>
                      <a:r>
                        <a:rPr lang="nb-NO" u="none" dirty="0"/>
                        <a:t>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u="none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u="none" dirty="0"/>
                        <a:t>8.08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u="none" dirty="0"/>
                        <a:t>1.87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b-NO" u="non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b-NO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870761"/>
                  </a:ext>
                </a:extLst>
              </a:tr>
              <a:tr h="393350">
                <a:tc>
                  <a:txBody>
                    <a:bodyPr/>
                    <a:lstStyle/>
                    <a:p>
                      <a:r>
                        <a:rPr lang="nb-NO" dirty="0"/>
                        <a:t>Male </a:t>
                      </a:r>
                      <a:r>
                        <a:rPr lang="nb-NO" dirty="0" err="1"/>
                        <a:t>cat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1.50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/>
                        <a:t>P&lt;0.05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/>
                        <a:t>2.27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864560"/>
                  </a:ext>
                </a:extLst>
              </a:tr>
              <a:tr h="393350">
                <a:tc>
                  <a:txBody>
                    <a:bodyPr/>
                    <a:lstStyle/>
                    <a:p>
                      <a:r>
                        <a:rPr lang="nb-NO" dirty="0" err="1"/>
                        <a:t>Female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cat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1.84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505625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r>
                        <a:rPr lang="nb-NO" dirty="0" err="1"/>
                        <a:t>Women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with</a:t>
                      </a:r>
                      <a:r>
                        <a:rPr lang="nb-NO" dirty="0"/>
                        <a:t> male </a:t>
                      </a:r>
                      <a:r>
                        <a:rPr lang="nb-NO" dirty="0" err="1"/>
                        <a:t>cat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9.04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1.44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/>
                        <a:t>P&lt;0.01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dirty="0"/>
                        <a:t>2.65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981434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r>
                        <a:rPr lang="nb-NO" dirty="0" err="1"/>
                        <a:t>Women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with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female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cat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1.80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643745"/>
                  </a:ext>
                </a:extLst>
              </a:tr>
            </a:tbl>
          </a:graphicData>
        </a:graphic>
      </p:graphicFrame>
      <p:sp>
        <p:nvSpPr>
          <p:cNvPr id="10" name="Text Box 4">
            <a:extLst>
              <a:ext uri="{FF2B5EF4-FFF2-40B4-BE49-F238E27FC236}">
                <a16:creationId xmlns:a16="http://schemas.microsoft.com/office/drawing/2014/main" id="{9F9D918E-0070-4E0B-A507-B3D8DE6F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53" y="5951651"/>
            <a:ext cx="7956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/>
              <a:t>(</a:t>
            </a:r>
            <a:r>
              <a:rPr lang="en-GB" sz="1200" dirty="0" err="1"/>
              <a:t>Sandem</a:t>
            </a:r>
            <a:r>
              <a:rPr lang="en-GB" sz="1200" dirty="0"/>
              <a:t>, 1998, The social bond between cats and humans. MSc thesis, Norwegian University of Life Sciences)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AB5808-F6B9-48E0-85DD-6802CEAA465C}"/>
              </a:ext>
            </a:extLst>
          </p:cNvPr>
          <p:cNvCxnSpPr>
            <a:cxnSpLocks/>
          </p:cNvCxnSpPr>
          <p:nvPr/>
        </p:nvCxnSpPr>
        <p:spPr>
          <a:xfrm>
            <a:off x="1080056" y="3384000"/>
            <a:ext cx="71643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DD9A4E-7C79-4C82-B38C-BAC4F332872A}"/>
              </a:ext>
            </a:extLst>
          </p:cNvPr>
          <p:cNvCxnSpPr>
            <a:cxnSpLocks/>
          </p:cNvCxnSpPr>
          <p:nvPr/>
        </p:nvCxnSpPr>
        <p:spPr>
          <a:xfrm>
            <a:off x="1080056" y="4176000"/>
            <a:ext cx="71643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0C1506-1905-4014-9E32-F779540FD89F}"/>
              </a:ext>
            </a:extLst>
          </p:cNvPr>
          <p:cNvCxnSpPr>
            <a:cxnSpLocks/>
          </p:cNvCxnSpPr>
          <p:nvPr/>
        </p:nvCxnSpPr>
        <p:spPr>
          <a:xfrm>
            <a:off x="1080056" y="5521203"/>
            <a:ext cx="71643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03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E420E4-C842-40DD-9335-8426FCCA331C}" type="slidenum">
              <a:rPr lang="nb-NO"/>
              <a:pPr>
                <a:defRPr/>
              </a:pPr>
              <a:t>6</a:t>
            </a:fld>
            <a:endParaRPr lang="nb-NO"/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395536" y="476672"/>
            <a:ext cx="186075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3200" dirty="0">
                <a:solidFill>
                  <a:srgbClr val="009D7F"/>
                </a:solidFill>
                <a:latin typeface="+mj-lt"/>
              </a:rPr>
              <a:t>Why do owners have a cat as a pet?</a:t>
            </a:r>
          </a:p>
          <a:p>
            <a:pPr eaLnBrk="1" hangingPunct="1">
              <a:spcBef>
                <a:spcPct val="50000"/>
              </a:spcBef>
            </a:pPr>
            <a:r>
              <a:rPr lang="nb-NO" sz="2400" dirty="0">
                <a:solidFill>
                  <a:srgbClr val="009D7F"/>
                </a:solidFill>
                <a:latin typeface="+mj-lt"/>
              </a:rPr>
              <a:t>(more </a:t>
            </a:r>
            <a:r>
              <a:rPr lang="nb-NO" sz="2400" dirty="0" err="1">
                <a:solidFill>
                  <a:srgbClr val="009D7F"/>
                </a:solidFill>
                <a:latin typeface="+mj-lt"/>
              </a:rPr>
              <a:t>than</a:t>
            </a:r>
            <a:r>
              <a:rPr lang="nb-NO" sz="2400" dirty="0">
                <a:solidFill>
                  <a:srgbClr val="009D7F"/>
                </a:solidFill>
                <a:latin typeface="+mj-lt"/>
              </a:rPr>
              <a:t> one </a:t>
            </a:r>
            <a:r>
              <a:rPr lang="nb-NO" sz="2400" dirty="0" err="1">
                <a:solidFill>
                  <a:srgbClr val="009D7F"/>
                </a:solidFill>
                <a:latin typeface="+mj-lt"/>
              </a:rPr>
              <a:t>option</a:t>
            </a:r>
            <a:r>
              <a:rPr lang="nb-NO" sz="2400" dirty="0">
                <a:solidFill>
                  <a:srgbClr val="009D7F"/>
                </a:solidFill>
                <a:latin typeface="+mj-lt"/>
              </a:rPr>
              <a:t> </a:t>
            </a:r>
            <a:r>
              <a:rPr lang="nb-NO" sz="2400" dirty="0" err="1">
                <a:solidFill>
                  <a:srgbClr val="009D7F"/>
                </a:solidFill>
                <a:latin typeface="+mj-lt"/>
              </a:rPr>
              <a:t>could</a:t>
            </a:r>
            <a:r>
              <a:rPr lang="nb-NO" sz="2400" dirty="0">
                <a:solidFill>
                  <a:srgbClr val="009D7F"/>
                </a:solidFill>
                <a:latin typeface="+mj-lt"/>
              </a:rPr>
              <a:t> be </a:t>
            </a:r>
            <a:r>
              <a:rPr lang="nb-NO" sz="2400" dirty="0" err="1">
                <a:solidFill>
                  <a:srgbClr val="009D7F"/>
                </a:solidFill>
                <a:latin typeface="+mj-lt"/>
              </a:rPr>
              <a:t>ticked</a:t>
            </a:r>
            <a:r>
              <a:rPr lang="nb-NO" sz="2400" dirty="0">
                <a:solidFill>
                  <a:srgbClr val="009D7F"/>
                </a:solidFill>
                <a:latin typeface="+mj-lt"/>
              </a:rPr>
              <a:t>)</a:t>
            </a:r>
          </a:p>
        </p:txBody>
      </p:sp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395536" y="4941168"/>
            <a:ext cx="18607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/>
              <a:t>(</a:t>
            </a:r>
            <a:r>
              <a:rPr lang="en-GB" sz="1200" dirty="0" err="1"/>
              <a:t>Sandem</a:t>
            </a:r>
            <a:r>
              <a:rPr lang="en-GB" sz="1200" dirty="0"/>
              <a:t>, 1998, The social bond between cats and humans. MSc thesis, Norwegian University of Life Sciences)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7584" y="6365706"/>
            <a:ext cx="4758000" cy="153888"/>
          </a:xfrm>
        </p:spPr>
        <p:txBody>
          <a:bodyPr/>
          <a:lstStyle/>
          <a:p>
            <a:r>
              <a:rPr lang="en-US" dirty="0"/>
              <a:t>The Cat - Behaviour and Welfare - Bjarne O. Braastad</a:t>
            </a:r>
            <a:endParaRPr lang="nb-N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136AF9A-9AA3-4C64-80F6-783C9F1B9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55789"/>
              </p:ext>
            </p:extLst>
          </p:nvPr>
        </p:nvGraphicFramePr>
        <p:xfrm>
          <a:off x="2483768" y="299923"/>
          <a:ext cx="5231904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3656">
                  <a:extLst>
                    <a:ext uri="{9D8B030D-6E8A-4147-A177-3AD203B41FA5}">
                      <a16:colId xmlns:a16="http://schemas.microsoft.com/office/drawing/2014/main" val="200790609"/>
                    </a:ext>
                  </a:extLst>
                </a:gridCol>
                <a:gridCol w="638248">
                  <a:extLst>
                    <a:ext uri="{9D8B030D-6E8A-4147-A177-3AD203B41FA5}">
                      <a16:colId xmlns:a16="http://schemas.microsoft.com/office/drawing/2014/main" val="2571847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Reason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26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Cats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independent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32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Cats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affectionate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47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 err="1"/>
                        <a:t>Owner</a:t>
                      </a:r>
                      <a:r>
                        <a:rPr lang="nb-NO" sz="1600" dirty="0"/>
                        <a:t> has a </a:t>
                      </a:r>
                      <a:r>
                        <a:rPr lang="nb-NO" sz="1600" dirty="0" err="1"/>
                        <a:t>special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relationship</a:t>
                      </a:r>
                      <a:r>
                        <a:rPr lang="nb-NO" sz="1600" dirty="0"/>
                        <a:t> to </a:t>
                      </a:r>
                      <a:r>
                        <a:rPr lang="nb-NO" sz="1600" dirty="0" err="1"/>
                        <a:t>cats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4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Cats do not </a:t>
                      </a:r>
                      <a:r>
                        <a:rPr lang="nb-NO" sz="1600" dirty="0" err="1"/>
                        <a:t>require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much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work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94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Cats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good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company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67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dirty="0"/>
                        <a:t>Cats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beatiful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animals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342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Cats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calm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animals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913685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nb-NO" sz="1600" dirty="0"/>
                        <a:t>Cats have personalities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376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nb-NO" sz="1600" dirty="0"/>
                        <a:t>Cats are 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2612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nb-NO" sz="1600" dirty="0"/>
                        <a:t>Cats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fascinating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animals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71042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nb-NO" sz="1600" dirty="0"/>
                        <a:t>Cats </a:t>
                      </a:r>
                      <a:r>
                        <a:rPr lang="nb-NO" sz="1600" dirty="0" err="1"/>
                        <a:t>are</a:t>
                      </a:r>
                      <a:r>
                        <a:rPr lang="nb-NO" sz="1600" dirty="0"/>
                        <a:t> intelligent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76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Owner fancies showing cat in cat shows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70483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r>
                        <a:rPr lang="nb-NO" sz="1600" dirty="0"/>
                        <a:t>Cats </a:t>
                      </a:r>
                      <a:r>
                        <a:rPr lang="nb-NO" sz="1600" dirty="0" err="1"/>
                        <a:t>can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function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well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indoors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38219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nb-NO" sz="1600" dirty="0" err="1"/>
                        <a:t>Want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children</a:t>
                      </a:r>
                      <a:r>
                        <a:rPr lang="nb-NO" sz="1600" dirty="0"/>
                        <a:t> to have </a:t>
                      </a:r>
                      <a:r>
                        <a:rPr lang="nb-NO" sz="1600" dirty="0" err="1"/>
                        <a:t>contact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with</a:t>
                      </a:r>
                      <a:r>
                        <a:rPr lang="nb-NO" sz="1600" dirty="0"/>
                        <a:t> </a:t>
                      </a:r>
                      <a:r>
                        <a:rPr lang="nb-NO" sz="1600" dirty="0" err="1"/>
                        <a:t>animals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94920"/>
                  </a:ext>
                </a:extLst>
              </a:tr>
              <a:tr h="146304">
                <a:tc>
                  <a:txBody>
                    <a:bodyPr/>
                    <a:lstStyle/>
                    <a:p>
                      <a:r>
                        <a:rPr lang="nb-NO" sz="1600" dirty="0"/>
                        <a:t>Owner fancies cat breeding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1600" dirty="0"/>
                        <a:t>Cats do well as mouse hunters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063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77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0C81F6-7338-4D93-AC9A-03300A683C21}" type="slidenum">
              <a:rPr lang="nb-NO"/>
              <a:pPr>
                <a:defRPr/>
              </a:pPr>
              <a:t>7</a:t>
            </a:fld>
            <a:endParaRPr lang="nb-NO"/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212361" y="405464"/>
            <a:ext cx="77041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3200" dirty="0">
                <a:solidFill>
                  <a:srgbClr val="009D7F"/>
                </a:solidFill>
                <a:latin typeface="+mj-lt"/>
              </a:rPr>
              <a:t>What cat owners like and dislike about cats</a:t>
            </a:r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7020272" y="4660687"/>
            <a:ext cx="18722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/>
              <a:t>(</a:t>
            </a:r>
            <a:r>
              <a:rPr lang="en-GB" sz="1200" dirty="0" err="1"/>
              <a:t>Sandem</a:t>
            </a:r>
            <a:r>
              <a:rPr lang="en-GB" sz="1200" dirty="0"/>
              <a:t>, 1998, The social bond between cats and humans. MSc thesis, Norwegian University of Life Sciences)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7584" y="6372140"/>
            <a:ext cx="4758000" cy="153888"/>
          </a:xfrm>
        </p:spPr>
        <p:txBody>
          <a:bodyPr/>
          <a:lstStyle/>
          <a:p>
            <a:r>
              <a:rPr lang="en-US" dirty="0"/>
              <a:t>The Cat - Behaviour and Welfare - Bjarne O. Braastad</a:t>
            </a:r>
            <a:endParaRPr lang="nb-NO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1D8B304-6BD7-4B50-97DD-4242E4144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7003"/>
              </p:ext>
            </p:extLst>
          </p:nvPr>
        </p:nvGraphicFramePr>
        <p:xfrm>
          <a:off x="724508" y="1446248"/>
          <a:ext cx="6223756" cy="471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0438">
                  <a:extLst>
                    <a:ext uri="{9D8B030D-6E8A-4147-A177-3AD203B41FA5}">
                      <a16:colId xmlns:a16="http://schemas.microsoft.com/office/drawing/2014/main" val="2657753095"/>
                    </a:ext>
                  </a:extLst>
                </a:gridCol>
                <a:gridCol w="933318">
                  <a:extLst>
                    <a:ext uri="{9D8B030D-6E8A-4147-A177-3AD203B41FA5}">
                      <a16:colId xmlns:a16="http://schemas.microsoft.com/office/drawing/2014/main" val="450867779"/>
                    </a:ext>
                  </a:extLst>
                </a:gridCol>
              </a:tblGrid>
              <a:tr h="393255">
                <a:tc>
                  <a:txBody>
                    <a:bodyPr/>
                    <a:lstStyle/>
                    <a:p>
                      <a:r>
                        <a:rPr lang="nb-NO" dirty="0" err="1"/>
                        <a:t>Characteristics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422140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b="1" dirty="0"/>
                        <a:t>Positive </a:t>
                      </a:r>
                      <a:r>
                        <a:rPr lang="nb-NO" b="1" dirty="0" err="1"/>
                        <a:t>characteristics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247360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/>
                        <a:t>Interactive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487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851479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 err="1"/>
                        <a:t>Personality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371101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/>
                        <a:t>Activity </a:t>
                      </a:r>
                      <a:r>
                        <a:rPr lang="nb-NO" dirty="0" err="1"/>
                        <a:t>level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35329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b="1" dirty="0"/>
                        <a:t>Negative </a:t>
                      </a:r>
                      <a:r>
                        <a:rPr lang="nb-NO" b="1" dirty="0" err="1"/>
                        <a:t>characteristics</a:t>
                      </a:r>
                      <a:endParaRPr lang="nb-N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364845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 err="1"/>
                        <a:t>Destructive</a:t>
                      </a:r>
                      <a:r>
                        <a:rPr lang="nb-NO" dirty="0"/>
                        <a:t>/aggressive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85483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 err="1"/>
                        <a:t>Irritating</a:t>
                      </a:r>
                      <a:r>
                        <a:rPr lang="nb-NO" dirty="0"/>
                        <a:t>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704252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/>
                        <a:t>Natural </a:t>
                      </a:r>
                      <a:r>
                        <a:rPr lang="nb-NO" dirty="0" err="1"/>
                        <a:t>behaviours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50717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/>
                        <a:t>Problems </a:t>
                      </a:r>
                      <a:r>
                        <a:rPr lang="nb-NO" dirty="0" err="1"/>
                        <a:t>with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using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litter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box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628055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/>
                        <a:t>Fighting </a:t>
                      </a:r>
                      <a:r>
                        <a:rPr lang="nb-NO" dirty="0" err="1"/>
                        <a:t>with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other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animals</a:t>
                      </a:r>
                      <a:r>
                        <a:rPr lang="nb-NO" dirty="0"/>
                        <a:t> in household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20583"/>
                  </a:ext>
                </a:extLst>
              </a:tr>
              <a:tr h="393255">
                <a:tc>
                  <a:txBody>
                    <a:bodyPr/>
                    <a:lstStyle/>
                    <a:p>
                      <a:r>
                        <a:rPr lang="nb-NO" dirty="0" err="1"/>
                        <a:t>Lack</a:t>
                      </a:r>
                      <a:r>
                        <a:rPr lang="nb-NO" dirty="0"/>
                        <a:t> of </a:t>
                      </a:r>
                      <a:r>
                        <a:rPr lang="nb-NO" dirty="0" err="1"/>
                        <a:t>sociability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9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86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5DD93C-B1C2-49FA-926F-42099C05A8B6}" type="slidenum">
              <a:rPr lang="nb-NO"/>
              <a:pPr>
                <a:defRPr/>
              </a:pPr>
              <a:t>8</a:t>
            </a:fld>
            <a:endParaRPr lang="nb-NO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467544" y="508559"/>
            <a:ext cx="7452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3200" dirty="0">
                <a:solidFill>
                  <a:srgbClr val="009D7F"/>
                </a:solidFill>
                <a:latin typeface="+mj-lt"/>
              </a:rPr>
              <a:t>Attachment to various breeds </a:t>
            </a:r>
            <a:r>
              <a:rPr lang="nb-NO" sz="2400" dirty="0">
                <a:solidFill>
                  <a:srgbClr val="009D7F"/>
                </a:solidFill>
                <a:latin typeface="+mj-lt"/>
              </a:rPr>
              <a:t>(1–10 scale)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7584" y="6373307"/>
            <a:ext cx="4758000" cy="153888"/>
          </a:xfrm>
        </p:spPr>
        <p:txBody>
          <a:bodyPr/>
          <a:lstStyle/>
          <a:p>
            <a:r>
              <a:rPr lang="en-US" dirty="0"/>
              <a:t>The Cat - Behaviour and Welfare - Bjarne O. Braastad</a:t>
            </a:r>
            <a:endParaRPr lang="nb-NO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3CBD569-D3E4-4ABD-A6E6-B7641A979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269938"/>
              </p:ext>
            </p:extLst>
          </p:nvPr>
        </p:nvGraphicFramePr>
        <p:xfrm>
          <a:off x="845059" y="1382662"/>
          <a:ext cx="7543365" cy="402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856">
                  <a:extLst>
                    <a:ext uri="{9D8B030D-6E8A-4147-A177-3AD203B41FA5}">
                      <a16:colId xmlns:a16="http://schemas.microsoft.com/office/drawing/2014/main" val="1309469916"/>
                    </a:ext>
                  </a:extLst>
                </a:gridCol>
                <a:gridCol w="834053">
                  <a:extLst>
                    <a:ext uri="{9D8B030D-6E8A-4147-A177-3AD203B41FA5}">
                      <a16:colId xmlns:a16="http://schemas.microsoft.com/office/drawing/2014/main" val="2888997119"/>
                    </a:ext>
                  </a:extLst>
                </a:gridCol>
                <a:gridCol w="1017888">
                  <a:extLst>
                    <a:ext uri="{9D8B030D-6E8A-4147-A177-3AD203B41FA5}">
                      <a16:colId xmlns:a16="http://schemas.microsoft.com/office/drawing/2014/main" val="1148627956"/>
                    </a:ext>
                  </a:extLst>
                </a:gridCol>
                <a:gridCol w="1358376">
                  <a:extLst>
                    <a:ext uri="{9D8B030D-6E8A-4147-A177-3AD203B41FA5}">
                      <a16:colId xmlns:a16="http://schemas.microsoft.com/office/drawing/2014/main" val="411555973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317455141"/>
                    </a:ext>
                  </a:extLst>
                </a:gridCol>
              </a:tblGrid>
              <a:tr h="678932">
                <a:tc>
                  <a:txBody>
                    <a:bodyPr/>
                    <a:lstStyle/>
                    <a:p>
                      <a:pPr algn="l"/>
                      <a:r>
                        <a:rPr lang="nb-NO" dirty="0" err="1"/>
                        <a:t>Breed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Mean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Standard </a:t>
                      </a:r>
                      <a:r>
                        <a:rPr lang="nb-NO" dirty="0" err="1"/>
                        <a:t>deviation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Significance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930552"/>
                  </a:ext>
                </a:extLst>
              </a:tr>
              <a:tr h="393350">
                <a:tc>
                  <a:txBody>
                    <a:bodyPr/>
                    <a:lstStyle/>
                    <a:p>
                      <a:r>
                        <a:rPr lang="nb-NO" dirty="0"/>
                        <a:t>British shorthair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9.17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542337"/>
                  </a:ext>
                </a:extLst>
              </a:tr>
              <a:tr h="393350">
                <a:tc>
                  <a:txBody>
                    <a:bodyPr/>
                    <a:lstStyle/>
                    <a:p>
                      <a:r>
                        <a:rPr lang="nb-NO" u="none" dirty="0"/>
                        <a:t>Sacred birman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u="none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u="none" dirty="0"/>
                        <a:t>9.15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u="none" dirty="0"/>
                        <a:t>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0870761"/>
                  </a:ext>
                </a:extLst>
              </a:tr>
              <a:tr h="393350">
                <a:tc>
                  <a:txBody>
                    <a:bodyPr/>
                    <a:lstStyle/>
                    <a:p>
                      <a:r>
                        <a:rPr lang="nb-NO" dirty="0" err="1"/>
                        <a:t>Burmese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0864560"/>
                  </a:ext>
                </a:extLst>
              </a:tr>
              <a:tr h="393350">
                <a:tc>
                  <a:txBody>
                    <a:bodyPr/>
                    <a:lstStyle/>
                    <a:p>
                      <a:r>
                        <a:rPr lang="nb-NO" dirty="0" err="1"/>
                        <a:t>Persian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505625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r>
                        <a:rPr lang="nb-NO" dirty="0" err="1"/>
                        <a:t>Siamese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981434"/>
                  </a:ext>
                </a:extLst>
              </a:tr>
              <a:tr h="339466">
                <a:tc>
                  <a:txBody>
                    <a:bodyPr/>
                    <a:lstStyle/>
                    <a:p>
                      <a:r>
                        <a:rPr lang="nb-NO" dirty="0"/>
                        <a:t>House </a:t>
                      </a:r>
                      <a:r>
                        <a:rPr lang="nb-NO" dirty="0" err="1"/>
                        <a:t>cat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643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b-NO" dirty="0"/>
                        <a:t>Norwegian forest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2272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b-NO" dirty="0" err="1"/>
                        <a:t>Abyssinian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8.26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1.59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0376147"/>
                  </a:ext>
                </a:extLst>
              </a:tr>
            </a:tbl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B01DFF5C-7257-43E7-B0D9-316B8641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53" y="5951651"/>
            <a:ext cx="79560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/>
              <a:t>(</a:t>
            </a:r>
            <a:r>
              <a:rPr lang="en-GB" sz="1200" dirty="0" err="1"/>
              <a:t>Sandem</a:t>
            </a:r>
            <a:r>
              <a:rPr lang="en-GB" sz="1200" dirty="0"/>
              <a:t>, 1998, The social bond between cats and humans. MSc thesis, Norwegian University of Life Sciences)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DCB43-E5AB-4234-95CF-F6F59D21CD05}"/>
              </a:ext>
            </a:extLst>
          </p:cNvPr>
          <p:cNvSpPr txBox="1"/>
          <p:nvPr/>
        </p:nvSpPr>
        <p:spPr>
          <a:xfrm>
            <a:off x="971600" y="5554696"/>
            <a:ext cx="7704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* </a:t>
            </a:r>
            <a:r>
              <a:rPr lang="nb-NO" sz="1400" dirty="0" err="1"/>
              <a:t>Breeds</a:t>
            </a:r>
            <a:r>
              <a:rPr lang="nb-NO" sz="1400" dirty="0"/>
              <a:t> </a:t>
            </a:r>
            <a:r>
              <a:rPr lang="nb-NO" sz="1400" dirty="0" err="1"/>
              <a:t>with</a:t>
            </a:r>
            <a:r>
              <a:rPr lang="nb-NO" sz="1400" dirty="0"/>
              <a:t> different letters show </a:t>
            </a:r>
            <a:r>
              <a:rPr lang="nb-NO" sz="1400" dirty="0" err="1"/>
              <a:t>significant</a:t>
            </a:r>
            <a:r>
              <a:rPr lang="nb-NO" sz="1400" dirty="0"/>
              <a:t> </a:t>
            </a:r>
            <a:r>
              <a:rPr lang="nb-NO" sz="1400" dirty="0" err="1"/>
              <a:t>differences</a:t>
            </a:r>
            <a:r>
              <a:rPr lang="nb-NO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874769"/>
      </p:ext>
    </p:extLst>
  </p:cSld>
  <p:clrMapOvr>
    <a:masterClrMapping/>
  </p:clrMapOvr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engelsk_4-3.pptx  -  Read-Only" id="{E03CE0D5-DEC8-43B6-AB4C-B238A283634D}" vid="{F412CE78-9104-440F-AF69-3AD6D89C6C15}"/>
    </a:ext>
  </a:extLst>
</a:theme>
</file>

<file path=ppt/theme/theme2.xml><?xml version="1.0" encoding="utf-8"?>
<a:theme xmlns:a="http://schemas.openxmlformats.org/drawingml/2006/main" name="2_Norsk PPT-mal 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04241B6A2C49AEC0829EF2CEDC39" ma:contentTypeVersion="10" ma:contentTypeDescription="Create a new document." ma:contentTypeScope="" ma:versionID="8cb6642da07eca8b676722397af83821">
  <xsd:schema xmlns:xsd="http://www.w3.org/2001/XMLSchema" xmlns:xs="http://www.w3.org/2001/XMLSchema" xmlns:p="http://schemas.microsoft.com/office/2006/metadata/properties" xmlns:ns3="44bfa961-d78b-447a-878e-35665a8e91da" targetNamespace="http://schemas.microsoft.com/office/2006/metadata/properties" ma:root="true" ma:fieldsID="fed824015fb53f20ae12fe767caa57d0" ns3:_="">
    <xsd:import namespace="44bfa961-d78b-447a-878e-35665a8e9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a961-d78b-447a-878e-35665a8e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638A1F-54C3-4670-89D8-B1FFACE23D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348AB-F6C4-449A-899C-7448A9A77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a961-d78b-447a-878e-35665a8e9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A48EA6-061D-410C-9D29-53101D6FAA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4bfa961-d78b-447a-878e-35665a8e91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nmbu_engelsk_4-3</Template>
  <TotalTime>0</TotalTime>
  <Words>1071</Words>
  <Application>Microsoft Office PowerPoint</Application>
  <PresentationFormat>On-screen Show (4:3)</PresentationFormat>
  <Paragraphs>238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Comic Sans MS</vt:lpstr>
      <vt:lpstr>Symbol</vt:lpstr>
      <vt:lpstr>Webdings</vt:lpstr>
      <vt:lpstr>NMBU 16:9 with footer</vt:lpstr>
      <vt:lpstr>2_Norsk PPT-mal NMBU</vt:lpstr>
      <vt:lpstr>5_NMBU</vt:lpstr>
      <vt:lpstr>The Cat – Behaviour and Welfare  18. Relationship between cats and humans</vt:lpstr>
      <vt:lpstr>The relationship between cats and humans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positive effects of animals on humans, including animal-assisted interventions</vt:lpstr>
      <vt:lpstr>More on cats’ behaviour and welfare is found here (in Norwegian)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2020-02-04T13:28:50Z</dcterms:created>
  <dcterms:modified xsi:type="dcterms:W3CDTF">2022-09-20T17:18:18Z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kenneth.isaksen@nmbu.no</vt:lpwstr>
  </property>
  <property fmtid="{D5CDD505-2E9C-101B-9397-08002B2CF9AE}" pid="5" name="MSIP_Label_d0484126-3486-41a9-802e-7f1e2277276c_SetDate">
    <vt:lpwstr>2019-04-15T09:22:23.5926490Z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  <property fmtid="{D5CDD505-2E9C-101B-9397-08002B2CF9AE}" pid="10" name="ContentTypeId">
    <vt:lpwstr>0x010100934D04241B6A2C49AEC0829EF2CEDC39</vt:lpwstr>
  </property>
</Properties>
</file>