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3"/>
  </p:notesMasterIdLst>
  <p:sldIdLst>
    <p:sldId id="1132" r:id="rId7"/>
    <p:sldId id="1054" r:id="rId8"/>
    <p:sldId id="828" r:id="rId9"/>
    <p:sldId id="1133" r:id="rId10"/>
    <p:sldId id="1134" r:id="rId11"/>
    <p:sldId id="266" r:id="rId12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1B928A-1F81-4C3F-A1FE-7B9EB964B4E4}" v="7" dt="2022-09-16T13:48:23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29B09-FD10-4C20-AF6C-79914B7703A3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204803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04805" name="Rectangle 4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06" name="Rectangle 5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07" name="Rectangle 6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08" name="Rectangle 7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6</a:t>
            </a:r>
          </a:p>
        </p:txBody>
      </p:sp>
      <p:sp>
        <p:nvSpPr>
          <p:cNvPr id="204809" name="Rectangle 8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0" name="Rectangle 9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1" name="Rectangle 10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2" name="Rectangle 11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5</a:t>
            </a:r>
          </a:p>
        </p:txBody>
      </p:sp>
      <p:sp>
        <p:nvSpPr>
          <p:cNvPr id="204813" name="Rectangle 12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4" name="Rectangle 13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5" name="Rectangle 14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6" name="Rectangle 15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5</a:t>
            </a:r>
          </a:p>
        </p:txBody>
      </p:sp>
      <p:sp>
        <p:nvSpPr>
          <p:cNvPr id="204817" name="Rectangle 16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8" name="Rectangle 17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19" name="Rectangle 18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0" name="Rectangle 19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5</a:t>
            </a:r>
          </a:p>
        </p:txBody>
      </p:sp>
      <p:sp>
        <p:nvSpPr>
          <p:cNvPr id="204821" name="Rectangle 20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2" name="Rectangle 21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3" name="Rectangle 22"/>
          <p:cNvSpPr>
            <a:spLocks noChangeArrowheads="1"/>
          </p:cNvSpPr>
          <p:nvPr/>
        </p:nvSpPr>
        <p:spPr bwMode="auto">
          <a:xfrm>
            <a:off x="3852016" y="10340"/>
            <a:ext cx="2945659" cy="46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4" name="Rectangle 23"/>
          <p:cNvSpPr>
            <a:spLocks noChangeArrowheads="1"/>
          </p:cNvSpPr>
          <p:nvPr/>
        </p:nvSpPr>
        <p:spPr bwMode="auto">
          <a:xfrm>
            <a:off x="3852016" y="9449264"/>
            <a:ext cx="2945659" cy="4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5</a:t>
            </a:r>
          </a:p>
        </p:txBody>
      </p:sp>
      <p:sp>
        <p:nvSpPr>
          <p:cNvPr id="204825" name="Rectangle 24"/>
          <p:cNvSpPr>
            <a:spLocks noChangeArrowheads="1"/>
          </p:cNvSpPr>
          <p:nvPr/>
        </p:nvSpPr>
        <p:spPr bwMode="auto">
          <a:xfrm>
            <a:off x="0" y="9449264"/>
            <a:ext cx="2945659" cy="4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6" name="Rectangle 25"/>
          <p:cNvSpPr>
            <a:spLocks noChangeArrowheads="1"/>
          </p:cNvSpPr>
          <p:nvPr/>
        </p:nvSpPr>
        <p:spPr bwMode="auto">
          <a:xfrm>
            <a:off x="0" y="10340"/>
            <a:ext cx="2945659" cy="46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7" name="Rectangle 26"/>
          <p:cNvSpPr>
            <a:spLocks noChangeArrowheads="1"/>
          </p:cNvSpPr>
          <p:nvPr/>
        </p:nvSpPr>
        <p:spPr bwMode="auto">
          <a:xfrm>
            <a:off x="3852016" y="6894"/>
            <a:ext cx="2945659" cy="465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28" name="Rectangle 27"/>
          <p:cNvSpPr>
            <a:spLocks noChangeArrowheads="1"/>
          </p:cNvSpPr>
          <p:nvPr/>
        </p:nvSpPr>
        <p:spPr bwMode="auto">
          <a:xfrm>
            <a:off x="3852016" y="9447540"/>
            <a:ext cx="2945659" cy="4618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5</a:t>
            </a:r>
          </a:p>
        </p:txBody>
      </p:sp>
      <p:sp>
        <p:nvSpPr>
          <p:cNvPr id="204829" name="Rectangle 28"/>
          <p:cNvSpPr>
            <a:spLocks noChangeArrowheads="1"/>
          </p:cNvSpPr>
          <p:nvPr/>
        </p:nvSpPr>
        <p:spPr bwMode="auto">
          <a:xfrm>
            <a:off x="0" y="9447540"/>
            <a:ext cx="2945659" cy="4618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30" name="Rectangle 29"/>
          <p:cNvSpPr>
            <a:spLocks noChangeArrowheads="1"/>
          </p:cNvSpPr>
          <p:nvPr/>
        </p:nvSpPr>
        <p:spPr bwMode="auto">
          <a:xfrm>
            <a:off x="0" y="6894"/>
            <a:ext cx="2945659" cy="465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4831" name="Rectangle 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871538"/>
            <a:ext cx="4625975" cy="3470275"/>
          </a:xfrm>
          <a:ln w="12700" cap="flat">
            <a:solidFill>
              <a:schemeClr val="tx1"/>
            </a:solidFill>
          </a:ln>
        </p:spPr>
      </p:sp>
      <p:sp>
        <p:nvSpPr>
          <p:cNvPr id="204832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906357" y="4491114"/>
            <a:ext cx="4984962" cy="4329117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r>
              <a:rPr lang="nb-NO" sz="1400" u="sng"/>
              <a:t>Først:</a:t>
            </a:r>
          </a:p>
          <a:p>
            <a:pPr eaLnBrk="1" hangingPunct="1">
              <a:lnSpc>
                <a:spcPct val="140000"/>
              </a:lnSpc>
            </a:pPr>
            <a:r>
              <a:rPr lang="nb-NO" sz="1400"/>
              <a:t>The </a:t>
            </a:r>
            <a:r>
              <a:rPr lang="nb-NO" sz="1400" i="1"/>
              <a:t>general</a:t>
            </a:r>
            <a:r>
              <a:rPr lang="nb-NO" sz="1400"/>
              <a:t> behaviour of Siamese and Persian cats in our study were similar to what was earlier reported by Dennis Turner. E.g., we found Siamese cats to be more contact-seeking, staying longer in owner’s lap, using more vocal communication, and be more playful and active than other breeds.</a:t>
            </a:r>
            <a:r>
              <a:rPr lang="nb-NO"/>
              <a:t> </a:t>
            </a:r>
            <a:endParaRPr lang="nb-NO" sz="1400"/>
          </a:p>
          <a:p>
            <a:pPr eaLnBrk="1" hangingPunct="1">
              <a:lnSpc>
                <a:spcPct val="140000"/>
              </a:lnSpc>
            </a:pPr>
            <a:r>
              <a:rPr lang="nb-NO" sz="1400"/>
              <a:t>Here I will present some data on the </a:t>
            </a:r>
            <a:r>
              <a:rPr lang="nb-NO" sz="1400" i="1"/>
              <a:t>behaviour problems</a:t>
            </a:r>
            <a:r>
              <a:rPr lang="nb-NO" sz="1400"/>
              <a:t> in these breeds and in non-pedigree cats.</a:t>
            </a:r>
          </a:p>
          <a:p>
            <a:pPr eaLnBrk="1" hangingPunct="1">
              <a:lnSpc>
                <a:spcPct val="140000"/>
              </a:lnSpc>
            </a:pPr>
            <a:r>
              <a:rPr lang="nb-NO" sz="1400"/>
              <a:t>The histograms show the percentages of categories 4 and 5 combined on the 5-point scale, that is the behaviour being shown ‘often’ or ‘very often’.</a:t>
            </a:r>
          </a:p>
          <a:p>
            <a:pPr eaLnBrk="1" hangingPunct="1">
              <a:lnSpc>
                <a:spcPct val="140000"/>
              </a:lnSpc>
            </a:pPr>
            <a:r>
              <a:rPr lang="nb-NO" sz="1400"/>
              <a:t>The statistics relate to the whole scale, and are marked by asterisks</a:t>
            </a:r>
          </a:p>
          <a:p>
            <a:pPr eaLnBrk="1" hangingPunct="1">
              <a:lnSpc>
                <a:spcPct val="140000"/>
              </a:lnSpc>
            </a:pPr>
            <a:r>
              <a:rPr lang="nb-NO" sz="1400"/>
              <a:t>for each trait. </a:t>
            </a:r>
          </a:p>
          <a:p>
            <a:pPr eaLnBrk="1" hangingPunct="1"/>
            <a:endParaRPr lang="nb-NO" sz="1400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02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90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6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7808" y="737865"/>
            <a:ext cx="8010192" cy="1924119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The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cat’s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toilet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preferences</a:t>
            </a:r>
            <a:endParaRPr lang="nb-N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412684"/>
            <a:ext cx="5638800" cy="217655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CB61FD7-5409-4A8D-8E40-17A2C1C1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00" y="6372140"/>
            <a:ext cx="4758000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0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0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08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09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0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1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2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3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4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5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6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7" name="Rectangle 1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6818" name="Rectangle 16"/>
          <p:cNvSpPr>
            <a:spLocks noGrp="1" noChangeArrowheads="1"/>
          </p:cNvSpPr>
          <p:nvPr>
            <p:ph type="title"/>
          </p:nvPr>
        </p:nvSpPr>
        <p:spPr>
          <a:xfrm>
            <a:off x="579799" y="540380"/>
            <a:ext cx="8568000" cy="612988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nb-NO" sz="3400" dirty="0"/>
              <a:t>Refusal to use a cat toilet</a:t>
            </a:r>
            <a:endParaRPr lang="nb-NO" sz="3400" b="0" dirty="0">
              <a:solidFill>
                <a:srgbClr val="3F5600"/>
              </a:solidFill>
            </a:endParaRPr>
          </a:p>
        </p:txBody>
      </p:sp>
      <p:sp>
        <p:nvSpPr>
          <p:cNvPr id="695313" name="Text Box 17"/>
          <p:cNvSpPr txBox="1">
            <a:spLocks noChangeArrowheads="1"/>
          </p:cNvSpPr>
          <p:nvPr/>
        </p:nvSpPr>
        <p:spPr bwMode="auto">
          <a:xfrm>
            <a:off x="576000" y="1309900"/>
            <a:ext cx="7992000" cy="333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E1A200"/>
              </a:buClr>
              <a:defRPr/>
            </a:pPr>
            <a:r>
              <a:rPr lang="en-GB" sz="1000" dirty="0">
                <a:solidFill>
                  <a:prstClr val="black"/>
                </a:solidFill>
                <a:latin typeface="Tahoma" charset="0"/>
                <a:cs typeface="+mn-cs"/>
              </a:rPr>
              <a:t> 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r>
              <a:rPr lang="en-GB" dirty="0">
                <a:solidFill>
                  <a:prstClr val="black"/>
                </a:solidFill>
                <a:latin typeface="Tahoma" charset="0"/>
              </a:rPr>
              <a:t> May be due to </a:t>
            </a:r>
            <a:r>
              <a:rPr lang="en-GB" dirty="0">
                <a:solidFill>
                  <a:srgbClr val="009D7F"/>
                </a:solidFill>
                <a:latin typeface="Tahoma" charset="0"/>
              </a:rPr>
              <a:t>nervousness</a:t>
            </a:r>
            <a:r>
              <a:rPr lang="en-GB" dirty="0">
                <a:solidFill>
                  <a:prstClr val="black"/>
                </a:solidFill>
                <a:latin typeface="Tahoma" charset="0"/>
              </a:rPr>
              <a:t> – punishment is banned.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r>
              <a:rPr lang="en-GB" dirty="0">
                <a:solidFill>
                  <a:prstClr val="black"/>
                </a:solidFill>
                <a:latin typeface="Tahoma" charset="0"/>
                <a:cs typeface="+mn-cs"/>
              </a:rPr>
              <a:t> Is the litter box </a:t>
            </a:r>
            <a:r>
              <a:rPr lang="en-GB" dirty="0">
                <a:solidFill>
                  <a:srgbClr val="009D7F"/>
                </a:solidFill>
                <a:latin typeface="Tahoma" charset="0"/>
                <a:cs typeface="+mn-cs"/>
              </a:rPr>
              <a:t>clean </a:t>
            </a:r>
            <a:r>
              <a:rPr lang="en-GB" dirty="0">
                <a:solidFill>
                  <a:prstClr val="black"/>
                </a:solidFill>
                <a:latin typeface="Tahoma" charset="0"/>
                <a:cs typeface="+mn-cs"/>
              </a:rPr>
              <a:t>– or perhaps </a:t>
            </a:r>
            <a:r>
              <a:rPr lang="en-GB" dirty="0">
                <a:solidFill>
                  <a:srgbClr val="009D7F"/>
                </a:solidFill>
                <a:latin typeface="Tahoma" charset="0"/>
                <a:cs typeface="+mn-cs"/>
              </a:rPr>
              <a:t>too clean</a:t>
            </a:r>
            <a:r>
              <a:rPr lang="en-GB" dirty="0">
                <a:solidFill>
                  <a:prstClr val="black"/>
                </a:solidFill>
                <a:latin typeface="Tahoma" charset="0"/>
                <a:cs typeface="+mn-cs"/>
              </a:rPr>
              <a:t>? The cat expects its own 	 odour there.</a:t>
            </a:r>
            <a:endParaRPr lang="en-GB" dirty="0">
              <a:solidFill>
                <a:prstClr val="black"/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Is the litter box cleaned with detergents containing </a:t>
            </a:r>
            <a:r>
              <a:rPr lang="en-GB" dirty="0">
                <a:solidFill>
                  <a:srgbClr val="009D7F"/>
                </a:solidFill>
              </a:rPr>
              <a:t>ammonia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? Use more 	 neutral products.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 Are the </a:t>
            </a:r>
            <a:r>
              <a:rPr lang="en-GB" dirty="0">
                <a:solidFill>
                  <a:srgbClr val="009D7F"/>
                </a:solidFill>
                <a:latin typeface="+mn-lt"/>
                <a:cs typeface="+mn-cs"/>
              </a:rPr>
              <a:t>walls 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of the litter box </a:t>
            </a:r>
            <a:r>
              <a:rPr lang="en-GB" dirty="0">
                <a:solidFill>
                  <a:srgbClr val="009D7F"/>
                </a:solidFill>
                <a:latin typeface="+mn-lt"/>
                <a:cs typeface="+mn-cs"/>
              </a:rPr>
              <a:t>high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? The cat may feel trapped inside a 	 	 hooded litter box with a closed flap. Adapt the cat gradually to such a box.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r>
              <a:rPr lang="en-GB" dirty="0">
                <a:solidFill>
                  <a:prstClr val="black"/>
                </a:solidFill>
              </a:rPr>
              <a:t> Is the </a:t>
            </a:r>
            <a:r>
              <a:rPr lang="en-GB" dirty="0">
                <a:solidFill>
                  <a:srgbClr val="009D7F"/>
                </a:solidFill>
              </a:rPr>
              <a:t>cat litter </a:t>
            </a:r>
            <a:r>
              <a:rPr lang="en-GB" dirty="0">
                <a:solidFill>
                  <a:prstClr val="black"/>
                </a:solidFill>
              </a:rPr>
              <a:t>too coarse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? Cats don’t like to eliminate on rocks!</a:t>
            </a:r>
          </a:p>
          <a:p>
            <a:pPr lvl="1" eaLnBrk="1" fontAlgn="auto" hangingPunct="1">
              <a:spcBef>
                <a:spcPct val="10000"/>
              </a:spcBef>
              <a:spcAft>
                <a:spcPts val="0"/>
              </a:spcAft>
              <a:buClr>
                <a:srgbClr val="E1A200"/>
              </a:buClr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endParaRPr lang="en-GB" sz="800" dirty="0">
              <a:solidFill>
                <a:prstClr val="black"/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ebdings" pitchFamily="18" charset="2"/>
              <a:buChar char="="/>
              <a:tabLst>
                <a:tab pos="265113" algn="l"/>
                <a:tab pos="358775" algn="l"/>
              </a:tabLst>
              <a:defRPr/>
            </a:pP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s the litter box too close to </a:t>
            </a:r>
            <a:r>
              <a:rPr lang="en-GB" dirty="0">
                <a:solidFill>
                  <a:srgbClr val="009D7F"/>
                </a:solidFill>
                <a:latin typeface="+mn-lt"/>
                <a:cs typeface="+mn-cs"/>
              </a:rPr>
              <a:t>food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 or the </a:t>
            </a:r>
            <a:r>
              <a:rPr lang="en-GB" dirty="0">
                <a:solidFill>
                  <a:srgbClr val="009D7F"/>
                </a:solidFill>
                <a:latin typeface="+mn-lt"/>
                <a:cs typeface="+mn-cs"/>
              </a:rPr>
              <a:t>resting place</a:t>
            </a:r>
            <a:r>
              <a:rPr lang="en-GB" dirty="0">
                <a:solidFill>
                  <a:prstClr val="black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AAFC35-0F71-4132-9850-6BB5C332CD23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BD0EA999-9211-4DC0-9934-BFB9780A1DEB}"/>
              </a:ext>
            </a:extLst>
          </p:cNvPr>
          <p:cNvSpPr txBox="1">
            <a:spLocks/>
          </p:cNvSpPr>
          <p:nvPr/>
        </p:nvSpPr>
        <p:spPr>
          <a:xfrm>
            <a:off x="5353200" y="6372140"/>
            <a:ext cx="2891208" cy="153888"/>
          </a:xfrm>
          <a:prstGeom prst="rect">
            <a:avLst/>
          </a:prstGeom>
          <a:ln/>
        </p:spPr>
        <p:txBody>
          <a:bodyPr vert="horz" wrap="square" lIns="0" tIns="0" rIns="0" bIns="0" rtlCol="0" anchor="ctr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000" b="0" kern="1200">
                <a:solidFill>
                  <a:srgbClr val="009D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47875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95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5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5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5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5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5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5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5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5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5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5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5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tel 1"/>
          <p:cNvSpPr>
            <a:spLocks noGrp="1"/>
          </p:cNvSpPr>
          <p:nvPr>
            <p:ph type="title"/>
          </p:nvPr>
        </p:nvSpPr>
        <p:spPr>
          <a:xfrm>
            <a:off x="576000" y="676593"/>
            <a:ext cx="8568000" cy="553998"/>
          </a:xfrm>
        </p:spPr>
        <p:txBody>
          <a:bodyPr/>
          <a:lstStyle/>
          <a:p>
            <a:r>
              <a:rPr lang="nb-NO" sz="3600" dirty="0"/>
              <a:t>No, I don’t like it this way…</a:t>
            </a:r>
          </a:p>
        </p:txBody>
      </p:sp>
      <p:pic>
        <p:nvPicPr>
          <p:cNvPr id="77829" name="Picture 2" descr="H:\My Documents\Bokmanus Katter\Kattebilder\Nei, slik vil jeg ikke ha det.JPG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664" y="1819291"/>
            <a:ext cx="5688632" cy="3792421"/>
          </a:xfr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AAFC35-0F71-4132-9850-6BB5C332CD23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73232E3-BE09-4C62-A902-C9EDDC10CA16}"/>
              </a:ext>
            </a:extLst>
          </p:cNvPr>
          <p:cNvSpPr txBox="1">
            <a:spLocks/>
          </p:cNvSpPr>
          <p:nvPr/>
        </p:nvSpPr>
        <p:spPr>
          <a:xfrm>
            <a:off x="5353200" y="6372140"/>
            <a:ext cx="2891208" cy="153888"/>
          </a:xfrm>
          <a:prstGeom prst="rect">
            <a:avLst/>
          </a:prstGeom>
          <a:ln/>
        </p:spPr>
        <p:txBody>
          <a:bodyPr vert="horz" wrap="square" lIns="0" tIns="0" rIns="0" bIns="0" rtlCol="0" anchor="ctr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000" b="0" kern="1200">
                <a:solidFill>
                  <a:srgbClr val="009D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48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A48EA6-061D-410C-9D29-53101D6FAAA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4bfa961-d78b-447a-878e-35665a8e91d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599</Words>
  <Application>Microsoft Office PowerPoint</Application>
  <PresentationFormat>On-screen Show (4:3)</PresentationFormat>
  <Paragraphs>63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Comic Sans MS</vt:lpstr>
      <vt:lpstr>Symbol</vt:lpstr>
      <vt:lpstr>Tahoma</vt:lpstr>
      <vt:lpstr>Times New Roman</vt:lpstr>
      <vt:lpstr>Webdings</vt:lpstr>
      <vt:lpstr>NMBU 16:9 with footer</vt:lpstr>
      <vt:lpstr>2_Norsk PPT-mal NMBU</vt:lpstr>
      <vt:lpstr>5_NMBU</vt:lpstr>
      <vt:lpstr>The Cat – Behaviour and Welfare  17. The cat’s toilet preferences</vt:lpstr>
      <vt:lpstr>Refusal to use a cat toilet</vt:lpstr>
      <vt:lpstr>No, I don’t like it this way…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2022-09-20T17:14:14Z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