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 autoCompressPictures="0">
  <p:sldMasterIdLst>
    <p:sldMasterId id="2147483706" r:id="rId4"/>
    <p:sldMasterId id="2147483730" r:id="rId5"/>
    <p:sldMasterId id="2147483747" r:id="rId6"/>
  </p:sldMasterIdLst>
  <p:notesMasterIdLst>
    <p:notesMasterId r:id="rId13"/>
  </p:notesMasterIdLst>
  <p:sldIdLst>
    <p:sldId id="1132" r:id="rId7"/>
    <p:sldId id="1054" r:id="rId8"/>
    <p:sldId id="828" r:id="rId9"/>
    <p:sldId id="1133" r:id="rId10"/>
    <p:sldId id="1134" r:id="rId11"/>
    <p:sldId id="266" r:id="rId12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1B928A-1F81-4C3F-A1FE-7B9EB964B4E4}" v="7" dt="2022-09-16T13:48:23.3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4" autoAdjust="0"/>
    <p:restoredTop sz="94660"/>
  </p:normalViewPr>
  <p:slideViewPr>
    <p:cSldViewPr>
      <p:cViewPr varScale="1">
        <p:scale>
          <a:sx n="93" d="100"/>
          <a:sy n="93" d="100"/>
        </p:scale>
        <p:origin x="27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013BB-223A-4A7A-A9B6-504A14290792}" type="datetimeFigureOut">
              <a:rPr lang="nb-NO" smtClean="0"/>
              <a:t>20.09.2022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BF349-27A5-44C1-8C69-2C3879FAD2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563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07BCB6-54E2-467B-AC17-DEC87DDD0F4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Plassholder for top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</a:p>
        </p:txBody>
      </p:sp>
    </p:spTree>
    <p:extLst>
      <p:ext uri="{BB962C8B-B14F-4D97-AF65-F5344CB8AC3E}">
        <p14:creationId xmlns:p14="http://schemas.microsoft.com/office/powerpoint/2010/main" val="3713794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429B09-FD10-4C20-AF6C-79914B7703A3}" type="slidenum">
              <a:rPr lang="nb-NO" smtClean="0">
                <a:solidFill>
                  <a:prstClr val="black"/>
                </a:solidFill>
              </a:rPr>
              <a:pPr/>
              <a:t>1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204803" name="Rectangle 2"/>
          <p:cNvSpPr>
            <a:spLocks noChangeArrowheads="1"/>
          </p:cNvSpPr>
          <p:nvPr/>
        </p:nvSpPr>
        <p:spPr bwMode="auto">
          <a:xfrm>
            <a:off x="3852016" y="0"/>
            <a:ext cx="2945659" cy="4980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04804" name="Rectangle 3"/>
          <p:cNvSpPr>
            <a:spLocks noChangeArrowheads="1"/>
          </p:cNvSpPr>
          <p:nvPr/>
        </p:nvSpPr>
        <p:spPr bwMode="auto">
          <a:xfrm>
            <a:off x="3852016" y="9428584"/>
            <a:ext cx="2945659" cy="498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0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6</a:t>
            </a:r>
          </a:p>
        </p:txBody>
      </p:sp>
      <p:sp>
        <p:nvSpPr>
          <p:cNvPr id="204805" name="Rectangle 4"/>
          <p:cNvSpPr>
            <a:spLocks noChangeArrowheads="1"/>
          </p:cNvSpPr>
          <p:nvPr/>
        </p:nvSpPr>
        <p:spPr bwMode="auto">
          <a:xfrm>
            <a:off x="0" y="9428584"/>
            <a:ext cx="2945659" cy="498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04806" name="Rectangle 5"/>
          <p:cNvSpPr>
            <a:spLocks noChangeArrowheads="1"/>
          </p:cNvSpPr>
          <p:nvPr/>
        </p:nvSpPr>
        <p:spPr bwMode="auto">
          <a:xfrm>
            <a:off x="0" y="0"/>
            <a:ext cx="2945659" cy="4980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04807" name="Rectangle 6"/>
          <p:cNvSpPr>
            <a:spLocks noChangeArrowheads="1"/>
          </p:cNvSpPr>
          <p:nvPr/>
        </p:nvSpPr>
        <p:spPr bwMode="auto">
          <a:xfrm>
            <a:off x="3852016" y="0"/>
            <a:ext cx="2945659" cy="4980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04808" name="Rectangle 7"/>
          <p:cNvSpPr>
            <a:spLocks noChangeArrowheads="1"/>
          </p:cNvSpPr>
          <p:nvPr/>
        </p:nvSpPr>
        <p:spPr bwMode="auto">
          <a:xfrm>
            <a:off x="3852016" y="9428584"/>
            <a:ext cx="2945659" cy="498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0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6</a:t>
            </a:r>
          </a:p>
        </p:txBody>
      </p:sp>
      <p:sp>
        <p:nvSpPr>
          <p:cNvPr id="204809" name="Rectangle 8"/>
          <p:cNvSpPr>
            <a:spLocks noChangeArrowheads="1"/>
          </p:cNvSpPr>
          <p:nvPr/>
        </p:nvSpPr>
        <p:spPr bwMode="auto">
          <a:xfrm>
            <a:off x="0" y="9428584"/>
            <a:ext cx="2945659" cy="498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04810" name="Rectangle 9"/>
          <p:cNvSpPr>
            <a:spLocks noChangeArrowheads="1"/>
          </p:cNvSpPr>
          <p:nvPr/>
        </p:nvSpPr>
        <p:spPr bwMode="auto">
          <a:xfrm>
            <a:off x="0" y="0"/>
            <a:ext cx="2945659" cy="4980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04811" name="Rectangle 10"/>
          <p:cNvSpPr>
            <a:spLocks noChangeArrowheads="1"/>
          </p:cNvSpPr>
          <p:nvPr/>
        </p:nvSpPr>
        <p:spPr bwMode="auto">
          <a:xfrm>
            <a:off x="3852016" y="0"/>
            <a:ext cx="2945659" cy="4980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04812" name="Rectangle 11"/>
          <p:cNvSpPr>
            <a:spLocks noChangeArrowheads="1"/>
          </p:cNvSpPr>
          <p:nvPr/>
        </p:nvSpPr>
        <p:spPr bwMode="auto">
          <a:xfrm>
            <a:off x="3852016" y="9428584"/>
            <a:ext cx="2945659" cy="498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0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5</a:t>
            </a:r>
          </a:p>
        </p:txBody>
      </p:sp>
      <p:sp>
        <p:nvSpPr>
          <p:cNvPr id="204813" name="Rectangle 12"/>
          <p:cNvSpPr>
            <a:spLocks noChangeArrowheads="1"/>
          </p:cNvSpPr>
          <p:nvPr/>
        </p:nvSpPr>
        <p:spPr bwMode="auto">
          <a:xfrm>
            <a:off x="0" y="9428584"/>
            <a:ext cx="2945659" cy="498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04814" name="Rectangle 13"/>
          <p:cNvSpPr>
            <a:spLocks noChangeArrowheads="1"/>
          </p:cNvSpPr>
          <p:nvPr/>
        </p:nvSpPr>
        <p:spPr bwMode="auto">
          <a:xfrm>
            <a:off x="0" y="0"/>
            <a:ext cx="2945659" cy="4980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04815" name="Rectangle 14"/>
          <p:cNvSpPr>
            <a:spLocks noChangeArrowheads="1"/>
          </p:cNvSpPr>
          <p:nvPr/>
        </p:nvSpPr>
        <p:spPr bwMode="auto">
          <a:xfrm>
            <a:off x="3852016" y="0"/>
            <a:ext cx="2945659" cy="4980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04816" name="Rectangle 15"/>
          <p:cNvSpPr>
            <a:spLocks noChangeArrowheads="1"/>
          </p:cNvSpPr>
          <p:nvPr/>
        </p:nvSpPr>
        <p:spPr bwMode="auto">
          <a:xfrm>
            <a:off x="3852016" y="9428584"/>
            <a:ext cx="2945659" cy="498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0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5</a:t>
            </a:r>
          </a:p>
        </p:txBody>
      </p:sp>
      <p:sp>
        <p:nvSpPr>
          <p:cNvPr id="204817" name="Rectangle 16"/>
          <p:cNvSpPr>
            <a:spLocks noChangeArrowheads="1"/>
          </p:cNvSpPr>
          <p:nvPr/>
        </p:nvSpPr>
        <p:spPr bwMode="auto">
          <a:xfrm>
            <a:off x="0" y="9428584"/>
            <a:ext cx="2945659" cy="498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04818" name="Rectangle 17"/>
          <p:cNvSpPr>
            <a:spLocks noChangeArrowheads="1"/>
          </p:cNvSpPr>
          <p:nvPr/>
        </p:nvSpPr>
        <p:spPr bwMode="auto">
          <a:xfrm>
            <a:off x="0" y="0"/>
            <a:ext cx="2945659" cy="4980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04819" name="Rectangle 18"/>
          <p:cNvSpPr>
            <a:spLocks noChangeArrowheads="1"/>
          </p:cNvSpPr>
          <p:nvPr/>
        </p:nvSpPr>
        <p:spPr bwMode="auto">
          <a:xfrm>
            <a:off x="3852016" y="0"/>
            <a:ext cx="2945659" cy="4980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04820" name="Rectangle 19"/>
          <p:cNvSpPr>
            <a:spLocks noChangeArrowheads="1"/>
          </p:cNvSpPr>
          <p:nvPr/>
        </p:nvSpPr>
        <p:spPr bwMode="auto">
          <a:xfrm>
            <a:off x="3852016" y="9428584"/>
            <a:ext cx="2945659" cy="498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0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5</a:t>
            </a:r>
          </a:p>
        </p:txBody>
      </p:sp>
      <p:sp>
        <p:nvSpPr>
          <p:cNvPr id="204821" name="Rectangle 20"/>
          <p:cNvSpPr>
            <a:spLocks noChangeArrowheads="1"/>
          </p:cNvSpPr>
          <p:nvPr/>
        </p:nvSpPr>
        <p:spPr bwMode="auto">
          <a:xfrm>
            <a:off x="0" y="9428584"/>
            <a:ext cx="2945659" cy="4980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04822" name="Rectangle 21"/>
          <p:cNvSpPr>
            <a:spLocks noChangeArrowheads="1"/>
          </p:cNvSpPr>
          <p:nvPr/>
        </p:nvSpPr>
        <p:spPr bwMode="auto">
          <a:xfrm>
            <a:off x="0" y="0"/>
            <a:ext cx="2945659" cy="4980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04823" name="Rectangle 22"/>
          <p:cNvSpPr>
            <a:spLocks noChangeArrowheads="1"/>
          </p:cNvSpPr>
          <p:nvPr/>
        </p:nvSpPr>
        <p:spPr bwMode="auto">
          <a:xfrm>
            <a:off x="3852016" y="10340"/>
            <a:ext cx="2945659" cy="463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04824" name="Rectangle 23"/>
          <p:cNvSpPr>
            <a:spLocks noChangeArrowheads="1"/>
          </p:cNvSpPr>
          <p:nvPr/>
        </p:nvSpPr>
        <p:spPr bwMode="auto">
          <a:xfrm>
            <a:off x="3852016" y="9449264"/>
            <a:ext cx="2945659" cy="463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0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5</a:t>
            </a:r>
          </a:p>
        </p:txBody>
      </p:sp>
      <p:sp>
        <p:nvSpPr>
          <p:cNvPr id="204825" name="Rectangle 24"/>
          <p:cNvSpPr>
            <a:spLocks noChangeArrowheads="1"/>
          </p:cNvSpPr>
          <p:nvPr/>
        </p:nvSpPr>
        <p:spPr bwMode="auto">
          <a:xfrm>
            <a:off x="0" y="9449264"/>
            <a:ext cx="2945659" cy="463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04826" name="Rectangle 25"/>
          <p:cNvSpPr>
            <a:spLocks noChangeArrowheads="1"/>
          </p:cNvSpPr>
          <p:nvPr/>
        </p:nvSpPr>
        <p:spPr bwMode="auto">
          <a:xfrm>
            <a:off x="0" y="10340"/>
            <a:ext cx="2945659" cy="463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04827" name="Rectangle 26"/>
          <p:cNvSpPr>
            <a:spLocks noChangeArrowheads="1"/>
          </p:cNvSpPr>
          <p:nvPr/>
        </p:nvSpPr>
        <p:spPr bwMode="auto">
          <a:xfrm>
            <a:off x="3852016" y="6894"/>
            <a:ext cx="2945659" cy="4653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04828" name="Rectangle 27"/>
          <p:cNvSpPr>
            <a:spLocks noChangeArrowheads="1"/>
          </p:cNvSpPr>
          <p:nvPr/>
        </p:nvSpPr>
        <p:spPr bwMode="auto">
          <a:xfrm>
            <a:off x="3852016" y="9447540"/>
            <a:ext cx="2945659" cy="4618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7620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 sz="1000" i="1">
                <a:solidFill>
                  <a:prstClr val="black"/>
                </a:solidFill>
                <a:latin typeface="Times New Roman" pitchFamily="18" charset="0"/>
                <a:cs typeface="+mn-cs"/>
              </a:rPr>
              <a:t>5</a:t>
            </a:r>
          </a:p>
        </p:txBody>
      </p:sp>
      <p:sp>
        <p:nvSpPr>
          <p:cNvPr id="204829" name="Rectangle 28"/>
          <p:cNvSpPr>
            <a:spLocks noChangeArrowheads="1"/>
          </p:cNvSpPr>
          <p:nvPr/>
        </p:nvSpPr>
        <p:spPr bwMode="auto">
          <a:xfrm>
            <a:off x="0" y="9447540"/>
            <a:ext cx="2945659" cy="4618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04830" name="Rectangle 29"/>
          <p:cNvSpPr>
            <a:spLocks noChangeArrowheads="1"/>
          </p:cNvSpPr>
          <p:nvPr/>
        </p:nvSpPr>
        <p:spPr bwMode="auto">
          <a:xfrm>
            <a:off x="0" y="6894"/>
            <a:ext cx="2945659" cy="4653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04831" name="Rectangle 3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5850" y="871538"/>
            <a:ext cx="4625975" cy="3470275"/>
          </a:xfrm>
          <a:ln w="12700" cap="flat">
            <a:solidFill>
              <a:schemeClr val="tx1"/>
            </a:solidFill>
          </a:ln>
        </p:spPr>
      </p:sp>
      <p:sp>
        <p:nvSpPr>
          <p:cNvPr id="204832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906357" y="4491114"/>
            <a:ext cx="4984962" cy="4329117"/>
          </a:xfrm>
          <a:noFill/>
          <a:ln/>
        </p:spPr>
        <p:txBody>
          <a:bodyPr lIns="90488" tIns="44450" rIns="90488" bIns="44450"/>
          <a:lstStyle/>
          <a:p>
            <a:pPr eaLnBrk="1" hangingPunct="1"/>
            <a:r>
              <a:rPr lang="nb-NO" sz="1400" u="sng"/>
              <a:t>Først:</a:t>
            </a:r>
          </a:p>
          <a:p>
            <a:pPr eaLnBrk="1" hangingPunct="1">
              <a:lnSpc>
                <a:spcPct val="140000"/>
              </a:lnSpc>
            </a:pPr>
            <a:r>
              <a:rPr lang="nb-NO" sz="1400"/>
              <a:t>The </a:t>
            </a:r>
            <a:r>
              <a:rPr lang="nb-NO" sz="1400" i="1"/>
              <a:t>general</a:t>
            </a:r>
            <a:r>
              <a:rPr lang="nb-NO" sz="1400"/>
              <a:t> behaviour of Siamese and Persian cats in our study were similar to what was earlier reported by Dennis Turner. E.g., we found Siamese cats to be more contact-seeking, staying longer in owner’s lap, using more vocal communication, and be more playful and active than other breeds.</a:t>
            </a:r>
            <a:r>
              <a:rPr lang="nb-NO"/>
              <a:t> </a:t>
            </a:r>
            <a:endParaRPr lang="nb-NO" sz="1400"/>
          </a:p>
          <a:p>
            <a:pPr eaLnBrk="1" hangingPunct="1">
              <a:lnSpc>
                <a:spcPct val="140000"/>
              </a:lnSpc>
            </a:pPr>
            <a:r>
              <a:rPr lang="nb-NO" sz="1400"/>
              <a:t>Here I will present some data on the </a:t>
            </a:r>
            <a:r>
              <a:rPr lang="nb-NO" sz="1400" i="1"/>
              <a:t>behaviour problems</a:t>
            </a:r>
            <a:r>
              <a:rPr lang="nb-NO" sz="1400"/>
              <a:t> in these breeds and in non-pedigree cats.</a:t>
            </a:r>
          </a:p>
          <a:p>
            <a:pPr eaLnBrk="1" hangingPunct="1">
              <a:lnSpc>
                <a:spcPct val="140000"/>
              </a:lnSpc>
            </a:pPr>
            <a:r>
              <a:rPr lang="nb-NO" sz="1400"/>
              <a:t>The histograms show the percentages of categories 4 and 5 combined on the 5-point scale, that is the behaviour being shown ‘often’ or ‘very often’.</a:t>
            </a:r>
          </a:p>
          <a:p>
            <a:pPr eaLnBrk="1" hangingPunct="1">
              <a:lnSpc>
                <a:spcPct val="140000"/>
              </a:lnSpc>
            </a:pPr>
            <a:r>
              <a:rPr lang="nb-NO" sz="1400"/>
              <a:t>The statistics relate to the whole scale, and are marked by asterisks</a:t>
            </a:r>
          </a:p>
          <a:p>
            <a:pPr eaLnBrk="1" hangingPunct="1">
              <a:lnSpc>
                <a:spcPct val="140000"/>
              </a:lnSpc>
            </a:pPr>
            <a:r>
              <a:rPr lang="nb-NO" sz="1400"/>
              <a:t>for each trait. </a:t>
            </a:r>
          </a:p>
          <a:p>
            <a:pPr eaLnBrk="1" hangingPunct="1"/>
            <a:endParaRPr lang="nb-NO" sz="1400"/>
          </a:p>
        </p:txBody>
      </p:sp>
      <p:sp>
        <p:nvSpPr>
          <p:cNvPr id="2" name="Plassholder for topptekst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nn-NO">
                <a:solidFill>
                  <a:prstClr val="black"/>
                </a:solidFill>
              </a:rPr>
              <a:t>HFX221 - 2019                                   - Bjarne O. Braastad, NMBU/IHA</a:t>
            </a:r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002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5D8422-8ABE-4DD6-B3C8-6E031FE7EDE9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7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1400" dirty="0" err="1"/>
              <a:t>Trykk</a:t>
            </a:r>
            <a:r>
              <a:rPr lang="en-GB" sz="1400" dirty="0"/>
              <a:t> </a:t>
            </a:r>
            <a:r>
              <a:rPr lang="en-GB" sz="1400" dirty="0" err="1"/>
              <a:t>Visningsfunksjonen</a:t>
            </a:r>
            <a:r>
              <a:rPr lang="en-GB" sz="1400" dirty="0"/>
              <a:t> </a:t>
            </a:r>
            <a:r>
              <a:rPr lang="en-GB" sz="1400" dirty="0" err="1"/>
              <a:t>så</a:t>
            </a:r>
            <a:r>
              <a:rPr lang="en-GB" sz="1400" dirty="0"/>
              <a:t> </a:t>
            </a:r>
            <a:r>
              <a:rPr lang="en-GB" sz="1400" dirty="0" err="1"/>
              <a:t>samme</a:t>
            </a:r>
            <a:r>
              <a:rPr lang="en-GB" sz="1400" dirty="0"/>
              <a:t> </a:t>
            </a:r>
            <a:r>
              <a:rPr lang="en-GB" sz="1400" dirty="0" err="1"/>
              <a:t>bilde</a:t>
            </a:r>
            <a:r>
              <a:rPr lang="en-GB" sz="1400" baseline="0" dirty="0"/>
              <a:t> </a:t>
            </a:r>
            <a:r>
              <a:rPr lang="en-GB" sz="1400" baseline="0" dirty="0" err="1"/>
              <a:t>er</a:t>
            </a:r>
            <a:r>
              <a:rPr lang="en-GB" sz="1400" baseline="0" dirty="0"/>
              <a:t> </a:t>
            </a:r>
            <a:r>
              <a:rPr lang="en-GB" sz="1400" baseline="0" dirty="0" err="1"/>
              <a:t>på</a:t>
            </a:r>
            <a:r>
              <a:rPr lang="en-GB" sz="1400" baseline="0" dirty="0"/>
              <a:t> PC </a:t>
            </a:r>
            <a:r>
              <a:rPr lang="en-GB" sz="1400" baseline="0" dirty="0" err="1"/>
              <a:t>og</a:t>
            </a:r>
            <a:r>
              <a:rPr lang="en-GB" sz="1400" baseline="0" dirty="0"/>
              <a:t> </a:t>
            </a:r>
            <a:r>
              <a:rPr lang="en-GB" sz="1400" baseline="0" dirty="0" err="1"/>
              <a:t>lerret</a:t>
            </a:r>
            <a:r>
              <a:rPr lang="en-GB" sz="1400" baseline="0" dirty="0"/>
              <a:t>!</a:t>
            </a:r>
          </a:p>
          <a:p>
            <a:pPr eaLnBrk="1" hangingPunct="1"/>
            <a:r>
              <a:rPr lang="en-GB" sz="1400" baseline="0" dirty="0" err="1"/>
              <a:t>Trykk</a:t>
            </a:r>
            <a:r>
              <a:rPr lang="en-GB" sz="1400" baseline="0" dirty="0"/>
              <a:t> </a:t>
            </a:r>
            <a:r>
              <a:rPr lang="en-GB" sz="1400" baseline="0" dirty="0" err="1"/>
              <a:t>deretter</a:t>
            </a:r>
            <a:r>
              <a:rPr lang="en-GB" sz="1400" baseline="0" dirty="0"/>
              <a:t> </a:t>
            </a:r>
            <a:r>
              <a:rPr lang="en-GB" sz="1400" baseline="0" dirty="0" err="1"/>
              <a:t>lenken</a:t>
            </a:r>
            <a:r>
              <a:rPr lang="en-GB" sz="1400" baseline="0" dirty="0"/>
              <a:t>.</a:t>
            </a:r>
            <a:endParaRPr lang="en-GB" sz="1400" dirty="0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Bjarne O. Braastad, UMB</a:t>
            </a:r>
          </a:p>
        </p:txBody>
      </p:sp>
      <p:sp>
        <p:nvSpPr>
          <p:cNvPr id="3" name="Plassholder for topptekst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870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D6B581-B799-46BD-932D-08255CD956A3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8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Bjarne O. Braastad, UMB</a:t>
            </a:r>
          </a:p>
        </p:txBody>
      </p:sp>
      <p:sp>
        <p:nvSpPr>
          <p:cNvPr id="3" name="Plassholder for topptekst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034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Introduction: logo and nam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40835" y="2572200"/>
            <a:ext cx="5662330" cy="171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3659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1999" y="2572510"/>
            <a:ext cx="2569469" cy="1712979"/>
          </a:xfrm>
          <a:prstGeom prst="rect">
            <a:avLst/>
          </a:prstGeom>
        </p:spPr>
      </p:pic>
      <p:pic>
        <p:nvPicPr>
          <p:cNvPr id="205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2531" y="2571889"/>
            <a:ext cx="2147040" cy="17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9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animasjon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66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 #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7E8CAB-9E1F-487B-9AE4-C60737AEF540}" type="slidenum">
              <a:rPr lang="nb-NO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79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 #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7E8CAB-9E1F-487B-9AE4-C60737AEF540}" type="slidenum">
              <a:rPr lang="nb-NO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129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1474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575999" y="1922400"/>
            <a:ext cx="3870000" cy="4129200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51345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16016" y="1922400"/>
            <a:ext cx="3870000" cy="4129200"/>
          </a:xfrm>
          <a:noFill/>
        </p:spPr>
        <p:txBody>
          <a:bodyPr tIns="2160000" bIns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33510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lide med farge og bil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96512"/>
            <a:ext cx="9144000" cy="2761488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6751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lide med tekst og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txBody>
          <a:bodyPr tIns="360000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7970400" y="392400"/>
            <a:ext cx="676800" cy="540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10" name="Plassholder for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096800"/>
            <a:ext cx="9144000" cy="2761200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38566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76000" y="1920873"/>
            <a:ext cx="7992000" cy="4127501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5784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: animated logo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000" y="2365579"/>
            <a:ext cx="2520000" cy="212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861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stes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NMBU\nmbu_ppt_sisteside_grafikk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20874"/>
            <a:ext cx="9144000" cy="493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854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9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2775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5862" y="1592719"/>
            <a:ext cx="3807674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63687" y="1592719"/>
            <a:ext cx="3807939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sz="half" idx="13"/>
          </p:nvPr>
        </p:nvSpPr>
        <p:spPr>
          <a:xfrm>
            <a:off x="579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88203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18856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88863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190500"/>
            <a:ext cx="710565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520825" y="1316038"/>
            <a:ext cx="7089775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AFC35-0F71-4132-9850-6BB5C332CD2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907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1999" y="2572510"/>
            <a:ext cx="2569469" cy="1712979"/>
          </a:xfrm>
          <a:prstGeom prst="rect">
            <a:avLst/>
          </a:prstGeom>
        </p:spPr>
      </p:pic>
      <p:pic>
        <p:nvPicPr>
          <p:cNvPr id="205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2531" y="2571889"/>
            <a:ext cx="2147040" cy="17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9224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animasjon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7930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03D8D-F27D-49CA-A299-3589FD585F6D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8952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03D8D-F27D-49CA-A299-3589FD585F6D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808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21494" y="2617200"/>
            <a:ext cx="8046506" cy="738664"/>
          </a:xfrm>
        </p:spPr>
        <p:txBody>
          <a:bodyPr anchor="b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21494" y="3502800"/>
            <a:ext cx="8046506" cy="3693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1494" y="3956400"/>
            <a:ext cx="8046506" cy="3365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1"/>
          </p:nvPr>
        </p:nvSpPr>
        <p:spPr>
          <a:xfrm>
            <a:off x="521494" y="6264001"/>
            <a:ext cx="2111906" cy="2031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unntekst 5"/>
          <p:cNvSpPr>
            <a:spLocks noGrp="1"/>
          </p:cNvSpPr>
          <p:nvPr>
            <p:ph type="ftr" sz="quarter" idx="3"/>
          </p:nvPr>
        </p:nvSpPr>
        <p:spPr>
          <a:xfrm>
            <a:off x="5535900" y="6264000"/>
            <a:ext cx="3086100" cy="2063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The Cat - Behaviour and Welfare - Bjarne O. Braastad</a:t>
            </a:r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000" y="406800"/>
            <a:ext cx="673200" cy="540126"/>
          </a:xfrm>
          <a:prstGeom prst="rect">
            <a:avLst/>
          </a:prstGeom>
        </p:spPr>
      </p:pic>
      <p:cxnSp>
        <p:nvCxnSpPr>
          <p:cNvPr id="8" name="Rett linje 7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9141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85041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575999" y="1922400"/>
            <a:ext cx="3870000" cy="4129200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824424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16016" y="1922400"/>
            <a:ext cx="3870000" cy="4129200"/>
          </a:xfrm>
          <a:noFill/>
        </p:spPr>
        <p:txBody>
          <a:bodyPr tIns="2160000" bIns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667397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farge og bil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96512"/>
            <a:ext cx="9144000" cy="2761488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9233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tekst og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txBody>
          <a:bodyPr tIns="360000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7970400" y="392400"/>
            <a:ext cx="676800" cy="540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10" name="Plassholder for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096800"/>
            <a:ext cx="9144000" cy="2761200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147195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76000" y="1920873"/>
            <a:ext cx="7992000" cy="4127501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260859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stes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NMBU\nmbu_ppt_sisteside_grafikk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20874"/>
            <a:ext cx="9144000" cy="493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7327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9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01179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5862" y="1592719"/>
            <a:ext cx="3807674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63687" y="1592719"/>
            <a:ext cx="3807939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sz="half" idx="13"/>
          </p:nvPr>
        </p:nvSpPr>
        <p:spPr>
          <a:xfrm>
            <a:off x="579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5140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51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background covering the entire surf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bilde 1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tIns="864000" anchor="ctr" anchorCtr="1"/>
          <a:lstStyle>
            <a:lvl1pPr marL="0" indent="0">
              <a:buNone/>
              <a:defRPr/>
            </a:lvl1pPr>
          </a:lstStyle>
          <a:p>
            <a:r>
              <a:rPr lang="nb-NO"/>
              <a:t>Click ikon to insert picture covering the entire surface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22215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0278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rgbClr val="E1A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010106_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1888" y="4419600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05175"/>
            <a:ext cx="6400800" cy="5334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 sz="17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543050" y="1371600"/>
            <a:ext cx="6019800" cy="18764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5829109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190500"/>
            <a:ext cx="710565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520825" y="1316038"/>
            <a:ext cx="7089775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AFC35-0F71-4132-9850-6BB5C332CD2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97810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190500"/>
            <a:ext cx="710565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520825" y="1316038"/>
            <a:ext cx="3468688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1913" y="1316038"/>
            <a:ext cx="3468687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81F3C-8636-4F56-A492-0DA665029CB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022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1494" y="1800000"/>
            <a:ext cx="8101013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440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cxnSp>
        <p:nvCxnSpPr>
          <p:cNvPr id="3" name="Rett linje 2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lassholder for bilde 9"/>
          <p:cNvSpPr>
            <a:spLocks noGrp="1"/>
          </p:cNvSpPr>
          <p:nvPr>
            <p:ph type="pic" sz="quarter" idx="13" hasCustomPrompt="1"/>
          </p:nvPr>
        </p:nvSpPr>
        <p:spPr>
          <a:xfrm>
            <a:off x="521101" y="1800000"/>
            <a:ext cx="8101406" cy="4140000"/>
          </a:xfrm>
          <a:prstGeom prst="rect">
            <a:avLst/>
          </a:prstGeom>
          <a:noFill/>
        </p:spPr>
        <p:txBody>
          <a:bodyPr tIns="2160000" bIns="0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nb-NO"/>
              <a:t>Click ikon to insert picture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304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1494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87100" y="1800000"/>
            <a:ext cx="3834000" cy="4140000"/>
          </a:xfrm>
          <a:prstGeom prst="rect">
            <a:avLst/>
          </a:prstGeom>
          <a:noFill/>
        </p:spPr>
        <p:txBody>
          <a:bodyPr tIns="2160000" bIns="0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768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4787100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10" name="Plassholder for innhold 2"/>
          <p:cNvSpPr>
            <a:spLocks noGrp="1"/>
          </p:cNvSpPr>
          <p:nvPr>
            <p:ph idx="10"/>
          </p:nvPr>
        </p:nvSpPr>
        <p:spPr>
          <a:xfrm>
            <a:off x="522281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90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205000"/>
            <a:ext cx="7992000" cy="738664"/>
          </a:xfrm>
        </p:spPr>
        <p:txBody>
          <a:bodyPr anchor="b"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090600"/>
            <a:ext cx="7992000" cy="43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  <p:sp>
        <p:nvSpPr>
          <p:cNvPr id="4" name="TekstSylinder 3"/>
          <p:cNvSpPr txBox="1"/>
          <p:nvPr userDrawn="1"/>
        </p:nvSpPr>
        <p:spPr>
          <a:xfrm>
            <a:off x="413538" y="4077072"/>
            <a:ext cx="91810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35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000" y="406800"/>
            <a:ext cx="673200" cy="540126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0000" y="4450429"/>
            <a:ext cx="8064000" cy="188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41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image" Target="../media/image6.wmf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20" Type="http://schemas.openxmlformats.org/officeDocument/2006/relationships/image" Target="../media/image6.wmf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5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ittel 7"/>
          <p:cNvSpPr>
            <a:spLocks noGrp="1"/>
          </p:cNvSpPr>
          <p:nvPr>
            <p:ph type="title"/>
          </p:nvPr>
        </p:nvSpPr>
        <p:spPr>
          <a:xfrm>
            <a:off x="521494" y="945000"/>
            <a:ext cx="7191000" cy="533642"/>
          </a:xfrm>
          <a:prstGeom prst="rect">
            <a:avLst/>
          </a:prstGeom>
        </p:spPr>
        <p:txBody>
          <a:bodyPr vert="horz" wrap="none" lIns="0" tIns="0" rIns="0" bIns="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cxnSp>
        <p:nvCxnSpPr>
          <p:cNvPr id="4" name="Rett linje 3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635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ssholder for bunntekst 5"/>
          <p:cNvSpPr>
            <a:spLocks noGrp="1"/>
          </p:cNvSpPr>
          <p:nvPr>
            <p:ph type="ftr" sz="quarter" idx="3"/>
          </p:nvPr>
        </p:nvSpPr>
        <p:spPr>
          <a:xfrm>
            <a:off x="5535900" y="6264000"/>
            <a:ext cx="3086100" cy="2063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rgbClr val="009D7F"/>
                </a:solidFill>
              </a:defRPr>
            </a:lvl1pPr>
          </a:lstStyle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4"/>
          </p:nvPr>
        </p:nvSpPr>
        <p:spPr>
          <a:xfrm>
            <a:off x="521494" y="6264001"/>
            <a:ext cx="2057400" cy="20319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009D7F"/>
                </a:solidFill>
              </a:defRPr>
            </a:lvl1pPr>
          </a:lstStyle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956000" y="404874"/>
            <a:ext cx="673200" cy="54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49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2" r:id="rId4"/>
    <p:sldLayoutId id="2147483720" r:id="rId5"/>
    <p:sldLayoutId id="2147483724" r:id="rId6"/>
    <p:sldLayoutId id="2147483721" r:id="rId7"/>
    <p:sldLayoutId id="2147483723" r:id="rId8"/>
    <p:sldLayoutId id="2147483726" r:id="rId9"/>
  </p:sldLayoutIdLst>
  <p:hf hdr="0"/>
  <p:txStyles>
    <p:titleStyle>
      <a:lvl1pPr algn="l" defTabSz="685800" rtl="0" eaLnBrk="1" latinLnBrk="0" hangingPunct="1">
        <a:spcBef>
          <a:spcPct val="0"/>
        </a:spcBef>
        <a:buNone/>
        <a:defRPr sz="24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48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99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0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390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5" userDrawn="1">
          <p15:clr>
            <a:srgbClr val="F26B43"/>
          </p15:clr>
        </p15:guide>
        <p15:guide id="2" pos="54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00" y="932071"/>
            <a:ext cx="6818518" cy="61555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1825831"/>
            <a:ext cx="7992000" cy="39794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 b="0">
                <a:solidFill>
                  <a:srgbClr val="009D7F"/>
                </a:solidFill>
              </a:defRPr>
            </a:lvl1pPr>
          </a:lstStyle>
          <a:p>
            <a:pPr>
              <a:defRPr/>
            </a:pPr>
            <a:fld id="{9C335BD2-5135-4752-9777-E4CD151E3ADF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cxnSp>
        <p:nvCxnSpPr>
          <p:cNvPr id="13" name="Rett linje 12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Morten\Downloads\NMBU_symbol_1000prosent_av_18mm_RGB.wmf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89642"/>
            <a:ext cx="67625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90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66" r:id="rId1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98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00" y="932071"/>
            <a:ext cx="6818518" cy="61555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1825831"/>
            <a:ext cx="7992000" cy="39794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>
                <a:latin typeface="Arial"/>
                <a:cs typeface="+mn-cs"/>
              </a:rPr>
              <a:t>Norwegian University of Life Sciences</a:t>
            </a:r>
            <a:endParaRPr lang="nb-NO" dirty="0">
              <a:latin typeface="Arial"/>
              <a:cs typeface="+mn-cs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>
                <a:latin typeface="Arial"/>
                <a:cs typeface="+mn-cs"/>
              </a:rPr>
              <a:t>The Cat - Behaviour and Welfare - Bjarne O. Braastad</a:t>
            </a:r>
            <a:endParaRPr lang="nb-NO" dirty="0">
              <a:latin typeface="Arial"/>
              <a:cs typeface="+mn-cs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6503D8D-F27D-49CA-A299-3589FD585F6D}" type="slidenum">
              <a:rPr lang="nb-NO" smtClean="0">
                <a:latin typeface="Arial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latin typeface="Arial"/>
              <a:cs typeface="+mn-cs"/>
            </a:endParaRPr>
          </a:p>
        </p:txBody>
      </p:sp>
      <p:cxnSp>
        <p:nvCxnSpPr>
          <p:cNvPr id="13" name="Rett linje 12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Morten\Downloads\NMBU_symbol_1000prosent_av_18mm_RGB.wmf"/>
          <p:cNvPicPr>
            <a:picLocks noChangeAspect="1" noChangeArrowheads="1"/>
          </p:cNvPicPr>
          <p:nvPr userDrawn="1"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89642"/>
            <a:ext cx="67625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16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  <p:sldLayoutId id="2147483765" r:id="rId1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98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astad.info/" TargetMode="External"/><Relationship Id="rId7" Type="http://schemas.openxmlformats.org/officeDocument/2006/relationships/hyperlink" Target="http://www.animalpickings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Relationship Id="rId6" Type="http://schemas.openxmlformats.org/officeDocument/2006/relationships/hyperlink" Target="http://www.etologi-dyrevelferd.no/" TargetMode="External"/><Relationship Id="rId5" Type="http://schemas.openxmlformats.org/officeDocument/2006/relationships/hyperlink" Target="http://www.etologi.no/" TargetMode="External"/><Relationship Id="rId4" Type="http://schemas.openxmlformats.org/officeDocument/2006/relationships/hyperlink" Target="http://www.facebook.com/KattenAtferdVelfer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7808" y="737865"/>
            <a:ext cx="8010192" cy="1924119"/>
          </a:xfrm>
        </p:spPr>
        <p:txBody>
          <a:bodyPr/>
          <a:lstStyle/>
          <a:p>
            <a:pPr eaLnBrk="1" hangingPunct="1"/>
            <a: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Cat – Behaviour and Welfare</a:t>
            </a:r>
            <a:b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17. The </a:t>
            </a:r>
            <a:r>
              <a:rPr lang="nb-NO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cat’s</a:t>
            </a: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b-NO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toilet</a:t>
            </a: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b-NO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preferences</a:t>
            </a:r>
            <a:endParaRPr lang="nb-N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6000" y="3412684"/>
            <a:ext cx="5638800" cy="2176556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nb-NO" sz="2800" b="1" dirty="0">
                <a:solidFill>
                  <a:schemeClr val="bg1"/>
                </a:solidFill>
              </a:rPr>
              <a:t>Bjarne O. Braastad</a:t>
            </a:r>
          </a:p>
          <a:p>
            <a:pPr eaLnBrk="1" hangingPunct="1">
              <a:spcBef>
                <a:spcPct val="50000"/>
              </a:spcBef>
            </a:pPr>
            <a:r>
              <a:rPr lang="nb-NO" sz="1600" dirty="0"/>
              <a:t>Professor of Ethology</a:t>
            </a:r>
            <a:endParaRPr lang="nb-NO" sz="1600" dirty="0">
              <a:solidFill>
                <a:schemeClr val="bg1"/>
              </a:solidFill>
            </a:endParaRPr>
          </a:p>
          <a:p>
            <a:pPr eaLnBrk="1" hangingPunct="1"/>
            <a:r>
              <a:rPr lang="nb-NO" sz="1600" dirty="0"/>
              <a:t>Department of Animal and Aquacultural Sciences,</a:t>
            </a:r>
            <a:endParaRPr lang="nb-NO" sz="1600" dirty="0">
              <a:solidFill>
                <a:schemeClr val="bg1"/>
              </a:solidFill>
            </a:endParaRPr>
          </a:p>
          <a:p>
            <a:pPr eaLnBrk="1" hangingPunct="1"/>
            <a:r>
              <a:rPr lang="nb-NO" sz="1600" dirty="0">
                <a:solidFill>
                  <a:schemeClr val="bg1"/>
                </a:solidFill>
              </a:rPr>
              <a:t>Norwegian University of Life Sciences, </a:t>
            </a:r>
            <a:r>
              <a:rPr lang="nb-NO" sz="1600" dirty="0"/>
              <a:t>NMBU, Ås, Norway</a:t>
            </a:r>
            <a:endParaRPr lang="nb-NO" sz="1600" dirty="0">
              <a:solidFill>
                <a:schemeClr val="bg1"/>
              </a:solidFill>
            </a:endParaRPr>
          </a:p>
        </p:txBody>
      </p:sp>
      <p:pic>
        <p:nvPicPr>
          <p:cNvPr id="18" name="Picture 6" descr="F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662335"/>
            <a:ext cx="22860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 descr="bild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852552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447" y="6395768"/>
            <a:ext cx="2891208" cy="153888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7E8CAB-9E1F-487B-9AE4-C60737AEF540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2CB61FD7-5409-4A8D-8E40-17A2C1C11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00" y="6372140"/>
            <a:ext cx="4758000" cy="153888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819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7680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76806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76807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76808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76809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76810" name="Rectangle 8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76811" name="Rectangle 9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76812" name="Rectangle 10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76813" name="Rectangle 11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76814" name="Rectangle 1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76815" name="Rectangle 1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76816" name="Rectangle 1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76817" name="Rectangle 1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black"/>
              </a:solidFill>
              <a:latin typeface="Arial"/>
              <a:cs typeface="+mn-cs"/>
            </a:endParaRPr>
          </a:p>
        </p:txBody>
      </p:sp>
      <p:sp>
        <p:nvSpPr>
          <p:cNvPr id="76818" name="Rectangle 16"/>
          <p:cNvSpPr>
            <a:spLocks noGrp="1" noChangeArrowheads="1"/>
          </p:cNvSpPr>
          <p:nvPr>
            <p:ph type="title"/>
          </p:nvPr>
        </p:nvSpPr>
        <p:spPr>
          <a:xfrm>
            <a:off x="579799" y="540380"/>
            <a:ext cx="8568000" cy="612988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nb-NO" sz="3400" dirty="0"/>
              <a:t>Refusal to use a cat toilet</a:t>
            </a:r>
            <a:endParaRPr lang="nb-NO" sz="3400" b="0" dirty="0">
              <a:solidFill>
                <a:srgbClr val="3F5600"/>
              </a:solidFill>
            </a:endParaRPr>
          </a:p>
        </p:txBody>
      </p:sp>
      <p:sp>
        <p:nvSpPr>
          <p:cNvPr id="695313" name="Text Box 17"/>
          <p:cNvSpPr txBox="1">
            <a:spLocks noChangeArrowheads="1"/>
          </p:cNvSpPr>
          <p:nvPr/>
        </p:nvSpPr>
        <p:spPr bwMode="auto">
          <a:xfrm>
            <a:off x="576000" y="1309900"/>
            <a:ext cx="7992000" cy="3336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eaLnBrk="1" fontAlgn="auto" hangingPunct="1">
              <a:spcBef>
                <a:spcPct val="50000"/>
              </a:spcBef>
              <a:spcAft>
                <a:spcPts val="0"/>
              </a:spcAft>
              <a:buClr>
                <a:srgbClr val="E1A200"/>
              </a:buClr>
              <a:defRPr/>
            </a:pPr>
            <a:r>
              <a:rPr lang="en-GB" sz="1000" dirty="0">
                <a:solidFill>
                  <a:prstClr val="black"/>
                </a:solidFill>
                <a:latin typeface="Tahoma" charset="0"/>
                <a:cs typeface="+mn-cs"/>
              </a:rPr>
              <a:t>  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ebdings" pitchFamily="18" charset="2"/>
              <a:buChar char="="/>
              <a:tabLst>
                <a:tab pos="265113" algn="l"/>
                <a:tab pos="358775" algn="l"/>
              </a:tabLst>
              <a:defRPr/>
            </a:pPr>
            <a:r>
              <a:rPr lang="en-GB" dirty="0">
                <a:solidFill>
                  <a:prstClr val="black"/>
                </a:solidFill>
                <a:latin typeface="Tahoma" charset="0"/>
              </a:rPr>
              <a:t> May be due to </a:t>
            </a:r>
            <a:r>
              <a:rPr lang="en-GB" dirty="0">
                <a:solidFill>
                  <a:srgbClr val="009D7F"/>
                </a:solidFill>
                <a:latin typeface="Tahoma" charset="0"/>
              </a:rPr>
              <a:t>nervousness</a:t>
            </a:r>
            <a:r>
              <a:rPr lang="en-GB" dirty="0">
                <a:solidFill>
                  <a:prstClr val="black"/>
                </a:solidFill>
                <a:latin typeface="Tahoma" charset="0"/>
              </a:rPr>
              <a:t> – punishment is banned.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ebdings" pitchFamily="18" charset="2"/>
              <a:buChar char="="/>
              <a:tabLst>
                <a:tab pos="265113" algn="l"/>
                <a:tab pos="358775" algn="l"/>
              </a:tabLst>
              <a:defRPr/>
            </a:pPr>
            <a:r>
              <a:rPr lang="en-GB" dirty="0">
                <a:solidFill>
                  <a:prstClr val="black"/>
                </a:solidFill>
                <a:latin typeface="Tahoma" charset="0"/>
                <a:cs typeface="+mn-cs"/>
              </a:rPr>
              <a:t> Is the litter box </a:t>
            </a:r>
            <a:r>
              <a:rPr lang="en-GB" dirty="0">
                <a:solidFill>
                  <a:srgbClr val="009D7F"/>
                </a:solidFill>
                <a:latin typeface="Tahoma" charset="0"/>
                <a:cs typeface="+mn-cs"/>
              </a:rPr>
              <a:t>clean </a:t>
            </a:r>
            <a:r>
              <a:rPr lang="en-GB" dirty="0">
                <a:solidFill>
                  <a:prstClr val="black"/>
                </a:solidFill>
                <a:latin typeface="Tahoma" charset="0"/>
                <a:cs typeface="+mn-cs"/>
              </a:rPr>
              <a:t>– or perhaps </a:t>
            </a:r>
            <a:r>
              <a:rPr lang="en-GB" dirty="0">
                <a:solidFill>
                  <a:srgbClr val="009D7F"/>
                </a:solidFill>
                <a:latin typeface="Tahoma" charset="0"/>
                <a:cs typeface="+mn-cs"/>
              </a:rPr>
              <a:t>too clean</a:t>
            </a:r>
            <a:r>
              <a:rPr lang="en-GB" dirty="0">
                <a:solidFill>
                  <a:prstClr val="black"/>
                </a:solidFill>
                <a:latin typeface="Tahoma" charset="0"/>
                <a:cs typeface="+mn-cs"/>
              </a:rPr>
              <a:t>? The cat expects its own 	 odour there.</a:t>
            </a:r>
            <a:endParaRPr lang="en-GB" dirty="0">
              <a:solidFill>
                <a:prstClr val="black"/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ebdings" pitchFamily="18" charset="2"/>
              <a:buChar char="="/>
              <a:tabLst>
                <a:tab pos="265113" algn="l"/>
                <a:tab pos="358775" algn="l"/>
              </a:tabLst>
              <a:defRPr/>
            </a:pPr>
            <a:r>
              <a:rPr lang="en-GB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GB" dirty="0">
                <a:solidFill>
                  <a:prstClr val="black"/>
                </a:solidFill>
              </a:rPr>
              <a:t>Is the litter box cleaned with detergents containing </a:t>
            </a:r>
            <a:r>
              <a:rPr lang="en-GB" dirty="0">
                <a:solidFill>
                  <a:srgbClr val="009D7F"/>
                </a:solidFill>
              </a:rPr>
              <a:t>ammonia</a:t>
            </a:r>
            <a:r>
              <a:rPr lang="en-GB" dirty="0">
                <a:solidFill>
                  <a:prstClr val="black"/>
                </a:solidFill>
                <a:latin typeface="+mn-lt"/>
                <a:cs typeface="+mn-cs"/>
              </a:rPr>
              <a:t>? Use more 	 neutral products.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ebdings" pitchFamily="18" charset="2"/>
              <a:buChar char="="/>
              <a:tabLst>
                <a:tab pos="265113" algn="l"/>
                <a:tab pos="358775" algn="l"/>
              </a:tabLst>
              <a:defRPr/>
            </a:pPr>
            <a:r>
              <a:rPr lang="en-GB" dirty="0">
                <a:solidFill>
                  <a:prstClr val="black"/>
                </a:solidFill>
                <a:latin typeface="+mn-lt"/>
                <a:cs typeface="+mn-cs"/>
              </a:rPr>
              <a:t> Are the </a:t>
            </a:r>
            <a:r>
              <a:rPr lang="en-GB" dirty="0">
                <a:solidFill>
                  <a:srgbClr val="009D7F"/>
                </a:solidFill>
                <a:latin typeface="+mn-lt"/>
                <a:cs typeface="+mn-cs"/>
              </a:rPr>
              <a:t>walls </a:t>
            </a:r>
            <a:r>
              <a:rPr lang="en-GB" dirty="0">
                <a:solidFill>
                  <a:prstClr val="black"/>
                </a:solidFill>
                <a:latin typeface="+mn-lt"/>
                <a:cs typeface="+mn-cs"/>
              </a:rPr>
              <a:t>of the litter box </a:t>
            </a:r>
            <a:r>
              <a:rPr lang="en-GB" dirty="0">
                <a:solidFill>
                  <a:srgbClr val="009D7F"/>
                </a:solidFill>
                <a:latin typeface="+mn-lt"/>
                <a:cs typeface="+mn-cs"/>
              </a:rPr>
              <a:t>high</a:t>
            </a:r>
            <a:r>
              <a:rPr lang="en-GB" dirty="0">
                <a:solidFill>
                  <a:prstClr val="black"/>
                </a:solidFill>
                <a:latin typeface="+mn-lt"/>
                <a:cs typeface="+mn-cs"/>
              </a:rPr>
              <a:t>? The cat may feel trapped inside a 	 	 hooded litter box with a closed flap. Adapt the cat gradually to such a box.</a:t>
            </a: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ebdings" pitchFamily="18" charset="2"/>
              <a:buChar char="="/>
              <a:tabLst>
                <a:tab pos="265113" algn="l"/>
                <a:tab pos="358775" algn="l"/>
              </a:tabLst>
              <a:defRPr/>
            </a:pPr>
            <a:r>
              <a:rPr lang="en-GB" dirty="0">
                <a:solidFill>
                  <a:prstClr val="black"/>
                </a:solidFill>
              </a:rPr>
              <a:t> Is the </a:t>
            </a:r>
            <a:r>
              <a:rPr lang="en-GB" dirty="0">
                <a:solidFill>
                  <a:srgbClr val="009D7F"/>
                </a:solidFill>
              </a:rPr>
              <a:t>cat litter </a:t>
            </a:r>
            <a:r>
              <a:rPr lang="en-GB" dirty="0">
                <a:solidFill>
                  <a:prstClr val="black"/>
                </a:solidFill>
              </a:rPr>
              <a:t>too coarse</a:t>
            </a:r>
            <a:r>
              <a:rPr lang="en-GB" dirty="0">
                <a:solidFill>
                  <a:prstClr val="black"/>
                </a:solidFill>
                <a:latin typeface="+mn-lt"/>
                <a:cs typeface="+mn-cs"/>
              </a:rPr>
              <a:t>? Cats don’t like to eliminate on rocks!</a:t>
            </a:r>
          </a:p>
          <a:p>
            <a:pPr lvl="1" eaLnBrk="1" fontAlgn="auto" hangingPunct="1">
              <a:spcBef>
                <a:spcPct val="10000"/>
              </a:spcBef>
              <a:spcAft>
                <a:spcPts val="0"/>
              </a:spcAft>
              <a:buClr>
                <a:srgbClr val="E1A200"/>
              </a:buClr>
              <a:buFont typeface="Webdings" pitchFamily="18" charset="2"/>
              <a:buChar char="="/>
              <a:tabLst>
                <a:tab pos="265113" algn="l"/>
                <a:tab pos="358775" algn="l"/>
              </a:tabLst>
              <a:defRPr/>
            </a:pPr>
            <a:endParaRPr lang="en-GB" sz="800" dirty="0">
              <a:solidFill>
                <a:prstClr val="black"/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Webdings" pitchFamily="18" charset="2"/>
              <a:buChar char="="/>
              <a:tabLst>
                <a:tab pos="265113" algn="l"/>
                <a:tab pos="358775" algn="l"/>
              </a:tabLst>
              <a:defRPr/>
            </a:pPr>
            <a:r>
              <a:rPr lang="en-GB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GB" dirty="0">
                <a:solidFill>
                  <a:prstClr val="black"/>
                </a:solidFill>
              </a:rPr>
              <a:t>I</a:t>
            </a:r>
            <a:r>
              <a:rPr lang="en-GB" dirty="0">
                <a:solidFill>
                  <a:prstClr val="black"/>
                </a:solidFill>
                <a:latin typeface="+mn-lt"/>
                <a:cs typeface="+mn-cs"/>
              </a:rPr>
              <a:t>s the litter box too close to </a:t>
            </a:r>
            <a:r>
              <a:rPr lang="en-GB" dirty="0">
                <a:solidFill>
                  <a:srgbClr val="009D7F"/>
                </a:solidFill>
                <a:latin typeface="+mn-lt"/>
                <a:cs typeface="+mn-cs"/>
              </a:rPr>
              <a:t>food</a:t>
            </a:r>
            <a:r>
              <a:rPr lang="en-GB" dirty="0">
                <a:solidFill>
                  <a:prstClr val="black"/>
                </a:solidFill>
                <a:latin typeface="+mn-lt"/>
                <a:cs typeface="+mn-cs"/>
              </a:rPr>
              <a:t> or the </a:t>
            </a:r>
            <a:r>
              <a:rPr lang="en-GB" dirty="0">
                <a:solidFill>
                  <a:srgbClr val="009D7F"/>
                </a:solidFill>
                <a:latin typeface="+mn-lt"/>
                <a:cs typeface="+mn-cs"/>
              </a:rPr>
              <a:t>resting place</a:t>
            </a:r>
            <a:r>
              <a:rPr lang="en-GB" dirty="0">
                <a:solidFill>
                  <a:prstClr val="black"/>
                </a:solidFill>
                <a:latin typeface="+mn-lt"/>
                <a:cs typeface="+mn-cs"/>
              </a:rPr>
              <a:t>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AAFC35-0F71-4132-9850-6BB5C332CD23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  <p:sp>
        <p:nvSpPr>
          <p:cNvPr id="21" name="Date Placeholder 4">
            <a:extLst>
              <a:ext uri="{FF2B5EF4-FFF2-40B4-BE49-F238E27FC236}">
                <a16:creationId xmlns:a16="http://schemas.microsoft.com/office/drawing/2014/main" id="{BD0EA999-9211-4DC0-9934-BFB9780A1DEB}"/>
              </a:ext>
            </a:extLst>
          </p:cNvPr>
          <p:cNvSpPr txBox="1">
            <a:spLocks/>
          </p:cNvSpPr>
          <p:nvPr/>
        </p:nvSpPr>
        <p:spPr>
          <a:xfrm>
            <a:off x="5353200" y="6372140"/>
            <a:ext cx="2891208" cy="153888"/>
          </a:xfrm>
          <a:prstGeom prst="rect">
            <a:avLst/>
          </a:prstGeom>
          <a:ln/>
        </p:spPr>
        <p:txBody>
          <a:bodyPr vert="horz" wrap="square" lIns="0" tIns="0" rIns="0" bIns="0" rtlCol="0" anchor="ctr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000" b="0" kern="1200">
                <a:solidFill>
                  <a:srgbClr val="009D7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/>
              <a:t>Norwegian University of Life Sciences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1478756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5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5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95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95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95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95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95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953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5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95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95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95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3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53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953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tel 1"/>
          <p:cNvSpPr>
            <a:spLocks noGrp="1"/>
          </p:cNvSpPr>
          <p:nvPr>
            <p:ph type="title"/>
          </p:nvPr>
        </p:nvSpPr>
        <p:spPr>
          <a:xfrm>
            <a:off x="576000" y="676593"/>
            <a:ext cx="8568000" cy="553998"/>
          </a:xfrm>
        </p:spPr>
        <p:txBody>
          <a:bodyPr/>
          <a:lstStyle/>
          <a:p>
            <a:r>
              <a:rPr lang="nb-NO" sz="3600" dirty="0"/>
              <a:t>No, I don’t like it this way…</a:t>
            </a:r>
          </a:p>
        </p:txBody>
      </p:sp>
      <p:pic>
        <p:nvPicPr>
          <p:cNvPr id="77829" name="Picture 2" descr="H:\My Documents\Bokmanus Katter\Kattebilder\Nei, slik vil jeg ikke ha det.JPG"/>
          <p:cNvPicPr>
            <a:picLocks noGrp="1" noChangeAspect="1" noChangeArrowheads="1"/>
          </p:cNvPicPr>
          <p:nvPr>
            <p:ph type="chart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47664" y="1819291"/>
            <a:ext cx="5688632" cy="3792421"/>
          </a:xfrm>
          <a:noFill/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AAFC35-0F71-4132-9850-6BB5C332CD23}" type="slidenum">
              <a:rPr lang="nb-NO" smtClean="0"/>
              <a:pPr>
                <a:defRPr/>
              </a:pPr>
              <a:t>2</a:t>
            </a:fld>
            <a:endParaRPr lang="nb-NO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E73232E3-BE09-4C62-A902-C9EDDC10CA16}"/>
              </a:ext>
            </a:extLst>
          </p:cNvPr>
          <p:cNvSpPr txBox="1">
            <a:spLocks/>
          </p:cNvSpPr>
          <p:nvPr/>
        </p:nvSpPr>
        <p:spPr>
          <a:xfrm>
            <a:off x="5353200" y="6372140"/>
            <a:ext cx="2891208" cy="153888"/>
          </a:xfrm>
          <a:prstGeom prst="rect">
            <a:avLst/>
          </a:prstGeom>
          <a:ln/>
        </p:spPr>
        <p:txBody>
          <a:bodyPr vert="horz" wrap="square" lIns="0" tIns="0" rIns="0" bIns="0" rtlCol="0" anchor="ctr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000" b="0" kern="1200">
                <a:solidFill>
                  <a:srgbClr val="009D7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/>
              <a:t>Norwegian University of Life Sciences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3486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1972"/>
            <a:ext cx="6958552" cy="1107996"/>
          </a:xfrm>
        </p:spPr>
        <p:txBody>
          <a:bodyPr/>
          <a:lstStyle/>
          <a:p>
            <a:pPr eaLnBrk="1" hangingPunct="1"/>
            <a:r>
              <a:rPr lang="nb-NO" sz="3600" dirty="0"/>
              <a:t>More on cats’ behaviour and welfare is found here </a:t>
            </a:r>
            <a:r>
              <a:rPr lang="nb-NO" sz="2800" dirty="0"/>
              <a:t>(in Norwegian)</a:t>
            </a:r>
            <a:endParaRPr lang="nb-NO" sz="36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539552" y="1988840"/>
            <a:ext cx="8332468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3"/>
              </a:rPr>
              <a:t>www.braastad.info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Braastad’s website on ethology, animal welfare, cats and human–animal relationship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4"/>
              </a:rPr>
              <a:t>www.facebook.com/KattenAtferdVelferd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Facebook (Meta) site for the Norwegian cat book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5"/>
              </a:rPr>
              <a:t>www.etologi.no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website for the Norwegian Association of Ethologists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6"/>
              </a:rPr>
              <a:t>www.etologi-dyrevelferd.no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website on ethology and animal welfare for secondary schools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7"/>
              </a:rPr>
              <a:t>www.animalpickings.com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popular scientific website for the Research Group on Ethology and Animal Environment at the Norwegian University of Life Sciences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nb-NO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03D8D-F27D-49CA-A299-3589FD585F6D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250341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2852" y="4053388"/>
            <a:ext cx="2664296" cy="1998222"/>
          </a:xfrm>
          <a:prstGeom prst="rect">
            <a:avLst/>
          </a:prstGeom>
        </p:spPr>
      </p:pic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5220072" y="4500088"/>
            <a:ext cx="2891208" cy="1449192"/>
          </a:xfrm>
          <a:prstGeom prst="wedgeRoundRectCallout">
            <a:avLst>
              <a:gd name="adj1" fmla="val -78538"/>
              <a:gd name="adj2" fmla="val 3567"/>
              <a:gd name="adj3" fmla="val 16667"/>
            </a:avLst>
          </a:prstGeom>
          <a:solidFill>
            <a:srgbClr val="9DFE7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But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have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our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secrets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no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ethologist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yet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knows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about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. </a:t>
            </a:r>
            <a:endParaRPr kumimoji="0" lang="nb-NO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03D8D-F27D-49CA-A299-3589FD585F6D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62" y="695151"/>
            <a:ext cx="4170394" cy="2780262"/>
          </a:xfrm>
          <a:prstGeom prst="rect">
            <a:avLst/>
          </a:prstGeom>
        </p:spPr>
      </p:pic>
      <p:sp>
        <p:nvSpPr>
          <p:cNvPr id="132101" name="AutoShape 3"/>
          <p:cNvSpPr>
            <a:spLocks noChangeArrowheads="1"/>
          </p:cNvSpPr>
          <p:nvPr/>
        </p:nvSpPr>
        <p:spPr bwMode="auto">
          <a:xfrm>
            <a:off x="5281948" y="1628800"/>
            <a:ext cx="3033712" cy="1530375"/>
          </a:xfrm>
          <a:prstGeom prst="wedgeRoundRectCallout">
            <a:avLst>
              <a:gd name="adj1" fmla="val -107108"/>
              <a:gd name="adj2" fmla="val -30286"/>
              <a:gd name="adj3" fmla="val 16667"/>
            </a:avLst>
          </a:prstGeom>
          <a:solidFill>
            <a:srgbClr val="9DFE7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Thank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you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for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listening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to Bjarne. He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believes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he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understands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me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7167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489597"/>
      </p:ext>
    </p:extLst>
  </p:cSld>
  <p:clrMapOvr>
    <a:masterClrMapping/>
  </p:clrMapOvr>
</p:sld>
</file>

<file path=ppt/theme/theme1.xml><?xml version="1.0" encoding="utf-8"?>
<a:theme xmlns:a="http://schemas.openxmlformats.org/drawingml/2006/main" name="NMBU 16:9 with footer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mbu_engelsk_4-3.pptx  -  Read-Only" id="{E03CE0D5-DEC8-43B6-AB4C-B238A283634D}" vid="{F412CE78-9104-440F-AF69-3AD6D89C6C15}"/>
    </a:ext>
  </a:extLst>
</a:theme>
</file>

<file path=ppt/theme/theme2.xml><?xml version="1.0" encoding="utf-8"?>
<a:theme xmlns:a="http://schemas.openxmlformats.org/drawingml/2006/main" name="2_Norsk PPT-mal NMBU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5_NMBU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4D04241B6A2C49AEC0829EF2CEDC39" ma:contentTypeVersion="10" ma:contentTypeDescription="Create a new document." ma:contentTypeScope="" ma:versionID="8cb6642da07eca8b676722397af83821">
  <xsd:schema xmlns:xsd="http://www.w3.org/2001/XMLSchema" xmlns:xs="http://www.w3.org/2001/XMLSchema" xmlns:p="http://schemas.microsoft.com/office/2006/metadata/properties" xmlns:ns3="44bfa961-d78b-447a-878e-35665a8e91da" targetNamespace="http://schemas.microsoft.com/office/2006/metadata/properties" ma:root="true" ma:fieldsID="fed824015fb53f20ae12fe767caa57d0" ns3:_="">
    <xsd:import namespace="44bfa961-d78b-447a-878e-35665a8e91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bfa961-d78b-447a-878e-35665a8e91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E348AB-F6C4-449A-899C-7448A9A775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bfa961-d78b-447a-878e-35665a8e91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638A1F-54C3-4670-89D8-B1FFACE23D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A48EA6-061D-410C-9D29-53101D6FAAAF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44bfa961-d78b-447a-878e-35665a8e91d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nmbu_engelsk_4-3</Template>
  <TotalTime>0</TotalTime>
  <Words>599</Words>
  <Application>Microsoft Office PowerPoint</Application>
  <PresentationFormat>On-screen Show (4:3)</PresentationFormat>
  <Paragraphs>63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Calibri</vt:lpstr>
      <vt:lpstr>Comic Sans MS</vt:lpstr>
      <vt:lpstr>Symbol</vt:lpstr>
      <vt:lpstr>Tahoma</vt:lpstr>
      <vt:lpstr>Times New Roman</vt:lpstr>
      <vt:lpstr>Webdings</vt:lpstr>
      <vt:lpstr>NMBU 16:9 with footer</vt:lpstr>
      <vt:lpstr>2_Norsk PPT-mal NMBU</vt:lpstr>
      <vt:lpstr>5_NMBU</vt:lpstr>
      <vt:lpstr>The Cat – Behaviour and Welfare  17. The cat’s toilet preferences</vt:lpstr>
      <vt:lpstr>Refusal to use a cat toilet</vt:lpstr>
      <vt:lpstr>No, I don’t like it this way…</vt:lpstr>
      <vt:lpstr>More on cats’ behaviour and welfare is found here (in Norwegian)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2020-02-04T13:28:50Z</dcterms:created>
  <dcterms:modified xsi:type="dcterms:W3CDTF">2022-09-20T17:14:14Z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kenneth.isaksen@nmbu.no</vt:lpwstr>
  </property>
  <property fmtid="{D5CDD505-2E9C-101B-9397-08002B2CF9AE}" pid="5" name="MSIP_Label_d0484126-3486-41a9-802e-7f1e2277276c_SetDate">
    <vt:lpwstr>2019-04-15T09:22:23.5926490Z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Extended_MSFT_Method">
    <vt:lpwstr>Automatic</vt:lpwstr>
  </property>
  <property fmtid="{D5CDD505-2E9C-101B-9397-08002B2CF9AE}" pid="9" name="Sensitivity">
    <vt:lpwstr>Internal</vt:lpwstr>
  </property>
  <property fmtid="{D5CDD505-2E9C-101B-9397-08002B2CF9AE}" pid="10" name="ContentTypeId">
    <vt:lpwstr>0x010100934D04241B6A2C49AEC0829EF2CEDC39</vt:lpwstr>
  </property>
</Properties>
</file>