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706" r:id="rId4"/>
    <p:sldMasterId id="2147483730" r:id="rId5"/>
    <p:sldMasterId id="2147483747" r:id="rId6"/>
  </p:sldMasterIdLst>
  <p:notesMasterIdLst>
    <p:notesMasterId r:id="rId17"/>
  </p:notesMasterIdLst>
  <p:sldIdLst>
    <p:sldId id="1132" r:id="rId7"/>
    <p:sldId id="1052" r:id="rId8"/>
    <p:sldId id="1012" r:id="rId9"/>
    <p:sldId id="1002" r:id="rId10"/>
    <p:sldId id="1039" r:id="rId11"/>
    <p:sldId id="1125" r:id="rId12"/>
    <p:sldId id="1120" r:id="rId13"/>
    <p:sldId id="1133" r:id="rId14"/>
    <p:sldId id="1134" r:id="rId15"/>
    <p:sldId id="266" r:id="rId1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06D2E-14D6-4F07-9E4D-5E848A988C19}" v="94" dt="2022-09-20T17:12:17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>
      <p:cViewPr varScale="1">
        <p:scale>
          <a:sx n="93" d="100"/>
          <a:sy n="93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mbu.no\Users\Employee\bjarbr\Documents\Studenter%20-%20Undervisning\Silja%20CB%20Eriksen\Resultater\Resultat%20Faktor%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7903456007265"/>
          <c:y val="0.18133077239516571"/>
          <c:w val="0.82630976471883577"/>
          <c:h val="0.6188771006859430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'[Resultat Faktor 22.xlsx]Ark1'!$E$2:$E$18</c:f>
                <c:numCache>
                  <c:formatCode>General</c:formatCode>
                  <c:ptCount val="17"/>
                  <c:pt idx="0">
                    <c:v>0.1013</c:v>
                  </c:pt>
                  <c:pt idx="1">
                    <c:v>0.11611</c:v>
                  </c:pt>
                  <c:pt idx="2">
                    <c:v>7.2999999999999995E-2</c:v>
                  </c:pt>
                  <c:pt idx="3">
                    <c:v>0.15478</c:v>
                  </c:pt>
                  <c:pt idx="4">
                    <c:v>0.36127999999999999</c:v>
                  </c:pt>
                  <c:pt idx="5">
                    <c:v>0.10415000000000001</c:v>
                  </c:pt>
                  <c:pt idx="6">
                    <c:v>2.3359999999999999E-2</c:v>
                  </c:pt>
                  <c:pt idx="7">
                    <c:v>3.3309999999999999E-2</c:v>
                  </c:pt>
                  <c:pt idx="8">
                    <c:v>3.4410000000000003E-2</c:v>
                  </c:pt>
                  <c:pt idx="9">
                    <c:v>4.9279999999999997E-2</c:v>
                  </c:pt>
                  <c:pt idx="10">
                    <c:v>5.4679999999999999E-2</c:v>
                  </c:pt>
                  <c:pt idx="11">
                    <c:v>0.11136</c:v>
                  </c:pt>
                  <c:pt idx="12">
                    <c:v>0</c:v>
                  </c:pt>
                  <c:pt idx="13">
                    <c:v>6.658E-2</c:v>
                  </c:pt>
                  <c:pt idx="14">
                    <c:v>0.11147</c:v>
                  </c:pt>
                  <c:pt idx="15">
                    <c:v>0.18160000000000001</c:v>
                  </c:pt>
                  <c:pt idx="16">
                    <c:v>6.8610000000000004E-2</c:v>
                  </c:pt>
                </c:numCache>
              </c:numRef>
            </c:plus>
            <c:minus>
              <c:numRef>
                <c:f>'[Resultat Faktor 22.xlsx]Ark1'!$E$2:$E$18</c:f>
                <c:numCache>
                  <c:formatCode>General</c:formatCode>
                  <c:ptCount val="17"/>
                  <c:pt idx="0">
                    <c:v>0.1013</c:v>
                  </c:pt>
                  <c:pt idx="1">
                    <c:v>0.11611</c:v>
                  </c:pt>
                  <c:pt idx="2">
                    <c:v>7.2999999999999995E-2</c:v>
                  </c:pt>
                  <c:pt idx="3">
                    <c:v>0.15478</c:v>
                  </c:pt>
                  <c:pt idx="4">
                    <c:v>0.36127999999999999</c:v>
                  </c:pt>
                  <c:pt idx="5">
                    <c:v>0.10415000000000001</c:v>
                  </c:pt>
                  <c:pt idx="6">
                    <c:v>2.3359999999999999E-2</c:v>
                  </c:pt>
                  <c:pt idx="7">
                    <c:v>3.3309999999999999E-2</c:v>
                  </c:pt>
                  <c:pt idx="8">
                    <c:v>3.4410000000000003E-2</c:v>
                  </c:pt>
                  <c:pt idx="9">
                    <c:v>4.9279999999999997E-2</c:v>
                  </c:pt>
                  <c:pt idx="10">
                    <c:v>5.4679999999999999E-2</c:v>
                  </c:pt>
                  <c:pt idx="11">
                    <c:v>0.11136</c:v>
                  </c:pt>
                  <c:pt idx="12">
                    <c:v>0</c:v>
                  </c:pt>
                  <c:pt idx="13">
                    <c:v>6.658E-2</c:v>
                  </c:pt>
                  <c:pt idx="14">
                    <c:v>0.11147</c:v>
                  </c:pt>
                  <c:pt idx="15">
                    <c:v>0.18160000000000001</c:v>
                  </c:pt>
                  <c:pt idx="16">
                    <c:v>6.8610000000000004E-2</c:v>
                  </c:pt>
                </c:numCache>
              </c:numRef>
            </c:minus>
          </c:errBars>
          <c:cat>
            <c:multiLvlStrRef>
              <c:f>'[Resultat Faktor 22.xlsx]Ark1'!$A$2:$B$18</c:f>
              <c:multiLvlStrCache>
                <c:ptCount val="17"/>
                <c:lvl>
                  <c:pt idx="0">
                    <c:v>21</c:v>
                  </c:pt>
                  <c:pt idx="1">
                    <c:v>18</c:v>
                  </c:pt>
                  <c:pt idx="2">
                    <c:v>29</c:v>
                  </c:pt>
                  <c:pt idx="3">
                    <c:v>16</c:v>
                  </c:pt>
                  <c:pt idx="4">
                    <c:v>12</c:v>
                  </c:pt>
                  <c:pt idx="5">
                    <c:v>13</c:v>
                  </c:pt>
                  <c:pt idx="6">
                    <c:v>407</c:v>
                  </c:pt>
                  <c:pt idx="7">
                    <c:v>285</c:v>
                  </c:pt>
                  <c:pt idx="8">
                    <c:v>20</c:v>
                  </c:pt>
                  <c:pt idx="9">
                    <c:v>80</c:v>
                  </c:pt>
                  <c:pt idx="10">
                    <c:v>48</c:v>
                  </c:pt>
                  <c:pt idx="11">
                    <c:v>25</c:v>
                  </c:pt>
                  <c:pt idx="12">
                    <c:v>18</c:v>
                  </c:pt>
                  <c:pt idx="13">
                    <c:v>44</c:v>
                  </c:pt>
                  <c:pt idx="14">
                    <c:v>41</c:v>
                  </c:pt>
                  <c:pt idx="15">
                    <c:v>17</c:v>
                  </c:pt>
                  <c:pt idx="16">
                    <c:v>37</c:v>
                  </c:pt>
                </c:lvl>
                <c:lvl>
                  <c:pt idx="0">
                    <c:v>ABY</c:v>
                  </c:pt>
                  <c:pt idx="1">
                    <c:v>BEN</c:v>
                  </c:pt>
                  <c:pt idx="2">
                    <c:v>BRI</c:v>
                  </c:pt>
                  <c:pt idx="3">
                    <c:v>BUR</c:v>
                  </c:pt>
                  <c:pt idx="4">
                    <c:v>CRX</c:v>
                  </c:pt>
                  <c:pt idx="5">
                    <c:v>DRX</c:v>
                  </c:pt>
                  <c:pt idx="6">
                    <c:v>HK</c:v>
                  </c:pt>
                  <c:pt idx="7">
                    <c:v>HL</c:v>
                  </c:pt>
                  <c:pt idx="8">
                    <c:v>MAU</c:v>
                  </c:pt>
                  <c:pt idx="9">
                    <c:v>MCO</c:v>
                  </c:pt>
                  <c:pt idx="10">
                    <c:v>NFO</c:v>
                  </c:pt>
                  <c:pt idx="11">
                    <c:v>ORI</c:v>
                  </c:pt>
                  <c:pt idx="12">
                    <c:v>PER</c:v>
                  </c:pt>
                  <c:pt idx="13">
                    <c:v>RAG</c:v>
                  </c:pt>
                  <c:pt idx="14">
                    <c:v>SBI</c:v>
                  </c:pt>
                  <c:pt idx="15">
                    <c:v>SIA</c:v>
                  </c:pt>
                  <c:pt idx="16">
                    <c:v>SIB</c:v>
                  </c:pt>
                </c:lvl>
              </c:multiLvlStrCache>
            </c:multiLvlStrRef>
          </c:cat>
          <c:val>
            <c:numRef>
              <c:f>'[Resultat Faktor 22.xlsx]Ark1'!$C$2:$C$18</c:f>
              <c:numCache>
                <c:formatCode>General</c:formatCode>
                <c:ptCount val="17"/>
                <c:pt idx="0">
                  <c:v>1.2381</c:v>
                </c:pt>
                <c:pt idx="1">
                  <c:v>1.25</c:v>
                </c:pt>
                <c:pt idx="2">
                  <c:v>1.12069</c:v>
                </c:pt>
                <c:pt idx="3">
                  <c:v>1.375</c:v>
                </c:pt>
                <c:pt idx="4">
                  <c:v>1.7083299999999999</c:v>
                </c:pt>
                <c:pt idx="5">
                  <c:v>1.15385</c:v>
                </c:pt>
                <c:pt idx="6">
                  <c:v>1.22359</c:v>
                </c:pt>
                <c:pt idx="7">
                  <c:v>1.25614</c:v>
                </c:pt>
                <c:pt idx="8">
                  <c:v>1.05</c:v>
                </c:pt>
                <c:pt idx="9">
                  <c:v>1.20625</c:v>
                </c:pt>
                <c:pt idx="10">
                  <c:v>1.1770799999999999</c:v>
                </c:pt>
                <c:pt idx="11">
                  <c:v>1.32</c:v>
                </c:pt>
                <c:pt idx="12">
                  <c:v>1</c:v>
                </c:pt>
                <c:pt idx="13">
                  <c:v>1.15909</c:v>
                </c:pt>
                <c:pt idx="14">
                  <c:v>1.31707</c:v>
                </c:pt>
                <c:pt idx="15">
                  <c:v>1.3235300000000001</c:v>
                </c:pt>
                <c:pt idx="16">
                  <c:v>1.2162200000000001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1-4486-B7E0-AC15B7B04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757752"/>
        <c:axId val="772757360"/>
      </c:barChart>
      <c:catAx>
        <c:axId val="772757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72757360"/>
        <c:crosses val="autoZero"/>
        <c:auto val="1"/>
        <c:lblAlgn val="ctr"/>
        <c:lblOffset val="100"/>
        <c:noMultiLvlLbl val="0"/>
      </c:catAx>
      <c:valAx>
        <c:axId val="772757360"/>
        <c:scaling>
          <c:orientation val="minMax"/>
          <c:max val="5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+/- 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72757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0.58333</cdr:x>
      <cdr:y>0.31084</cdr:y>
    </cdr:from>
    <cdr:to>
      <cdr:x>0.75692</cdr:x>
      <cdr:y>0.57687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3072848" y="10684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0.55346</cdr:x>
      <cdr:y>0.23133</cdr:y>
    </cdr:from>
    <cdr:to>
      <cdr:x>0.72704</cdr:x>
      <cdr:y>0.49735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2915479" y="7951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0.53459</cdr:x>
      <cdr:y>0.20482</cdr:y>
    </cdr:from>
    <cdr:to>
      <cdr:x>0.84906</cdr:x>
      <cdr:y>0.27952</cdr:y>
    </cdr:to>
    <cdr:sp macro="" textlink="">
      <cdr:nvSpPr>
        <cdr:cNvPr id="4" name="TekstSylinder 3"/>
        <cdr:cNvSpPr txBox="1"/>
      </cdr:nvSpPr>
      <cdr:spPr>
        <a:xfrm xmlns:a="http://schemas.openxmlformats.org/drawingml/2006/main">
          <a:off x="2816087" y="704022"/>
          <a:ext cx="1656522" cy="256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b="1" dirty="0" err="1"/>
            <a:t>Kruskal</a:t>
          </a:r>
          <a:r>
            <a:rPr lang="nb-NO" sz="1100" b="1" dirty="0"/>
            <a:t>-Wallis, P = 0.44   (n</a:t>
          </a:r>
          <a:r>
            <a:rPr lang="nb-NO" b="1" dirty="0"/>
            <a:t>ot </a:t>
          </a:r>
          <a:r>
            <a:rPr lang="nb-NO" b="1" dirty="0" err="1"/>
            <a:t>significant</a:t>
          </a:r>
          <a:r>
            <a:rPr lang="nb-NO" b="1" dirty="0"/>
            <a:t> </a:t>
          </a:r>
          <a:r>
            <a:rPr lang="nb-NO" b="1" dirty="0" err="1"/>
            <a:t>breed</a:t>
          </a:r>
          <a:r>
            <a:rPr lang="nb-NO" b="1" dirty="0"/>
            <a:t> </a:t>
          </a:r>
          <a:r>
            <a:rPr lang="nb-NO" b="1" dirty="0" err="1"/>
            <a:t>effect</a:t>
          </a:r>
          <a:r>
            <a:rPr lang="nb-NO" sz="1100" b="1" dirty="0"/>
            <a:t>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20.09.2022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7BCB6-54E2-467B-AC17-DEC87DDD0F4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71379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29B09-FD10-4C20-AF6C-79914B7703A3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04803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4" name="Rectangle 3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204805" name="Rectangle 4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6" name="Rectangle 5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7" name="Rectangle 6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8" name="Rectangle 7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204809" name="Rectangle 8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0" name="Rectangle 9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1" name="Rectangle 10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2" name="Rectangle 11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13" name="Rectangle 12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4" name="Rectangle 13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5" name="Rectangle 14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6" name="Rectangle 15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17" name="Rectangle 16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8" name="Rectangle 17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9" name="Rectangle 18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0" name="Rectangle 19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1" name="Rectangle 20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2" name="Rectangle 21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3" name="Rectangle 22"/>
          <p:cNvSpPr>
            <a:spLocks noChangeArrowheads="1"/>
          </p:cNvSpPr>
          <p:nvPr/>
        </p:nvSpPr>
        <p:spPr bwMode="auto">
          <a:xfrm>
            <a:off x="3852016" y="10340"/>
            <a:ext cx="2945659" cy="4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4" name="Rectangle 23"/>
          <p:cNvSpPr>
            <a:spLocks noChangeArrowheads="1"/>
          </p:cNvSpPr>
          <p:nvPr/>
        </p:nvSpPr>
        <p:spPr bwMode="auto">
          <a:xfrm>
            <a:off x="3852016" y="9449264"/>
            <a:ext cx="2945659" cy="4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5" name="Rectangle 24"/>
          <p:cNvSpPr>
            <a:spLocks noChangeArrowheads="1"/>
          </p:cNvSpPr>
          <p:nvPr/>
        </p:nvSpPr>
        <p:spPr bwMode="auto">
          <a:xfrm>
            <a:off x="0" y="9449264"/>
            <a:ext cx="2945659" cy="4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6" name="Rectangle 25"/>
          <p:cNvSpPr>
            <a:spLocks noChangeArrowheads="1"/>
          </p:cNvSpPr>
          <p:nvPr/>
        </p:nvSpPr>
        <p:spPr bwMode="auto">
          <a:xfrm>
            <a:off x="0" y="10340"/>
            <a:ext cx="2945659" cy="4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7" name="Rectangle 26"/>
          <p:cNvSpPr>
            <a:spLocks noChangeArrowheads="1"/>
          </p:cNvSpPr>
          <p:nvPr/>
        </p:nvSpPr>
        <p:spPr bwMode="auto">
          <a:xfrm>
            <a:off x="3852016" y="6894"/>
            <a:ext cx="2945659" cy="46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8" name="Rectangle 27"/>
          <p:cNvSpPr>
            <a:spLocks noChangeArrowheads="1"/>
          </p:cNvSpPr>
          <p:nvPr/>
        </p:nvSpPr>
        <p:spPr bwMode="auto">
          <a:xfrm>
            <a:off x="3852016" y="9447540"/>
            <a:ext cx="2945659" cy="461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9" name="Rectangle 28"/>
          <p:cNvSpPr>
            <a:spLocks noChangeArrowheads="1"/>
          </p:cNvSpPr>
          <p:nvPr/>
        </p:nvSpPr>
        <p:spPr bwMode="auto">
          <a:xfrm>
            <a:off x="0" y="9447540"/>
            <a:ext cx="2945659" cy="461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30" name="Rectangle 29"/>
          <p:cNvSpPr>
            <a:spLocks noChangeArrowheads="1"/>
          </p:cNvSpPr>
          <p:nvPr/>
        </p:nvSpPr>
        <p:spPr bwMode="auto">
          <a:xfrm>
            <a:off x="0" y="6894"/>
            <a:ext cx="2945659" cy="46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31" name="Rectangle 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ln w="12700" cap="flat">
            <a:solidFill>
              <a:schemeClr val="tx1"/>
            </a:solidFill>
          </a:ln>
        </p:spPr>
      </p:sp>
      <p:sp>
        <p:nvSpPr>
          <p:cNvPr id="204832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906357" y="4491114"/>
            <a:ext cx="4984962" cy="432911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nb-NO" sz="1400" u="sng"/>
              <a:t>Først: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</a:t>
            </a:r>
            <a:r>
              <a:rPr lang="nb-NO" sz="1400" i="1"/>
              <a:t>general</a:t>
            </a:r>
            <a:r>
              <a:rPr lang="nb-NO" sz="1400"/>
              <a:t> behaviour of Siamese and Persian cats in our study were similar to what was earlier reported by Dennis Turner. E.g., we found Siamese cats to be more contact-seeking, staying longer in owner’s lap, using more vocal communication, and be more playful and active than other breeds.</a:t>
            </a:r>
            <a:r>
              <a:rPr lang="nb-NO"/>
              <a:t> </a:t>
            </a:r>
            <a:endParaRPr lang="nb-NO" sz="1400"/>
          </a:p>
          <a:p>
            <a:pPr eaLnBrk="1" hangingPunct="1">
              <a:lnSpc>
                <a:spcPct val="140000"/>
              </a:lnSpc>
            </a:pPr>
            <a:r>
              <a:rPr lang="nb-NO" sz="1400"/>
              <a:t>Here I will present some data on the </a:t>
            </a:r>
            <a:r>
              <a:rPr lang="nb-NO" sz="1400" i="1"/>
              <a:t>behaviour problems</a:t>
            </a:r>
            <a:r>
              <a:rPr lang="nb-NO" sz="1400"/>
              <a:t> in these breeds and in non-pedigree cats.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histograms show the percentages of categories 4 and 5 combined on the 5-point scale, that is the behaviour being shown ‘often’ or ‘very often’.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statistics relate to the whole scale, and are marked by asterisks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for each trait. </a:t>
            </a:r>
          </a:p>
          <a:p>
            <a:pPr eaLnBrk="1" hangingPunct="1"/>
            <a:endParaRPr lang="nb-NO" sz="1400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å se</a:t>
            </a:r>
            <a:r>
              <a:rPr lang="nb-NO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nærmere på raseeffekter ble 17 raser sammenlignet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Antall katter per rase er ganske varierende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Orientalske raser er slått sammen, da de i </a:t>
            </a:r>
            <a:r>
              <a:rPr lang="nb-NO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avlssamenheng</a:t>
            </a:r>
            <a:r>
              <a:rPr lang="nb-NO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 en og same rase. Kattens </a:t>
            </a:r>
            <a:r>
              <a:rPr lang="nb-NO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morfologisketrekk</a:t>
            </a:r>
            <a:r>
              <a:rPr lang="nb-NO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avgjør hvem rasebetegnelse den får. Dette ga også mulighet for inkludere flere av disse rasene i studien, da de enkeltvis bestod av for få individer. Siameseren bl.a. er en rase som hører under orientalske raser, men da Siameseren har blitt studert tidligere valgte vi å se på den som en egen rase.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 av 22 atferdsegenskaper gi signifikanteffekt av rase.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Jeg har gjort et lite utvalg av atferdsegenskaper som  jeg ønsker å presentere for dere fra resultatene: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97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4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29B09-FD10-4C20-AF6C-79914B7703A3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04803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4" name="Rectangle 3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204805" name="Rectangle 4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6" name="Rectangle 5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7" name="Rectangle 6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8" name="Rectangle 7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204809" name="Rectangle 8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0" name="Rectangle 9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1" name="Rectangle 10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2" name="Rectangle 11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13" name="Rectangle 12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4" name="Rectangle 13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5" name="Rectangle 14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6" name="Rectangle 15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17" name="Rectangle 16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8" name="Rectangle 17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9" name="Rectangle 18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0" name="Rectangle 19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1" name="Rectangle 20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2" name="Rectangle 21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3" name="Rectangle 22"/>
          <p:cNvSpPr>
            <a:spLocks noChangeArrowheads="1"/>
          </p:cNvSpPr>
          <p:nvPr/>
        </p:nvSpPr>
        <p:spPr bwMode="auto">
          <a:xfrm>
            <a:off x="3852016" y="10340"/>
            <a:ext cx="2945659" cy="4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4" name="Rectangle 23"/>
          <p:cNvSpPr>
            <a:spLocks noChangeArrowheads="1"/>
          </p:cNvSpPr>
          <p:nvPr/>
        </p:nvSpPr>
        <p:spPr bwMode="auto">
          <a:xfrm>
            <a:off x="3852016" y="9449264"/>
            <a:ext cx="2945659" cy="4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5" name="Rectangle 24"/>
          <p:cNvSpPr>
            <a:spLocks noChangeArrowheads="1"/>
          </p:cNvSpPr>
          <p:nvPr/>
        </p:nvSpPr>
        <p:spPr bwMode="auto">
          <a:xfrm>
            <a:off x="0" y="9449264"/>
            <a:ext cx="2945659" cy="4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6" name="Rectangle 25"/>
          <p:cNvSpPr>
            <a:spLocks noChangeArrowheads="1"/>
          </p:cNvSpPr>
          <p:nvPr/>
        </p:nvSpPr>
        <p:spPr bwMode="auto">
          <a:xfrm>
            <a:off x="0" y="10340"/>
            <a:ext cx="2945659" cy="4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7" name="Rectangle 26"/>
          <p:cNvSpPr>
            <a:spLocks noChangeArrowheads="1"/>
          </p:cNvSpPr>
          <p:nvPr/>
        </p:nvSpPr>
        <p:spPr bwMode="auto">
          <a:xfrm>
            <a:off x="3852016" y="6894"/>
            <a:ext cx="2945659" cy="46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8" name="Rectangle 27"/>
          <p:cNvSpPr>
            <a:spLocks noChangeArrowheads="1"/>
          </p:cNvSpPr>
          <p:nvPr/>
        </p:nvSpPr>
        <p:spPr bwMode="auto">
          <a:xfrm>
            <a:off x="3852016" y="9447540"/>
            <a:ext cx="2945659" cy="461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9" name="Rectangle 28"/>
          <p:cNvSpPr>
            <a:spLocks noChangeArrowheads="1"/>
          </p:cNvSpPr>
          <p:nvPr/>
        </p:nvSpPr>
        <p:spPr bwMode="auto">
          <a:xfrm>
            <a:off x="0" y="9447540"/>
            <a:ext cx="2945659" cy="461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30" name="Rectangle 29"/>
          <p:cNvSpPr>
            <a:spLocks noChangeArrowheads="1"/>
          </p:cNvSpPr>
          <p:nvPr/>
        </p:nvSpPr>
        <p:spPr bwMode="auto">
          <a:xfrm>
            <a:off x="0" y="6894"/>
            <a:ext cx="2945659" cy="46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31" name="Rectangle 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ln w="12700" cap="flat">
            <a:solidFill>
              <a:schemeClr val="tx1"/>
            </a:solidFill>
          </a:ln>
        </p:spPr>
      </p:sp>
      <p:sp>
        <p:nvSpPr>
          <p:cNvPr id="204832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906357" y="4491114"/>
            <a:ext cx="4984962" cy="432911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nb-NO" sz="1400" u="sng"/>
              <a:t>Først: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</a:t>
            </a:r>
            <a:r>
              <a:rPr lang="nb-NO" sz="1400" i="1"/>
              <a:t>general</a:t>
            </a:r>
            <a:r>
              <a:rPr lang="nb-NO" sz="1400"/>
              <a:t> behaviour of Siamese and Persian cats in our study were similar to what was earlier reported by Dennis Turner. E.g., we found Siamese cats to be more contact-seeking, staying longer in owner’s lap, using more vocal communication, and be more playful and active than other breeds.</a:t>
            </a:r>
            <a:r>
              <a:rPr lang="nb-NO"/>
              <a:t> </a:t>
            </a:r>
            <a:endParaRPr lang="nb-NO" sz="1400"/>
          </a:p>
          <a:p>
            <a:pPr eaLnBrk="1" hangingPunct="1">
              <a:lnSpc>
                <a:spcPct val="140000"/>
              </a:lnSpc>
            </a:pPr>
            <a:r>
              <a:rPr lang="nb-NO" sz="1400"/>
              <a:t>Here I will present some data on the </a:t>
            </a:r>
            <a:r>
              <a:rPr lang="nb-NO" sz="1400" i="1"/>
              <a:t>behaviour problems</a:t>
            </a:r>
            <a:r>
              <a:rPr lang="nb-NO" sz="1400"/>
              <a:t> in these breeds and in non-pedigree cats.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histograms show the percentages of categories 4 and 5 combined on the 5-point scale, that is the behaviour being shown ‘often’ or ‘very often’.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statistics relate to the whole scale, and are marked by asterisks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for each trait. </a:t>
            </a:r>
          </a:p>
          <a:p>
            <a:pPr eaLnBrk="1" hangingPunct="1"/>
            <a:endParaRPr lang="nb-NO" sz="1400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29B09-FD10-4C20-AF6C-79914B7703A3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04803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4" name="Rectangle 3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204805" name="Rectangle 4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6" name="Rectangle 5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7" name="Rectangle 6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8" name="Rectangle 7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204809" name="Rectangle 8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0" name="Rectangle 9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1" name="Rectangle 10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2" name="Rectangle 11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13" name="Rectangle 12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4" name="Rectangle 13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5" name="Rectangle 14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6" name="Rectangle 15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17" name="Rectangle 16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8" name="Rectangle 17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9" name="Rectangle 18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0" name="Rectangle 19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1" name="Rectangle 20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2" name="Rectangle 21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3" name="Rectangle 22"/>
          <p:cNvSpPr>
            <a:spLocks noChangeArrowheads="1"/>
          </p:cNvSpPr>
          <p:nvPr/>
        </p:nvSpPr>
        <p:spPr bwMode="auto">
          <a:xfrm>
            <a:off x="3852016" y="10340"/>
            <a:ext cx="2945659" cy="4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4" name="Rectangle 23"/>
          <p:cNvSpPr>
            <a:spLocks noChangeArrowheads="1"/>
          </p:cNvSpPr>
          <p:nvPr/>
        </p:nvSpPr>
        <p:spPr bwMode="auto">
          <a:xfrm>
            <a:off x="3852016" y="9449264"/>
            <a:ext cx="2945659" cy="4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5" name="Rectangle 24"/>
          <p:cNvSpPr>
            <a:spLocks noChangeArrowheads="1"/>
          </p:cNvSpPr>
          <p:nvPr/>
        </p:nvSpPr>
        <p:spPr bwMode="auto">
          <a:xfrm>
            <a:off x="0" y="9449264"/>
            <a:ext cx="2945659" cy="4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6" name="Rectangle 25"/>
          <p:cNvSpPr>
            <a:spLocks noChangeArrowheads="1"/>
          </p:cNvSpPr>
          <p:nvPr/>
        </p:nvSpPr>
        <p:spPr bwMode="auto">
          <a:xfrm>
            <a:off x="0" y="10340"/>
            <a:ext cx="2945659" cy="4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7" name="Rectangle 26"/>
          <p:cNvSpPr>
            <a:spLocks noChangeArrowheads="1"/>
          </p:cNvSpPr>
          <p:nvPr/>
        </p:nvSpPr>
        <p:spPr bwMode="auto">
          <a:xfrm>
            <a:off x="3852016" y="6894"/>
            <a:ext cx="2945659" cy="46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8" name="Rectangle 27"/>
          <p:cNvSpPr>
            <a:spLocks noChangeArrowheads="1"/>
          </p:cNvSpPr>
          <p:nvPr/>
        </p:nvSpPr>
        <p:spPr bwMode="auto">
          <a:xfrm>
            <a:off x="3852016" y="9447540"/>
            <a:ext cx="2945659" cy="461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9" name="Rectangle 28"/>
          <p:cNvSpPr>
            <a:spLocks noChangeArrowheads="1"/>
          </p:cNvSpPr>
          <p:nvPr/>
        </p:nvSpPr>
        <p:spPr bwMode="auto">
          <a:xfrm>
            <a:off x="0" y="9447540"/>
            <a:ext cx="2945659" cy="461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30" name="Rectangle 29"/>
          <p:cNvSpPr>
            <a:spLocks noChangeArrowheads="1"/>
          </p:cNvSpPr>
          <p:nvPr/>
        </p:nvSpPr>
        <p:spPr bwMode="auto">
          <a:xfrm>
            <a:off x="0" y="6894"/>
            <a:ext cx="2945659" cy="46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31" name="Rectangle 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ln w="12700" cap="flat">
            <a:solidFill>
              <a:schemeClr val="tx1"/>
            </a:solidFill>
          </a:ln>
        </p:spPr>
      </p:sp>
      <p:sp>
        <p:nvSpPr>
          <p:cNvPr id="204832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906357" y="4491114"/>
            <a:ext cx="4984962" cy="432911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nb-NO" sz="1400" u="sng"/>
              <a:t>Først: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</a:t>
            </a:r>
            <a:r>
              <a:rPr lang="nb-NO" sz="1400" i="1"/>
              <a:t>general</a:t>
            </a:r>
            <a:r>
              <a:rPr lang="nb-NO" sz="1400"/>
              <a:t> behaviour of Siamese and Persian cats in our study were similar to what was earlier reported by Dennis Turner. E.g., we found Siamese cats to be more contact-seeking, staying longer in owner’s lap, using more vocal communication, and be more playful and active than other breeds.</a:t>
            </a:r>
            <a:r>
              <a:rPr lang="nb-NO"/>
              <a:t> </a:t>
            </a:r>
            <a:endParaRPr lang="nb-NO" sz="1400"/>
          </a:p>
          <a:p>
            <a:pPr eaLnBrk="1" hangingPunct="1">
              <a:lnSpc>
                <a:spcPct val="140000"/>
              </a:lnSpc>
            </a:pPr>
            <a:r>
              <a:rPr lang="nb-NO" sz="1400"/>
              <a:t>Here I will present some data on the </a:t>
            </a:r>
            <a:r>
              <a:rPr lang="nb-NO" sz="1400" i="1"/>
              <a:t>behaviour problems</a:t>
            </a:r>
            <a:r>
              <a:rPr lang="nb-NO" sz="1400"/>
              <a:t> in these breeds and in non-pedigree cats.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histograms show the percentages of categories 4 and 5 combined on the 5-point scale, that is the behaviour being shown ‘often’ or ‘very often’.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statistics relate to the whole scale, and are marked by asterisks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for each trait. </a:t>
            </a:r>
          </a:p>
          <a:p>
            <a:pPr eaLnBrk="1" hangingPunct="1"/>
            <a:endParaRPr lang="nb-NO" sz="1400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03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29B09-FD10-4C20-AF6C-79914B7703A3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04803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4" name="Rectangle 3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204805" name="Rectangle 4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6" name="Rectangle 5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7" name="Rectangle 6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08" name="Rectangle 7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204809" name="Rectangle 8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0" name="Rectangle 9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1" name="Rectangle 10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2" name="Rectangle 11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13" name="Rectangle 12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4" name="Rectangle 13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5" name="Rectangle 14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6" name="Rectangle 15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17" name="Rectangle 16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8" name="Rectangle 17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19" name="Rectangle 18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0" name="Rectangle 19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1" name="Rectangle 20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2" name="Rectangle 21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3" name="Rectangle 22"/>
          <p:cNvSpPr>
            <a:spLocks noChangeArrowheads="1"/>
          </p:cNvSpPr>
          <p:nvPr/>
        </p:nvSpPr>
        <p:spPr bwMode="auto">
          <a:xfrm>
            <a:off x="3852016" y="10340"/>
            <a:ext cx="2945659" cy="4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4" name="Rectangle 23"/>
          <p:cNvSpPr>
            <a:spLocks noChangeArrowheads="1"/>
          </p:cNvSpPr>
          <p:nvPr/>
        </p:nvSpPr>
        <p:spPr bwMode="auto">
          <a:xfrm>
            <a:off x="3852016" y="9449264"/>
            <a:ext cx="2945659" cy="4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5" name="Rectangle 24"/>
          <p:cNvSpPr>
            <a:spLocks noChangeArrowheads="1"/>
          </p:cNvSpPr>
          <p:nvPr/>
        </p:nvSpPr>
        <p:spPr bwMode="auto">
          <a:xfrm>
            <a:off x="0" y="9449264"/>
            <a:ext cx="2945659" cy="4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6" name="Rectangle 25"/>
          <p:cNvSpPr>
            <a:spLocks noChangeArrowheads="1"/>
          </p:cNvSpPr>
          <p:nvPr/>
        </p:nvSpPr>
        <p:spPr bwMode="auto">
          <a:xfrm>
            <a:off x="0" y="10340"/>
            <a:ext cx="2945659" cy="4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7" name="Rectangle 26"/>
          <p:cNvSpPr>
            <a:spLocks noChangeArrowheads="1"/>
          </p:cNvSpPr>
          <p:nvPr/>
        </p:nvSpPr>
        <p:spPr bwMode="auto">
          <a:xfrm>
            <a:off x="3852016" y="6894"/>
            <a:ext cx="2945659" cy="46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28" name="Rectangle 27"/>
          <p:cNvSpPr>
            <a:spLocks noChangeArrowheads="1"/>
          </p:cNvSpPr>
          <p:nvPr/>
        </p:nvSpPr>
        <p:spPr bwMode="auto">
          <a:xfrm>
            <a:off x="3852016" y="9447540"/>
            <a:ext cx="2945659" cy="461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204829" name="Rectangle 28"/>
          <p:cNvSpPr>
            <a:spLocks noChangeArrowheads="1"/>
          </p:cNvSpPr>
          <p:nvPr/>
        </p:nvSpPr>
        <p:spPr bwMode="auto">
          <a:xfrm>
            <a:off x="0" y="9447540"/>
            <a:ext cx="2945659" cy="461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30" name="Rectangle 29"/>
          <p:cNvSpPr>
            <a:spLocks noChangeArrowheads="1"/>
          </p:cNvSpPr>
          <p:nvPr/>
        </p:nvSpPr>
        <p:spPr bwMode="auto">
          <a:xfrm>
            <a:off x="0" y="6894"/>
            <a:ext cx="2945659" cy="46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831" name="Rectangle 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ln w="12700" cap="flat">
            <a:solidFill>
              <a:schemeClr val="tx1"/>
            </a:solidFill>
          </a:ln>
        </p:spPr>
      </p:sp>
      <p:sp>
        <p:nvSpPr>
          <p:cNvPr id="204832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906357" y="4491114"/>
            <a:ext cx="4984962" cy="432911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nb-NO" sz="1400" u="sng"/>
              <a:t>Først: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</a:t>
            </a:r>
            <a:r>
              <a:rPr lang="nb-NO" sz="1400" i="1"/>
              <a:t>general</a:t>
            </a:r>
            <a:r>
              <a:rPr lang="nb-NO" sz="1400"/>
              <a:t> behaviour of Siamese and Persian cats in our study were similar to what was earlier reported by Dennis Turner. E.g., we found Siamese cats to be more contact-seeking, staying longer in owner’s lap, using more vocal communication, and be more playful and active than other breeds.</a:t>
            </a:r>
            <a:r>
              <a:rPr lang="nb-NO"/>
              <a:t> </a:t>
            </a:r>
            <a:endParaRPr lang="nb-NO" sz="1400"/>
          </a:p>
          <a:p>
            <a:pPr eaLnBrk="1" hangingPunct="1">
              <a:lnSpc>
                <a:spcPct val="140000"/>
              </a:lnSpc>
            </a:pPr>
            <a:r>
              <a:rPr lang="nb-NO" sz="1400"/>
              <a:t>Here I will present some data on the </a:t>
            </a:r>
            <a:r>
              <a:rPr lang="nb-NO" sz="1400" i="1"/>
              <a:t>behaviour problems</a:t>
            </a:r>
            <a:r>
              <a:rPr lang="nb-NO" sz="1400"/>
              <a:t> in these breeds and in non-pedigree cats.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histograms show the percentages of categories 4 and 5 combined on the 5-point scale, that is the behaviour being shown ‘often’ or ‘very often’.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The statistics relate to the whole scale, and are marked by asterisks</a:t>
            </a:r>
          </a:p>
          <a:p>
            <a:pPr eaLnBrk="1" hangingPunct="1">
              <a:lnSpc>
                <a:spcPct val="140000"/>
              </a:lnSpc>
            </a:pPr>
            <a:r>
              <a:rPr lang="nb-NO" sz="1400"/>
              <a:t>for each trait. </a:t>
            </a:r>
          </a:p>
          <a:p>
            <a:pPr eaLnBrk="1" hangingPunct="1"/>
            <a:endParaRPr lang="nb-NO" sz="1400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D8422-8ABE-4DD6-B3C8-6E031FE7ED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400" dirty="0" err="1"/>
              <a:t>Trykk</a:t>
            </a:r>
            <a:r>
              <a:rPr lang="en-GB" sz="1400" dirty="0"/>
              <a:t> </a:t>
            </a:r>
            <a:r>
              <a:rPr lang="en-GB" sz="1400" dirty="0" err="1"/>
              <a:t>Visningsfunksjonen</a:t>
            </a:r>
            <a:r>
              <a:rPr lang="en-GB" sz="1400" dirty="0"/>
              <a:t> </a:t>
            </a:r>
            <a:r>
              <a:rPr lang="en-GB" sz="1400" dirty="0" err="1"/>
              <a:t>så</a:t>
            </a:r>
            <a:r>
              <a:rPr lang="en-GB" sz="1400" dirty="0"/>
              <a:t> </a:t>
            </a:r>
            <a:r>
              <a:rPr lang="en-GB" sz="1400" dirty="0" err="1"/>
              <a:t>samme</a:t>
            </a:r>
            <a:r>
              <a:rPr lang="en-GB" sz="1400" dirty="0"/>
              <a:t> </a:t>
            </a:r>
            <a:r>
              <a:rPr lang="en-GB" sz="1400" dirty="0" err="1"/>
              <a:t>bilde</a:t>
            </a:r>
            <a:r>
              <a:rPr lang="en-GB" sz="1400" baseline="0" dirty="0"/>
              <a:t> </a:t>
            </a:r>
            <a:r>
              <a:rPr lang="en-GB" sz="1400" baseline="0" dirty="0" err="1"/>
              <a:t>er</a:t>
            </a:r>
            <a:r>
              <a:rPr lang="en-GB" sz="1400" baseline="0" dirty="0"/>
              <a:t> </a:t>
            </a:r>
            <a:r>
              <a:rPr lang="en-GB" sz="1400" baseline="0" dirty="0" err="1"/>
              <a:t>på</a:t>
            </a:r>
            <a:r>
              <a:rPr lang="en-GB" sz="1400" baseline="0" dirty="0"/>
              <a:t> PC </a:t>
            </a:r>
            <a:r>
              <a:rPr lang="en-GB" sz="1400" baseline="0" dirty="0" err="1"/>
              <a:t>og</a:t>
            </a:r>
            <a:r>
              <a:rPr lang="en-GB" sz="1400" baseline="0" dirty="0"/>
              <a:t> </a:t>
            </a:r>
            <a:r>
              <a:rPr lang="en-GB" sz="1400" baseline="0" dirty="0" err="1"/>
              <a:t>lerret</a:t>
            </a:r>
            <a:r>
              <a:rPr lang="en-GB" sz="1400" baseline="0" dirty="0"/>
              <a:t>!</a:t>
            </a:r>
          </a:p>
          <a:p>
            <a:pPr eaLnBrk="1" hangingPunct="1"/>
            <a:r>
              <a:rPr lang="en-GB" sz="1400" baseline="0" dirty="0" err="1"/>
              <a:t>Trykk</a:t>
            </a:r>
            <a:r>
              <a:rPr lang="en-GB" sz="1400" baseline="0" dirty="0"/>
              <a:t> </a:t>
            </a:r>
            <a:r>
              <a:rPr lang="en-GB" sz="1400" baseline="0" dirty="0" err="1"/>
              <a:t>deretter</a:t>
            </a:r>
            <a:r>
              <a:rPr lang="en-GB" sz="1400" baseline="0" dirty="0"/>
              <a:t> </a:t>
            </a:r>
            <a:r>
              <a:rPr lang="en-GB" sz="1400" baseline="0" dirty="0" err="1"/>
              <a:t>lenken</a:t>
            </a:r>
            <a:r>
              <a:rPr lang="en-GB" sz="1400" baseline="0" dirty="0"/>
              <a:t>.</a:t>
            </a:r>
            <a:endParaRPr lang="en-GB" sz="1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6B581-B799-46BD-932D-08255CD956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3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duction: logo and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0835" y="2572200"/>
            <a:ext cx="566233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2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47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134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51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7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56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8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animated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5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775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82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8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886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0825" y="1316038"/>
            <a:ext cx="7089775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C35-0F71-4132-9850-6BB5C332CD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0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22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95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21494" y="2617200"/>
            <a:ext cx="8046506" cy="738664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21494" y="3502800"/>
            <a:ext cx="8046506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3956400"/>
            <a:ext cx="8046506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521494" y="6264001"/>
            <a:ext cx="2111906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1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504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2442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739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3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4719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085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2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117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14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5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covering the entire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ikon to insert picture covering the entire surface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21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27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E1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0106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44196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5175"/>
            <a:ext cx="6400800" cy="5334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3050" y="1371600"/>
            <a:ext cx="60198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82910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0825" y="1316038"/>
            <a:ext cx="7089775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C35-0F71-4132-9850-6BB5C332CD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78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20825" y="1316038"/>
            <a:ext cx="3468688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1913" y="1316038"/>
            <a:ext cx="34686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1F3C-8636-4F56-A492-0DA665029C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2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8101013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4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521101" y="1800000"/>
            <a:ext cx="8101406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/>
              <a:t>Click ikon to insert picture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8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522281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0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205000"/>
            <a:ext cx="7992000" cy="738664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090600"/>
            <a:ext cx="7992000" cy="43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3538" y="4077072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50429"/>
            <a:ext cx="8064000" cy="18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521494" y="945000"/>
            <a:ext cx="7191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9D7F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521494" y="6264001"/>
            <a:ext cx="20574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56000" y="404874"/>
            <a:ext cx="673200" cy="5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20" r:id="rId5"/>
    <p:sldLayoutId id="2147483724" r:id="rId6"/>
    <p:sldLayoutId id="2147483721" r:id="rId7"/>
    <p:sldLayoutId id="2147483723" r:id="rId8"/>
    <p:sldLayoutId id="2147483726" r:id="rId9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48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5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fld id="{9C335BD2-5135-4752-9777-E4CD151E3AD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66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>
                <a:latin typeface="Arial"/>
                <a:cs typeface="+mn-cs"/>
              </a:rPr>
              <a:t>Norwegian University of Life Sciences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+mn-cs"/>
              </a:rPr>
              <a:t>The Cat - Behaviour and Welfare - Bjarne O. Braastad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6503D8D-F27D-49CA-A299-3589FD585F6D}" type="slidenum">
              <a:rPr lang="nb-NO" smtClean="0"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latin typeface="Arial"/>
              <a:cs typeface="+mn-cs"/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Toilet-Train-Your-C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feweb.org/wp/breeds/breeds_prf_stn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astad.info/" TargetMode="External"/><Relationship Id="rId7" Type="http://schemas.openxmlformats.org/officeDocument/2006/relationships/hyperlink" Target="http://www.animalpicking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etologi-dyrevelferd.no/" TargetMode="External"/><Relationship Id="rId5" Type="http://schemas.openxmlformats.org/officeDocument/2006/relationships/hyperlink" Target="http://www.etologi.no/" TargetMode="External"/><Relationship Id="rId4" Type="http://schemas.openxmlformats.org/officeDocument/2006/relationships/hyperlink" Target="http://www.facebook.com/KattenAtferdVelfer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7808" y="737866"/>
            <a:ext cx="8010192" cy="2114686"/>
          </a:xfrm>
        </p:spPr>
        <p:txBody>
          <a:bodyPr/>
          <a:lstStyle/>
          <a:p>
            <a:pPr eaLnBrk="1" hangingPunct="1"/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– Behaviour and Welfare</a:t>
            </a: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</a:t>
            </a:r>
            <a:r>
              <a:rPr lang="nb-N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</a:t>
            </a: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marking</a:t>
            </a: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b-N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cats</a:t>
            </a:r>
            <a:endParaRPr lang="nb-N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000" y="3412684"/>
            <a:ext cx="5638800" cy="2176556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sz="2800" b="1" dirty="0">
                <a:solidFill>
                  <a:schemeClr val="bg1"/>
                </a:solidFill>
              </a:rPr>
              <a:t>Bjarne O. Braastad</a:t>
            </a:r>
          </a:p>
          <a:p>
            <a:pPr eaLnBrk="1" hangingPunct="1">
              <a:spcBef>
                <a:spcPct val="50000"/>
              </a:spcBef>
            </a:pPr>
            <a:r>
              <a:rPr lang="nb-NO" sz="1600" dirty="0"/>
              <a:t>Professor of Ethology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/>
              <a:t>Department of Animal and Aquacultural Sciences,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>
                <a:solidFill>
                  <a:schemeClr val="bg1"/>
                </a:solidFill>
              </a:rPr>
              <a:t>Norwegian University of Life Sciences, </a:t>
            </a:r>
            <a:r>
              <a:rPr lang="nb-NO" sz="1600" dirty="0"/>
              <a:t>NMBU, Ås, Norway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18" name="Picture 6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62335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bild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55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447" y="6395768"/>
            <a:ext cx="2891208" cy="153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E8CAB-9E1F-487B-9AE4-C60737AEF540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CB61FD7-5409-4A8D-8E40-17A2C1C1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72140"/>
            <a:ext cx="4758000" cy="153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1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2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3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4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5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6" name="Rectangle 1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7" name="Rectangle 1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8" name="Rectangle 16"/>
          <p:cNvSpPr>
            <a:spLocks noGrp="1" noChangeArrowheads="1"/>
          </p:cNvSpPr>
          <p:nvPr>
            <p:ph type="title"/>
          </p:nvPr>
        </p:nvSpPr>
        <p:spPr>
          <a:xfrm>
            <a:off x="576000" y="396712"/>
            <a:ext cx="8568000" cy="612988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nb-NO" sz="3400" dirty="0"/>
              <a:t>How to toilet-train the kitten</a:t>
            </a:r>
            <a:endParaRPr lang="nb-NO" sz="3400" b="0" dirty="0">
              <a:solidFill>
                <a:srgbClr val="3F56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AAFC35-0F71-4132-9850-6BB5C332CD23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76000" y="1090099"/>
            <a:ext cx="795644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+mn-cs"/>
              </a:rPr>
              <a:t>This is rarely a problem.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+mn-cs"/>
              </a:rPr>
              <a:t>Kittens should learn this from their mother.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+mn-cs"/>
              </a:rPr>
              <a:t>Problems can arise if the kitten loses its mother too early.</a:t>
            </a:r>
          </a:p>
          <a:p>
            <a:pPr marL="342900" indent="-342900" defTabSz="625475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+mn-cs"/>
              </a:rPr>
              <a:t>Ask the cat breeder what kind of toilet and substrate the kitten is used to.</a:t>
            </a:r>
          </a:p>
          <a:p>
            <a:pPr marL="342900" indent="-342900" defTabSz="625475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+mn-cs"/>
              </a:rPr>
              <a:t>Use a </a:t>
            </a:r>
            <a:r>
              <a:rPr lang="en-GB" sz="2000" dirty="0">
                <a:solidFill>
                  <a:srgbClr val="009D7F"/>
                </a:solidFill>
                <a:latin typeface="+mn-lt"/>
                <a:cs typeface="+mn-cs"/>
              </a:rPr>
              <a:t>shaping method </a:t>
            </a:r>
            <a:r>
              <a:rPr lang="en-GB" sz="2000" dirty="0">
                <a:latin typeface="+mn-lt"/>
                <a:cs typeface="+mn-cs"/>
              </a:rPr>
              <a:t>to teach the kitten to use the toilet: 	reward small steps until a complete behaviour is shown. 	Do not disturb the kitten while it is defecating or urinating.</a:t>
            </a:r>
            <a:endParaRPr lang="en-GB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defTabSz="630238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+mn-cs"/>
              </a:rPr>
              <a:t>The cat can be trained to used our WC: 	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+mn-cs"/>
                <a:hlinkClick r:id="rId3"/>
              </a:rPr>
              <a:t>https://www.wikihow.com/Toilet-Train-Your-Cat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</a:p>
          <a:p>
            <a:pPr defTabSz="630238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defRPr/>
            </a:pPr>
            <a:endParaRPr lang="en-GB" sz="2200" dirty="0">
              <a:solidFill>
                <a:prstClr val="black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defRPr/>
            </a:pPr>
            <a:endParaRPr lang="en-GB" sz="1000" dirty="0">
              <a:solidFill>
                <a:prstClr val="black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Tahoma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618870"/>
            <a:ext cx="2159232" cy="1601783"/>
          </a:xfrm>
          <a:prstGeom prst="rect">
            <a:avLst/>
          </a:prstGeom>
        </p:spPr>
      </p:pic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93C32F67-5400-4A31-B8F5-18075CE63473}"/>
              </a:ext>
            </a:extLst>
          </p:cNvPr>
          <p:cNvSpPr txBox="1">
            <a:spLocks/>
          </p:cNvSpPr>
          <p:nvPr/>
        </p:nvSpPr>
        <p:spPr>
          <a:xfrm>
            <a:off x="5353200" y="6372140"/>
            <a:ext cx="2891208" cy="153888"/>
          </a:xfrm>
          <a:prstGeom prst="rect">
            <a:avLst/>
          </a:prstGeom>
          <a:ln/>
        </p:spPr>
        <p:txBody>
          <a:bodyPr vert="horz" wrap="square" lIns="0" tIns="0" rIns="0" bIns="0" rtlCol="0" anchor="ctr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000" b="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39425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818518" cy="615553"/>
          </a:xfrm>
        </p:spPr>
        <p:txBody>
          <a:bodyPr/>
          <a:lstStyle/>
          <a:p>
            <a:r>
              <a:rPr lang="nb-NO" dirty="0"/>
              <a:t>Cat </a:t>
            </a:r>
            <a:r>
              <a:rPr lang="nb-NO" dirty="0" err="1"/>
              <a:t>breed</a:t>
            </a:r>
            <a:r>
              <a:rPr lang="nb-NO" dirty="0"/>
              <a:t> </a:t>
            </a:r>
            <a:r>
              <a:rPr lang="nb-NO" dirty="0" err="1"/>
              <a:t>codes</a:t>
            </a:r>
            <a:r>
              <a:rPr lang="nb-NO" dirty="0"/>
              <a:t> in </a:t>
            </a:r>
            <a:r>
              <a:rPr lang="nb-NO" dirty="0" err="1"/>
              <a:t>figures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2</a:t>
            </a:fld>
            <a:endParaRPr lang="nb-NO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31458"/>
              </p:ext>
            </p:extLst>
          </p:nvPr>
        </p:nvGraphicFramePr>
        <p:xfrm>
          <a:off x="1835696" y="1857594"/>
          <a:ext cx="5328592" cy="4242661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EMS Code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Breed</a:t>
                      </a:r>
                      <a:r>
                        <a:rPr lang="nb-NO" sz="11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1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name</a:t>
                      </a:r>
                      <a:r>
                        <a:rPr lang="nb-NO" sz="11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No. per </a:t>
                      </a:r>
                      <a:r>
                        <a:rPr lang="nb-NO" sz="11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breed</a:t>
                      </a:r>
                      <a:r>
                        <a:rPr lang="nb-NO" sz="11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ABY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Abyssinian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BEN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Bengal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BRI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Bristish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Shorthair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BUR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Burmese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CRX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Cornish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Rex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DRX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Devon Rex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HK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Housecat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Shorthair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(true EMS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code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is HCS)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410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HL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Housecat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Longhair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(true EMS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code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is HCL)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287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MAU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Egyptian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Mau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MCO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Times New Roman"/>
                          <a:ea typeface="Calibri"/>
                          <a:cs typeface="Times New Roman"/>
                        </a:rPr>
                        <a:t>Maine Coon 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NFO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Norwegian Forest Cat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ORI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Oriental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breeds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Balinese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Oriental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Shorthair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Oriental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Longhair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Seychellois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Shorthair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Persian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RAG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Ragdoll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SBI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Sacred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Birman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SIA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Siamese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SIB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latin typeface="Times New Roman"/>
                          <a:ea typeface="Calibri"/>
                          <a:cs typeface="Times New Roman"/>
                        </a:rPr>
                        <a:t>Siberian</a:t>
                      </a:r>
                      <a:r>
                        <a:rPr lang="nb-NO" sz="11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 = 17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latin typeface="Times New Roman"/>
                          <a:ea typeface="Calibri"/>
                          <a:cs typeface="Times New Roman"/>
                        </a:rPr>
                        <a:t>N =1137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83568" y="1189203"/>
            <a:ext cx="78843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300" dirty="0"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European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Easy-Mind</a:t>
            </a:r>
            <a:r>
              <a:rPr kumimoji="0" lang="nb-NO" sz="13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System (EMS) is used as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breed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codes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following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figures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EMS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codes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are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used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internationally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by FIFe,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European Cat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Fancier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Society (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Fédération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Internationale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 </a:t>
            </a:r>
            <a:r>
              <a:rPr kumimoji="0" 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Féline</a:t>
            </a:r>
            <a:r>
              <a:rPr kumimoji="0" 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). </a:t>
            </a:r>
            <a:endParaRPr kumimoji="0" lang="nb-NO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1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899894"/>
              </p:ext>
            </p:extLst>
          </p:nvPr>
        </p:nvGraphicFramePr>
        <p:xfrm>
          <a:off x="0" y="1119808"/>
          <a:ext cx="9036496" cy="525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251544"/>
            <a:ext cx="7164352" cy="1107996"/>
          </a:xfrm>
        </p:spPr>
        <p:txBody>
          <a:bodyPr/>
          <a:lstStyle/>
          <a:p>
            <a:r>
              <a:rPr lang="nb-NO" sz="3600" dirty="0" err="1"/>
              <a:t>Urination</a:t>
            </a:r>
            <a:r>
              <a:rPr lang="nb-NO" sz="3600" dirty="0"/>
              <a:t> or spraying </a:t>
            </a:r>
            <a:r>
              <a:rPr lang="nb-NO" sz="3600" dirty="0" err="1"/>
              <a:t>outside</a:t>
            </a:r>
            <a:r>
              <a:rPr lang="nb-NO" sz="3600" dirty="0"/>
              <a:t>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cat</a:t>
            </a:r>
            <a:r>
              <a:rPr lang="nb-NO" sz="3600" dirty="0"/>
              <a:t> </a:t>
            </a:r>
            <a:r>
              <a:rPr lang="nb-NO" sz="3600" dirty="0" err="1"/>
              <a:t>toilet</a:t>
            </a:r>
            <a:r>
              <a:rPr lang="nb-NO" sz="3600" dirty="0"/>
              <a:t> – </a:t>
            </a:r>
            <a:r>
              <a:rPr lang="nb-NO" sz="3600" dirty="0" err="1"/>
              <a:t>independent</a:t>
            </a:r>
            <a:r>
              <a:rPr lang="nb-NO" sz="3600" dirty="0"/>
              <a:t> of </a:t>
            </a:r>
            <a:r>
              <a:rPr lang="nb-NO" sz="3600" dirty="0" err="1"/>
              <a:t>breed</a:t>
            </a:r>
            <a:endParaRPr lang="nb-NO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469626" y="5205043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100" dirty="0" err="1">
                <a:solidFill>
                  <a:prstClr val="black"/>
                </a:solidFill>
                <a:latin typeface="Arial"/>
                <a:cs typeface="+mn-cs"/>
              </a:rPr>
              <a:t>mean</a:t>
            </a:r>
            <a:endParaRPr lang="nb-NO" sz="11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74406" y="5328000"/>
            <a:ext cx="744440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0DC4005-25D6-4108-A02F-5819EEAEC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53" y="1412776"/>
            <a:ext cx="8193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nb-NO" sz="10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Occurrence</a:t>
            </a:r>
            <a:r>
              <a:rPr lang="nb-NO" sz="1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of </a:t>
            </a:r>
            <a:r>
              <a:rPr lang="nb-NO" sz="10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nb-NO" sz="1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behaviour </a:t>
            </a:r>
            <a:r>
              <a:rPr lang="nb-NO" sz="10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trait</a:t>
            </a:r>
            <a:r>
              <a:rPr lang="nb-NO" sz="1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in 17 </a:t>
            </a:r>
            <a:r>
              <a:rPr lang="nb-NO" sz="10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cat</a:t>
            </a:r>
            <a:r>
              <a:rPr lang="nb-NO" sz="1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nb-NO" sz="10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breeds</a:t>
            </a:r>
            <a:r>
              <a:rPr lang="nb-NO" sz="1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lang="nb-NO" sz="1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The Y </a:t>
            </a:r>
            <a:r>
              <a:rPr lang="nb-NO" sz="10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axis</a:t>
            </a:r>
            <a:r>
              <a:rPr lang="nb-NO" sz="1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shows score </a:t>
            </a:r>
            <a:r>
              <a:rPr lang="nb-NO" sz="10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averages</a:t>
            </a:r>
            <a:r>
              <a:rPr lang="nb-NO" sz="1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(M ± SE) </a:t>
            </a:r>
            <a:r>
              <a:rPr lang="nb-NO" sz="1000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on</a:t>
            </a:r>
            <a:r>
              <a:rPr lang="nb-NO" sz="1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a 1-5 </a:t>
            </a:r>
            <a:r>
              <a:rPr lang="nb-NO" sz="1000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scale</a:t>
            </a:r>
            <a:r>
              <a:rPr lang="nb-NO" sz="1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based</a:t>
            </a:r>
            <a:r>
              <a:rPr lang="nb-NO" sz="1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on</a:t>
            </a:r>
            <a:r>
              <a:rPr lang="nb-NO" sz="1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owner</a:t>
            </a:r>
            <a:r>
              <a:rPr lang="nb-NO" sz="1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assessments</a:t>
            </a:r>
            <a:r>
              <a:rPr lang="nb-NO" sz="1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.      </a:t>
            </a:r>
            <a:r>
              <a:rPr lang="nb-NO" sz="1000" b="1" dirty="0">
                <a:solidFill>
                  <a:srgbClr val="009D7F"/>
                </a:solidFill>
                <a:latin typeface="+mn-lt"/>
                <a:ea typeface="Calibri" pitchFamily="34" charset="0"/>
                <a:cs typeface="Times New Roman" pitchFamily="18" charset="0"/>
              </a:rPr>
              <a:t>1= </a:t>
            </a:r>
            <a:r>
              <a:rPr lang="nb-NO" sz="1000" b="1" dirty="0">
                <a:solidFill>
                  <a:srgbClr val="009D7F"/>
                </a:solidFill>
                <a:ea typeface="Calibri" pitchFamily="34" charset="0"/>
                <a:cs typeface="Times New Roman" pitchFamily="18" charset="0"/>
              </a:rPr>
              <a:t>Never</a:t>
            </a:r>
            <a:r>
              <a:rPr lang="nb-NO" sz="1000" b="1" dirty="0">
                <a:solidFill>
                  <a:srgbClr val="009D7F"/>
                </a:solidFill>
                <a:latin typeface="+mn-lt"/>
                <a:ea typeface="Calibri" pitchFamily="34" charset="0"/>
                <a:cs typeface="Times New Roman" pitchFamily="18" charset="0"/>
              </a:rPr>
              <a:t>, 2 = Seldom, 3= </a:t>
            </a:r>
            <a:r>
              <a:rPr lang="nb-NO" sz="1000" b="1" dirty="0">
                <a:solidFill>
                  <a:srgbClr val="009D7F"/>
                </a:solidFill>
                <a:ea typeface="Calibri" pitchFamily="34" charset="0"/>
                <a:cs typeface="Times New Roman" pitchFamily="18" charset="0"/>
              </a:rPr>
              <a:t>Now and then</a:t>
            </a:r>
            <a:r>
              <a:rPr lang="nb-NO" sz="1000" b="1" dirty="0">
                <a:solidFill>
                  <a:srgbClr val="009D7F"/>
                </a:solidFill>
                <a:latin typeface="+mn-lt"/>
                <a:ea typeface="Calibri" pitchFamily="34" charset="0"/>
                <a:cs typeface="Times New Roman" pitchFamily="18" charset="0"/>
              </a:rPr>
              <a:t>, 4 = Often, 5 = Always</a:t>
            </a:r>
            <a:r>
              <a:rPr lang="nb-NO" sz="1000" dirty="0">
                <a:solidFill>
                  <a:prstClr val="black"/>
                </a:solidFill>
                <a:latin typeface="+mn-lt"/>
                <a:cs typeface="+mn-cs"/>
              </a:rPr>
              <a:t>. The </a:t>
            </a:r>
            <a:r>
              <a:rPr lang="nb-NO" sz="1000" dirty="0" err="1">
                <a:solidFill>
                  <a:prstClr val="black"/>
                </a:solidFill>
                <a:latin typeface="+mn-lt"/>
                <a:cs typeface="+mn-cs"/>
              </a:rPr>
              <a:t>number</a:t>
            </a:r>
            <a:r>
              <a:rPr lang="nb-NO" sz="1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+mn-lt"/>
                <a:cs typeface="+mn-cs"/>
              </a:rPr>
              <a:t>above</a:t>
            </a:r>
            <a:r>
              <a:rPr lang="nb-NO" sz="1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+mn-lt"/>
                <a:cs typeface="+mn-cs"/>
              </a:rPr>
              <a:t>the</a:t>
            </a:r>
            <a:r>
              <a:rPr lang="nb-NO" sz="1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+mn-lt"/>
                <a:cs typeface="+mn-cs"/>
              </a:rPr>
              <a:t>breed</a:t>
            </a:r>
            <a:r>
              <a:rPr lang="nb-NO" sz="1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+mn-lt"/>
                <a:cs typeface="+mn-cs"/>
              </a:rPr>
              <a:t>code</a:t>
            </a:r>
            <a:r>
              <a:rPr lang="nb-NO" sz="1000" dirty="0">
                <a:solidFill>
                  <a:prstClr val="black"/>
                </a:solidFill>
                <a:latin typeface="+mn-lt"/>
                <a:cs typeface="+mn-cs"/>
              </a:rPr>
              <a:t> shows </a:t>
            </a:r>
            <a:r>
              <a:rPr lang="nb-NO" sz="1000" dirty="0" err="1">
                <a:solidFill>
                  <a:prstClr val="black"/>
                </a:solidFill>
                <a:latin typeface="+mn-lt"/>
                <a:cs typeface="+mn-cs"/>
              </a:rPr>
              <a:t>number</a:t>
            </a:r>
            <a:r>
              <a:rPr lang="nb-NO" sz="1000" dirty="0">
                <a:solidFill>
                  <a:prstClr val="black"/>
                </a:solidFill>
                <a:latin typeface="+mn-lt"/>
                <a:cs typeface="+mn-cs"/>
              </a:rPr>
              <a:t> of </a:t>
            </a:r>
            <a:r>
              <a:rPr lang="nb-NO" sz="1000" dirty="0" err="1">
                <a:solidFill>
                  <a:prstClr val="black"/>
                </a:solidFill>
                <a:latin typeface="+mn-lt"/>
                <a:cs typeface="+mn-cs"/>
              </a:rPr>
              <a:t>cats</a:t>
            </a:r>
            <a:r>
              <a:rPr lang="nb-NO" sz="1000" dirty="0">
                <a:solidFill>
                  <a:prstClr val="black"/>
                </a:solidFill>
                <a:latin typeface="+mn-lt"/>
                <a:cs typeface="+mn-cs"/>
              </a:rPr>
              <a:t> in </a:t>
            </a:r>
            <a:r>
              <a:rPr lang="nb-NO" sz="1000" dirty="0" err="1">
                <a:solidFill>
                  <a:prstClr val="black"/>
                </a:solidFill>
                <a:latin typeface="+mn-lt"/>
                <a:cs typeface="+mn-cs"/>
              </a:rPr>
              <a:t>the</a:t>
            </a:r>
            <a:r>
              <a:rPr lang="nb-NO" sz="10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+mn-lt"/>
                <a:cs typeface="+mn-cs"/>
              </a:rPr>
              <a:t>analysis</a:t>
            </a:r>
            <a:r>
              <a:rPr lang="nb-NO" sz="1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lang="nb-NO" sz="1800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3951B-94E0-494C-8251-3EC5338C12F0}"/>
              </a:ext>
            </a:extLst>
          </p:cNvPr>
          <p:cNvSpPr txBox="1"/>
          <p:nvPr/>
        </p:nvSpPr>
        <p:spPr>
          <a:xfrm>
            <a:off x="538453" y="5918794"/>
            <a:ext cx="8340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(Eriksen, 2014, Behavioural characteristics of pedigree cats in Norway. MSc thesis, Norwegian University of Life Sciences)</a:t>
            </a:r>
          </a:p>
        </p:txBody>
      </p:sp>
    </p:spTree>
    <p:extLst>
      <p:ext uri="{BB962C8B-B14F-4D97-AF65-F5344CB8AC3E}">
        <p14:creationId xmlns:p14="http://schemas.microsoft.com/office/powerpoint/2010/main" val="386771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2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3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4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5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6" name="Rectangle 1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7" name="Rectangle 1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8" name="Rectangle 16"/>
          <p:cNvSpPr>
            <a:spLocks noGrp="1" noChangeArrowheads="1"/>
          </p:cNvSpPr>
          <p:nvPr>
            <p:ph type="title"/>
          </p:nvPr>
        </p:nvSpPr>
        <p:spPr>
          <a:xfrm>
            <a:off x="576000" y="403514"/>
            <a:ext cx="7092344" cy="1136208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nb-NO" sz="3400" dirty="0"/>
              <a:t>Urine marking and urination/</a:t>
            </a:r>
            <a:br>
              <a:rPr lang="nb-NO" sz="3400" dirty="0"/>
            </a:br>
            <a:r>
              <a:rPr lang="nb-NO" sz="3400" dirty="0"/>
              <a:t>defecation in wrong places</a:t>
            </a:r>
            <a:endParaRPr lang="nb-NO" sz="3400" b="0" dirty="0">
              <a:solidFill>
                <a:srgbClr val="3F5600"/>
              </a:solidFill>
            </a:endParaRPr>
          </a:p>
        </p:txBody>
      </p:sp>
      <p:sp>
        <p:nvSpPr>
          <p:cNvPr id="695313" name="Text Box 17"/>
          <p:cNvSpPr txBox="1">
            <a:spLocks noChangeArrowheads="1"/>
          </p:cNvSpPr>
          <p:nvPr/>
        </p:nvSpPr>
        <p:spPr bwMode="auto">
          <a:xfrm>
            <a:off x="587614" y="1663462"/>
            <a:ext cx="8160849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prstClr val="black"/>
                </a:solidFill>
              </a:rPr>
              <a:t>A veterinarian must check this is not caused by a disease            </a:t>
            </a:r>
            <a:r>
              <a:rPr lang="en-GB" sz="2000" dirty="0">
                <a:solidFill>
                  <a:prstClr val="black"/>
                </a:solidFill>
              </a:rPr>
              <a:t>(e.g. feline lower urinary tract diseases)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Important to distinguish between </a:t>
            </a:r>
            <a:r>
              <a:rPr lang="en-GB" sz="22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urine 		</a:t>
            </a:r>
            <a:r>
              <a:rPr lang="en-GB" sz="2200" i="1" dirty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GB" sz="22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marking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(spraying) and </a:t>
            </a:r>
            <a:r>
              <a:rPr lang="en-GB" sz="22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outside toileting</a:t>
            </a:r>
            <a:r>
              <a:rPr lang="en-GB" sz="2200" i="1" dirty="0">
                <a:solidFill>
                  <a:prstClr val="black"/>
                </a:solidFill>
                <a:latin typeface="+mn-lt"/>
                <a:cs typeface="+mn-cs"/>
              </a:rPr>
              <a:t>		 toilet</a:t>
            </a:r>
            <a:r>
              <a:rPr lang="en-GB" sz="2200" dirty="0">
                <a:solidFill>
                  <a:prstClr val="black"/>
                </a:solidFill>
                <a:latin typeface="+mn-lt"/>
                <a:cs typeface="+mn-cs"/>
              </a:rPr>
              <a:t>!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GB" sz="8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GB" sz="2200" dirty="0">
                <a:solidFill>
                  <a:prstClr val="black"/>
                </a:solidFill>
              </a:rPr>
              <a:t>S</a:t>
            </a:r>
            <a:r>
              <a:rPr lang="en-GB" sz="2200" dirty="0">
                <a:solidFill>
                  <a:prstClr val="black"/>
                </a:solidFill>
                <a:latin typeface="+mn-lt"/>
                <a:cs typeface="+mn-cs"/>
              </a:rPr>
              <a:t>praying or defecation as marking:</a:t>
            </a:r>
          </a:p>
          <a:p>
            <a:pPr marL="342900" indent="-342900" defTabSz="625475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rgbClr val="009D7F"/>
                </a:solidFill>
              </a:rPr>
              <a:t> c</a:t>
            </a:r>
            <a:r>
              <a:rPr lang="en-GB" sz="2200" dirty="0">
                <a:solidFill>
                  <a:srgbClr val="009D7F"/>
                </a:solidFill>
                <a:latin typeface="+mn-lt"/>
                <a:cs typeface="+mn-cs"/>
              </a:rPr>
              <a:t>ontact marking</a:t>
            </a:r>
            <a:r>
              <a:rPr lang="en-GB" sz="2200" dirty="0">
                <a:solidFill>
                  <a:prstClr val="black"/>
                </a:solidFill>
                <a:latin typeface="+mn-lt"/>
                <a:cs typeface="+mn-cs"/>
              </a:rPr>
              <a:t> – calls for owner – often starts when owner 	is away for a longer time than usual</a:t>
            </a:r>
          </a:p>
          <a:p>
            <a:pPr marL="800100" lvl="1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rgbClr val="009D7F"/>
                </a:solidFill>
                <a:latin typeface="+mn-lt"/>
                <a:cs typeface="+mn-cs"/>
              </a:rPr>
              <a:t>Strengthening of self-confidence </a:t>
            </a:r>
            <a:r>
              <a:rPr lang="en-GB" sz="2200" dirty="0">
                <a:solidFill>
                  <a:prstClr val="black"/>
                </a:solidFill>
              </a:rPr>
              <a:t>by social problems with other cats, changes in household, or even mov</a:t>
            </a:r>
            <a:r>
              <a:rPr lang="en-GB" sz="2200" dirty="0">
                <a:solidFill>
                  <a:prstClr val="black"/>
                </a:solidFill>
                <a:latin typeface="+mn-lt"/>
                <a:cs typeface="+mn-cs"/>
              </a:rPr>
              <a:t>ed furniture 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1000" dirty="0">
              <a:solidFill>
                <a:prstClr val="black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Tahoma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AAFC35-0F71-4132-9850-6BB5C332CD23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67" y="2420888"/>
            <a:ext cx="2989510" cy="1670117"/>
          </a:xfrm>
          <a:prstGeom prst="rect">
            <a:avLst/>
          </a:prstGeom>
        </p:spPr>
      </p:pic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E2E5C61E-E593-4B83-9C36-A050D03C8FB7}"/>
              </a:ext>
            </a:extLst>
          </p:cNvPr>
          <p:cNvSpPr txBox="1">
            <a:spLocks/>
          </p:cNvSpPr>
          <p:nvPr/>
        </p:nvSpPr>
        <p:spPr>
          <a:xfrm>
            <a:off x="5353200" y="6372140"/>
            <a:ext cx="2891208" cy="153888"/>
          </a:xfrm>
          <a:prstGeom prst="rect">
            <a:avLst/>
          </a:prstGeom>
          <a:ln/>
        </p:spPr>
        <p:txBody>
          <a:bodyPr vert="horz" wrap="square" lIns="0" tIns="0" rIns="0" bIns="0" rtlCol="0" anchor="ctr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000" b="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55083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5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5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5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5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5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5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2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3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4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5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6" name="Rectangle 1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7" name="Rectangle 1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8" name="Rectangle 16"/>
          <p:cNvSpPr>
            <a:spLocks noGrp="1" noChangeArrowheads="1"/>
          </p:cNvSpPr>
          <p:nvPr>
            <p:ph type="title"/>
          </p:nvPr>
        </p:nvSpPr>
        <p:spPr>
          <a:xfrm>
            <a:off x="576000" y="475591"/>
            <a:ext cx="8568000" cy="612988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nb-NO" sz="3400" dirty="0" err="1"/>
              <a:t>Measures</a:t>
            </a:r>
            <a:r>
              <a:rPr lang="nb-NO" sz="3400" dirty="0"/>
              <a:t> </a:t>
            </a:r>
            <a:r>
              <a:rPr lang="nb-NO" sz="3400" dirty="0" err="1"/>
              <a:t>against</a:t>
            </a:r>
            <a:r>
              <a:rPr lang="nb-NO" sz="3400" dirty="0"/>
              <a:t> </a:t>
            </a:r>
            <a:r>
              <a:rPr lang="nb-NO" sz="3400" dirty="0" err="1"/>
              <a:t>indoor</a:t>
            </a:r>
            <a:r>
              <a:rPr lang="nb-NO" sz="3400" dirty="0"/>
              <a:t> </a:t>
            </a:r>
            <a:r>
              <a:rPr lang="nb-NO" sz="3400" dirty="0" err="1"/>
              <a:t>marking</a:t>
            </a:r>
            <a:r>
              <a:rPr lang="nb-NO" sz="3400" dirty="0"/>
              <a:t> I</a:t>
            </a:r>
            <a:endParaRPr lang="nb-NO" sz="3400" b="0" dirty="0">
              <a:solidFill>
                <a:srgbClr val="3F5600"/>
              </a:solidFill>
            </a:endParaRPr>
          </a:p>
        </p:txBody>
      </p:sp>
      <p:sp>
        <p:nvSpPr>
          <p:cNvPr id="695313" name="Text Box 17"/>
          <p:cNvSpPr txBox="1">
            <a:spLocks noChangeArrowheads="1"/>
          </p:cNvSpPr>
          <p:nvPr/>
        </p:nvSpPr>
        <p:spPr bwMode="auto">
          <a:xfrm>
            <a:off x="576000" y="1484784"/>
            <a:ext cx="7992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D7F"/>
              </a:buClr>
              <a:buFont typeface="Webdings" panose="05030102010509060703" pitchFamily="18" charset="2"/>
              <a:buChar char="="/>
              <a:defRPr/>
            </a:pPr>
            <a:r>
              <a:rPr lang="nb-NO" dirty="0" err="1">
                <a:solidFill>
                  <a:srgbClr val="009D7F"/>
                </a:solidFill>
              </a:rPr>
              <a:t>Contact</a:t>
            </a:r>
            <a:r>
              <a:rPr lang="nb-NO" dirty="0">
                <a:solidFill>
                  <a:srgbClr val="009D7F"/>
                </a:solidFill>
              </a:rPr>
              <a:t> </a:t>
            </a:r>
            <a:r>
              <a:rPr lang="nb-NO" dirty="0" err="1">
                <a:solidFill>
                  <a:srgbClr val="009D7F"/>
                </a:solidFill>
                <a:latin typeface="+mn-lt"/>
                <a:cs typeface="+mn-cs"/>
              </a:rPr>
              <a:t>marking</a:t>
            </a:r>
            <a:r>
              <a:rPr lang="nb-NO" dirty="0">
                <a:solidFill>
                  <a:srgbClr val="009D7F"/>
                </a:solidFill>
                <a:latin typeface="+mn-lt"/>
                <a:cs typeface="+mn-cs"/>
              </a:rPr>
              <a:t>: 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D7F"/>
              </a:buClr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009D7F"/>
                </a:solidFill>
                <a:latin typeface="+mn-lt"/>
                <a:cs typeface="+mn-cs"/>
              </a:rPr>
              <a:t>Ignore the cat </a:t>
            </a:r>
            <a:r>
              <a:rPr lang="en-GB" dirty="0">
                <a:solidFill>
                  <a:prstClr val="black"/>
                </a:solidFill>
              </a:rPr>
              <a:t>if it happens when owner is at home</a:t>
            </a:r>
            <a:r>
              <a:rPr lang="en-GB" dirty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D7F"/>
              </a:buClr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prstClr val="black"/>
                </a:solidFill>
              </a:rPr>
              <a:t>C</a:t>
            </a:r>
            <a:r>
              <a:rPr lang="en-GB" dirty="0">
                <a:solidFill>
                  <a:prstClr val="black"/>
                </a:solidFill>
                <a:latin typeface="+mn-lt"/>
                <a:cs typeface="+mn-cs"/>
              </a:rPr>
              <a:t>ontact with food and cuddling on </a:t>
            </a:r>
            <a:r>
              <a:rPr lang="en-GB" dirty="0">
                <a:solidFill>
                  <a:srgbClr val="009D7F"/>
                </a:solidFill>
                <a:latin typeface="+mn-lt"/>
                <a:cs typeface="+mn-cs"/>
              </a:rPr>
              <a:t>owner’s initiative</a:t>
            </a:r>
            <a:r>
              <a:rPr lang="en-GB" dirty="0">
                <a:latin typeface="+mn-lt"/>
                <a:cs typeface="+mn-cs"/>
              </a:rPr>
              <a:t>.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D7F"/>
              </a:buClr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prstClr val="black"/>
                </a:solidFill>
              </a:rPr>
              <a:t>Cats must</a:t>
            </a:r>
            <a:r>
              <a:rPr lang="en-GB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GB" dirty="0"/>
              <a:t>be </a:t>
            </a:r>
            <a:r>
              <a:rPr lang="en-GB" dirty="0">
                <a:solidFill>
                  <a:srgbClr val="009D7F"/>
                </a:solidFill>
                <a:latin typeface="+mn-lt"/>
                <a:cs typeface="+mn-cs"/>
              </a:rPr>
              <a:t>habituated </a:t>
            </a:r>
            <a:r>
              <a:rPr lang="en-GB" dirty="0">
                <a:solidFill>
                  <a:prstClr val="black"/>
                </a:solidFill>
              </a:rPr>
              <a:t>to the owner being away for a gradually longer time, to avoid separation anxiety</a:t>
            </a:r>
            <a:r>
              <a:rPr lang="en-GB" dirty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Tahoma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AAFC35-0F71-4132-9850-6BB5C332CD23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sp>
        <p:nvSpPr>
          <p:cNvPr id="22" name="TextBox 21"/>
          <p:cNvSpPr txBox="1"/>
          <p:nvPr/>
        </p:nvSpPr>
        <p:spPr>
          <a:xfrm>
            <a:off x="6372200" y="5730819"/>
            <a:ext cx="165787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000" dirty="0"/>
              <a:t>Photo: Leif Aslaksen</a:t>
            </a:r>
            <a:endParaRPr lang="en-GB" sz="1000" dirty="0"/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5250C207-BC41-4535-9CC7-E55A825935AE}"/>
              </a:ext>
            </a:extLst>
          </p:cNvPr>
          <p:cNvSpPr txBox="1">
            <a:spLocks/>
          </p:cNvSpPr>
          <p:nvPr/>
        </p:nvSpPr>
        <p:spPr>
          <a:xfrm>
            <a:off x="5353200" y="6372140"/>
            <a:ext cx="2891208" cy="153888"/>
          </a:xfrm>
          <a:prstGeom prst="rect">
            <a:avLst/>
          </a:prstGeom>
          <a:ln/>
        </p:spPr>
        <p:txBody>
          <a:bodyPr vert="horz" wrap="square" lIns="0" tIns="0" rIns="0" bIns="0" rtlCol="0" anchor="ctr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000" b="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  <p:pic>
        <p:nvPicPr>
          <p:cNvPr id="6" name="Picture 5" descr="A cat sitting on a chair in front of a window&#10;&#10;Description automatically generated">
            <a:extLst>
              <a:ext uri="{FF2B5EF4-FFF2-40B4-BE49-F238E27FC236}">
                <a16:creationId xmlns:a16="http://schemas.microsoft.com/office/drawing/2014/main" id="{89379E07-2BC7-4ED0-A812-B5999DEBF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938" y="3648432"/>
            <a:ext cx="3492124" cy="23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1942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0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2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3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4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5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6" name="Rectangle 1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6817" name="Rectangle 1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95313" name="Text Box 17"/>
          <p:cNvSpPr txBox="1">
            <a:spLocks noChangeArrowheads="1"/>
          </p:cNvSpPr>
          <p:nvPr/>
        </p:nvSpPr>
        <p:spPr bwMode="auto">
          <a:xfrm>
            <a:off x="576000" y="1268760"/>
            <a:ext cx="7992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D7F"/>
              </a:buClr>
              <a:buFont typeface="Webdings" panose="05030102010509060703" pitchFamily="18" charset="2"/>
              <a:buChar char="="/>
              <a:defRPr/>
            </a:pPr>
            <a:r>
              <a:rPr lang="en-GB" sz="2100" dirty="0">
                <a:solidFill>
                  <a:srgbClr val="009D7F"/>
                </a:solidFill>
              </a:rPr>
              <a:t>Social insecurity, lack of self-confidence: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srgbClr val="009D7F"/>
                </a:solidFill>
              </a:rPr>
              <a:t>Protect the cat </a:t>
            </a:r>
            <a:r>
              <a:rPr lang="en-GB" sz="2100" dirty="0">
                <a:solidFill>
                  <a:prstClr val="black"/>
                </a:solidFill>
              </a:rPr>
              <a:t>from what is threatening – seal cat flap, put food close to cat flap indoors, keep other animals away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srgbClr val="009D7F"/>
                </a:solidFill>
              </a:rPr>
              <a:t>Adapt the cat </a:t>
            </a:r>
            <a:r>
              <a:rPr lang="en-GB" sz="2100" dirty="0"/>
              <a:t>gradually to what is threatening </a:t>
            </a:r>
            <a:r>
              <a:rPr lang="en-GB" sz="2100" dirty="0">
                <a:solidFill>
                  <a:prstClr val="black"/>
                </a:solidFill>
              </a:rPr>
              <a:t>– habituation or desensitization.</a:t>
            </a:r>
          </a:p>
          <a:p>
            <a:pPr marL="800100" lvl="1" indent="-342900">
              <a:spcBef>
                <a:spcPts val="600"/>
              </a:spcBef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prstClr val="black"/>
                </a:solidFill>
              </a:rPr>
              <a:t>Try </a:t>
            </a:r>
            <a:r>
              <a:rPr lang="en-GB" sz="2100" i="1" dirty="0">
                <a:solidFill>
                  <a:srgbClr val="009D7F"/>
                </a:solidFill>
              </a:rPr>
              <a:t>Feliway Classic</a:t>
            </a:r>
            <a:r>
              <a:rPr lang="en-GB" sz="2100" baseline="30000" dirty="0">
                <a:solidFill>
                  <a:srgbClr val="009D7F"/>
                </a:solidFill>
              </a:rPr>
              <a:t>®</a:t>
            </a:r>
            <a:r>
              <a:rPr lang="en-GB" sz="2100" dirty="0">
                <a:solidFill>
                  <a:prstClr val="black"/>
                </a:solidFill>
              </a:rPr>
              <a:t>. Don’t wait too long (&lt;2 months).    Effects can take time (up to 1 month). May give emotional stabilization by </a:t>
            </a:r>
            <a:r>
              <a:rPr lang="en-GB" sz="2100" i="1" dirty="0">
                <a:solidFill>
                  <a:prstClr val="black"/>
                </a:solidFill>
              </a:rPr>
              <a:t>stress</a:t>
            </a:r>
            <a:r>
              <a:rPr lang="en-GB" sz="2100" dirty="0">
                <a:solidFill>
                  <a:prstClr val="black"/>
                </a:solidFill>
              </a:rPr>
              <a:t>. Effect is not guaranteed.</a:t>
            </a:r>
          </a:p>
          <a:p>
            <a:pPr marL="800100" lvl="1" indent="-342900">
              <a:spcBef>
                <a:spcPts val="600"/>
              </a:spcBef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prstClr val="black"/>
                </a:solidFill>
              </a:rPr>
              <a:t>Try </a:t>
            </a:r>
            <a:r>
              <a:rPr lang="en-GB" sz="2100" i="1" dirty="0">
                <a:solidFill>
                  <a:srgbClr val="009D7F"/>
                </a:solidFill>
              </a:rPr>
              <a:t>Feliway Friends</a:t>
            </a:r>
            <a:r>
              <a:rPr lang="en-GB" sz="2100" baseline="30000" dirty="0">
                <a:solidFill>
                  <a:srgbClr val="009D7F"/>
                </a:solidFill>
              </a:rPr>
              <a:t>®</a:t>
            </a:r>
            <a:r>
              <a:rPr lang="en-GB" sz="2100" dirty="0">
                <a:solidFill>
                  <a:prstClr val="black"/>
                </a:solidFill>
              </a:rPr>
              <a:t>. This may reduce </a:t>
            </a:r>
            <a:r>
              <a:rPr lang="en-GB" sz="2100" i="1" dirty="0">
                <a:solidFill>
                  <a:prstClr val="black"/>
                </a:solidFill>
              </a:rPr>
              <a:t>social conflicts </a:t>
            </a:r>
            <a:r>
              <a:rPr lang="en-GB" sz="2100" dirty="0">
                <a:solidFill>
                  <a:prstClr val="black"/>
                </a:solidFill>
              </a:rPr>
              <a:t>or </a:t>
            </a:r>
            <a:r>
              <a:rPr lang="en-GB" sz="2100" i="1" dirty="0">
                <a:solidFill>
                  <a:prstClr val="black"/>
                </a:solidFill>
              </a:rPr>
              <a:t>social anxiety</a:t>
            </a:r>
            <a:r>
              <a:rPr lang="en-GB" sz="2100" dirty="0">
                <a:solidFill>
                  <a:prstClr val="black"/>
                </a:solidFill>
              </a:rPr>
              <a:t>. Effect is not guaranteed.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prstClr val="black"/>
                </a:solidFill>
              </a:rPr>
              <a:t>By </a:t>
            </a:r>
            <a:r>
              <a:rPr lang="en-GB" sz="2100" i="1" dirty="0">
                <a:solidFill>
                  <a:srgbClr val="009D7F"/>
                </a:solidFill>
              </a:rPr>
              <a:t>stress</a:t>
            </a:r>
            <a:r>
              <a:rPr lang="en-GB" sz="2100" i="1" dirty="0"/>
              <a:t>, </a:t>
            </a:r>
            <a:r>
              <a:rPr lang="en-GB" sz="2100" dirty="0"/>
              <a:t>try</a:t>
            </a:r>
            <a:r>
              <a:rPr lang="en-GB" sz="2100" dirty="0">
                <a:solidFill>
                  <a:prstClr val="black"/>
                </a:solidFill>
              </a:rPr>
              <a:t> a food that contains increased </a:t>
            </a:r>
            <a:r>
              <a:rPr lang="en-GB" sz="2100" i="1" dirty="0">
                <a:solidFill>
                  <a:srgbClr val="009D7F"/>
                </a:solidFill>
              </a:rPr>
              <a:t>L-tryptophan</a:t>
            </a:r>
            <a:r>
              <a:rPr lang="en-GB" sz="2100" dirty="0"/>
              <a:t>,</a:t>
            </a:r>
            <a:r>
              <a:rPr lang="en-GB" sz="2100" dirty="0">
                <a:solidFill>
                  <a:prstClr val="black"/>
                </a:solidFill>
              </a:rPr>
              <a:t> which promotes increased release of serotonin in brain.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D7F"/>
              </a:buClr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prstClr val="black"/>
                </a:solidFill>
              </a:rPr>
              <a:t>Try environmental enrichment with </a:t>
            </a:r>
            <a:r>
              <a:rPr lang="en-GB" sz="2100" i="1" dirty="0">
                <a:solidFill>
                  <a:srgbClr val="009D7F"/>
                </a:solidFill>
              </a:rPr>
              <a:t>catnip</a:t>
            </a:r>
            <a:r>
              <a:rPr lang="en-GB" sz="2100" dirty="0">
                <a:solidFill>
                  <a:prstClr val="black"/>
                </a:solidFill>
              </a:rPr>
              <a:t>. 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9D7F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+mn-lt"/>
                <a:cs typeface="+mn-cs"/>
              </a:rPr>
              <a:t>  </a:t>
            </a:r>
            <a:endParaRPr lang="en-GB" sz="2000" dirty="0">
              <a:solidFill>
                <a:prstClr val="black"/>
              </a:solidFill>
              <a:latin typeface="Tahoma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AAFC35-0F71-4132-9850-6BB5C332CD23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2F6CAFC5-B716-4168-99E9-5E1A133FF58B}"/>
              </a:ext>
            </a:extLst>
          </p:cNvPr>
          <p:cNvSpPr txBox="1">
            <a:spLocks/>
          </p:cNvSpPr>
          <p:nvPr/>
        </p:nvSpPr>
        <p:spPr>
          <a:xfrm>
            <a:off x="5353200" y="6372140"/>
            <a:ext cx="2891208" cy="153888"/>
          </a:xfrm>
          <a:prstGeom prst="rect">
            <a:avLst/>
          </a:prstGeom>
          <a:ln/>
        </p:spPr>
        <p:txBody>
          <a:bodyPr vert="horz" wrap="square" lIns="0" tIns="0" rIns="0" bIns="0" rtlCol="0" anchor="ctr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000" b="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FD4CE9E0-B99B-490A-B0D3-2EB27729B93F}"/>
              </a:ext>
            </a:extLst>
          </p:cNvPr>
          <p:cNvSpPr txBox="1">
            <a:spLocks noChangeArrowheads="1"/>
          </p:cNvSpPr>
          <p:nvPr/>
        </p:nvSpPr>
        <p:spPr>
          <a:xfrm>
            <a:off x="576000" y="331972"/>
            <a:ext cx="8568000" cy="612988"/>
          </a:xfrm>
          <a:prstGeom prst="rect">
            <a:avLst/>
          </a:prstGeom>
          <a:noFill/>
        </p:spPr>
        <p:txBody>
          <a:bodyPr vert="horz" wrap="square" lIns="90488" tIns="44450" rIns="90488" bIns="4445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D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400" dirty="0" err="1"/>
              <a:t>Measures</a:t>
            </a:r>
            <a:r>
              <a:rPr lang="nb-NO" sz="3400" dirty="0"/>
              <a:t> </a:t>
            </a:r>
            <a:r>
              <a:rPr lang="nb-NO" sz="3400" dirty="0" err="1"/>
              <a:t>against</a:t>
            </a:r>
            <a:r>
              <a:rPr lang="nb-NO" sz="3400" dirty="0"/>
              <a:t> </a:t>
            </a:r>
            <a:r>
              <a:rPr lang="nb-NO" sz="3400" dirty="0" err="1"/>
              <a:t>indoor</a:t>
            </a:r>
            <a:r>
              <a:rPr lang="nb-NO" sz="3400" dirty="0"/>
              <a:t> </a:t>
            </a:r>
            <a:r>
              <a:rPr lang="nb-NO" sz="3400" dirty="0" err="1"/>
              <a:t>marking</a:t>
            </a:r>
            <a:r>
              <a:rPr lang="nb-NO" sz="3400" dirty="0"/>
              <a:t> II</a:t>
            </a:r>
            <a:endParaRPr lang="nb-NO" sz="3400" dirty="0">
              <a:solidFill>
                <a:srgbClr val="3F5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874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1972"/>
            <a:ext cx="6958552" cy="1107996"/>
          </a:xfrm>
        </p:spPr>
        <p:txBody>
          <a:bodyPr/>
          <a:lstStyle/>
          <a:p>
            <a:pPr eaLnBrk="1" hangingPunct="1"/>
            <a:r>
              <a:rPr lang="nb-NO" sz="3600" dirty="0"/>
              <a:t>More on cats’ behaviour and welfare is found here </a:t>
            </a:r>
            <a:r>
              <a:rPr lang="nb-NO" sz="2800" dirty="0"/>
              <a:t>(in Norwegian)</a:t>
            </a:r>
            <a:endParaRPr lang="nb-NO" sz="3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9552" y="1988840"/>
            <a:ext cx="83324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www.braastad.info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Braastad’s website on ethology, animal welfare, cats and human–animal relationship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www.facebook.com/KattenAtferdVelferd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Facebook (Meta) site for the Norwegian cat book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5"/>
              </a:rPr>
              <a:t>www.etologi.no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website for the Norwegian Association of Ethologists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6"/>
              </a:rPr>
              <a:t>www.etologi-dyrevelferd.no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website on ethology and animal welfare for secondary schools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7"/>
              </a:rPr>
              <a:t>www.animalpickings.com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popular scientific website for the Research Group on Ethology and Animal Environment at the Norwegian University of Life Sciences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5034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52" y="4053388"/>
            <a:ext cx="2664296" cy="1998222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220072" y="4500088"/>
            <a:ext cx="2891208" cy="1449192"/>
          </a:xfrm>
          <a:prstGeom prst="wedgeRoundRectCallout">
            <a:avLst>
              <a:gd name="adj1" fmla="val -78538"/>
              <a:gd name="adj2" fmla="val 3567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we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have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our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secrets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no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ethologist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yet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knows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about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" y="695151"/>
            <a:ext cx="4170394" cy="2780262"/>
          </a:xfrm>
          <a:prstGeom prst="rect">
            <a:avLst/>
          </a:prstGeom>
        </p:spPr>
      </p:pic>
      <p:sp>
        <p:nvSpPr>
          <p:cNvPr id="132101" name="AutoShape 3"/>
          <p:cNvSpPr>
            <a:spLocks noChangeArrowheads="1"/>
          </p:cNvSpPr>
          <p:nvPr/>
        </p:nvSpPr>
        <p:spPr bwMode="auto">
          <a:xfrm>
            <a:off x="5281948" y="1628800"/>
            <a:ext cx="3033712" cy="1530375"/>
          </a:xfrm>
          <a:prstGeom prst="wedgeRoundRectCallout">
            <a:avLst>
              <a:gd name="adj1" fmla="val -107108"/>
              <a:gd name="adj2" fmla="val -30286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Thank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you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for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listening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to Bjarne. He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believes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he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understands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16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NMBU 16:9 with footer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mbu_engelsk_4-3.pptx  -  Read-Only" id="{E03CE0D5-DEC8-43B6-AB4C-B238A283634D}" vid="{F412CE78-9104-440F-AF69-3AD6D89C6C15}"/>
    </a:ext>
  </a:extLst>
</a:theme>
</file>

<file path=ppt/theme/theme2.xml><?xml version="1.0" encoding="utf-8"?>
<a:theme xmlns:a="http://schemas.openxmlformats.org/drawingml/2006/main" name="2_Norsk PPT-mal 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D04241B6A2C49AEC0829EF2CEDC39" ma:contentTypeVersion="10" ma:contentTypeDescription="Create a new document." ma:contentTypeScope="" ma:versionID="8cb6642da07eca8b676722397af83821">
  <xsd:schema xmlns:xsd="http://www.w3.org/2001/XMLSchema" xmlns:xs="http://www.w3.org/2001/XMLSchema" xmlns:p="http://schemas.microsoft.com/office/2006/metadata/properties" xmlns:ns3="44bfa961-d78b-447a-878e-35665a8e91da" targetNamespace="http://schemas.microsoft.com/office/2006/metadata/properties" ma:root="true" ma:fieldsID="fed824015fb53f20ae12fe767caa57d0" ns3:_="">
    <xsd:import namespace="44bfa961-d78b-447a-878e-35665a8e91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a961-d78b-447a-878e-35665a8e9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A48EA6-061D-410C-9D29-53101D6FAAA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44bfa961-d78b-447a-878e-35665a8e91d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638A1F-54C3-4670-89D8-B1FFACE23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348AB-F6C4-449A-899C-7448A9A77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a961-d78b-447a-878e-35665a8e9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nmbu_engelsk_4-3</Template>
  <TotalTime>0</TotalTime>
  <Words>1724</Words>
  <Application>Microsoft Office PowerPoint</Application>
  <PresentationFormat>On-screen Show (4:3)</PresentationFormat>
  <Paragraphs>211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Comic Sans MS</vt:lpstr>
      <vt:lpstr>Symbol</vt:lpstr>
      <vt:lpstr>Tahoma</vt:lpstr>
      <vt:lpstr>Times New Roman</vt:lpstr>
      <vt:lpstr>Webdings</vt:lpstr>
      <vt:lpstr>Wingdings</vt:lpstr>
      <vt:lpstr>NMBU 16:9 with footer</vt:lpstr>
      <vt:lpstr>2_Norsk PPT-mal NMBU</vt:lpstr>
      <vt:lpstr>5_NMBU</vt:lpstr>
      <vt:lpstr>The Cat – Behaviour and Welfare  16. Urine marking in cats</vt:lpstr>
      <vt:lpstr>How to toilet-train the kitten</vt:lpstr>
      <vt:lpstr>Cat breed codes in figures</vt:lpstr>
      <vt:lpstr>Urination or spraying outside the cat toilet – independent of breed</vt:lpstr>
      <vt:lpstr>Urine marking and urination/ defecation in wrong places</vt:lpstr>
      <vt:lpstr>Measures against indoor marking I</vt:lpstr>
      <vt:lpstr>PowerPoint Presentation</vt:lpstr>
      <vt:lpstr>More on cats’ behaviour and welfare is found here (in Norwegian)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2020-02-04T13:28:50Z</dcterms:created>
  <dcterms:modified xsi:type="dcterms:W3CDTF">2022-09-20T17:12:53Z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kenneth.isaksen@nmbu.no</vt:lpwstr>
  </property>
  <property fmtid="{D5CDD505-2E9C-101B-9397-08002B2CF9AE}" pid="5" name="MSIP_Label_d0484126-3486-41a9-802e-7f1e2277276c_SetDate">
    <vt:lpwstr>2019-04-15T09:22:23.5926490Z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Extended_MSFT_Method">
    <vt:lpwstr>Automatic</vt:lpwstr>
  </property>
  <property fmtid="{D5CDD505-2E9C-101B-9397-08002B2CF9AE}" pid="9" name="Sensitivity">
    <vt:lpwstr>Internal</vt:lpwstr>
  </property>
  <property fmtid="{D5CDD505-2E9C-101B-9397-08002B2CF9AE}" pid="10" name="ContentTypeId">
    <vt:lpwstr>0x010100934D04241B6A2C49AEC0829EF2CEDC39</vt:lpwstr>
  </property>
</Properties>
</file>