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706" r:id="rId4"/>
    <p:sldMasterId id="2147483730" r:id="rId5"/>
    <p:sldMasterId id="2147483747" r:id="rId6"/>
    <p:sldMasterId id="2147483767" r:id="rId7"/>
  </p:sldMasterIdLst>
  <p:notesMasterIdLst>
    <p:notesMasterId r:id="rId15"/>
  </p:notesMasterIdLst>
  <p:sldIdLst>
    <p:sldId id="1132" r:id="rId8"/>
    <p:sldId id="1012" r:id="rId9"/>
    <p:sldId id="1013" r:id="rId10"/>
    <p:sldId id="987" r:id="rId11"/>
    <p:sldId id="1133" r:id="rId12"/>
    <p:sldId id="1134" r:id="rId13"/>
    <p:sldId id="266" r:id="rId1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4" autoAdjust="0"/>
    <p:restoredTop sz="94660"/>
  </p:normalViewPr>
  <p:slideViewPr>
    <p:cSldViewPr>
      <p:cViewPr varScale="1">
        <p:scale>
          <a:sx n="93" d="100"/>
          <a:sy n="93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mbu.no\Users\Employee\bjarbr\Documents\Studenter%20-%20Undervisning\Silja%20CB%20Eriksen\Resultater\Resultat%20Kloring%20-%20sp&#248;rsm&#229;l%209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errBars>
            <c:errBarType val="both"/>
            <c:errValType val="cust"/>
            <c:noEndCap val="0"/>
            <c:plus>
              <c:numRef>
                <c:f>'Ark1'!$E$2:$E$18</c:f>
                <c:numCache>
                  <c:formatCode>General</c:formatCode>
                  <c:ptCount val="17"/>
                  <c:pt idx="0">
                    <c:v>0.19</c:v>
                  </c:pt>
                  <c:pt idx="1">
                    <c:v>0.23</c:v>
                  </c:pt>
                  <c:pt idx="2">
                    <c:v>0.16</c:v>
                  </c:pt>
                  <c:pt idx="3">
                    <c:v>0.316</c:v>
                  </c:pt>
                  <c:pt idx="4">
                    <c:v>0.5</c:v>
                  </c:pt>
                  <c:pt idx="5">
                    <c:v>0.33</c:v>
                  </c:pt>
                  <c:pt idx="6">
                    <c:v>5.5E-2</c:v>
                  </c:pt>
                  <c:pt idx="7">
                    <c:v>6.7000000000000004E-2</c:v>
                  </c:pt>
                  <c:pt idx="8">
                    <c:v>0.23</c:v>
                  </c:pt>
                  <c:pt idx="9">
                    <c:v>0.115</c:v>
                  </c:pt>
                  <c:pt idx="10">
                    <c:v>0.14499999999999999</c:v>
                  </c:pt>
                  <c:pt idx="11">
                    <c:v>0.13500000000000001</c:v>
                  </c:pt>
                  <c:pt idx="12">
                    <c:v>0.22700000000000001</c:v>
                  </c:pt>
                  <c:pt idx="13">
                    <c:v>0.17299999999999999</c:v>
                  </c:pt>
                  <c:pt idx="14">
                    <c:v>0.16200000000000001</c:v>
                  </c:pt>
                  <c:pt idx="15">
                    <c:v>0.28299999999999997</c:v>
                  </c:pt>
                  <c:pt idx="16">
                    <c:v>0.182</c:v>
                  </c:pt>
                </c:numCache>
              </c:numRef>
            </c:plus>
            <c:minus>
              <c:numRef>
                <c:f>'Ark1'!$E$2:$E$18</c:f>
                <c:numCache>
                  <c:formatCode>General</c:formatCode>
                  <c:ptCount val="17"/>
                  <c:pt idx="0">
                    <c:v>0.19</c:v>
                  </c:pt>
                  <c:pt idx="1">
                    <c:v>0.23</c:v>
                  </c:pt>
                  <c:pt idx="2">
                    <c:v>0.16</c:v>
                  </c:pt>
                  <c:pt idx="3">
                    <c:v>0.316</c:v>
                  </c:pt>
                  <c:pt idx="4">
                    <c:v>0.5</c:v>
                  </c:pt>
                  <c:pt idx="5">
                    <c:v>0.33</c:v>
                  </c:pt>
                  <c:pt idx="6">
                    <c:v>5.5E-2</c:v>
                  </c:pt>
                  <c:pt idx="7">
                    <c:v>6.7000000000000004E-2</c:v>
                  </c:pt>
                  <c:pt idx="8">
                    <c:v>0.23</c:v>
                  </c:pt>
                  <c:pt idx="9">
                    <c:v>0.115</c:v>
                  </c:pt>
                  <c:pt idx="10">
                    <c:v>0.14499999999999999</c:v>
                  </c:pt>
                  <c:pt idx="11">
                    <c:v>0.13500000000000001</c:v>
                  </c:pt>
                  <c:pt idx="12">
                    <c:v>0.22700000000000001</c:v>
                  </c:pt>
                  <c:pt idx="13">
                    <c:v>0.17299999999999999</c:v>
                  </c:pt>
                  <c:pt idx="14">
                    <c:v>0.16200000000000001</c:v>
                  </c:pt>
                  <c:pt idx="15">
                    <c:v>0.28299999999999997</c:v>
                  </c:pt>
                  <c:pt idx="16">
                    <c:v>0.182</c:v>
                  </c:pt>
                </c:numCache>
              </c:numRef>
            </c:minus>
          </c:errBars>
          <c:cat>
            <c:multiLvlStrRef>
              <c:f>'Ark1'!$A$2:$B$18</c:f>
              <c:multiLvlStrCache>
                <c:ptCount val="17"/>
                <c:lvl>
                  <c:pt idx="0">
                    <c:v>1</c:v>
                  </c:pt>
                  <c:pt idx="1">
                    <c:v>18</c:v>
                  </c:pt>
                  <c:pt idx="2">
                    <c:v>29</c:v>
                  </c:pt>
                  <c:pt idx="3">
                    <c:v>15</c:v>
                  </c:pt>
                  <c:pt idx="4">
                    <c:v>11</c:v>
                  </c:pt>
                  <c:pt idx="5">
                    <c:v>13</c:v>
                  </c:pt>
                  <c:pt idx="6">
                    <c:v>410</c:v>
                  </c:pt>
                  <c:pt idx="7">
                    <c:v>287</c:v>
                  </c:pt>
                  <c:pt idx="8">
                    <c:v>20</c:v>
                  </c:pt>
                  <c:pt idx="9">
                    <c:v>80</c:v>
                  </c:pt>
                  <c:pt idx="10">
                    <c:v>48</c:v>
                  </c:pt>
                  <c:pt idx="11">
                    <c:v>24</c:v>
                  </c:pt>
                  <c:pt idx="12">
                    <c:v>18</c:v>
                  </c:pt>
                  <c:pt idx="13">
                    <c:v>45</c:v>
                  </c:pt>
                  <c:pt idx="14">
                    <c:v>41</c:v>
                  </c:pt>
                  <c:pt idx="15">
                    <c:v>17</c:v>
                  </c:pt>
                  <c:pt idx="16">
                    <c:v>37</c:v>
                  </c:pt>
                </c:lvl>
                <c:lvl>
                  <c:pt idx="0">
                    <c:v>ABY</c:v>
                  </c:pt>
                  <c:pt idx="1">
                    <c:v>BEN</c:v>
                  </c:pt>
                  <c:pt idx="2">
                    <c:v>BRI</c:v>
                  </c:pt>
                  <c:pt idx="3">
                    <c:v>BUR</c:v>
                  </c:pt>
                  <c:pt idx="4">
                    <c:v>CRX</c:v>
                  </c:pt>
                  <c:pt idx="5">
                    <c:v>DRX</c:v>
                  </c:pt>
                  <c:pt idx="6">
                    <c:v>HK</c:v>
                  </c:pt>
                  <c:pt idx="7">
                    <c:v>HL</c:v>
                  </c:pt>
                  <c:pt idx="8">
                    <c:v>MAU</c:v>
                  </c:pt>
                  <c:pt idx="9">
                    <c:v>MCO</c:v>
                  </c:pt>
                  <c:pt idx="10">
                    <c:v>NFO</c:v>
                  </c:pt>
                  <c:pt idx="11">
                    <c:v>ORI</c:v>
                  </c:pt>
                  <c:pt idx="12">
                    <c:v>PER</c:v>
                  </c:pt>
                  <c:pt idx="13">
                    <c:v>RAG</c:v>
                  </c:pt>
                  <c:pt idx="14">
                    <c:v>SBI</c:v>
                  </c:pt>
                  <c:pt idx="15">
                    <c:v>SIA</c:v>
                  </c:pt>
                  <c:pt idx="16">
                    <c:v>SIB</c:v>
                  </c:pt>
                </c:lvl>
              </c:multiLvlStrCache>
            </c:multiLvlStrRef>
          </c:cat>
          <c:val>
            <c:numRef>
              <c:f>'Ark1'!$C$2:$C$18</c:f>
              <c:numCache>
                <c:formatCode>General</c:formatCode>
                <c:ptCount val="17"/>
                <c:pt idx="0">
                  <c:v>2.81</c:v>
                </c:pt>
                <c:pt idx="1">
                  <c:v>2.39</c:v>
                </c:pt>
                <c:pt idx="2">
                  <c:v>2.38</c:v>
                </c:pt>
                <c:pt idx="3">
                  <c:v>2.73</c:v>
                </c:pt>
                <c:pt idx="4">
                  <c:v>3</c:v>
                </c:pt>
                <c:pt idx="5">
                  <c:v>2.92</c:v>
                </c:pt>
                <c:pt idx="6">
                  <c:v>2.65</c:v>
                </c:pt>
                <c:pt idx="7">
                  <c:v>2.5299999999999998</c:v>
                </c:pt>
                <c:pt idx="8">
                  <c:v>2.35</c:v>
                </c:pt>
                <c:pt idx="9">
                  <c:v>2.11</c:v>
                </c:pt>
                <c:pt idx="10">
                  <c:v>2.08</c:v>
                </c:pt>
                <c:pt idx="11">
                  <c:v>1.5</c:v>
                </c:pt>
                <c:pt idx="12">
                  <c:v>1.89</c:v>
                </c:pt>
                <c:pt idx="13">
                  <c:v>2.4900000000000002</c:v>
                </c:pt>
                <c:pt idx="14">
                  <c:v>2.78</c:v>
                </c:pt>
                <c:pt idx="15">
                  <c:v>2.12</c:v>
                </c:pt>
                <c:pt idx="16">
                  <c:v>2.3199999999999998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0B-4109-AE5F-E9AA4C5F9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763240"/>
        <c:axId val="772764416"/>
      </c:barChart>
      <c:catAx>
        <c:axId val="772763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72764416"/>
        <c:crosses val="autoZero"/>
        <c:auto val="1"/>
        <c:lblAlgn val="ctr"/>
        <c:lblOffset val="100"/>
        <c:noMultiLvlLbl val="0"/>
      </c:catAx>
      <c:valAx>
        <c:axId val="772764416"/>
        <c:scaling>
          <c:orientation val="minMax"/>
          <c:max val="5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Mean +/- 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72763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0.74314</cdr:x>
      <cdr:y>0.38782</cdr:y>
    </cdr:from>
    <cdr:to>
      <cdr:x>0.97826</cdr:x>
      <cdr:y>0.44867</cdr:y>
    </cdr:to>
    <cdr:sp macro="" textlink="">
      <cdr:nvSpPr>
        <cdr:cNvPr id="2" name="TekstSylinder 1"/>
        <cdr:cNvSpPr txBox="1"/>
      </cdr:nvSpPr>
      <cdr:spPr>
        <a:xfrm xmlns:a="http://schemas.openxmlformats.org/drawingml/2006/main">
          <a:off x="5962439" y="1604886"/>
          <a:ext cx="1886433" cy="25181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b-NO" sz="1100" b="1" dirty="0" err="1">
              <a:solidFill>
                <a:sysClr val="windowText" lastClr="000000"/>
              </a:solidFill>
            </a:rPr>
            <a:t>Kruskal</a:t>
          </a:r>
          <a:r>
            <a:rPr lang="nb-NO" sz="1100" b="1" dirty="0">
              <a:solidFill>
                <a:sysClr val="windowText" lastClr="000000"/>
              </a:solidFill>
            </a:rPr>
            <a:t>-Wallis, P </a:t>
          </a:r>
          <a:r>
            <a:rPr lang="nb-NO" b="1" dirty="0"/>
            <a:t>&lt; 0.0001</a:t>
          </a:r>
          <a:endParaRPr lang="nb-NO" sz="1100" b="1" dirty="0">
            <a:solidFill>
              <a:sysClr val="windowText" lastClr="0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13BB-223A-4A7A-A9B6-504A14290792}" type="datetimeFigureOut">
              <a:rPr lang="nb-NO" smtClean="0"/>
              <a:t>20.09.2022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BF349-27A5-44C1-8C69-2C3879FAD29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63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D07BCB6-54E2-467B-AC17-DEC87DDD0F4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top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</p:spTree>
    <p:extLst>
      <p:ext uri="{BB962C8B-B14F-4D97-AF65-F5344CB8AC3E}">
        <p14:creationId xmlns:p14="http://schemas.microsoft.com/office/powerpoint/2010/main" val="3713794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å se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nærmere på raseeffekter ble 17 raser sammenlignet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Antall katter per rase er ganske varierende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Orientalske raser er slått sammen, da de i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avlssamenheng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 en og same rase. Kattens </a:t>
            </a:r>
            <a:r>
              <a:rPr lang="nb-NO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morfologisketrekk</a:t>
            </a: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avgjør hvem rasebetegnelse den får. Dette ga også mulighet for inkludere flere av disse rasene i studien, da de enkeltvis bestod av for få individer. Siameseren bl.a. er en rase som hører under orientalske raser, men da Siameseren har blitt studert tidligere valgte vi å se på den som en egen rase.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19 av 22 atferdsegenskaper gi signifikanteffekt av rase.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b-NO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Jeg har gjort et lite utvalg av atferdsegenskaper som  jeg ønsker å presentere for dere fra resultatene: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nb-NO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nb-NO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BF349-27A5-44C1-8C69-2C3879FAD297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7970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0BF349-27A5-44C1-8C69-2C3879FAD297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07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51AF4F-AC74-4DF9-A459-958E574A5302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topptekst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Kattens atferd og forhold til eier</a:t>
            </a:r>
          </a:p>
        </p:txBody>
      </p:sp>
    </p:spTree>
    <p:extLst>
      <p:ext uri="{BB962C8B-B14F-4D97-AF65-F5344CB8AC3E}">
        <p14:creationId xmlns:p14="http://schemas.microsoft.com/office/powerpoint/2010/main" val="1178591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5D8422-8ABE-4DD6-B3C8-6E031FE7EDE9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z="1400" dirty="0" err="1"/>
              <a:t>Trykk</a:t>
            </a:r>
            <a:r>
              <a:rPr lang="en-GB" sz="1400" dirty="0"/>
              <a:t> </a:t>
            </a:r>
            <a:r>
              <a:rPr lang="en-GB" sz="1400" dirty="0" err="1"/>
              <a:t>Visningsfunksjonen</a:t>
            </a:r>
            <a:r>
              <a:rPr lang="en-GB" sz="1400" dirty="0"/>
              <a:t> </a:t>
            </a:r>
            <a:r>
              <a:rPr lang="en-GB" sz="1400" dirty="0" err="1"/>
              <a:t>så</a:t>
            </a:r>
            <a:r>
              <a:rPr lang="en-GB" sz="1400" dirty="0"/>
              <a:t> </a:t>
            </a:r>
            <a:r>
              <a:rPr lang="en-GB" sz="1400" dirty="0" err="1"/>
              <a:t>samme</a:t>
            </a:r>
            <a:r>
              <a:rPr lang="en-GB" sz="1400" dirty="0"/>
              <a:t> </a:t>
            </a:r>
            <a:r>
              <a:rPr lang="en-GB" sz="1400" dirty="0" err="1"/>
              <a:t>bilde</a:t>
            </a:r>
            <a:r>
              <a:rPr lang="en-GB" sz="1400" baseline="0" dirty="0"/>
              <a:t> </a:t>
            </a:r>
            <a:r>
              <a:rPr lang="en-GB" sz="1400" baseline="0" dirty="0" err="1"/>
              <a:t>er</a:t>
            </a:r>
            <a:r>
              <a:rPr lang="en-GB" sz="1400" baseline="0" dirty="0"/>
              <a:t> </a:t>
            </a:r>
            <a:r>
              <a:rPr lang="en-GB" sz="1400" baseline="0" dirty="0" err="1"/>
              <a:t>på</a:t>
            </a:r>
            <a:r>
              <a:rPr lang="en-GB" sz="1400" baseline="0" dirty="0"/>
              <a:t> PC </a:t>
            </a:r>
            <a:r>
              <a:rPr lang="en-GB" sz="1400" baseline="0" dirty="0" err="1"/>
              <a:t>og</a:t>
            </a:r>
            <a:r>
              <a:rPr lang="en-GB" sz="1400" baseline="0" dirty="0"/>
              <a:t> </a:t>
            </a:r>
            <a:r>
              <a:rPr lang="en-GB" sz="1400" baseline="0" dirty="0" err="1"/>
              <a:t>lerret</a:t>
            </a:r>
            <a:r>
              <a:rPr lang="en-GB" sz="1400" baseline="0" dirty="0"/>
              <a:t>!</a:t>
            </a:r>
          </a:p>
          <a:p>
            <a:pPr eaLnBrk="1" hangingPunct="1"/>
            <a:r>
              <a:rPr lang="en-GB" sz="1400" baseline="0" dirty="0" err="1"/>
              <a:t>Trykk</a:t>
            </a:r>
            <a:r>
              <a:rPr lang="en-GB" sz="1400" baseline="0" dirty="0"/>
              <a:t> </a:t>
            </a:r>
            <a:r>
              <a:rPr lang="en-GB" sz="1400" baseline="0" dirty="0" err="1"/>
              <a:t>deretter</a:t>
            </a:r>
            <a:r>
              <a:rPr lang="en-GB" sz="1400" baseline="0" dirty="0"/>
              <a:t> </a:t>
            </a:r>
            <a:r>
              <a:rPr lang="en-GB" sz="1400" baseline="0" dirty="0" err="1"/>
              <a:t>lenken</a:t>
            </a:r>
            <a:r>
              <a:rPr lang="en-GB" sz="1400" baseline="0" dirty="0"/>
              <a:t>.</a:t>
            </a:r>
            <a:endParaRPr lang="en-GB" sz="1400" dirty="0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870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D6B581-B799-46BD-932D-08255CD956A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Bjarne O. Braastad, UMB</a:t>
            </a:r>
          </a:p>
        </p:txBody>
      </p:sp>
      <p:sp>
        <p:nvSpPr>
          <p:cNvPr id="3" name="Plassholder for topptekst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HFX221 - 2019                                   - Bjarne O. Braastad, NMBU/IHA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03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Introduction: logo and nam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40835" y="2572200"/>
            <a:ext cx="5662330" cy="171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6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91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6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79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7E8CAB-9E1F-487B-9AE4-C60737AEF540}" type="slidenum">
              <a:rPr lang="nb-NO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12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1474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1345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3510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675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856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784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ction: animated logo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000" y="2365579"/>
            <a:ext cx="2520000" cy="212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61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854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2775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8203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1885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E8CAB-9E1F-487B-9AE4-C60737AEF540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8886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922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93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8952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8085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850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21494" y="2617200"/>
            <a:ext cx="8046506" cy="738664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21494" y="3502800"/>
            <a:ext cx="8046506" cy="3693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21494" y="3956400"/>
            <a:ext cx="8046506" cy="3365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>
          <a:xfrm>
            <a:off x="521494" y="6264001"/>
            <a:ext cx="2111906" cy="2031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cxnSp>
        <p:nvCxnSpPr>
          <p:cNvPr id="8" name="Rett linje 7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914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24424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397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923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147195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60859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7327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1179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5140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518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2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background covering the entire surf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tIns="864000" anchor="ctr" anchorCtr="1"/>
          <a:lstStyle>
            <a:lvl1pPr marL="0" indent="0">
              <a:buNone/>
              <a:defRPr/>
            </a:lvl1pPr>
          </a:lstStyle>
          <a:p>
            <a:r>
              <a:rPr lang="nb-NO"/>
              <a:t>Click ikon to insert picture covering the entire surface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222152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solidFill>
          <a:srgbClr val="E1A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010106_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1888" y="4419600"/>
            <a:ext cx="180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05175"/>
            <a:ext cx="6400800" cy="5334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17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43050" y="1371600"/>
            <a:ext cx="6019800" cy="18764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829109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97810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520825" y="1316038"/>
            <a:ext cx="3468688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1913" y="1316038"/>
            <a:ext cx="346868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81F3C-8636-4F56-A492-0DA665029CB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02295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1999" y="2572510"/>
            <a:ext cx="2569469" cy="1712979"/>
          </a:xfrm>
          <a:prstGeom prst="rect">
            <a:avLst/>
          </a:prstGeom>
        </p:spPr>
      </p:pic>
      <p:pic>
        <p:nvPicPr>
          <p:cNvPr id="205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2531" y="2571889"/>
            <a:ext cx="2147040" cy="17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91350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 animasjon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5049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3842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#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369332"/>
          </a:xfr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>
                <a:solidFill>
                  <a:prstClr val="white"/>
                </a:solidFill>
              </a:rPr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prstClr val="white"/>
                </a:solidFill>
              </a:rPr>
              <a:t>The Cat - Behaviour and Welfare - Bjarne O. Braastad</a:t>
            </a:r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503D8D-F27D-49CA-A299-3589FD585F6D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3956400"/>
            <a:ext cx="7992000" cy="33655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Dato</a:t>
            </a:r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0239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30351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575999" y="1922400"/>
            <a:ext cx="3870000" cy="4129200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0328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6000" y="1825831"/>
            <a:ext cx="3852000" cy="397943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16016" y="1922400"/>
            <a:ext cx="3870000" cy="4129200"/>
          </a:xfrm>
          <a:noFill/>
        </p:spPr>
        <p:txBody>
          <a:bodyPr tIns="2160000" bIns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839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8101013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44056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farge og bil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96512"/>
            <a:ext cx="9144000" cy="2761488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10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4971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leslide med tekst og 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bilde 11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solidFill>
            <a:schemeClr val="bg1">
              <a:lumMod val="75000"/>
            </a:schemeClr>
          </a:solidFill>
        </p:spPr>
        <p:txBody>
          <a:bodyPr tIns="360000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7970400" y="392400"/>
            <a:ext cx="676800" cy="540000"/>
          </a:xfr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10" name="Plassholder for tekst 6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096800"/>
            <a:ext cx="9144000" cy="27612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.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576000" y="2617200"/>
            <a:ext cx="7992000" cy="738664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Undertittel 2"/>
          <p:cNvSpPr>
            <a:spLocks noGrp="1"/>
          </p:cNvSpPr>
          <p:nvPr>
            <p:ph type="subTitle" idx="1"/>
          </p:nvPr>
        </p:nvSpPr>
        <p:spPr>
          <a:xfrm>
            <a:off x="576000" y="3502800"/>
            <a:ext cx="7992000" cy="2462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438634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576000" y="1920873"/>
            <a:ext cx="7992000" cy="4127501"/>
          </a:xfrm>
          <a:noFill/>
        </p:spPr>
        <p:txBody>
          <a:bodyPr tIns="216000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56968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stes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NMBU\nmbu_ppt_sisteside_grafikk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20874"/>
            <a:ext cx="9144000" cy="493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Z:\NMBU\NMBU_symbol_1000prosent_av_18mm_RGB_hvit.wmf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90436"/>
            <a:ext cx="676588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4536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79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1844825"/>
            <a:ext cx="3794294" cy="3960440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11717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5862" y="1592719"/>
            <a:ext cx="3807674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63687" y="1592719"/>
            <a:ext cx="3807939" cy="738664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lassholder for innhold 2"/>
          <p:cNvSpPr>
            <a:spLocks noGrp="1"/>
          </p:cNvSpPr>
          <p:nvPr>
            <p:ph sz="half" idx="13"/>
          </p:nvPr>
        </p:nvSpPr>
        <p:spPr>
          <a:xfrm>
            <a:off x="579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Plassholder for innhold 3"/>
          <p:cNvSpPr>
            <a:spLocks noGrp="1"/>
          </p:cNvSpPr>
          <p:nvPr>
            <p:ph sz="half" idx="2"/>
          </p:nvPr>
        </p:nvSpPr>
        <p:spPr>
          <a:xfrm>
            <a:off x="4770353" y="2348880"/>
            <a:ext cx="3794294" cy="3456384"/>
          </a:xfrm>
        </p:spPr>
        <p:txBody>
          <a:bodyPr/>
          <a:lstStyle>
            <a:lvl1pPr marL="198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/>
            </a:lvl1pPr>
            <a:lvl2pPr marL="666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2400"/>
            </a:lvl2pPr>
            <a:lvl3pPr marL="1134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6002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 sz="1800"/>
            </a:lvl4pPr>
            <a:lvl5pPr marL="2052000" marR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Klikk for å redigere tekststiler i malen</a:t>
            </a:r>
          </a:p>
          <a:p>
            <a:pPr marL="198000" marR="0" lvl="1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Andre nivå</a:t>
            </a:r>
          </a:p>
          <a:p>
            <a:pPr marL="198000" marR="0" lvl="2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Tredje nivå</a:t>
            </a:r>
          </a:p>
          <a:p>
            <a:pPr marL="198000" marR="0" lvl="3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Fjerde nivå</a:t>
            </a:r>
          </a:p>
          <a:p>
            <a:pPr marL="198000" marR="0" lvl="4" indent="-1980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Femte nivå</a:t>
            </a:r>
            <a:endParaRPr kumimoji="0" lang="nb-NO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40677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372942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90768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1ABF7-1B2D-4B31-8FFC-97A29E77064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793301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850" y="190500"/>
            <a:ext cx="710565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520825" y="1316038"/>
            <a:ext cx="7089775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C35-0F71-4132-9850-6BB5C332CD2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066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cxnSp>
        <p:nvCxnSpPr>
          <p:cNvPr id="3" name="Rett linje 2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521101" y="1800000"/>
            <a:ext cx="8101406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nb-NO"/>
              <a:t>Click ikon to insert picture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304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494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  <a:noFill/>
        </p:spPr>
        <p:txBody>
          <a:bodyPr tIns="2160000" bIns="0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768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87100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/>
          </p:nvPr>
        </p:nvSpPr>
        <p:spPr>
          <a:xfrm>
            <a:off x="522281" y="1800000"/>
            <a:ext cx="3834000" cy="4140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2100"/>
              </a:lnSpc>
              <a:spcBef>
                <a:spcPts val="900"/>
              </a:spcBef>
              <a:defRPr sz="1650" baseline="0"/>
            </a:lvl1pPr>
            <a:lvl2pPr>
              <a:lnSpc>
                <a:spcPts val="2100"/>
              </a:lnSpc>
              <a:spcBef>
                <a:spcPts val="900"/>
              </a:spcBef>
              <a:defRPr sz="1650" baseline="0"/>
            </a:lvl2pPr>
            <a:lvl3pPr>
              <a:lnSpc>
                <a:spcPts val="2100"/>
              </a:lnSpc>
              <a:spcBef>
                <a:spcPts val="900"/>
              </a:spcBef>
              <a:defRPr sz="1650" baseline="0"/>
            </a:lvl3pPr>
            <a:lvl4pPr>
              <a:lnSpc>
                <a:spcPts val="2100"/>
              </a:lnSpc>
              <a:spcBef>
                <a:spcPts val="900"/>
              </a:spcBef>
              <a:defRPr sz="1650" baseline="0"/>
            </a:lvl4pPr>
            <a:lvl5pPr>
              <a:lnSpc>
                <a:spcPts val="2100"/>
              </a:lnSpc>
              <a:spcBef>
                <a:spcPts val="900"/>
              </a:spcBef>
              <a:defRPr sz="16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00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rgbClr val="009D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576000" y="2205000"/>
            <a:ext cx="7992000" cy="738664"/>
          </a:xfr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"/>
          </p:nvPr>
        </p:nvSpPr>
        <p:spPr>
          <a:xfrm>
            <a:off x="576000" y="3090600"/>
            <a:ext cx="7992000" cy="43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413538" y="4077072"/>
            <a:ext cx="91810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135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56000" y="406800"/>
            <a:ext cx="673200" cy="540126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0000" y="4450429"/>
            <a:ext cx="8064000" cy="18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15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11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image" Target="../media/image6.wmf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19" Type="http://schemas.openxmlformats.org/officeDocument/2006/relationships/image" Target="../media/image6.wmf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tittel 7"/>
          <p:cNvSpPr>
            <a:spLocks noGrp="1"/>
          </p:cNvSpPr>
          <p:nvPr>
            <p:ph type="title"/>
          </p:nvPr>
        </p:nvSpPr>
        <p:spPr>
          <a:xfrm>
            <a:off x="521494" y="945000"/>
            <a:ext cx="7191000" cy="533642"/>
          </a:xfrm>
          <a:prstGeom prst="rect">
            <a:avLst/>
          </a:prstGeom>
        </p:spPr>
        <p:txBody>
          <a:bodyPr vert="horz" wrap="none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cxnSp>
        <p:nvCxnSpPr>
          <p:cNvPr id="4" name="Rett linje 3"/>
          <p:cNvCxnSpPr/>
          <p:nvPr userDrawn="1"/>
        </p:nvCxnSpPr>
        <p:spPr>
          <a:xfrm>
            <a:off x="521494" y="6237000"/>
            <a:ext cx="8101013" cy="0"/>
          </a:xfrm>
          <a:prstGeom prst="line">
            <a:avLst/>
          </a:prstGeom>
          <a:ln w="635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>
          <a:xfrm>
            <a:off x="5535900" y="6264000"/>
            <a:ext cx="3086100" cy="2063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rgbClr val="009D7F"/>
                </a:solidFill>
              </a:defRPr>
            </a:lvl1pPr>
          </a:lstStyle>
          <a:p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4"/>
          </p:nvPr>
        </p:nvSpPr>
        <p:spPr>
          <a:xfrm>
            <a:off x="521494" y="6264001"/>
            <a:ext cx="2057400" cy="20319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009D7F"/>
                </a:solidFill>
              </a:defRPr>
            </a:lvl1pPr>
          </a:lstStyle>
          <a:p>
            <a:fld id="{0A3ED7E7-E538-48B7-BF27-18C497C3E180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956000" y="404874"/>
            <a:ext cx="673200" cy="5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9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2" r:id="rId4"/>
    <p:sldLayoutId id="2147483720" r:id="rId5"/>
    <p:sldLayoutId id="2147483724" r:id="rId6"/>
    <p:sldLayoutId id="2147483721" r:id="rId7"/>
    <p:sldLayoutId id="2147483723" r:id="rId8"/>
    <p:sldLayoutId id="2147483726" r:id="rId9"/>
  </p:sldLayoutIdLst>
  <p:hf hdr="0"/>
  <p:txStyles>
    <p:titleStyle>
      <a:lvl1pPr algn="l" defTabSz="685800" rtl="0" eaLnBrk="1" latinLnBrk="0" hangingPunct="1">
        <a:spcBef>
          <a:spcPct val="0"/>
        </a:spcBef>
        <a:buNone/>
        <a:defRPr sz="24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48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9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05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000" indent="-14850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5" userDrawn="1">
          <p15:clr>
            <a:srgbClr val="F26B43"/>
          </p15:clr>
        </p15:guide>
        <p15:guide id="2" pos="54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r>
              <a:rPr lang="nb-NO"/>
              <a:t>Norwegian University of Life Sciences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r>
              <a:rPr lang="en-US"/>
              <a:t>The Cat - Behaviour and Welfare - Bjarne O. Braastad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>
              <a:defRPr/>
            </a:pPr>
            <a:fld id="{9C335BD2-5135-4752-9777-E4CD151E3ADF}" type="slidenum">
              <a:rPr lang="nb-NO" smtClean="0"/>
              <a:pPr>
                <a:defRPr/>
              </a:pPr>
              <a:t>‹#›</a:t>
            </a:fld>
            <a:endParaRPr lang="nb-NO"/>
          </a:p>
        </p:txBody>
      </p:sp>
      <p:cxnSp>
        <p:nvCxnSpPr>
          <p:cNvPr id="13" name="Rett linje 12"/>
          <p:cNvCxnSpPr/>
          <p:nvPr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90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6000" y="932071"/>
            <a:ext cx="6818518" cy="61555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6000" y="1825831"/>
            <a:ext cx="7992000" cy="39794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5353200" y="6372140"/>
            <a:ext cx="2891208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b-NO">
                <a:latin typeface="Arial"/>
                <a:cs typeface="+mn-cs"/>
              </a:rPr>
              <a:t>Norwegian University of Life Sciences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6000" y="6372140"/>
            <a:ext cx="47580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Arial"/>
                <a:cs typeface="+mn-cs"/>
              </a:rPr>
              <a:t>The Cat - Behaviour and Welfare - Bjarne O. Braastad</a:t>
            </a:r>
            <a:endParaRPr lang="nb-NO" dirty="0">
              <a:latin typeface="Arial"/>
              <a:cs typeface="+mn-cs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269624" y="6372140"/>
            <a:ext cx="298376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 b="0">
                <a:solidFill>
                  <a:srgbClr val="009D7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6503D8D-F27D-49CA-A299-3589FD585F6D}" type="slidenum">
              <a:rPr lang="nb-NO" smtClean="0">
                <a:latin typeface="Arial"/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nb-NO">
              <a:latin typeface="Arial"/>
              <a:cs typeface="+mn-cs"/>
            </a:endParaRPr>
          </a:p>
        </p:txBody>
      </p:sp>
      <p:cxnSp>
        <p:nvCxnSpPr>
          <p:cNvPr id="13" name="Rett linje 12"/>
          <p:cNvCxnSpPr/>
          <p:nvPr userDrawn="1"/>
        </p:nvCxnSpPr>
        <p:spPr>
          <a:xfrm>
            <a:off x="576000" y="6282000"/>
            <a:ext cx="8002800" cy="0"/>
          </a:xfrm>
          <a:prstGeom prst="line">
            <a:avLst/>
          </a:prstGeom>
          <a:ln w="12700">
            <a:solidFill>
              <a:srgbClr val="009D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Morten\Downloads\NMBU_symbol_1000prosent_av_18mm_RGB.wmf"/>
          <p:cNvPicPr>
            <a:picLocks noChangeAspect="1" noChangeArrowheads="1"/>
          </p:cNvPicPr>
          <p:nvPr userDrawn="1"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70518" y="389642"/>
            <a:ext cx="67625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86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009D7F"/>
          </a:solidFill>
          <a:latin typeface="+mj-lt"/>
          <a:ea typeface="+mj-ea"/>
          <a:cs typeface="+mj-cs"/>
        </a:defRPr>
      </a:lvl1pPr>
    </p:titleStyle>
    <p:bodyStyle>
      <a:lvl1pPr marL="198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4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00" indent="-1980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ifeweb.org/wp/breeds/breeds_prf_stn.ph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1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astad.info/" TargetMode="External"/><Relationship Id="rId7" Type="http://schemas.openxmlformats.org/officeDocument/2006/relationships/hyperlink" Target="http://www.animalpicking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6" Type="http://schemas.openxmlformats.org/officeDocument/2006/relationships/hyperlink" Target="http://www.etologi-dyrevelferd.no/" TargetMode="External"/><Relationship Id="rId5" Type="http://schemas.openxmlformats.org/officeDocument/2006/relationships/hyperlink" Target="http://www.etologi.no/" TargetMode="External"/><Relationship Id="rId4" Type="http://schemas.openxmlformats.org/officeDocument/2006/relationships/hyperlink" Target="http://www.facebook.com/KattenAtferdVelfer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7808" y="418167"/>
            <a:ext cx="8010192" cy="2780322"/>
          </a:xfrm>
        </p:spPr>
        <p:txBody>
          <a:bodyPr/>
          <a:lstStyle/>
          <a:p>
            <a:pPr eaLnBrk="1" hangingPunct="1"/>
            <a: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Cat – Behaviour and Welfare</a:t>
            </a: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nb-NO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When the cat scratches </a:t>
            </a:r>
            <a:b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nb-N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furniture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6000" y="3659512"/>
            <a:ext cx="5638800" cy="1929728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2800" b="1" dirty="0">
                <a:solidFill>
                  <a:schemeClr val="bg1"/>
                </a:solidFill>
              </a:rPr>
              <a:t>Bjarne O. Braastad</a:t>
            </a:r>
          </a:p>
          <a:p>
            <a:pPr eaLnBrk="1" hangingPunct="1">
              <a:spcBef>
                <a:spcPct val="50000"/>
              </a:spcBef>
            </a:pPr>
            <a:r>
              <a:rPr lang="nb-NO" sz="1600" dirty="0"/>
              <a:t>Professor of Ethology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/>
              <a:t>Department of Animal and Aquacultural Sciences,</a:t>
            </a:r>
            <a:endParaRPr lang="nb-NO" sz="1600" dirty="0">
              <a:solidFill>
                <a:schemeClr val="bg1"/>
              </a:solidFill>
            </a:endParaRPr>
          </a:p>
          <a:p>
            <a:pPr eaLnBrk="1" hangingPunct="1"/>
            <a:r>
              <a:rPr lang="nb-NO" sz="1600" dirty="0">
                <a:solidFill>
                  <a:schemeClr val="bg1"/>
                </a:solidFill>
              </a:rPr>
              <a:t>Norwegian University of Life Sciences, </a:t>
            </a:r>
            <a:r>
              <a:rPr lang="nb-NO" sz="1600" dirty="0"/>
              <a:t>NMBU, Ås, Norway</a:t>
            </a:r>
            <a:endParaRPr lang="nb-NO" sz="1600" dirty="0">
              <a:solidFill>
                <a:schemeClr val="bg1"/>
              </a:solidFill>
            </a:endParaRPr>
          </a:p>
        </p:txBody>
      </p:sp>
      <p:pic>
        <p:nvPicPr>
          <p:cNvPr id="18" name="Picture 6" descr="F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62335"/>
            <a:ext cx="2286000" cy="151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bild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852552"/>
            <a:ext cx="2286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447" y="6395768"/>
            <a:ext cx="2891208" cy="153888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7E8CAB-9E1F-487B-9AE4-C60737AEF540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19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818518" cy="615553"/>
          </a:xfrm>
        </p:spPr>
        <p:txBody>
          <a:bodyPr/>
          <a:lstStyle/>
          <a:p>
            <a:r>
              <a:rPr lang="nb-NO" dirty="0"/>
              <a:t>Cat </a:t>
            </a:r>
            <a:r>
              <a:rPr lang="nb-NO" dirty="0" err="1"/>
              <a:t>breed</a:t>
            </a:r>
            <a:r>
              <a:rPr lang="nb-NO" dirty="0"/>
              <a:t> </a:t>
            </a:r>
            <a:r>
              <a:rPr lang="nb-NO" dirty="0" err="1"/>
              <a:t>codes</a:t>
            </a:r>
            <a:r>
              <a:rPr lang="nb-NO" dirty="0"/>
              <a:t> in </a:t>
            </a:r>
            <a:r>
              <a:rPr lang="nb-NO" dirty="0" err="1"/>
              <a:t>figures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3D8D-F27D-49CA-A299-3589FD585F6D}" type="slidenum">
              <a:rPr lang="nb-NO" smtClean="0"/>
              <a:pPr/>
              <a:t>1</a:t>
            </a:fld>
            <a:endParaRPr lang="nb-NO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131458"/>
              </p:ext>
            </p:extLst>
          </p:nvPr>
        </p:nvGraphicFramePr>
        <p:xfrm>
          <a:off x="1835696" y="1857594"/>
          <a:ext cx="5328592" cy="4242661"/>
        </p:xfrm>
        <a:graphic>
          <a:graphicData uri="http://schemas.openxmlformats.org/drawingml/2006/table">
            <a:tbl>
              <a:tblPr/>
              <a:tblGrid>
                <a:gridCol w="864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EMS Code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Breed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name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No. per </a:t>
                      </a:r>
                      <a:r>
                        <a:rPr lang="nb-NO" sz="1100" b="1" dirty="0" err="1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breed</a:t>
                      </a:r>
                      <a:r>
                        <a:rPr lang="nb-NO" sz="11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ABY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Abyssinian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BEN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Bengal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BRI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Bristish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BUR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Burmese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CRX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Cornish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Rex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DRX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Devon Rex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HK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Housecat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(true EMS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code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is HCS)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410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HL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Housecat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Longhair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(true EMS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code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is HCL)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287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MAU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Egyptian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Mau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MCO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>
                          <a:latin typeface="Times New Roman"/>
                          <a:ea typeface="Calibri"/>
                          <a:cs typeface="Times New Roman"/>
                        </a:rPr>
                        <a:t>Maine Coon 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NFO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Norwegian Forest Cat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4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ORI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breeds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Balinese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Oriental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Longhair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Seychellois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Shorthair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Persian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RAG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Ragdoll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SBI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Sacred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Birman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SIA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Siamese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SIB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100" dirty="0" err="1">
                          <a:latin typeface="Times New Roman"/>
                          <a:ea typeface="Calibri"/>
                          <a:cs typeface="Times New Roman"/>
                        </a:rPr>
                        <a:t>Siberian</a:t>
                      </a:r>
                      <a:r>
                        <a:rPr lang="nb-NO" sz="11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nb-NO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2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Total = 17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000" dirty="0">
                          <a:latin typeface="Times New Roman"/>
                          <a:ea typeface="Calibri"/>
                          <a:cs typeface="Times New Roman"/>
                        </a:rPr>
                        <a:t>N =1137</a:t>
                      </a:r>
                      <a:endParaRPr lang="nb-NO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83568" y="1189203"/>
            <a:ext cx="78843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b-NO" sz="1300" dirty="0"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European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Easy-Mind</a:t>
            </a:r>
            <a:r>
              <a:rPr kumimoji="0" lang="nb-NO" sz="13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System (EMS) is used as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breed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codes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following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figures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EMS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codes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are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used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internationally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by FIFe,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European Cat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Fancier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Society (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Fédération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Internationale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 </a:t>
            </a:r>
            <a:r>
              <a:rPr kumimoji="0" lang="nb-NO" sz="13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3"/>
              </a:rPr>
              <a:t>Féline</a:t>
            </a:r>
            <a:r>
              <a:rPr kumimoji="0" lang="nb-NO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). </a:t>
            </a:r>
            <a:endParaRPr kumimoji="0" lang="nb-NO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Norwegian University of Life Sciences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Cat - Behaviour and Welfare - Bjarne O. Braastad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12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763940"/>
              </p:ext>
            </p:extLst>
          </p:nvPr>
        </p:nvGraphicFramePr>
        <p:xfrm>
          <a:off x="395536" y="1895690"/>
          <a:ext cx="8023277" cy="4049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6000" y="251544"/>
            <a:ext cx="6818518" cy="1107996"/>
          </a:xfrm>
        </p:spPr>
        <p:txBody>
          <a:bodyPr/>
          <a:lstStyle/>
          <a:p>
            <a:r>
              <a:rPr lang="nb-NO" sz="3600" dirty="0" err="1"/>
              <a:t>Scratching</a:t>
            </a:r>
            <a:r>
              <a:rPr lang="nb-NO" sz="3600" dirty="0"/>
              <a:t> </a:t>
            </a:r>
            <a:r>
              <a:rPr lang="nb-NO" sz="3600" dirty="0" err="1"/>
              <a:t>furniture</a:t>
            </a:r>
            <a:r>
              <a:rPr lang="nb-NO" sz="3600" dirty="0"/>
              <a:t>, </a:t>
            </a:r>
            <a:br>
              <a:rPr lang="nb-NO" sz="3600" dirty="0"/>
            </a:br>
            <a:r>
              <a:rPr lang="nb-NO" sz="3600" dirty="0" err="1"/>
              <a:t>curtains</a:t>
            </a:r>
            <a:r>
              <a:rPr lang="nb-NO" sz="3600" dirty="0"/>
              <a:t>, </a:t>
            </a:r>
            <a:r>
              <a:rPr lang="nb-NO" sz="3600" dirty="0" err="1"/>
              <a:t>carpets</a:t>
            </a:r>
            <a:r>
              <a:rPr lang="nb-NO" sz="3600" dirty="0"/>
              <a:t> etc.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60432" y="4117195"/>
            <a:ext cx="683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mean</a:t>
            </a:r>
            <a:endParaRPr kumimoji="0" lang="nb-NO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52628" y="4248000"/>
            <a:ext cx="7466184" cy="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0112" y="2255"/>
            <a:ext cx="2120002" cy="1413334"/>
          </a:xfrm>
          <a:prstGeom prst="rect">
            <a:avLst/>
          </a:prstGeom>
        </p:spPr>
      </p:pic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115617" y="2151408"/>
            <a:ext cx="7617608" cy="9510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Becomes reinforced if owner approaches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Þ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the cat trains the owner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  <a:sym typeface="Symbol" pitchFamily="18" charset="2"/>
              </a:rPr>
              <a:t>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must be ignored or mild negative feedback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Arial"/>
                <a:cs typeface="Arial" charset="0"/>
              </a:rPr>
              <a:t>Provide a </a:t>
            </a:r>
            <a:r>
              <a:rPr lang="en-GB" i="1" dirty="0">
                <a:solidFill>
                  <a:prstClr val="black"/>
                </a:solidFill>
                <a:latin typeface="Arial"/>
                <a:cs typeface="Arial" charset="0"/>
              </a:rPr>
              <a:t>scratching post</a:t>
            </a:r>
            <a:r>
              <a:rPr lang="en-GB" dirty="0">
                <a:solidFill>
                  <a:prstClr val="black"/>
                </a:solidFill>
                <a:latin typeface="Arial"/>
                <a:cs typeface="Arial" charset="0"/>
              </a:rPr>
              <a:t>, deposited with </a:t>
            </a:r>
            <a:r>
              <a:rPr lang="en-GB" i="1" dirty="0">
                <a:solidFill>
                  <a:prstClr val="black"/>
                </a:solidFill>
                <a:latin typeface="Arial"/>
                <a:cs typeface="Arial" charset="0"/>
              </a:rPr>
              <a:t>catnip</a:t>
            </a:r>
            <a:r>
              <a:rPr lang="en-GB" dirty="0">
                <a:solidFill>
                  <a:prstClr val="black"/>
                </a:solidFill>
                <a:latin typeface="Arial"/>
                <a:cs typeface="Arial" charset="0"/>
              </a:rPr>
              <a:t>. Reward using it.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F790B5AC-931A-4F32-81F8-10F339C31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53" y="1412776"/>
            <a:ext cx="81936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Occurrence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behaviour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trait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in 17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cat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breeds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The Y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axis</a:t>
            </a:r>
            <a:r>
              <a:rPr lang="nb-NO" sz="10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shows score </a:t>
            </a:r>
            <a:r>
              <a:rPr lang="nb-NO" sz="1000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averages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(M ± SE)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a 1-5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scale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based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on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owner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assessments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      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1=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Never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2 = Seldom, 3= </a:t>
            </a:r>
            <a:r>
              <a:rPr lang="nb-NO" sz="1000" b="1" dirty="0">
                <a:solidFill>
                  <a:srgbClr val="009D7F"/>
                </a:solidFill>
                <a:ea typeface="Calibri" pitchFamily="34" charset="0"/>
                <a:cs typeface="Times New Roman" pitchFamily="18" charset="0"/>
              </a:rPr>
              <a:t>Now and then</a:t>
            </a:r>
            <a:r>
              <a:rPr lang="nb-NO" sz="1000" b="1" dirty="0">
                <a:solidFill>
                  <a:srgbClr val="009D7F"/>
                </a:solidFill>
                <a:latin typeface="+mn-lt"/>
                <a:ea typeface="Calibri" pitchFamily="34" charset="0"/>
                <a:cs typeface="Times New Roman" pitchFamily="18" charset="0"/>
              </a:rPr>
              <a:t>, 4 = Often, 5 = Always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. The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above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breed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code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shows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number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of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cats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in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nb-NO" sz="1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nb-NO" sz="1000" dirty="0" err="1">
                <a:solidFill>
                  <a:prstClr val="black"/>
                </a:solidFill>
                <a:latin typeface="+mn-lt"/>
                <a:cs typeface="+mn-cs"/>
              </a:rPr>
              <a:t>analysis</a:t>
            </a:r>
            <a:r>
              <a:rPr lang="nb-NO" sz="1000" dirty="0">
                <a:solidFill>
                  <a:prstClr val="black"/>
                </a:solidFill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endParaRPr lang="nb-NO" sz="1800" dirty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C6FF69-64A7-4E3A-B983-156D1B65A59A}"/>
              </a:ext>
            </a:extLst>
          </p:cNvPr>
          <p:cNvSpPr txBox="1"/>
          <p:nvPr/>
        </p:nvSpPr>
        <p:spPr>
          <a:xfrm>
            <a:off x="395536" y="6027727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dirty="0"/>
              <a:t>(Eriksen, 2014, Behavioural characteristics of pedigree cats in Norway. MSc thesis, Norwegian Univeristy of Life Sciences)</a:t>
            </a:r>
          </a:p>
        </p:txBody>
      </p:sp>
    </p:spTree>
    <p:extLst>
      <p:ext uri="{BB962C8B-B14F-4D97-AF65-F5344CB8AC3E}">
        <p14:creationId xmlns:p14="http://schemas.microsoft.com/office/powerpoint/2010/main" val="3469941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43" y="289194"/>
            <a:ext cx="7816869" cy="1169286"/>
          </a:xfrm>
        </p:spPr>
        <p:txBody>
          <a:bodyPr/>
          <a:lstStyle/>
          <a:p>
            <a:r>
              <a:rPr lang="nb-NO" dirty="0" err="1"/>
              <a:t>Catnip</a:t>
            </a:r>
            <a:br>
              <a:rPr lang="nb-NO" dirty="0"/>
            </a:br>
            <a:r>
              <a:rPr lang="nb-NO" sz="1800" dirty="0"/>
              <a:t>(</a:t>
            </a:r>
            <a:r>
              <a:rPr lang="nb-NO" sz="1800" i="1" dirty="0" err="1"/>
              <a:t>Nepeta</a:t>
            </a:r>
            <a:r>
              <a:rPr lang="nb-NO" sz="1800" i="1" dirty="0"/>
              <a:t> </a:t>
            </a:r>
            <a:r>
              <a:rPr lang="nb-NO" sz="1800" i="1" dirty="0" err="1"/>
              <a:t>cataria</a:t>
            </a:r>
            <a:r>
              <a:rPr lang="nb-NO" sz="1800" i="1" dirty="0"/>
              <a:t>, </a:t>
            </a:r>
            <a:r>
              <a:rPr lang="nb-NO" sz="1800" dirty="0" err="1"/>
              <a:t>environmental</a:t>
            </a:r>
            <a:r>
              <a:rPr lang="nb-NO" sz="1800" dirty="0"/>
              <a:t> </a:t>
            </a:r>
            <a:r>
              <a:rPr lang="nb-NO" sz="1800" dirty="0" err="1"/>
              <a:t>enrichment</a:t>
            </a:r>
            <a:r>
              <a:rPr lang="nb-NO" sz="1800" dirty="0"/>
              <a:t> for </a:t>
            </a:r>
            <a:r>
              <a:rPr lang="nb-NO" sz="1800" dirty="0" err="1"/>
              <a:t>cats</a:t>
            </a:r>
            <a:r>
              <a:rPr lang="nb-NO" sz="1800" dirty="0"/>
              <a:t>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76001" y="1268760"/>
            <a:ext cx="7992000" cy="464557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198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4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2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b-NO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528" y="-1"/>
            <a:ext cx="1908596" cy="1431447"/>
          </a:xfrm>
          <a:prstGeom prst="rect">
            <a:avLst/>
          </a:prstGeom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75999" y="1889255"/>
            <a:ext cx="8100455" cy="413203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marL="198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4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2000" indent="-1980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Dried leaves or plant oil: increases attention to scratching post or toys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600" dirty="0">
                <a:solidFill>
                  <a:prstClr val="black"/>
                </a:solidFill>
                <a:latin typeface="Arial"/>
              </a:rPr>
              <a:t>Affects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50–80% of cats (both genders), castrated or intact (the rest passively?)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Does not affect kittens below 2–3 months of age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Individual variation: due to dominant gene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Reactions: sniffs; chews; licks; touches/rubs cheek, chin or body; rolls onto the catnip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More rarely, stretches, drools, jumps, runs or becomes aggressive and 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hyperactive 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Hallucination</a:t>
            </a:r>
            <a:r>
              <a:rPr lang="nb-NO" sz="1600" dirty="0">
                <a:solidFill>
                  <a:prstClr val="black"/>
                </a:solidFill>
                <a:latin typeface="Arial"/>
              </a:rPr>
              <a:t> or trance 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600" dirty="0" err="1">
                <a:solidFill>
                  <a:prstClr val="black"/>
                </a:solidFill>
                <a:latin typeface="Arial"/>
              </a:rPr>
              <a:t>Duration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5–15 minutes, then non-responsive for 30–60 minutes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600" dirty="0">
                <a:solidFill>
                  <a:prstClr val="black"/>
                </a:solidFill>
                <a:latin typeface="Arial"/>
              </a:rPr>
              <a:t>Active </a:t>
            </a:r>
            <a:r>
              <a:rPr lang="nb-NO" sz="1600" dirty="0" err="1">
                <a:solidFill>
                  <a:prstClr val="black"/>
                </a:solidFill>
                <a:latin typeface="Arial"/>
              </a:rPr>
              <a:t>substance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nb-NO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nepetalactone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enters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via nose to </a:t>
            </a:r>
            <a:r>
              <a:rPr kumimoji="0" lang="nb-NO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amygdala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hypothalamus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600" dirty="0">
                <a:solidFill>
                  <a:prstClr val="black"/>
                </a:solidFill>
                <a:latin typeface="Arial"/>
              </a:rPr>
              <a:t>C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 react to concentrations as low as 0.01–1.0 x 10</a:t>
            </a:r>
            <a:r>
              <a:rPr kumimoji="0" lang="nb-NO" sz="1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600" i="1" dirty="0" err="1">
                <a:solidFill>
                  <a:prstClr val="black"/>
                </a:solidFill>
                <a:latin typeface="Arial"/>
              </a:rPr>
              <a:t>Harmless</a:t>
            </a:r>
            <a:r>
              <a:rPr kumimoji="0" lang="nb-NO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nb-NO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</a:t>
            </a:r>
            <a:r>
              <a:rPr kumimoji="0" lang="nb-NO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long-term </a:t>
            </a:r>
            <a:r>
              <a:rPr kumimoji="0" lang="nb-NO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effects</a:t>
            </a:r>
            <a:r>
              <a:rPr kumimoji="0" lang="nb-NO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or </a:t>
            </a:r>
            <a:r>
              <a:rPr kumimoji="0" lang="nb-NO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addiction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Can be habituated if it is given too frequently</a:t>
            </a: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sz="1600" dirty="0">
                <a:solidFill>
                  <a:prstClr val="black"/>
                </a:solidFill>
                <a:latin typeface="Arial"/>
              </a:rPr>
              <a:t>Pregnant females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can risk uterus contractions 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lang="nb-NO" sz="1600" dirty="0">
                <a:solidFill>
                  <a:prstClr val="black"/>
                </a:solidFill>
                <a:latin typeface="Arial"/>
                <a:sym typeface="Wingdings" panose="05000000000000000000" pitchFamily="2" charset="2"/>
              </a:rPr>
              <a:t>avoid intake</a:t>
            </a:r>
            <a:r>
              <a:rPr kumimoji="0" lang="nb-NO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b-NO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b-NO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b-NO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98000" marR="0" lvl="0" indent="-1980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b-NO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49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1972"/>
            <a:ext cx="6958552" cy="1107996"/>
          </a:xfrm>
        </p:spPr>
        <p:txBody>
          <a:bodyPr/>
          <a:lstStyle/>
          <a:p>
            <a:pPr eaLnBrk="1" hangingPunct="1"/>
            <a:r>
              <a:rPr lang="nb-NO" sz="3600" dirty="0"/>
              <a:t>More on cats’ behaviour and welfare is found here </a:t>
            </a:r>
            <a:r>
              <a:rPr lang="nb-NO" sz="2800" dirty="0"/>
              <a:t>(in Norwegian)</a:t>
            </a:r>
            <a:endParaRPr lang="nb-NO" sz="3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1988840"/>
            <a:ext cx="833246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3"/>
              </a:rPr>
              <a:t>www.braastad.info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Braastad’s website on ethology, animal welfare, cats and human–animal relationship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4"/>
              </a:rPr>
              <a:t>www.facebook.com/KattenAtferdVelferd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Facebook (Meta) site for the Norwegian cat book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5"/>
              </a:rPr>
              <a:t>www.etologi.no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website for the Norwegian Association of Ethologists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6"/>
              </a:rPr>
              <a:t>www.etologi-dyrevelferd.no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website on ethology and animal welfare for secondary schools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9D7F"/>
              </a:buClr>
              <a:buSzTx/>
              <a:buFont typeface="Symbol" pitchFamily="18" charset="2"/>
              <a:buChar char="·"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hlinkClick r:id="rId7"/>
              </a:rPr>
              <a:t>www.animalpickings.com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– </a:t>
            </a: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popular scientific website for the Research Group on Ethology and Animal Environment at the Norwegian University of Life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nb-NO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 dirty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250341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852" y="4053388"/>
            <a:ext cx="2664296" cy="1998222"/>
          </a:xfrm>
          <a:prstGeom prst="rect">
            <a:avLst/>
          </a:prstGeom>
        </p:spPr>
      </p:pic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220072" y="4500088"/>
            <a:ext cx="2891208" cy="1449192"/>
          </a:xfrm>
          <a:prstGeom prst="wedgeRoundRectCallout">
            <a:avLst>
              <a:gd name="adj1" fmla="val -78538"/>
              <a:gd name="adj2" fmla="val 3567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we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have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our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secrets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no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ethologist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yet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knows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about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  <a:endParaRPr kumimoji="0" lang="nb-N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Arial" charset="0"/>
            </a:endParaRP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503D8D-F27D-49CA-A299-3589FD585F6D}" type="slidenum">
              <a:rPr kumimoji="0" lang="nb-NO" sz="1000" b="0" i="0" u="none" strike="noStrike" kern="1200" cap="none" spc="0" normalizeH="0" baseline="0" noProof="0" smtClean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The Cat - Behaviour and Welfare - Bjarne O. Braastad</a:t>
            </a:r>
            <a:endParaRPr kumimoji="0" lang="nb-NO" sz="1000" b="0" i="0" u="none" strike="noStrike" kern="1200" cap="none" spc="0" normalizeH="0" baseline="0" noProof="0">
              <a:ln>
                <a:noFill/>
              </a:ln>
              <a:solidFill>
                <a:srgbClr val="009D7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009D7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Norwegian University of Life Sciences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62" y="695151"/>
            <a:ext cx="4170394" cy="2780262"/>
          </a:xfrm>
          <a:prstGeom prst="rect">
            <a:avLst/>
          </a:prstGeom>
        </p:spPr>
      </p:pic>
      <p:sp>
        <p:nvSpPr>
          <p:cNvPr id="132101" name="AutoShape 3"/>
          <p:cNvSpPr>
            <a:spLocks noChangeArrowheads="1"/>
          </p:cNvSpPr>
          <p:nvPr/>
        </p:nvSpPr>
        <p:spPr bwMode="auto">
          <a:xfrm>
            <a:off x="5281948" y="1628800"/>
            <a:ext cx="3033712" cy="1530375"/>
          </a:xfrm>
          <a:prstGeom prst="wedgeRoundRectCallout">
            <a:avLst>
              <a:gd name="adj1" fmla="val -107108"/>
              <a:gd name="adj2" fmla="val -30286"/>
              <a:gd name="adj3" fmla="val 16667"/>
            </a:avLst>
          </a:prstGeom>
          <a:solidFill>
            <a:srgbClr val="9DFE7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Thank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you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for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listening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to Bjarne. He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believes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that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he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 understands </a:t>
            </a:r>
            <a:r>
              <a:rPr kumimoji="0" lang="nb-NO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me</a:t>
            </a:r>
            <a:r>
              <a:rPr kumimoji="0" lang="nb-N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167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489597"/>
      </p:ext>
    </p:extLst>
  </p:cSld>
  <p:clrMapOvr>
    <a:masterClrMapping/>
  </p:clrMapOvr>
</p:sld>
</file>

<file path=ppt/theme/theme1.xml><?xml version="1.0" encoding="utf-8"?>
<a:theme xmlns:a="http://schemas.openxmlformats.org/drawingml/2006/main" name="NMBU 16:9 with footer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mbu_engelsk_4-3.pptx  -  Read-Only" id="{E03CE0D5-DEC8-43B6-AB4C-B238A283634D}" vid="{F412CE78-9104-440F-AF69-3AD6D89C6C15}"/>
    </a:ext>
  </a:extLst>
</a:theme>
</file>

<file path=ppt/theme/theme2.xml><?xml version="1.0" encoding="utf-8"?>
<a:theme xmlns:a="http://schemas.openxmlformats.org/drawingml/2006/main" name="2_Norsk PPT-mal 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5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4_NMBU">
  <a:themeElements>
    <a:clrScheme name="NMB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9D7F"/>
      </a:accent1>
      <a:accent2>
        <a:srgbClr val="FEC843"/>
      </a:accent2>
      <a:accent3>
        <a:srgbClr val="556680"/>
      </a:accent3>
      <a:accent4>
        <a:srgbClr val="00A1CD"/>
      </a:accent4>
      <a:accent5>
        <a:srgbClr val="000000"/>
      </a:accent5>
      <a:accent6>
        <a:srgbClr val="C8ACB7"/>
      </a:accent6>
      <a:hlink>
        <a:srgbClr val="009D7F"/>
      </a:hlink>
      <a:folHlink>
        <a:srgbClr val="77645A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D04241B6A2C49AEC0829EF2CEDC39" ma:contentTypeVersion="10" ma:contentTypeDescription="Create a new document." ma:contentTypeScope="" ma:versionID="8cb6642da07eca8b676722397af83821">
  <xsd:schema xmlns:xsd="http://www.w3.org/2001/XMLSchema" xmlns:xs="http://www.w3.org/2001/XMLSchema" xmlns:p="http://schemas.microsoft.com/office/2006/metadata/properties" xmlns:ns3="44bfa961-d78b-447a-878e-35665a8e91da" targetNamespace="http://schemas.microsoft.com/office/2006/metadata/properties" ma:root="true" ma:fieldsID="fed824015fb53f20ae12fe767caa57d0" ns3:_="">
    <xsd:import namespace="44bfa961-d78b-447a-878e-35665a8e91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fa961-d78b-447a-878e-35665a8e9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638A1F-54C3-4670-89D8-B1FFACE23D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E348AB-F6C4-449A-899C-7448A9A775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fa961-d78b-447a-878e-35665a8e91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A48EA6-061D-410C-9D29-53101D6FAAA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4bfa961-d78b-447a-878e-35665a8e91d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nmbu_engelsk_4-3</Template>
  <TotalTime>0</TotalTime>
  <Words>916</Words>
  <Application>Microsoft Office PowerPoint</Application>
  <PresentationFormat>On-screen Show (4:3)</PresentationFormat>
  <Paragraphs>134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Comic Sans MS</vt:lpstr>
      <vt:lpstr>Symbol</vt:lpstr>
      <vt:lpstr>Times New Roman</vt:lpstr>
      <vt:lpstr>Webdings</vt:lpstr>
      <vt:lpstr>NMBU 16:9 with footer</vt:lpstr>
      <vt:lpstr>2_Norsk PPT-mal NMBU</vt:lpstr>
      <vt:lpstr>5_NMBU</vt:lpstr>
      <vt:lpstr>4_NMBU</vt:lpstr>
      <vt:lpstr>The Cat – Behaviour and Welfare  15. When the cat scratches  furniture</vt:lpstr>
      <vt:lpstr>Cat breed codes in figures</vt:lpstr>
      <vt:lpstr>Scratching furniture,  curtains, carpets etc.</vt:lpstr>
      <vt:lpstr>Catnip (Nepeta cataria, environmental enrichment for cats)</vt:lpstr>
      <vt:lpstr>More on cats’ behaviour and welfare is found here (in Norwegian)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2020-02-04T13:28:50Z</dcterms:created>
  <dcterms:modified xsi:type="dcterms:W3CDTF">2022-09-20T17:06:09Z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84126-3486-41a9-802e-7f1e2277276c_Enabled">
    <vt:lpwstr>True</vt:lpwstr>
  </property>
  <property fmtid="{D5CDD505-2E9C-101B-9397-08002B2CF9AE}" pid="3" name="MSIP_Label_d0484126-3486-41a9-802e-7f1e2277276c_SiteId">
    <vt:lpwstr>eec01f8e-737f-43e3-9ed5-f8a59913bd82</vt:lpwstr>
  </property>
  <property fmtid="{D5CDD505-2E9C-101B-9397-08002B2CF9AE}" pid="4" name="MSIP_Label_d0484126-3486-41a9-802e-7f1e2277276c_Owner">
    <vt:lpwstr>kenneth.isaksen@nmbu.no</vt:lpwstr>
  </property>
  <property fmtid="{D5CDD505-2E9C-101B-9397-08002B2CF9AE}" pid="5" name="MSIP_Label_d0484126-3486-41a9-802e-7f1e2277276c_SetDate">
    <vt:lpwstr>2019-04-15T09:22:23.5926490Z</vt:lpwstr>
  </property>
  <property fmtid="{D5CDD505-2E9C-101B-9397-08002B2CF9AE}" pid="6" name="MSIP_Label_d0484126-3486-41a9-802e-7f1e2277276c_Name">
    <vt:lpwstr>Internal</vt:lpwstr>
  </property>
  <property fmtid="{D5CDD505-2E9C-101B-9397-08002B2CF9AE}" pid="7" name="MSIP_Label_d0484126-3486-41a9-802e-7f1e2277276c_Application">
    <vt:lpwstr>Microsoft Azure Information Protection</vt:lpwstr>
  </property>
  <property fmtid="{D5CDD505-2E9C-101B-9397-08002B2CF9AE}" pid="8" name="MSIP_Label_d0484126-3486-41a9-802e-7f1e2277276c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0x010100934D04241B6A2C49AEC0829EF2CEDC39</vt:lpwstr>
  </property>
</Properties>
</file>