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706" r:id="rId4"/>
    <p:sldMasterId id="2147483730" r:id="rId5"/>
    <p:sldMasterId id="2147483747" r:id="rId6"/>
  </p:sldMasterIdLst>
  <p:notesMasterIdLst>
    <p:notesMasterId r:id="rId16"/>
  </p:notesMasterIdLst>
  <p:sldIdLst>
    <p:sldId id="1132" r:id="rId7"/>
    <p:sldId id="1012" r:id="rId8"/>
    <p:sldId id="983" r:id="rId9"/>
    <p:sldId id="999" r:id="rId10"/>
    <p:sldId id="1001" r:id="rId11"/>
    <p:sldId id="985" r:id="rId12"/>
    <p:sldId id="1133" r:id="rId13"/>
    <p:sldId id="1134" r:id="rId14"/>
    <p:sldId id="266" r:id="rId15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DE90AC-BCE7-4663-A093-DF364D0DC5BD}" v="59" dt="2022-09-20T17:00:50.6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4" autoAdjust="0"/>
    <p:restoredTop sz="94660"/>
  </p:normalViewPr>
  <p:slideViewPr>
    <p:cSldViewPr>
      <p:cViewPr varScale="1">
        <p:scale>
          <a:sx n="93" d="100"/>
          <a:sy n="93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nmbu.no\Users\Employee\bjarbr\Documents\Studenter%20-%20Undervisning\Silja%20CB%20Eriksen\Resultater\Resultat%20Faktor%209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nmbu.no\Users\Employee\bjarbr\Documents\Studenter%20-%20Undervisning\Silja%20CB%20Eriksen\Resultater\Resultat%20Faktor%20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82194020231303"/>
          <c:y val="0.15205787636990106"/>
          <c:w val="0.8316224846894138"/>
          <c:h val="0.5998915473080896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'[Resultat Faktor 9.xlsx]Ark1'!$E$2:$E$18</c:f>
                <c:numCache>
                  <c:formatCode>General</c:formatCode>
                  <c:ptCount val="17"/>
                  <c:pt idx="0">
                    <c:v>3.6499999999999998E-2</c:v>
                  </c:pt>
                  <c:pt idx="1">
                    <c:v>8.1470000000000001E-2</c:v>
                  </c:pt>
                  <c:pt idx="2">
                    <c:v>6.9459999999999994E-2</c:v>
                  </c:pt>
                  <c:pt idx="3">
                    <c:v>8.5300000000000001E-2</c:v>
                  </c:pt>
                  <c:pt idx="4">
                    <c:v>0.22683</c:v>
                  </c:pt>
                  <c:pt idx="5">
                    <c:v>0.17254</c:v>
                  </c:pt>
                  <c:pt idx="6">
                    <c:v>2.9229999999999999E-2</c:v>
                  </c:pt>
                  <c:pt idx="7">
                    <c:v>3.526E-2</c:v>
                  </c:pt>
                  <c:pt idx="8">
                    <c:v>3.4979999999999997E-2</c:v>
                  </c:pt>
                  <c:pt idx="9">
                    <c:v>6.5350000000000005E-2</c:v>
                  </c:pt>
                  <c:pt idx="10">
                    <c:v>7.5170000000000001E-2</c:v>
                  </c:pt>
                  <c:pt idx="11">
                    <c:v>2.3630000000000002E-2</c:v>
                  </c:pt>
                  <c:pt idx="12">
                    <c:v>5.4420000000000003E-2</c:v>
                  </c:pt>
                  <c:pt idx="13">
                    <c:v>7.0569999999999994E-2</c:v>
                  </c:pt>
                  <c:pt idx="14">
                    <c:v>6.4390000000000003E-2</c:v>
                  </c:pt>
                  <c:pt idx="15">
                    <c:v>6.4519999999999994E-2</c:v>
                  </c:pt>
                  <c:pt idx="16">
                    <c:v>8.1280000000000005E-2</c:v>
                  </c:pt>
                </c:numCache>
              </c:numRef>
            </c:plus>
            <c:minus>
              <c:numRef>
                <c:f>'[Resultat Faktor 9.xlsx]Ark1'!$E$2:$E$18</c:f>
                <c:numCache>
                  <c:formatCode>General</c:formatCode>
                  <c:ptCount val="17"/>
                  <c:pt idx="0">
                    <c:v>3.6499999999999998E-2</c:v>
                  </c:pt>
                  <c:pt idx="1">
                    <c:v>8.1470000000000001E-2</c:v>
                  </c:pt>
                  <c:pt idx="2">
                    <c:v>6.9459999999999994E-2</c:v>
                  </c:pt>
                  <c:pt idx="3">
                    <c:v>8.5300000000000001E-2</c:v>
                  </c:pt>
                  <c:pt idx="4">
                    <c:v>0.22683</c:v>
                  </c:pt>
                  <c:pt idx="5">
                    <c:v>0.17254</c:v>
                  </c:pt>
                  <c:pt idx="6">
                    <c:v>2.9229999999999999E-2</c:v>
                  </c:pt>
                  <c:pt idx="7">
                    <c:v>3.526E-2</c:v>
                  </c:pt>
                  <c:pt idx="8">
                    <c:v>3.4979999999999997E-2</c:v>
                  </c:pt>
                  <c:pt idx="9">
                    <c:v>6.5350000000000005E-2</c:v>
                  </c:pt>
                  <c:pt idx="10">
                    <c:v>7.5170000000000001E-2</c:v>
                  </c:pt>
                  <c:pt idx="11">
                    <c:v>2.3630000000000002E-2</c:v>
                  </c:pt>
                  <c:pt idx="12">
                    <c:v>5.4420000000000003E-2</c:v>
                  </c:pt>
                  <c:pt idx="13">
                    <c:v>7.0569999999999994E-2</c:v>
                  </c:pt>
                  <c:pt idx="14">
                    <c:v>6.4390000000000003E-2</c:v>
                  </c:pt>
                  <c:pt idx="15">
                    <c:v>6.4519999999999994E-2</c:v>
                  </c:pt>
                  <c:pt idx="16">
                    <c:v>8.1280000000000005E-2</c:v>
                  </c:pt>
                </c:numCache>
              </c:numRef>
            </c:minus>
          </c:errBars>
          <c:cat>
            <c:multiLvlStrRef>
              <c:f>'[Resultat Faktor 9.xlsx]Ark1'!$A$2:$B$18</c:f>
              <c:multiLvlStrCache>
                <c:ptCount val="17"/>
                <c:lvl>
                  <c:pt idx="0">
                    <c:v>21</c:v>
                  </c:pt>
                  <c:pt idx="1">
                    <c:v>18</c:v>
                  </c:pt>
                  <c:pt idx="2">
                    <c:v>29</c:v>
                  </c:pt>
                  <c:pt idx="3">
                    <c:v>16</c:v>
                  </c:pt>
                  <c:pt idx="4">
                    <c:v>12</c:v>
                  </c:pt>
                  <c:pt idx="5">
                    <c:v>13</c:v>
                  </c:pt>
                  <c:pt idx="6">
                    <c:v>408</c:v>
                  </c:pt>
                  <c:pt idx="7">
                    <c:v>287</c:v>
                  </c:pt>
                  <c:pt idx="8">
                    <c:v>20</c:v>
                  </c:pt>
                  <c:pt idx="9">
                    <c:v>80</c:v>
                  </c:pt>
                  <c:pt idx="10">
                    <c:v>48</c:v>
                  </c:pt>
                  <c:pt idx="11">
                    <c:v>25</c:v>
                  </c:pt>
                  <c:pt idx="12">
                    <c:v>18</c:v>
                  </c:pt>
                  <c:pt idx="13">
                    <c:v>45</c:v>
                  </c:pt>
                  <c:pt idx="14">
                    <c:v>41</c:v>
                  </c:pt>
                  <c:pt idx="15">
                    <c:v>17</c:v>
                  </c:pt>
                  <c:pt idx="16">
                    <c:v>37</c:v>
                  </c:pt>
                </c:lvl>
                <c:lvl>
                  <c:pt idx="0">
                    <c:v>ABY</c:v>
                  </c:pt>
                  <c:pt idx="1">
                    <c:v>BEN</c:v>
                  </c:pt>
                  <c:pt idx="2">
                    <c:v>BRI</c:v>
                  </c:pt>
                  <c:pt idx="3">
                    <c:v>BUR</c:v>
                  </c:pt>
                  <c:pt idx="4">
                    <c:v>CRX</c:v>
                  </c:pt>
                  <c:pt idx="5">
                    <c:v>DRX</c:v>
                  </c:pt>
                  <c:pt idx="6">
                    <c:v>HK</c:v>
                  </c:pt>
                  <c:pt idx="7">
                    <c:v>HL</c:v>
                  </c:pt>
                  <c:pt idx="8">
                    <c:v>MAU</c:v>
                  </c:pt>
                  <c:pt idx="9">
                    <c:v>MCO</c:v>
                  </c:pt>
                  <c:pt idx="10">
                    <c:v>NFO</c:v>
                  </c:pt>
                  <c:pt idx="11">
                    <c:v>ORI</c:v>
                  </c:pt>
                  <c:pt idx="12">
                    <c:v>PER</c:v>
                  </c:pt>
                  <c:pt idx="13">
                    <c:v>RAG</c:v>
                  </c:pt>
                  <c:pt idx="14">
                    <c:v>SBI</c:v>
                  </c:pt>
                  <c:pt idx="15">
                    <c:v>SIA</c:v>
                  </c:pt>
                  <c:pt idx="16">
                    <c:v>SIB</c:v>
                  </c:pt>
                </c:lvl>
              </c:multiLvlStrCache>
            </c:multiLvlStrRef>
          </c:cat>
          <c:val>
            <c:numRef>
              <c:f>'[Resultat Faktor 9.xlsx]Ark1'!$C$2:$C$18</c:f>
              <c:numCache>
                <c:formatCode>General</c:formatCode>
                <c:ptCount val="17"/>
                <c:pt idx="0">
                  <c:v>1.09524</c:v>
                </c:pt>
                <c:pt idx="1">
                  <c:v>1.2083299999999999</c:v>
                </c:pt>
                <c:pt idx="2">
                  <c:v>1.22414</c:v>
                </c:pt>
                <c:pt idx="3">
                  <c:v>1.14063</c:v>
                </c:pt>
                <c:pt idx="4">
                  <c:v>1.3333299999999999</c:v>
                </c:pt>
                <c:pt idx="5">
                  <c:v>1.19231</c:v>
                </c:pt>
                <c:pt idx="6">
                  <c:v>1.4567000000000001</c:v>
                </c:pt>
                <c:pt idx="7">
                  <c:v>1.48258</c:v>
                </c:pt>
                <c:pt idx="8">
                  <c:v>1.04583</c:v>
                </c:pt>
                <c:pt idx="9">
                  <c:v>1.4156299999999999</c:v>
                </c:pt>
                <c:pt idx="10">
                  <c:v>1.2864599999999999</c:v>
                </c:pt>
                <c:pt idx="11">
                  <c:v>1.04</c:v>
                </c:pt>
                <c:pt idx="12">
                  <c:v>1.125</c:v>
                </c:pt>
                <c:pt idx="13">
                  <c:v>1.3055600000000001</c:v>
                </c:pt>
                <c:pt idx="14">
                  <c:v>1.2317100000000001</c:v>
                </c:pt>
                <c:pt idx="15">
                  <c:v>1.10294</c:v>
                </c:pt>
                <c:pt idx="16">
                  <c:v>1.3941399999999999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8B-4EA6-A53E-A5F2A5B4E0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2747168"/>
        <c:axId val="772752264"/>
      </c:barChart>
      <c:catAx>
        <c:axId val="772747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72752264"/>
        <c:crosses val="autoZero"/>
        <c:auto val="1"/>
        <c:lblAlgn val="ctr"/>
        <c:lblOffset val="100"/>
        <c:noMultiLvlLbl val="0"/>
      </c:catAx>
      <c:valAx>
        <c:axId val="772752264"/>
        <c:scaling>
          <c:orientation val="minMax"/>
          <c:max val="5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Mean +/- 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72747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950822478475579E-2"/>
          <c:y val="0.12318295432082076"/>
          <c:w val="0.90839539955179049"/>
          <c:h val="0.7750644405535758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'[Resultat Faktor 5.xlsx]Ark1'!$E$2:$E$18</c:f>
                <c:numCache>
                  <c:formatCode>General</c:formatCode>
                  <c:ptCount val="17"/>
                  <c:pt idx="0">
                    <c:v>0.12180000000000001</c:v>
                  </c:pt>
                  <c:pt idx="1">
                    <c:v>8.0379999999999993E-2</c:v>
                  </c:pt>
                  <c:pt idx="2">
                    <c:v>8.5800000000000001E-2</c:v>
                  </c:pt>
                  <c:pt idx="3">
                    <c:v>8.8389999999999996E-2</c:v>
                  </c:pt>
                  <c:pt idx="4">
                    <c:v>8.9499999999999996E-2</c:v>
                  </c:pt>
                  <c:pt idx="5">
                    <c:v>0.21332999999999999</c:v>
                  </c:pt>
                  <c:pt idx="6">
                    <c:v>2.111E-2</c:v>
                  </c:pt>
                  <c:pt idx="7">
                    <c:v>3.4270000000000002E-2</c:v>
                  </c:pt>
                  <c:pt idx="8">
                    <c:v>0.18656</c:v>
                  </c:pt>
                  <c:pt idx="9">
                    <c:v>4.3709999999999999E-2</c:v>
                  </c:pt>
                  <c:pt idx="10">
                    <c:v>6.5729999999999997E-2</c:v>
                  </c:pt>
                  <c:pt idx="11">
                    <c:v>9.5509999999999998E-2</c:v>
                  </c:pt>
                  <c:pt idx="12">
                    <c:v>4.4970000000000003E-2</c:v>
                  </c:pt>
                  <c:pt idx="13">
                    <c:v>4.8919999999999998E-2</c:v>
                  </c:pt>
                  <c:pt idx="14">
                    <c:v>3.1579999999999997E-2</c:v>
                  </c:pt>
                  <c:pt idx="15">
                    <c:v>5.8819999999999997E-2</c:v>
                  </c:pt>
                  <c:pt idx="16">
                    <c:v>4.199E-2</c:v>
                  </c:pt>
                </c:numCache>
              </c:numRef>
            </c:plus>
            <c:minus>
              <c:numRef>
                <c:f>'[Resultat Faktor 5.xlsx]Ark1'!$E$2:$E$18</c:f>
                <c:numCache>
                  <c:formatCode>General</c:formatCode>
                  <c:ptCount val="17"/>
                  <c:pt idx="0">
                    <c:v>0.12180000000000001</c:v>
                  </c:pt>
                  <c:pt idx="1">
                    <c:v>8.0379999999999993E-2</c:v>
                  </c:pt>
                  <c:pt idx="2">
                    <c:v>8.5800000000000001E-2</c:v>
                  </c:pt>
                  <c:pt idx="3">
                    <c:v>8.8389999999999996E-2</c:v>
                  </c:pt>
                  <c:pt idx="4">
                    <c:v>8.9499999999999996E-2</c:v>
                  </c:pt>
                  <c:pt idx="5">
                    <c:v>0.21332999999999999</c:v>
                  </c:pt>
                  <c:pt idx="6">
                    <c:v>2.111E-2</c:v>
                  </c:pt>
                  <c:pt idx="7">
                    <c:v>3.4270000000000002E-2</c:v>
                  </c:pt>
                  <c:pt idx="8">
                    <c:v>0.18656</c:v>
                  </c:pt>
                  <c:pt idx="9">
                    <c:v>4.3709999999999999E-2</c:v>
                  </c:pt>
                  <c:pt idx="10">
                    <c:v>6.5729999999999997E-2</c:v>
                  </c:pt>
                  <c:pt idx="11">
                    <c:v>9.5509999999999998E-2</c:v>
                  </c:pt>
                  <c:pt idx="12">
                    <c:v>4.4970000000000003E-2</c:v>
                  </c:pt>
                  <c:pt idx="13">
                    <c:v>4.8919999999999998E-2</c:v>
                  </c:pt>
                  <c:pt idx="14">
                    <c:v>3.1579999999999997E-2</c:v>
                  </c:pt>
                  <c:pt idx="15">
                    <c:v>5.8819999999999997E-2</c:v>
                  </c:pt>
                  <c:pt idx="16">
                    <c:v>4.199E-2</c:v>
                  </c:pt>
                </c:numCache>
              </c:numRef>
            </c:minus>
          </c:errBars>
          <c:cat>
            <c:multiLvlStrRef>
              <c:f>'[Resultat Faktor 5.xlsx]Ark1'!$A$2:$B$18</c:f>
              <c:multiLvlStrCache>
                <c:ptCount val="17"/>
                <c:lvl>
                  <c:pt idx="0">
                    <c:v>21</c:v>
                  </c:pt>
                  <c:pt idx="1">
                    <c:v>17</c:v>
                  </c:pt>
                  <c:pt idx="2">
                    <c:v>29</c:v>
                  </c:pt>
                  <c:pt idx="3">
                    <c:v>16</c:v>
                  </c:pt>
                  <c:pt idx="4">
                    <c:v>12</c:v>
                  </c:pt>
                  <c:pt idx="5">
                    <c:v>13</c:v>
                  </c:pt>
                  <c:pt idx="6">
                    <c:v>402</c:v>
                  </c:pt>
                  <c:pt idx="7">
                    <c:v>279</c:v>
                  </c:pt>
                  <c:pt idx="8">
                    <c:v>20</c:v>
                  </c:pt>
                  <c:pt idx="9">
                    <c:v>78</c:v>
                  </c:pt>
                  <c:pt idx="10">
                    <c:v>48</c:v>
                  </c:pt>
                  <c:pt idx="11">
                    <c:v>25</c:v>
                  </c:pt>
                  <c:pt idx="12">
                    <c:v>18</c:v>
                  </c:pt>
                  <c:pt idx="13">
                    <c:v>44</c:v>
                  </c:pt>
                  <c:pt idx="14">
                    <c:v>41</c:v>
                  </c:pt>
                  <c:pt idx="15">
                    <c:v>17</c:v>
                  </c:pt>
                  <c:pt idx="16">
                    <c:v>35</c:v>
                  </c:pt>
                </c:lvl>
                <c:lvl>
                  <c:pt idx="0">
                    <c:v>ABY</c:v>
                  </c:pt>
                  <c:pt idx="1">
                    <c:v>BEN</c:v>
                  </c:pt>
                  <c:pt idx="2">
                    <c:v>BRI</c:v>
                  </c:pt>
                  <c:pt idx="3">
                    <c:v>BUR</c:v>
                  </c:pt>
                  <c:pt idx="4">
                    <c:v>CRX</c:v>
                  </c:pt>
                  <c:pt idx="5">
                    <c:v>DRX</c:v>
                  </c:pt>
                  <c:pt idx="6">
                    <c:v>HK</c:v>
                  </c:pt>
                  <c:pt idx="7">
                    <c:v>HL</c:v>
                  </c:pt>
                  <c:pt idx="8">
                    <c:v>MAU</c:v>
                  </c:pt>
                  <c:pt idx="9">
                    <c:v>MCO</c:v>
                  </c:pt>
                  <c:pt idx="10">
                    <c:v>NFO</c:v>
                  </c:pt>
                  <c:pt idx="11">
                    <c:v>ORI</c:v>
                  </c:pt>
                  <c:pt idx="12">
                    <c:v>PER</c:v>
                  </c:pt>
                  <c:pt idx="13">
                    <c:v>RAG</c:v>
                  </c:pt>
                  <c:pt idx="14">
                    <c:v>SBI</c:v>
                  </c:pt>
                  <c:pt idx="15">
                    <c:v>SIA</c:v>
                  </c:pt>
                  <c:pt idx="16">
                    <c:v>SIB</c:v>
                  </c:pt>
                </c:lvl>
              </c:multiLvlStrCache>
            </c:multiLvlStrRef>
          </c:cat>
          <c:val>
            <c:numRef>
              <c:f>'[Resultat Faktor 5.xlsx]Ark1'!$C$2:$C$18</c:f>
              <c:numCache>
                <c:formatCode>General</c:formatCode>
                <c:ptCount val="17"/>
                <c:pt idx="0">
                  <c:v>1.3730199999999999</c:v>
                </c:pt>
                <c:pt idx="1">
                  <c:v>1.14706</c:v>
                </c:pt>
                <c:pt idx="2">
                  <c:v>1.19828</c:v>
                </c:pt>
                <c:pt idx="3">
                  <c:v>1.125</c:v>
                </c:pt>
                <c:pt idx="4">
                  <c:v>1.1458299999999999</c:v>
                </c:pt>
                <c:pt idx="5">
                  <c:v>1.4359</c:v>
                </c:pt>
                <c:pt idx="6">
                  <c:v>1.17807</c:v>
                </c:pt>
                <c:pt idx="7">
                  <c:v>1.27658</c:v>
                </c:pt>
                <c:pt idx="8">
                  <c:v>1.3208299999999999</c:v>
                </c:pt>
                <c:pt idx="9">
                  <c:v>1.1591899999999999</c:v>
                </c:pt>
                <c:pt idx="10">
                  <c:v>1.1892400000000001</c:v>
                </c:pt>
                <c:pt idx="11">
                  <c:v>1.21333</c:v>
                </c:pt>
                <c:pt idx="12">
                  <c:v>1.06481</c:v>
                </c:pt>
                <c:pt idx="13">
                  <c:v>1.07955</c:v>
                </c:pt>
                <c:pt idx="14">
                  <c:v>1.06301</c:v>
                </c:pt>
                <c:pt idx="15">
                  <c:v>1.0588200000000001</c:v>
                </c:pt>
                <c:pt idx="16">
                  <c:v>1.11429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98-4601-AD45-D20E172B51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2761280"/>
        <c:axId val="772762064"/>
      </c:barChart>
      <c:catAx>
        <c:axId val="772761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72762064"/>
        <c:crosses val="autoZero"/>
        <c:auto val="1"/>
        <c:lblAlgn val="ctr"/>
        <c:lblOffset val="100"/>
        <c:noMultiLvlLbl val="0"/>
      </c:catAx>
      <c:valAx>
        <c:axId val="772762064"/>
        <c:scaling>
          <c:orientation val="minMax"/>
          <c:max val="5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Mean +/- 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727612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0.4615</cdr:x>
      <cdr:y>0.15622</cdr:y>
    </cdr:from>
    <cdr:to>
      <cdr:x>0.81114</cdr:x>
      <cdr:y>0.22819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103949" y="821187"/>
          <a:ext cx="3109189" cy="37831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b-NO" sz="1100" b="1" dirty="0" err="1"/>
            <a:t>Kruskal</a:t>
          </a:r>
          <a:r>
            <a:rPr lang="nb-NO" sz="1100" b="1" dirty="0"/>
            <a:t>-Wallis, P &lt; 0.0001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0.64481</cdr:x>
      <cdr:y>0.17196</cdr:y>
    </cdr:from>
    <cdr:to>
      <cdr:x>0.9436</cdr:x>
      <cdr:y>0.23281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3503528" y="538370"/>
          <a:ext cx="1623406" cy="19051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b-NO" sz="1100" b="1" dirty="0" err="1">
              <a:solidFill>
                <a:sysClr val="windowText" lastClr="000000"/>
              </a:solidFill>
            </a:rPr>
            <a:t>Kruskal</a:t>
          </a:r>
          <a:r>
            <a:rPr lang="nb-NO" sz="1100" b="1" dirty="0">
              <a:solidFill>
                <a:sysClr val="windowText" lastClr="000000"/>
              </a:solidFill>
            </a:rPr>
            <a:t>-Wallis, P = 0.03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20.09.2022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07BCB6-54E2-467B-AC17-DEC87DDD0F4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top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71379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å se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nærmere på raseeffekter ble 17 raser sammenlignet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Antall katter per rase er ganske varierende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Orientalske raser er slått sammen, da de i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avlssamenheng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er en og same rase. Kattens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morfologisketrekk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avgjør hvem rasebetegnelse den får. Dette ga også mulighet for inkludere flere av disse rasene i studien, da de enkeltvis bestod av for få individer. Siameseren bl.a. er en rase som hører under orientalske raser, men da Siameseren har blitt studert tidligere valgte vi å se på den som en egen rase.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 av 22 atferdsegenskaper gi signifikanteffekt av rase.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Jeg har gjort et lite utvalg av atferdsegenskaper som  jeg ønsker å presentere for dere fra resultatene: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7970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 er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signifiknat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effekt av raser på 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aggresjon mot andre katter i husstanden</a:t>
            </a: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Gjennomsnittelig er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abyssiner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rasen som oftest vise aggresjon mot andre katter i husstanden, men atferdstrekket vises ”sjelden”. </a:t>
            </a: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den Amerikanske studien blir Bengal karakterisert som den absolutt mest aggressive rase mot andre katter, men i mine resultater fremstilles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bengalen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som en særdeles liten aggressiv katt.</a:t>
            </a:r>
          </a:p>
          <a:p>
            <a:pPr>
              <a:buFont typeface="Arial" pitchFamily="34" charset="0"/>
              <a:buNone/>
            </a:pPr>
            <a:endParaRPr lang="nb-NO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Perser og Maine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Coon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er gjennomsnittelig de mint aggressive rasen mot andre katter i husstanden og viser atferdstrekket tilnærmet ”aldri”. </a:t>
            </a:r>
          </a:p>
          <a:p>
            <a:pPr>
              <a:buFont typeface="Arial" pitchFamily="34" charset="0"/>
              <a:buNone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 vi ser er det  svært lite aggresjon mot andre katter i husstanden blant de forskjellige rasene i mine resultater. Jeg antar at en av årsakene til dette, først og fremst når det gjelder rasekattene, er at kattene som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oftes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vokser opp i ett multikattehold. De fleste katteoppdrettere har gjerne flere katter i forskjellige aldere og kjønn. På denne måten vil kattunger som blir født inn i et slikt miljø få viktig sosial erfaring som kan være med på å redusere aggresjon mot andre katter på et senere tidspunkt i livet. Det er også naturlig å anta at lite aggresjon mot andre katter også blir vektlagt i avlen, da det vil være ugunstig for katteoppdretter å ha katter som er svært dominerende/ukomfortabel rundt andre katter både i hjemmet og på katteutstilling.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>
                <a:solidFill>
                  <a:prstClr val="black"/>
                </a:solidFill>
              </a:rPr>
              <a:pPr/>
              <a:t>3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652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 er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signifiknat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effekt av raser på 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aggresjon mot andre katter i husstanden</a:t>
            </a: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Gjennomsnittelig er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abyssiner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rasen som oftest vise aggresjon mot andre katter i husstanden, men atferdstrekket vises ”sjelden”. </a:t>
            </a: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den Amerikanske studien blir Bengal karakterisert som den absolutt mest aggressive rase mot andre katter, men i mine resultater fremstilles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bengalen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som en særdeles liten aggressiv katt.</a:t>
            </a:r>
          </a:p>
          <a:p>
            <a:pPr>
              <a:buFont typeface="Arial" pitchFamily="34" charset="0"/>
              <a:buNone/>
            </a:pPr>
            <a:endParaRPr lang="nb-NO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Perser og Maine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Coon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er gjennomsnittelig de mint aggressive rasen mot andre katter i husstanden og viser atferdstrekket tilnærmet ”aldri”. </a:t>
            </a:r>
          </a:p>
          <a:p>
            <a:pPr>
              <a:buFont typeface="Arial" pitchFamily="34" charset="0"/>
              <a:buNone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 vi ser er det  svært lite aggresjon mot andre katter i husstanden blant de forskjellige rasene i mine resultater. Jeg antar at en av årsakene til dette, først og fremst når det gjelder rasekattene, er at kattene som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oftes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vokser opp i ett multikattehold. De fleste katteoppdrettere har gjerne flere katter i forskjellige aldere og kjønn. På denne måten vil kattunger som blir født inn i et slikt miljø få viktig sosial erfaring som kan være med på å redusere aggresjon mot andre katter på et senere tidspunkt i livet. Det er også naturlig å anta at lite aggresjon mot andre katter også blir vektlagt i avlen, da det vil være ugunstig for katteoppdretter å ha katter som er svært dominerende/ukomfortabel rundt andre katter både i hjemmet og på katteutstilling.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>
                <a:solidFill>
                  <a:prstClr val="black"/>
                </a:solidFill>
              </a:rPr>
              <a:pPr/>
              <a:t>4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725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656022A-6D7D-47DC-A047-479111C5C211}" type="slidenum">
              <a:rPr lang="nb-NO" sz="1200" smtClean="0">
                <a:solidFill>
                  <a:prstClr val="black"/>
                </a:solidFill>
              </a:rPr>
              <a:pPr/>
              <a:t>5</a:t>
            </a:fld>
            <a:endParaRPr lang="nb-NO" sz="1200">
              <a:solidFill>
                <a:prstClr val="black"/>
              </a:solidFill>
            </a:endParaRPr>
          </a:p>
        </p:txBody>
      </p:sp>
      <p:sp>
        <p:nvSpPr>
          <p:cNvPr id="261123" name="Rectangle 2"/>
          <p:cNvSpPr>
            <a:spLocks noChangeArrowheads="1"/>
          </p:cNvSpPr>
          <p:nvPr/>
        </p:nvSpPr>
        <p:spPr bwMode="auto">
          <a:xfrm>
            <a:off x="3852017" y="0"/>
            <a:ext cx="2945659" cy="49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24" name="Rectangle 3"/>
          <p:cNvSpPr>
            <a:spLocks noChangeArrowheads="1"/>
          </p:cNvSpPr>
          <p:nvPr/>
        </p:nvSpPr>
        <p:spPr bwMode="auto">
          <a:xfrm>
            <a:off x="3852017" y="9428585"/>
            <a:ext cx="2945659" cy="49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7</a:t>
            </a:r>
          </a:p>
        </p:txBody>
      </p:sp>
      <p:sp>
        <p:nvSpPr>
          <p:cNvPr id="261125" name="Rectangle 4"/>
          <p:cNvSpPr>
            <a:spLocks noChangeArrowheads="1"/>
          </p:cNvSpPr>
          <p:nvPr/>
        </p:nvSpPr>
        <p:spPr bwMode="auto">
          <a:xfrm>
            <a:off x="0" y="9428585"/>
            <a:ext cx="2945659" cy="49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26" name="Rectangle 5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27" name="Rectangle 6"/>
          <p:cNvSpPr>
            <a:spLocks noChangeArrowheads="1"/>
          </p:cNvSpPr>
          <p:nvPr/>
        </p:nvSpPr>
        <p:spPr bwMode="auto">
          <a:xfrm>
            <a:off x="3852017" y="0"/>
            <a:ext cx="2945659" cy="49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28" name="Rectangle 7"/>
          <p:cNvSpPr>
            <a:spLocks noChangeArrowheads="1"/>
          </p:cNvSpPr>
          <p:nvPr/>
        </p:nvSpPr>
        <p:spPr bwMode="auto">
          <a:xfrm>
            <a:off x="3852017" y="9428585"/>
            <a:ext cx="2945659" cy="49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7</a:t>
            </a:r>
          </a:p>
        </p:txBody>
      </p:sp>
      <p:sp>
        <p:nvSpPr>
          <p:cNvPr id="261129" name="Rectangle 8"/>
          <p:cNvSpPr>
            <a:spLocks noChangeArrowheads="1"/>
          </p:cNvSpPr>
          <p:nvPr/>
        </p:nvSpPr>
        <p:spPr bwMode="auto">
          <a:xfrm>
            <a:off x="0" y="9428585"/>
            <a:ext cx="2945659" cy="49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30" name="Rectangle 9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31" name="Rectangle 10"/>
          <p:cNvSpPr>
            <a:spLocks noChangeArrowheads="1"/>
          </p:cNvSpPr>
          <p:nvPr/>
        </p:nvSpPr>
        <p:spPr bwMode="auto">
          <a:xfrm>
            <a:off x="3852017" y="0"/>
            <a:ext cx="2945659" cy="49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32" name="Rectangle 11"/>
          <p:cNvSpPr>
            <a:spLocks noChangeArrowheads="1"/>
          </p:cNvSpPr>
          <p:nvPr/>
        </p:nvSpPr>
        <p:spPr bwMode="auto">
          <a:xfrm>
            <a:off x="3852017" y="9428585"/>
            <a:ext cx="2945659" cy="49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6</a:t>
            </a:r>
          </a:p>
        </p:txBody>
      </p:sp>
      <p:sp>
        <p:nvSpPr>
          <p:cNvPr id="261133" name="Rectangle 12"/>
          <p:cNvSpPr>
            <a:spLocks noChangeArrowheads="1"/>
          </p:cNvSpPr>
          <p:nvPr/>
        </p:nvSpPr>
        <p:spPr bwMode="auto">
          <a:xfrm>
            <a:off x="0" y="9428585"/>
            <a:ext cx="2945659" cy="49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34" name="Rectangle 13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35" name="Rectangle 14"/>
          <p:cNvSpPr>
            <a:spLocks noChangeArrowheads="1"/>
          </p:cNvSpPr>
          <p:nvPr/>
        </p:nvSpPr>
        <p:spPr bwMode="auto">
          <a:xfrm>
            <a:off x="3852017" y="0"/>
            <a:ext cx="2945659" cy="49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36" name="Rectangle 15"/>
          <p:cNvSpPr>
            <a:spLocks noChangeArrowheads="1"/>
          </p:cNvSpPr>
          <p:nvPr/>
        </p:nvSpPr>
        <p:spPr bwMode="auto">
          <a:xfrm>
            <a:off x="3852017" y="9428585"/>
            <a:ext cx="2945659" cy="49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6</a:t>
            </a:r>
          </a:p>
        </p:txBody>
      </p:sp>
      <p:sp>
        <p:nvSpPr>
          <p:cNvPr id="261137" name="Rectangle 16"/>
          <p:cNvSpPr>
            <a:spLocks noChangeArrowheads="1"/>
          </p:cNvSpPr>
          <p:nvPr/>
        </p:nvSpPr>
        <p:spPr bwMode="auto">
          <a:xfrm>
            <a:off x="0" y="9428585"/>
            <a:ext cx="2945659" cy="49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38" name="Rectangle 17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39" name="Rectangle 18"/>
          <p:cNvSpPr>
            <a:spLocks noChangeArrowheads="1"/>
          </p:cNvSpPr>
          <p:nvPr/>
        </p:nvSpPr>
        <p:spPr bwMode="auto">
          <a:xfrm>
            <a:off x="3852017" y="0"/>
            <a:ext cx="2945659" cy="49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40" name="Rectangle 19"/>
          <p:cNvSpPr>
            <a:spLocks noChangeArrowheads="1"/>
          </p:cNvSpPr>
          <p:nvPr/>
        </p:nvSpPr>
        <p:spPr bwMode="auto">
          <a:xfrm>
            <a:off x="3852017" y="9428585"/>
            <a:ext cx="2945659" cy="49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6</a:t>
            </a:r>
          </a:p>
        </p:txBody>
      </p:sp>
      <p:sp>
        <p:nvSpPr>
          <p:cNvPr id="261141" name="Rectangle 20"/>
          <p:cNvSpPr>
            <a:spLocks noChangeArrowheads="1"/>
          </p:cNvSpPr>
          <p:nvPr/>
        </p:nvSpPr>
        <p:spPr bwMode="auto">
          <a:xfrm>
            <a:off x="0" y="9428585"/>
            <a:ext cx="2945659" cy="49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42" name="Rectangle 21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43" name="Rectangle 22"/>
          <p:cNvSpPr>
            <a:spLocks noChangeArrowheads="1"/>
          </p:cNvSpPr>
          <p:nvPr/>
        </p:nvSpPr>
        <p:spPr bwMode="auto">
          <a:xfrm>
            <a:off x="3852017" y="10340"/>
            <a:ext cx="2945659" cy="4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44" name="Rectangle 23"/>
          <p:cNvSpPr>
            <a:spLocks noChangeArrowheads="1"/>
          </p:cNvSpPr>
          <p:nvPr/>
        </p:nvSpPr>
        <p:spPr bwMode="auto">
          <a:xfrm>
            <a:off x="3852017" y="9449266"/>
            <a:ext cx="2945659" cy="4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6</a:t>
            </a:r>
          </a:p>
        </p:txBody>
      </p:sp>
      <p:sp>
        <p:nvSpPr>
          <p:cNvPr id="261145" name="Rectangle 24"/>
          <p:cNvSpPr>
            <a:spLocks noChangeArrowheads="1"/>
          </p:cNvSpPr>
          <p:nvPr/>
        </p:nvSpPr>
        <p:spPr bwMode="auto">
          <a:xfrm>
            <a:off x="0" y="9449266"/>
            <a:ext cx="2945659" cy="4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46" name="Rectangle 25"/>
          <p:cNvSpPr>
            <a:spLocks noChangeArrowheads="1"/>
          </p:cNvSpPr>
          <p:nvPr/>
        </p:nvSpPr>
        <p:spPr bwMode="auto">
          <a:xfrm>
            <a:off x="0" y="10340"/>
            <a:ext cx="2945659" cy="4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47" name="Rectangle 26"/>
          <p:cNvSpPr>
            <a:spLocks noChangeArrowheads="1"/>
          </p:cNvSpPr>
          <p:nvPr/>
        </p:nvSpPr>
        <p:spPr bwMode="auto">
          <a:xfrm>
            <a:off x="3852017" y="6895"/>
            <a:ext cx="2945659" cy="465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48" name="Rectangle 27"/>
          <p:cNvSpPr>
            <a:spLocks noChangeArrowheads="1"/>
          </p:cNvSpPr>
          <p:nvPr/>
        </p:nvSpPr>
        <p:spPr bwMode="auto">
          <a:xfrm>
            <a:off x="3852017" y="9447540"/>
            <a:ext cx="2945659" cy="461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6</a:t>
            </a:r>
          </a:p>
        </p:txBody>
      </p:sp>
      <p:sp>
        <p:nvSpPr>
          <p:cNvPr id="261149" name="Rectangle 28"/>
          <p:cNvSpPr>
            <a:spLocks noChangeArrowheads="1"/>
          </p:cNvSpPr>
          <p:nvPr/>
        </p:nvSpPr>
        <p:spPr bwMode="auto">
          <a:xfrm>
            <a:off x="0" y="9447540"/>
            <a:ext cx="2945659" cy="461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50" name="Rectangle 29"/>
          <p:cNvSpPr>
            <a:spLocks noChangeArrowheads="1"/>
          </p:cNvSpPr>
          <p:nvPr/>
        </p:nvSpPr>
        <p:spPr bwMode="auto">
          <a:xfrm>
            <a:off x="0" y="6895"/>
            <a:ext cx="2945659" cy="465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61151" name="Rectangle 3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5850" y="871538"/>
            <a:ext cx="4625975" cy="3470275"/>
          </a:xfrm>
          <a:ln w="12700" cap="flat">
            <a:solidFill>
              <a:schemeClr val="tx1"/>
            </a:solidFill>
          </a:ln>
        </p:spPr>
      </p:sp>
      <p:sp>
        <p:nvSpPr>
          <p:cNvPr id="261152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906357" y="4722047"/>
            <a:ext cx="4984962" cy="365527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>
                <a:solidFill>
                  <a:prstClr val="black"/>
                </a:solidFill>
              </a:rPr>
              <a:t>HFX221 - 2019                                   - Bjarne O. Braastad, NMBU/IHA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Kattens atferd og forhold til eier</a:t>
            </a:r>
          </a:p>
        </p:txBody>
      </p:sp>
    </p:spTree>
    <p:extLst>
      <p:ext uri="{BB962C8B-B14F-4D97-AF65-F5344CB8AC3E}">
        <p14:creationId xmlns:p14="http://schemas.microsoft.com/office/powerpoint/2010/main" val="2435090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D8422-8ABE-4DD6-B3C8-6E031FE7EDE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dirty="0" err="1"/>
              <a:t>Trykk</a:t>
            </a:r>
            <a:r>
              <a:rPr lang="en-GB" sz="1400" dirty="0"/>
              <a:t> </a:t>
            </a:r>
            <a:r>
              <a:rPr lang="en-GB" sz="1400" dirty="0" err="1"/>
              <a:t>Visningsfunksjonen</a:t>
            </a:r>
            <a:r>
              <a:rPr lang="en-GB" sz="1400" dirty="0"/>
              <a:t> </a:t>
            </a:r>
            <a:r>
              <a:rPr lang="en-GB" sz="1400" dirty="0" err="1"/>
              <a:t>så</a:t>
            </a:r>
            <a:r>
              <a:rPr lang="en-GB" sz="1400" dirty="0"/>
              <a:t> </a:t>
            </a:r>
            <a:r>
              <a:rPr lang="en-GB" sz="1400" dirty="0" err="1"/>
              <a:t>samme</a:t>
            </a:r>
            <a:r>
              <a:rPr lang="en-GB" sz="1400" dirty="0"/>
              <a:t> </a:t>
            </a:r>
            <a:r>
              <a:rPr lang="en-GB" sz="1400" dirty="0" err="1"/>
              <a:t>bilde</a:t>
            </a:r>
            <a:r>
              <a:rPr lang="en-GB" sz="1400" baseline="0" dirty="0"/>
              <a:t> </a:t>
            </a:r>
            <a:r>
              <a:rPr lang="en-GB" sz="1400" baseline="0" dirty="0" err="1"/>
              <a:t>er</a:t>
            </a:r>
            <a:r>
              <a:rPr lang="en-GB" sz="1400" baseline="0" dirty="0"/>
              <a:t> </a:t>
            </a:r>
            <a:r>
              <a:rPr lang="en-GB" sz="1400" baseline="0" dirty="0" err="1"/>
              <a:t>på</a:t>
            </a:r>
            <a:r>
              <a:rPr lang="en-GB" sz="1400" baseline="0" dirty="0"/>
              <a:t> PC </a:t>
            </a:r>
            <a:r>
              <a:rPr lang="en-GB" sz="1400" baseline="0" dirty="0" err="1"/>
              <a:t>og</a:t>
            </a:r>
            <a:r>
              <a:rPr lang="en-GB" sz="1400" baseline="0" dirty="0"/>
              <a:t> </a:t>
            </a:r>
            <a:r>
              <a:rPr lang="en-GB" sz="1400" baseline="0" dirty="0" err="1"/>
              <a:t>lerret</a:t>
            </a:r>
            <a:r>
              <a:rPr lang="en-GB" sz="1400" baseline="0" dirty="0"/>
              <a:t>!</a:t>
            </a:r>
          </a:p>
          <a:p>
            <a:pPr eaLnBrk="1" hangingPunct="1"/>
            <a:r>
              <a:rPr lang="en-GB" sz="1400" baseline="0" dirty="0" err="1"/>
              <a:t>Trykk</a:t>
            </a:r>
            <a:r>
              <a:rPr lang="en-GB" sz="1400" baseline="0" dirty="0"/>
              <a:t> </a:t>
            </a:r>
            <a:r>
              <a:rPr lang="en-GB" sz="1400" baseline="0" dirty="0" err="1"/>
              <a:t>deretter</a:t>
            </a:r>
            <a:r>
              <a:rPr lang="en-GB" sz="1400" baseline="0" dirty="0"/>
              <a:t> </a:t>
            </a:r>
            <a:r>
              <a:rPr lang="en-GB" sz="1400" baseline="0" dirty="0" err="1"/>
              <a:t>lenken</a:t>
            </a:r>
            <a:r>
              <a:rPr lang="en-GB" sz="1400" baseline="0" dirty="0"/>
              <a:t>.</a:t>
            </a:r>
            <a:endParaRPr lang="en-GB" sz="1400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0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6B581-B799-46BD-932D-08255CD956A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ntroduction: logo and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0835" y="2572200"/>
            <a:ext cx="5662330" cy="17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65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9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79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12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47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1345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3510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675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5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784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: animated logo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2365579"/>
            <a:ext cx="2520000" cy="21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61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85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2775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820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188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886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93183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22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930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952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0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21494" y="2617200"/>
            <a:ext cx="8046506" cy="738664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21494" y="3502800"/>
            <a:ext cx="8046506" cy="3693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1494" y="3956400"/>
            <a:ext cx="8046506" cy="3365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521494" y="6264001"/>
            <a:ext cx="2111906" cy="2031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cxnSp>
        <p:nvCxnSpPr>
          <p:cNvPr id="8" name="Rett linje 7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5041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24424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7397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233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7195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0859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7327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1179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14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51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background covering the entire sur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tIns="864000" anchor="ctr" anchorCtr="1"/>
          <a:lstStyle>
            <a:lvl1pPr marL="0" indent="0">
              <a:buNone/>
              <a:defRPr/>
            </a:lvl1pPr>
          </a:lstStyle>
          <a:p>
            <a:r>
              <a:rPr lang="nb-NO"/>
              <a:t>Click ikon to insert picture covering the entire surface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215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278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010106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4419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829109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97810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20825" y="1316038"/>
            <a:ext cx="3468688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913" y="1316038"/>
            <a:ext cx="346868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1F3C-8636-4F56-A492-0DA665029C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022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8101013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40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cxnSp>
        <p:nvCxnSpPr>
          <p:cNvPr id="3" name="Rett linje 2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521101" y="1800000"/>
            <a:ext cx="8101406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Click ikon to insert picture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4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6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522281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205000"/>
            <a:ext cx="7992000" cy="738664"/>
          </a:xfrm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090600"/>
            <a:ext cx="7992000" cy="43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413538" y="4077072"/>
            <a:ext cx="9181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35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000" y="4450429"/>
            <a:ext cx="8064000" cy="18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1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image" Target="../media/image6.wmf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image" Target="../media/image6.wmf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5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ittel 7"/>
          <p:cNvSpPr>
            <a:spLocks noGrp="1"/>
          </p:cNvSpPr>
          <p:nvPr>
            <p:ph type="title"/>
          </p:nvPr>
        </p:nvSpPr>
        <p:spPr>
          <a:xfrm>
            <a:off x="521494" y="945000"/>
            <a:ext cx="7191000" cy="533642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cxnSp>
        <p:nvCxnSpPr>
          <p:cNvPr id="4" name="Rett linje 3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009D7F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4"/>
          </p:nvPr>
        </p:nvSpPr>
        <p:spPr>
          <a:xfrm>
            <a:off x="521494" y="6264001"/>
            <a:ext cx="2057400" cy="2031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009D7F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956000" y="404874"/>
            <a:ext cx="673200" cy="5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2" r:id="rId4"/>
    <p:sldLayoutId id="2147483720" r:id="rId5"/>
    <p:sldLayoutId id="2147483724" r:id="rId6"/>
    <p:sldLayoutId id="2147483721" r:id="rId7"/>
    <p:sldLayoutId id="2147483723" r:id="rId8"/>
    <p:sldLayoutId id="2147483726" r:id="rId9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4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48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9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0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0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54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fld id="{9C335BD2-5135-4752-9777-E4CD151E3ADF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66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6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ifeweb.org/wp/breeds/breeds_prf_stn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astad.info/" TargetMode="External"/><Relationship Id="rId7" Type="http://schemas.openxmlformats.org/officeDocument/2006/relationships/hyperlink" Target="http://www.animalpickings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://www.etologi-dyrevelferd.no/" TargetMode="External"/><Relationship Id="rId5" Type="http://schemas.openxmlformats.org/officeDocument/2006/relationships/hyperlink" Target="http://www.etologi.no/" TargetMode="External"/><Relationship Id="rId4" Type="http://schemas.openxmlformats.org/officeDocument/2006/relationships/hyperlink" Target="http://www.facebook.com/KattenAtferdVelfer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2061" y="836711"/>
            <a:ext cx="8010192" cy="2361778"/>
          </a:xfrm>
        </p:spPr>
        <p:txBody>
          <a:bodyPr/>
          <a:lstStyle/>
          <a:p>
            <a:pPr eaLnBrk="1" hangingPunct="1"/>
            <a: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Cat – Behaviour and Welfare</a:t>
            </a: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bites?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000" y="3659512"/>
            <a:ext cx="5638800" cy="1929728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800" b="1" dirty="0">
                <a:solidFill>
                  <a:schemeClr val="bg1"/>
                </a:solidFill>
              </a:rPr>
              <a:t>Bjarne O. Braastad</a:t>
            </a:r>
          </a:p>
          <a:p>
            <a:pPr eaLnBrk="1" hangingPunct="1">
              <a:spcBef>
                <a:spcPct val="50000"/>
              </a:spcBef>
            </a:pPr>
            <a:r>
              <a:rPr lang="nb-NO" sz="1600" dirty="0"/>
              <a:t>Professor of Ethology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/>
              <a:t>Department of Animal and Aquacultural Sciences,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>
                <a:solidFill>
                  <a:schemeClr val="bg1"/>
                </a:solidFill>
              </a:rPr>
              <a:t>Norwegian University of Life Sciences, </a:t>
            </a:r>
            <a:r>
              <a:rPr lang="nb-NO" sz="1600" dirty="0"/>
              <a:t>NMBU, Ås, Norway</a:t>
            </a:r>
            <a:endParaRPr lang="nb-NO" sz="1600" dirty="0">
              <a:solidFill>
                <a:schemeClr val="bg1"/>
              </a:solidFill>
            </a:endParaRPr>
          </a:p>
        </p:txBody>
      </p:sp>
      <p:pic>
        <p:nvPicPr>
          <p:cNvPr id="18" name="Picture 6" descr="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62335"/>
            <a:ext cx="22860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ild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55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447" y="6395768"/>
            <a:ext cx="2891208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7E8CAB-9E1F-487B-9AE4-C60737AEF540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19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818518" cy="615553"/>
          </a:xfrm>
        </p:spPr>
        <p:txBody>
          <a:bodyPr/>
          <a:lstStyle/>
          <a:p>
            <a:r>
              <a:rPr lang="nb-NO" dirty="0"/>
              <a:t>Cat </a:t>
            </a:r>
            <a:r>
              <a:rPr lang="nb-NO" dirty="0" err="1"/>
              <a:t>breed</a:t>
            </a:r>
            <a:r>
              <a:rPr lang="nb-NO" dirty="0"/>
              <a:t> </a:t>
            </a:r>
            <a:r>
              <a:rPr lang="nb-NO" dirty="0" err="1"/>
              <a:t>codes</a:t>
            </a:r>
            <a:r>
              <a:rPr lang="nb-NO" dirty="0"/>
              <a:t> in </a:t>
            </a:r>
            <a:r>
              <a:rPr lang="nb-NO" dirty="0" err="1"/>
              <a:t>figures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1</a:t>
            </a:fld>
            <a:endParaRPr lang="nb-NO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131458"/>
              </p:ext>
            </p:extLst>
          </p:nvPr>
        </p:nvGraphicFramePr>
        <p:xfrm>
          <a:off x="1835696" y="1857594"/>
          <a:ext cx="5328592" cy="4242661"/>
        </p:xfrm>
        <a:graphic>
          <a:graphicData uri="http://schemas.openxmlformats.org/drawingml/2006/table">
            <a:tbl>
              <a:tblPr/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EMS Code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 err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Breed</a:t>
                      </a: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b="1" dirty="0" err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name</a:t>
                      </a: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No. per </a:t>
                      </a:r>
                      <a:r>
                        <a:rPr lang="nb-NO" sz="1100" b="1" dirty="0" err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breed</a:t>
                      </a: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ABY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Abyssinian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BEN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Bengal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BRI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Bristish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BUR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Burmese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CRX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Cornish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Rex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DRX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Devon Rex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HK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Housecat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(true EMS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code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is HCS)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410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HL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Housecat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Longhair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(true EMS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code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is HCL)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287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MAU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Egyptian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Mau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MCO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latin typeface="Times New Roman"/>
                          <a:ea typeface="Calibri"/>
                          <a:cs typeface="Times New Roman"/>
                        </a:rPr>
                        <a:t>Maine Coon 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NFO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Norwegian Forest Cat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4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ORI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Oriental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breeds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Balinese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Oriental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Oriental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Longhair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Seychellois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Persian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RAG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Ragdoll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SBI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Sacred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Birman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SIA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Siamese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SIB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Siberian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Total = 17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latin typeface="Times New Roman"/>
                          <a:ea typeface="Calibri"/>
                          <a:cs typeface="Times New Roman"/>
                        </a:rPr>
                        <a:t>N =1137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83568" y="1189203"/>
            <a:ext cx="788436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sz="1300" dirty="0"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European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Easy-Mind</a:t>
            </a:r>
            <a:r>
              <a:rPr kumimoji="0" lang="nb-NO" sz="13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System (EMS) is used as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breed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codes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following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figures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EMS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codes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are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used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internationally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by FIFe,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European Cat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Fancier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Society (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Fédération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Internationale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Féline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). </a:t>
            </a:r>
            <a:endParaRPr kumimoji="0" lang="nb-NO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12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tel 1"/>
          <p:cNvSpPr>
            <a:spLocks noGrp="1"/>
          </p:cNvSpPr>
          <p:nvPr>
            <p:ph type="title"/>
          </p:nvPr>
        </p:nvSpPr>
        <p:spPr>
          <a:xfrm>
            <a:off x="576000" y="404664"/>
            <a:ext cx="7979019" cy="1107996"/>
          </a:xfrm>
        </p:spPr>
        <p:txBody>
          <a:bodyPr/>
          <a:lstStyle/>
          <a:p>
            <a:r>
              <a:rPr lang="nb-NO" sz="3600" dirty="0"/>
              <a:t>Aggression towards humans – an</a:t>
            </a:r>
            <a:br>
              <a:rPr lang="nb-NO" sz="3600" dirty="0"/>
            </a:br>
            <a:r>
              <a:rPr lang="nb-NO" sz="3600" dirty="0"/>
              <a:t> overview</a:t>
            </a:r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576000" y="1844824"/>
            <a:ext cx="8371007" cy="4829887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nb-NO" sz="2200" b="1" dirty="0" err="1">
                <a:solidFill>
                  <a:schemeClr val="tx1"/>
                </a:solidFill>
              </a:rPr>
              <a:t>Aggression</a:t>
            </a:r>
            <a:r>
              <a:rPr lang="nb-NO" sz="2200" b="1" dirty="0">
                <a:solidFill>
                  <a:schemeClr val="tx1"/>
                </a:solidFill>
              </a:rPr>
              <a:t> </a:t>
            </a:r>
            <a:r>
              <a:rPr lang="nb-NO" sz="2200" b="1" dirty="0" err="1">
                <a:solidFill>
                  <a:schemeClr val="tx1"/>
                </a:solidFill>
              </a:rPr>
              <a:t>towards</a:t>
            </a:r>
            <a:r>
              <a:rPr lang="nb-NO" sz="2200" b="1" dirty="0">
                <a:solidFill>
                  <a:schemeClr val="tx1"/>
                </a:solidFill>
              </a:rPr>
              <a:t> </a:t>
            </a:r>
            <a:r>
              <a:rPr lang="nb-NO" sz="2200" b="1" dirty="0" err="1">
                <a:solidFill>
                  <a:schemeClr val="tx1"/>
                </a:solidFill>
              </a:rPr>
              <a:t>humans</a:t>
            </a:r>
            <a:r>
              <a:rPr lang="nb-NO" sz="2200" b="1" dirty="0">
                <a:solidFill>
                  <a:schemeClr val="tx1"/>
                </a:solidFill>
              </a:rPr>
              <a:t> </a:t>
            </a:r>
            <a:r>
              <a:rPr lang="nb-NO" sz="2200" b="1" dirty="0" err="1">
                <a:solidFill>
                  <a:schemeClr val="tx1"/>
                </a:solidFill>
              </a:rPr>
              <a:t>can</a:t>
            </a:r>
            <a:r>
              <a:rPr lang="nb-NO" sz="2200" b="1" dirty="0">
                <a:solidFill>
                  <a:schemeClr val="tx1"/>
                </a:solidFill>
              </a:rPr>
              <a:t> have </a:t>
            </a:r>
            <a:r>
              <a:rPr lang="nb-NO" sz="2200" b="1" dirty="0" err="1">
                <a:solidFill>
                  <a:schemeClr val="tx1"/>
                </a:solidFill>
              </a:rPr>
              <a:t>many</a:t>
            </a:r>
            <a:r>
              <a:rPr lang="nb-NO" sz="2200" b="1" dirty="0">
                <a:solidFill>
                  <a:schemeClr val="tx1"/>
                </a:solidFill>
              </a:rPr>
              <a:t> </a:t>
            </a:r>
            <a:r>
              <a:rPr lang="nb-NO" sz="2200" b="1" dirty="0" err="1">
                <a:solidFill>
                  <a:schemeClr val="tx1"/>
                </a:solidFill>
              </a:rPr>
              <a:t>reasons</a:t>
            </a:r>
            <a:r>
              <a:rPr lang="nb-NO" sz="2200" b="1" dirty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ts val="1200"/>
              </a:spcBef>
            </a:pPr>
            <a:r>
              <a:rPr lang="nb-NO" sz="2100" dirty="0" err="1">
                <a:solidFill>
                  <a:schemeClr val="tx1"/>
                </a:solidFill>
              </a:rPr>
              <a:t>Fear-conditioned</a:t>
            </a:r>
            <a:r>
              <a:rPr lang="nb-NO" sz="2100" dirty="0">
                <a:solidFill>
                  <a:schemeClr val="tx1"/>
                </a:solidFill>
              </a:rPr>
              <a:t> </a:t>
            </a:r>
            <a:r>
              <a:rPr lang="nb-NO" sz="2100" dirty="0" err="1">
                <a:solidFill>
                  <a:schemeClr val="tx1"/>
                </a:solidFill>
              </a:rPr>
              <a:t>aggression</a:t>
            </a:r>
            <a:r>
              <a:rPr lang="nb-NO" sz="2100" dirty="0">
                <a:solidFill>
                  <a:schemeClr val="tx1"/>
                </a:solidFill>
              </a:rPr>
              <a:t> – </a:t>
            </a:r>
            <a:r>
              <a:rPr lang="nb-NO" sz="2100" dirty="0" err="1">
                <a:solidFill>
                  <a:schemeClr val="tx1"/>
                </a:solidFill>
              </a:rPr>
              <a:t>feels</a:t>
            </a:r>
            <a:r>
              <a:rPr lang="nb-NO" sz="2100" dirty="0">
                <a:solidFill>
                  <a:schemeClr val="tx1"/>
                </a:solidFill>
              </a:rPr>
              <a:t> </a:t>
            </a:r>
            <a:r>
              <a:rPr lang="nb-NO" sz="2100" dirty="0" err="1">
                <a:solidFill>
                  <a:schemeClr val="tx1"/>
                </a:solidFill>
              </a:rPr>
              <a:t>threatened</a:t>
            </a:r>
            <a:r>
              <a:rPr lang="nb-NO" sz="2100" dirty="0">
                <a:solidFill>
                  <a:schemeClr val="tx1"/>
                </a:solidFill>
              </a:rPr>
              <a:t> by a person</a:t>
            </a:r>
          </a:p>
          <a:p>
            <a:pPr>
              <a:spcBef>
                <a:spcPts val="1200"/>
              </a:spcBef>
            </a:pPr>
            <a:r>
              <a:rPr lang="nb-NO" sz="2100" dirty="0"/>
              <a:t>Handling-</a:t>
            </a:r>
            <a:r>
              <a:rPr lang="nb-NO" sz="2100" dirty="0" err="1"/>
              <a:t>related</a:t>
            </a:r>
            <a:r>
              <a:rPr lang="nb-NO" sz="2100" dirty="0"/>
              <a:t> </a:t>
            </a:r>
            <a:r>
              <a:rPr lang="nb-NO" sz="2100" dirty="0" err="1"/>
              <a:t>aggression</a:t>
            </a:r>
            <a:r>
              <a:rPr lang="nb-NO" sz="2100" dirty="0"/>
              <a:t> – </a:t>
            </a:r>
            <a:r>
              <a:rPr lang="nb-NO" sz="2100" dirty="0" err="1"/>
              <a:t>cuddling</a:t>
            </a:r>
            <a:r>
              <a:rPr lang="nb-NO" sz="2100" dirty="0"/>
              <a:t>, </a:t>
            </a:r>
            <a:r>
              <a:rPr lang="nb-NO" sz="2100" dirty="0" err="1"/>
              <a:t>lifting</a:t>
            </a:r>
            <a:r>
              <a:rPr lang="nb-NO" sz="2100" dirty="0"/>
              <a:t> up, </a:t>
            </a:r>
            <a:r>
              <a:rPr lang="nb-NO" sz="2100" dirty="0" err="1"/>
              <a:t>grooming</a:t>
            </a:r>
            <a:endParaRPr lang="nb-NO" sz="2100" dirty="0"/>
          </a:p>
          <a:p>
            <a:pPr>
              <a:spcBef>
                <a:spcPts val="1200"/>
              </a:spcBef>
            </a:pPr>
            <a:r>
              <a:rPr lang="nb-NO" sz="2100" dirty="0"/>
              <a:t>Play-</a:t>
            </a:r>
            <a:r>
              <a:rPr lang="nb-NO" sz="2100" dirty="0" err="1"/>
              <a:t>related</a:t>
            </a:r>
            <a:r>
              <a:rPr lang="nb-NO" sz="2100" dirty="0"/>
              <a:t> </a:t>
            </a:r>
            <a:r>
              <a:rPr lang="nb-NO" sz="2100" dirty="0" err="1"/>
              <a:t>aggression</a:t>
            </a:r>
            <a:r>
              <a:rPr lang="nb-NO" sz="2100" dirty="0"/>
              <a:t> </a:t>
            </a:r>
            <a:r>
              <a:rPr lang="nb-NO" sz="2100" dirty="0">
                <a:sym typeface="Wingdings" panose="05000000000000000000" pitchFamily="2" charset="2"/>
              </a:rPr>
              <a:t> play-fighting</a:t>
            </a:r>
            <a:endParaRPr lang="nb-NO" sz="2100" dirty="0"/>
          </a:p>
          <a:p>
            <a:pPr>
              <a:spcBef>
                <a:spcPts val="1200"/>
              </a:spcBef>
            </a:pPr>
            <a:r>
              <a:rPr lang="nb-NO" sz="2100" dirty="0">
                <a:solidFill>
                  <a:schemeClr val="tx1"/>
                </a:solidFill>
              </a:rPr>
              <a:t>Pregnant </a:t>
            </a:r>
            <a:r>
              <a:rPr lang="nb-NO" sz="2100" dirty="0" err="1">
                <a:solidFill>
                  <a:schemeClr val="tx1"/>
                </a:solidFill>
              </a:rPr>
              <a:t>female</a:t>
            </a:r>
            <a:r>
              <a:rPr lang="nb-NO" sz="2100" dirty="0">
                <a:solidFill>
                  <a:schemeClr val="tx1"/>
                </a:solidFill>
              </a:rPr>
              <a:t> </a:t>
            </a:r>
            <a:r>
              <a:rPr lang="nb-NO" sz="2100" dirty="0" err="1">
                <a:solidFill>
                  <a:schemeClr val="tx1"/>
                </a:solidFill>
              </a:rPr>
              <a:t>can</a:t>
            </a:r>
            <a:r>
              <a:rPr lang="nb-NO" sz="2100" dirty="0">
                <a:solidFill>
                  <a:schemeClr val="tx1"/>
                </a:solidFill>
              </a:rPr>
              <a:t> </a:t>
            </a:r>
            <a:r>
              <a:rPr lang="nb-NO" sz="2100" dirty="0" err="1">
                <a:solidFill>
                  <a:schemeClr val="tx1"/>
                </a:solidFill>
              </a:rPr>
              <a:t>become</a:t>
            </a:r>
            <a:r>
              <a:rPr lang="nb-NO" sz="2100" dirty="0">
                <a:solidFill>
                  <a:schemeClr val="tx1"/>
                </a:solidFill>
              </a:rPr>
              <a:t> aggressive </a:t>
            </a:r>
            <a:r>
              <a:rPr lang="nb-NO" sz="2100" dirty="0" err="1">
                <a:solidFill>
                  <a:schemeClr val="tx1"/>
                </a:solidFill>
              </a:rPr>
              <a:t>towards</a:t>
            </a:r>
            <a:r>
              <a:rPr lang="nb-NO" sz="2100" dirty="0">
                <a:solidFill>
                  <a:schemeClr val="tx1"/>
                </a:solidFill>
              </a:rPr>
              <a:t> </a:t>
            </a:r>
            <a:r>
              <a:rPr lang="nb-NO" sz="2100" dirty="0" err="1">
                <a:solidFill>
                  <a:schemeClr val="tx1"/>
                </a:solidFill>
              </a:rPr>
              <a:t>humans</a:t>
            </a:r>
            <a:r>
              <a:rPr lang="nb-NO" sz="2100" dirty="0"/>
              <a:t> </a:t>
            </a:r>
            <a:r>
              <a:rPr lang="nb-NO" sz="2100" dirty="0" err="1"/>
              <a:t>she</a:t>
            </a:r>
            <a:r>
              <a:rPr lang="nb-NO" sz="2100" dirty="0"/>
              <a:t> is </a:t>
            </a:r>
            <a:r>
              <a:rPr lang="nb-NO" sz="2100" dirty="0" err="1"/>
              <a:t>insecure</a:t>
            </a:r>
            <a:r>
              <a:rPr lang="nb-NO" sz="2100" dirty="0"/>
              <a:t> </a:t>
            </a:r>
            <a:r>
              <a:rPr lang="nb-NO" sz="2100" dirty="0" err="1"/>
              <a:t>about</a:t>
            </a:r>
            <a:endParaRPr lang="nb-NO" sz="21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nb-NO" sz="2100" dirty="0" err="1">
                <a:solidFill>
                  <a:schemeClr val="tx1"/>
                </a:solidFill>
              </a:rPr>
              <a:t>Pain-induced</a:t>
            </a:r>
            <a:r>
              <a:rPr lang="nb-NO" sz="2100" dirty="0">
                <a:solidFill>
                  <a:schemeClr val="tx1"/>
                </a:solidFill>
              </a:rPr>
              <a:t> </a:t>
            </a:r>
            <a:r>
              <a:rPr lang="nb-NO" sz="2100" dirty="0" err="1">
                <a:solidFill>
                  <a:schemeClr val="tx1"/>
                </a:solidFill>
              </a:rPr>
              <a:t>aggression</a:t>
            </a:r>
            <a:r>
              <a:rPr lang="nb-NO" sz="2100" dirty="0">
                <a:solidFill>
                  <a:schemeClr val="tx1"/>
                </a:solidFill>
              </a:rPr>
              <a:t> </a:t>
            </a:r>
            <a:r>
              <a:rPr lang="nb-NO" sz="2100" dirty="0" err="1">
                <a:solidFill>
                  <a:schemeClr val="tx1"/>
                </a:solidFill>
              </a:rPr>
              <a:t>upon</a:t>
            </a:r>
            <a:r>
              <a:rPr lang="nb-NO" sz="2100" dirty="0">
                <a:solidFill>
                  <a:schemeClr val="tx1"/>
                </a:solidFill>
              </a:rPr>
              <a:t> touch</a:t>
            </a:r>
          </a:p>
          <a:p>
            <a:pPr>
              <a:spcBef>
                <a:spcPts val="1200"/>
              </a:spcBef>
            </a:pPr>
            <a:r>
              <a:rPr lang="nb-NO" sz="2100" dirty="0" err="1"/>
              <a:t>Redirected</a:t>
            </a:r>
            <a:r>
              <a:rPr lang="nb-NO" sz="2100" dirty="0"/>
              <a:t> </a:t>
            </a:r>
            <a:r>
              <a:rPr lang="nb-NO" sz="2100" dirty="0" err="1"/>
              <a:t>aggression</a:t>
            </a:r>
            <a:endParaRPr lang="nb-NO" sz="2100" dirty="0">
              <a:solidFill>
                <a:schemeClr val="tx1"/>
              </a:solidFill>
            </a:endParaRPr>
          </a:p>
          <a:p>
            <a:endParaRPr lang="nb-NO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8" name="Bild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4633" y="4278946"/>
            <a:ext cx="2891208" cy="1927112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160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6000" y="257410"/>
            <a:ext cx="6818518" cy="1107996"/>
          </a:xfrm>
        </p:spPr>
        <p:txBody>
          <a:bodyPr/>
          <a:lstStyle/>
          <a:p>
            <a:r>
              <a:rPr lang="nb-NO" sz="3600" dirty="0"/>
              <a:t>Aggression by touch; aggression towards owner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68000" y="4869160"/>
            <a:ext cx="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100" dirty="0" err="1">
                <a:solidFill>
                  <a:prstClr val="black"/>
                </a:solidFill>
                <a:latin typeface="Arial"/>
                <a:cs typeface="+mn-cs"/>
              </a:rPr>
              <a:t>mean</a:t>
            </a:r>
            <a:endParaRPr lang="nb-NO" sz="11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graphicFrame>
        <p:nvGraphicFramePr>
          <p:cNvPr id="7" name="Diagra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849490"/>
              </p:ext>
            </p:extLst>
          </p:nvPr>
        </p:nvGraphicFramePr>
        <p:xfrm>
          <a:off x="-324544" y="1412776"/>
          <a:ext cx="88925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863144" y="5058000"/>
            <a:ext cx="7704856" cy="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971700"/>
            <a:ext cx="1917583" cy="1278149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CE485B2D-55E7-4A90-B931-996159B74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53" y="1412776"/>
            <a:ext cx="8193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Occurrence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behaviour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trait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in 17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cat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breeds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 Y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axis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shows score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averages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(M ± SE)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a 1-5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scale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based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owner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assessments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     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1=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Never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2 = Seldom, 3=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Now and then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4 = Often, 5 = Always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. The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above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breed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code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shows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cats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in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analysis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endParaRPr lang="nb-NO" sz="1800" dirty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CA07A1-522F-4C0F-B633-2FD629B1E1AC}"/>
              </a:ext>
            </a:extLst>
          </p:cNvPr>
          <p:cNvSpPr txBox="1"/>
          <p:nvPr/>
        </p:nvSpPr>
        <p:spPr>
          <a:xfrm>
            <a:off x="395536" y="6027727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(Eriksen, 2014, Behavioural characteristics of pedigree cats in Norway. MSc thesis, Norwegian University of Life Sciences)</a:t>
            </a:r>
          </a:p>
        </p:txBody>
      </p:sp>
    </p:spTree>
    <p:extLst>
      <p:ext uri="{BB962C8B-B14F-4D97-AF65-F5344CB8AC3E}">
        <p14:creationId xmlns:p14="http://schemas.microsoft.com/office/powerpoint/2010/main" val="228133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6000" y="162302"/>
            <a:ext cx="6818518" cy="1107996"/>
          </a:xfrm>
        </p:spPr>
        <p:txBody>
          <a:bodyPr/>
          <a:lstStyle/>
          <a:p>
            <a:r>
              <a:rPr lang="nb-NO" sz="3600" dirty="0" err="1"/>
              <a:t>Aggression</a:t>
            </a:r>
            <a:r>
              <a:rPr lang="nb-NO" sz="3600" dirty="0"/>
              <a:t> </a:t>
            </a:r>
            <a:r>
              <a:rPr lang="nb-NO" sz="3600" dirty="0" err="1"/>
              <a:t>towards</a:t>
            </a:r>
            <a:r>
              <a:rPr lang="nb-NO" sz="3600" dirty="0"/>
              <a:t> </a:t>
            </a:r>
            <a:r>
              <a:rPr lang="nb-NO" sz="3600" dirty="0" err="1"/>
              <a:t>unfamiliar</a:t>
            </a:r>
            <a:r>
              <a:rPr lang="nb-NO" sz="3600" dirty="0"/>
              <a:t> </a:t>
            </a:r>
            <a:r>
              <a:rPr lang="nb-NO" sz="3600" dirty="0" err="1"/>
              <a:t>humans</a:t>
            </a:r>
            <a:endParaRPr lang="nb-NO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8473736" y="5242411"/>
            <a:ext cx="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100" dirty="0" err="1">
                <a:solidFill>
                  <a:prstClr val="black"/>
                </a:solidFill>
                <a:latin typeface="Arial"/>
                <a:cs typeface="+mn-cs"/>
              </a:rPr>
              <a:t>mean</a:t>
            </a:r>
            <a:endParaRPr lang="nb-NO" sz="11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55576" y="5373216"/>
            <a:ext cx="7704856" cy="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733591"/>
              </p:ext>
            </p:extLst>
          </p:nvPr>
        </p:nvGraphicFramePr>
        <p:xfrm>
          <a:off x="136042" y="1412777"/>
          <a:ext cx="8388487" cy="4532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Norwegian </a:t>
            </a:r>
            <a:r>
              <a:rPr lang="nb-NO" dirty="0" err="1"/>
              <a:t>University</a:t>
            </a:r>
            <a:r>
              <a:rPr lang="nb-NO" dirty="0"/>
              <a:t> of Life Sciences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4</a:t>
            </a:fld>
            <a:endParaRPr lang="nb-NO"/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746E9F39-E33F-4166-B8BD-7F44563A6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53" y="1412776"/>
            <a:ext cx="8193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Occurrence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behaviour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trait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in 17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cat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breeds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 Y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axis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shows score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averages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(M ± SE)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a 1-5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scale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based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owner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assessments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     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1=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Never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2 = Seldom, 3=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Now and then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4 = Often, 5 = Always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. The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above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breed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code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shows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cats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in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analysis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endParaRPr lang="nb-NO" sz="1800" dirty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6DB087-02CB-4F02-8719-CDAC5AAB773E}"/>
              </a:ext>
            </a:extLst>
          </p:cNvPr>
          <p:cNvSpPr txBox="1"/>
          <p:nvPr/>
        </p:nvSpPr>
        <p:spPr>
          <a:xfrm>
            <a:off x="395536" y="6027727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(Eriksen, 2014, Behavioural characteristics of pedigree cats in Norway. MSc thesis, Norwegian University of Life Sciences)</a:t>
            </a:r>
          </a:p>
        </p:txBody>
      </p:sp>
    </p:spTree>
    <p:extLst>
      <p:ext uri="{BB962C8B-B14F-4D97-AF65-F5344CB8AC3E}">
        <p14:creationId xmlns:p14="http://schemas.microsoft.com/office/powerpoint/2010/main" val="3979936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1571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1571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1571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15720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15721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15722" name="Rectangle 8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15723" name="Rectangle 9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15724" name="Rectangle 10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15725" name="Rectangle 11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15726" name="Rectangle 1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15727" name="Rectangle 1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15728" name="Rectangle 1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15729" name="Rectangle 1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689170" name="Rectangle 18"/>
          <p:cNvSpPr>
            <a:spLocks noChangeArrowheads="1"/>
          </p:cNvSpPr>
          <p:nvPr/>
        </p:nvSpPr>
        <p:spPr bwMode="auto">
          <a:xfrm>
            <a:off x="573996" y="517925"/>
            <a:ext cx="8423538" cy="668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3600" dirty="0">
                <a:solidFill>
                  <a:srgbClr val="009D7F"/>
                </a:solidFill>
                <a:latin typeface="Arial"/>
                <a:cs typeface="+mn-cs"/>
              </a:rPr>
              <a:t>Biting </a:t>
            </a:r>
            <a:r>
              <a:rPr lang="nb-NO" sz="3600" dirty="0" err="1">
                <a:solidFill>
                  <a:srgbClr val="009D7F"/>
                </a:solidFill>
                <a:latin typeface="Arial"/>
                <a:cs typeface="+mn-cs"/>
              </a:rPr>
              <a:t>without</a:t>
            </a:r>
            <a:r>
              <a:rPr lang="nb-NO" sz="3600" dirty="0">
                <a:solidFill>
                  <a:srgbClr val="009D7F"/>
                </a:solidFill>
                <a:latin typeface="Arial"/>
                <a:cs typeface="+mn-cs"/>
              </a:rPr>
              <a:t> </a:t>
            </a:r>
            <a:r>
              <a:rPr lang="nb-NO" sz="3600" dirty="0" err="1">
                <a:solidFill>
                  <a:srgbClr val="009D7F"/>
                </a:solidFill>
                <a:latin typeface="Arial"/>
                <a:cs typeface="+mn-cs"/>
              </a:rPr>
              <a:t>warning</a:t>
            </a:r>
            <a:r>
              <a:rPr lang="nb-NO" sz="2800" dirty="0">
                <a:solidFill>
                  <a:srgbClr val="009D7F"/>
                </a:solidFill>
                <a:latin typeface="Arial"/>
                <a:cs typeface="+mn-cs"/>
              </a:rPr>
              <a:t> </a:t>
            </a:r>
            <a:r>
              <a:rPr lang="nb-NO" sz="2000" dirty="0">
                <a:solidFill>
                  <a:srgbClr val="009D7F"/>
                </a:solidFill>
                <a:latin typeface="Arial"/>
              </a:rPr>
              <a:t>(not </a:t>
            </a:r>
            <a:r>
              <a:rPr lang="nb-NO" sz="2000" dirty="0" err="1">
                <a:solidFill>
                  <a:srgbClr val="009D7F"/>
                </a:solidFill>
                <a:latin typeface="Arial"/>
              </a:rPr>
              <a:t>learnt</a:t>
            </a:r>
            <a:r>
              <a:rPr lang="nb-NO" sz="2000" dirty="0">
                <a:solidFill>
                  <a:srgbClr val="009D7F"/>
                </a:solidFill>
                <a:latin typeface="Arial"/>
              </a:rPr>
              <a:t> </a:t>
            </a:r>
            <a:r>
              <a:rPr lang="nb-NO" sz="2000" dirty="0" err="1">
                <a:solidFill>
                  <a:srgbClr val="009D7F"/>
                </a:solidFill>
                <a:latin typeface="Arial"/>
              </a:rPr>
              <a:t>aggression</a:t>
            </a:r>
            <a:r>
              <a:rPr lang="nb-NO" sz="2000" dirty="0">
                <a:solidFill>
                  <a:srgbClr val="009D7F"/>
                </a:solidFill>
                <a:latin typeface="Arial"/>
              </a:rPr>
              <a:t>)</a:t>
            </a:r>
          </a:p>
        </p:txBody>
      </p:sp>
      <p:sp>
        <p:nvSpPr>
          <p:cNvPr id="689171" name="Text Box 19"/>
          <p:cNvSpPr txBox="1">
            <a:spLocks noChangeArrowheads="1"/>
          </p:cNvSpPr>
          <p:nvPr/>
        </p:nvSpPr>
        <p:spPr bwMode="auto">
          <a:xfrm>
            <a:off x="573996" y="1310325"/>
            <a:ext cx="8511501" cy="43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E1A200"/>
              </a:buClr>
              <a:buFont typeface="Webdings" pitchFamily="18" charset="2"/>
              <a:buNone/>
            </a:pPr>
            <a:r>
              <a:rPr lang="en-GB" sz="2000" u="sng" dirty="0">
                <a:solidFill>
                  <a:srgbClr val="000000"/>
                </a:solidFill>
              </a:rPr>
              <a:t>Reasons: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Font typeface="Webdings" pitchFamily="18" charset="2"/>
              <a:buChar char="="/>
            </a:pPr>
            <a:r>
              <a:rPr lang="en-GB" sz="1800" dirty="0">
                <a:solidFill>
                  <a:srgbClr val="000000"/>
                </a:solidFill>
              </a:rPr>
              <a:t> sudden nervousness, acute anxiety – feels trapped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Font typeface="Webdings" pitchFamily="18" charset="2"/>
              <a:buChar char="="/>
            </a:pPr>
            <a:r>
              <a:rPr lang="en-GB" sz="1800" dirty="0">
                <a:solidFill>
                  <a:srgbClr val="000000"/>
                </a:solidFill>
              </a:rPr>
              <a:t> hand-fear – experienced being hit by the hand or other aversive handling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Font typeface="Webdings" pitchFamily="18" charset="2"/>
              <a:buChar char="="/>
            </a:pPr>
            <a:r>
              <a:rPr lang="en-GB" sz="1800" dirty="0">
                <a:solidFill>
                  <a:srgbClr val="000000"/>
                </a:solidFill>
              </a:rPr>
              <a:t> under-stimulated – often indoor cats – moving hands or legs can stimulate 	predatory attack (predatory play)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E1A200"/>
              </a:buClr>
            </a:pPr>
            <a:endParaRPr lang="en-GB" sz="1000" u="sng" dirty="0">
              <a:solidFill>
                <a:srgbClr val="000000"/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E1A200"/>
              </a:buClr>
            </a:pPr>
            <a:r>
              <a:rPr lang="en-GB" sz="2000" u="sng" dirty="0">
                <a:solidFill>
                  <a:srgbClr val="000000"/>
                </a:solidFill>
              </a:rPr>
              <a:t>Measures:</a:t>
            </a:r>
          </a:p>
          <a:p>
            <a:pPr marL="342900" indent="-34290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"/>
            </a:pPr>
            <a:r>
              <a:rPr lang="en-GB" sz="1800" dirty="0">
                <a:solidFill>
                  <a:prstClr val="black"/>
                </a:solidFill>
              </a:rPr>
              <a:t>Respect a cat signalling that it wants to be left alone.</a:t>
            </a:r>
          </a:p>
          <a:p>
            <a:pPr marL="342900" indent="-34290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"/>
            </a:pPr>
            <a:r>
              <a:rPr lang="en-GB" sz="1800" dirty="0">
                <a:solidFill>
                  <a:prstClr val="black"/>
                </a:solidFill>
              </a:rPr>
              <a:t>Check if the cat approves of being lifted up before doing so.</a:t>
            </a:r>
          </a:p>
          <a:p>
            <a:pPr marL="342900" indent="-34290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"/>
            </a:pPr>
            <a:r>
              <a:rPr lang="en-GB" sz="1800" dirty="0">
                <a:solidFill>
                  <a:prstClr val="black"/>
                </a:solidFill>
              </a:rPr>
              <a:t>Avoid petting the stomach or legs.</a:t>
            </a:r>
          </a:p>
          <a:p>
            <a:pPr marL="342900" indent="-342900" eaLnBrk="1" fontAlgn="auto" hangingPunct="1">
              <a:spcBef>
                <a:spcPts val="600"/>
              </a:spcBef>
              <a:spcAft>
                <a:spcPts val="0"/>
              </a:spcAft>
              <a:buFont typeface="Webdings" panose="05030102010509060703" pitchFamily="18" charset="2"/>
              <a:buChar char=""/>
            </a:pPr>
            <a:r>
              <a:rPr lang="en-GB" sz="1800" dirty="0">
                <a:solidFill>
                  <a:prstClr val="black"/>
                </a:solidFill>
              </a:rPr>
              <a:t>Play for at least half an hour every day without using the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</a:rPr>
              <a:t>	human body as a toy.</a:t>
            </a:r>
          </a:p>
        </p:txBody>
      </p:sp>
      <p:pic>
        <p:nvPicPr>
          <p:cNvPr id="24" name="Picture 3" descr="\\a-Home3\home\bjarbr\Documents\Katten - Atferd og velferd\Kattebilder\Katt som leker med fjærdusk - lysere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3129" y="3487125"/>
            <a:ext cx="1656184" cy="248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AAFC35-0F71-4132-9850-6BB5C332CD23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  <p:sp>
        <p:nvSpPr>
          <p:cNvPr id="23" name="Date Placeholder 4">
            <a:extLst>
              <a:ext uri="{FF2B5EF4-FFF2-40B4-BE49-F238E27FC236}">
                <a16:creationId xmlns:a16="http://schemas.microsoft.com/office/drawing/2014/main" id="{E82C9A72-8E87-451F-9A2C-9EF1463E78FA}"/>
              </a:ext>
            </a:extLst>
          </p:cNvPr>
          <p:cNvSpPr txBox="1">
            <a:spLocks/>
          </p:cNvSpPr>
          <p:nvPr/>
        </p:nvSpPr>
        <p:spPr>
          <a:xfrm>
            <a:off x="5353200" y="6372140"/>
            <a:ext cx="2891208" cy="153888"/>
          </a:xfrm>
          <a:prstGeom prst="rect">
            <a:avLst/>
          </a:prstGeom>
          <a:ln/>
        </p:spPr>
        <p:txBody>
          <a:bodyPr vert="horz" wrap="square" lIns="0" tIns="0" rIns="0" bIns="0" rtlCol="0" anchor="ctr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000" b="0" kern="1200">
                <a:solidFill>
                  <a:srgbClr val="009D7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7B6BCE-8427-48D0-B5EC-09EB85C34CFF}"/>
              </a:ext>
            </a:extLst>
          </p:cNvPr>
          <p:cNvSpPr txBox="1"/>
          <p:nvPr/>
        </p:nvSpPr>
        <p:spPr>
          <a:xfrm>
            <a:off x="7169113" y="5971401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Photo: Audun Braastad</a:t>
            </a:r>
          </a:p>
        </p:txBody>
      </p:sp>
    </p:spTree>
    <p:extLst>
      <p:ext uri="{BB962C8B-B14F-4D97-AF65-F5344CB8AC3E}">
        <p14:creationId xmlns:p14="http://schemas.microsoft.com/office/powerpoint/2010/main" val="74391745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9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9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9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1972"/>
            <a:ext cx="695855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More on cats’ behaviour and welfare is found here </a:t>
            </a:r>
            <a:r>
              <a:rPr lang="nb-NO" sz="2800" dirty="0"/>
              <a:t>(in Norwegian)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988840"/>
            <a:ext cx="833246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3"/>
              </a:rPr>
              <a:t>www.braastad.info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Braastad’s website on ethology, animal welfare, cats and human–animal relationship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4"/>
              </a:rPr>
              <a:t>www.facebook.com/KattenAtferdVelferd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Facebook (Meta) site for the Norwegian cat book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5"/>
              </a:rPr>
              <a:t>www.etologi.no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for the Norwegian Association of Ethologists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6"/>
              </a:rPr>
              <a:t>www.etologi-dyrevelferd.no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on ethology and animal welfare for secondary schools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7"/>
              </a:rPr>
              <a:t>www.animalpickings.com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popular scientific website for the Research Group on Ethology and Animal Environment at the Norwegian University of Life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50341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52" y="4053388"/>
            <a:ext cx="2664296" cy="1998222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220072" y="4500088"/>
            <a:ext cx="2891208" cy="1449192"/>
          </a:xfrm>
          <a:prstGeom prst="wedgeRoundRectCallout">
            <a:avLst>
              <a:gd name="adj1" fmla="val -78538"/>
              <a:gd name="adj2" fmla="val 3567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we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have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our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secrets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no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ethologist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yet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knows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about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  <a:endParaRPr kumimoji="0" lang="nb-N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2" y="695151"/>
            <a:ext cx="4170394" cy="2780262"/>
          </a:xfrm>
          <a:prstGeom prst="rect">
            <a:avLst/>
          </a:prstGeom>
        </p:spPr>
      </p:pic>
      <p:sp>
        <p:nvSpPr>
          <p:cNvPr id="132101" name="AutoShape 3"/>
          <p:cNvSpPr>
            <a:spLocks noChangeArrowheads="1"/>
          </p:cNvSpPr>
          <p:nvPr/>
        </p:nvSpPr>
        <p:spPr bwMode="auto">
          <a:xfrm>
            <a:off x="5281948" y="1628800"/>
            <a:ext cx="3033712" cy="1530375"/>
          </a:xfrm>
          <a:prstGeom prst="wedgeRoundRectCallout">
            <a:avLst>
              <a:gd name="adj1" fmla="val -107108"/>
              <a:gd name="adj2" fmla="val -30286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Thank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for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listening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to Bjarne. He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believes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he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understands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me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16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489597"/>
      </p:ext>
    </p:extLst>
  </p:cSld>
  <p:clrMapOvr>
    <a:masterClrMapping/>
  </p:clrMapOvr>
</p:sld>
</file>

<file path=ppt/theme/theme1.xml><?xml version="1.0" encoding="utf-8"?>
<a:theme xmlns:a="http://schemas.openxmlformats.org/drawingml/2006/main" name="NMBU 16:9 with footer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mbu_engelsk_4-3.pptx  -  Read-Only" id="{E03CE0D5-DEC8-43B6-AB4C-B238A283634D}" vid="{F412CE78-9104-440F-AF69-3AD6D89C6C15}"/>
    </a:ext>
  </a:extLst>
</a:theme>
</file>

<file path=ppt/theme/theme2.xml><?xml version="1.0" encoding="utf-8"?>
<a:theme xmlns:a="http://schemas.openxmlformats.org/drawingml/2006/main" name="2_Norsk PPT-mal 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5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D04241B6A2C49AEC0829EF2CEDC39" ma:contentTypeVersion="10" ma:contentTypeDescription="Create a new document." ma:contentTypeScope="" ma:versionID="8cb6642da07eca8b676722397af83821">
  <xsd:schema xmlns:xsd="http://www.w3.org/2001/XMLSchema" xmlns:xs="http://www.w3.org/2001/XMLSchema" xmlns:p="http://schemas.microsoft.com/office/2006/metadata/properties" xmlns:ns3="44bfa961-d78b-447a-878e-35665a8e91da" targetNamespace="http://schemas.microsoft.com/office/2006/metadata/properties" ma:root="true" ma:fieldsID="fed824015fb53f20ae12fe767caa57d0" ns3:_="">
    <xsd:import namespace="44bfa961-d78b-447a-878e-35665a8e91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fa961-d78b-447a-878e-35665a8e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A48EA6-061D-410C-9D29-53101D6FAAAF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44bfa961-d78b-447a-878e-35665a8e91d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7E348AB-F6C4-449A-899C-7448A9A77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fa961-d78b-447a-878e-35665a8e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638A1F-54C3-4670-89D8-B1FFACE23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nmbu_engelsk_4-3</Template>
  <TotalTime>0</TotalTime>
  <Words>1490</Words>
  <Application>Microsoft Office PowerPoint</Application>
  <PresentationFormat>On-screen Show (4:3)</PresentationFormat>
  <Paragraphs>172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Comic Sans MS</vt:lpstr>
      <vt:lpstr>Symbol</vt:lpstr>
      <vt:lpstr>Times New Roman</vt:lpstr>
      <vt:lpstr>Webdings</vt:lpstr>
      <vt:lpstr>NMBU 16:9 with footer</vt:lpstr>
      <vt:lpstr>2_Norsk PPT-mal NMBU</vt:lpstr>
      <vt:lpstr>5_NMBU</vt:lpstr>
      <vt:lpstr>The Cat – Behaviour and Welfare  14. What can you do when the cat bites?</vt:lpstr>
      <vt:lpstr>Cat breed codes in figures</vt:lpstr>
      <vt:lpstr>Aggression towards humans – an  overview</vt:lpstr>
      <vt:lpstr>Aggression by touch; aggression towards owner  </vt:lpstr>
      <vt:lpstr>Aggression towards unfamiliar humans</vt:lpstr>
      <vt:lpstr>PowerPoint Presentation</vt:lpstr>
      <vt:lpstr>More on cats’ behaviour and welfare is found here (in Norwegian)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2020-02-04T13:28:50Z</dcterms:created>
  <dcterms:modified xsi:type="dcterms:W3CDTF">2022-09-20T17:06:35Z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kenneth.isaksen@nmbu.no</vt:lpwstr>
  </property>
  <property fmtid="{D5CDD505-2E9C-101B-9397-08002B2CF9AE}" pid="5" name="MSIP_Label_d0484126-3486-41a9-802e-7f1e2277276c_SetDate">
    <vt:lpwstr>2019-04-15T09:22:23.5926490Z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0x010100934D04241B6A2C49AEC0829EF2CEDC39</vt:lpwstr>
  </property>
</Properties>
</file>