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7"/>
  </p:notesMasterIdLst>
  <p:sldIdLst>
    <p:sldId id="1132" r:id="rId7"/>
    <p:sldId id="1012" r:id="rId8"/>
    <p:sldId id="818" r:id="rId9"/>
    <p:sldId id="997" r:id="rId10"/>
    <p:sldId id="815" r:id="rId11"/>
    <p:sldId id="998" r:id="rId12"/>
    <p:sldId id="819" r:id="rId13"/>
    <p:sldId id="1133" r:id="rId14"/>
    <p:sldId id="1134" r:id="rId15"/>
    <p:sldId id="266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F0970E-C416-42E8-93D9-205991FD75E9}" v="14" dt="2022-09-20T16:53:35.8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mbu.no\Users\Employee\bjarbr\Documents\Studenter%20-%20Undervisning\Silja%20CB%20Eriksen\Resultater\Resultat%20Faktor%20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mbu.no\Users\Employee\bjarbr\Documents\Studenter%20-%20Undervisning\Silja%20CB%20Eriksen\Resultater\Resultat%20Faktor%2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225132350233591"/>
          <c:y val="0.14407004153103603"/>
          <c:w val="0.82663176589892651"/>
          <c:h val="0.6937807421235769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4.xlsx]Ark1'!$E$2:$E$18</c:f>
                <c:numCache>
                  <c:formatCode>General</c:formatCode>
                  <c:ptCount val="17"/>
                  <c:pt idx="0">
                    <c:v>0.17383999999999999</c:v>
                  </c:pt>
                  <c:pt idx="1">
                    <c:v>0.15425</c:v>
                  </c:pt>
                  <c:pt idx="2">
                    <c:v>7.0480000000000001E-2</c:v>
                  </c:pt>
                  <c:pt idx="3">
                    <c:v>0.1065</c:v>
                  </c:pt>
                  <c:pt idx="4">
                    <c:v>0.24335000000000001</c:v>
                  </c:pt>
                  <c:pt idx="5">
                    <c:v>8.4790000000000004E-2</c:v>
                  </c:pt>
                  <c:pt idx="6">
                    <c:v>5.2240000000000002E-2</c:v>
                  </c:pt>
                  <c:pt idx="7">
                    <c:v>6.4399999999999999E-2</c:v>
                  </c:pt>
                  <c:pt idx="8">
                    <c:v>4.6719999999999998E-2</c:v>
                  </c:pt>
                  <c:pt idx="9">
                    <c:v>7.2859999999999994E-2</c:v>
                  </c:pt>
                  <c:pt idx="10">
                    <c:v>9.9199999999999997E-2</c:v>
                  </c:pt>
                  <c:pt idx="11">
                    <c:v>8.8120000000000004E-2</c:v>
                  </c:pt>
                  <c:pt idx="12">
                    <c:v>4.3139999999999998E-2</c:v>
                  </c:pt>
                  <c:pt idx="13">
                    <c:v>0.13924</c:v>
                  </c:pt>
                  <c:pt idx="14">
                    <c:v>9.7379999999999994E-2</c:v>
                  </c:pt>
                  <c:pt idx="15">
                    <c:v>9.0649999999999994E-2</c:v>
                  </c:pt>
                  <c:pt idx="16">
                    <c:v>0.1193</c:v>
                  </c:pt>
                </c:numCache>
              </c:numRef>
            </c:plus>
            <c:minus>
              <c:numRef>
                <c:f>'[Resultat Faktor 4.xlsx]Ark1'!$E$2:$E$18</c:f>
                <c:numCache>
                  <c:formatCode>General</c:formatCode>
                  <c:ptCount val="17"/>
                  <c:pt idx="0">
                    <c:v>0.17383999999999999</c:v>
                  </c:pt>
                  <c:pt idx="1">
                    <c:v>0.15425</c:v>
                  </c:pt>
                  <c:pt idx="2">
                    <c:v>7.0480000000000001E-2</c:v>
                  </c:pt>
                  <c:pt idx="3">
                    <c:v>0.1065</c:v>
                  </c:pt>
                  <c:pt idx="4">
                    <c:v>0.24335000000000001</c:v>
                  </c:pt>
                  <c:pt idx="5">
                    <c:v>8.4790000000000004E-2</c:v>
                  </c:pt>
                  <c:pt idx="6">
                    <c:v>5.2240000000000002E-2</c:v>
                  </c:pt>
                  <c:pt idx="7">
                    <c:v>6.4399999999999999E-2</c:v>
                  </c:pt>
                  <c:pt idx="8">
                    <c:v>4.6719999999999998E-2</c:v>
                  </c:pt>
                  <c:pt idx="9">
                    <c:v>7.2859999999999994E-2</c:v>
                  </c:pt>
                  <c:pt idx="10">
                    <c:v>9.9199999999999997E-2</c:v>
                  </c:pt>
                  <c:pt idx="11">
                    <c:v>8.8120000000000004E-2</c:v>
                  </c:pt>
                  <c:pt idx="12">
                    <c:v>4.3139999999999998E-2</c:v>
                  </c:pt>
                  <c:pt idx="13">
                    <c:v>0.13924</c:v>
                  </c:pt>
                  <c:pt idx="14">
                    <c:v>9.7379999999999994E-2</c:v>
                  </c:pt>
                  <c:pt idx="15">
                    <c:v>9.0649999999999994E-2</c:v>
                  </c:pt>
                  <c:pt idx="16">
                    <c:v>0.1193</c:v>
                  </c:pt>
                </c:numCache>
              </c:numRef>
            </c:minus>
          </c:errBars>
          <c:cat>
            <c:multiLvlStrRef>
              <c:f>'[Resultat Faktor 4.xlsx]Ark1'!$A$2:$B$18</c:f>
              <c:multiLvlStrCache>
                <c:ptCount val="17"/>
                <c:lvl>
                  <c:pt idx="0">
                    <c:v>20</c:v>
                  </c:pt>
                  <c:pt idx="1">
                    <c:v>12</c:v>
                  </c:pt>
                  <c:pt idx="2">
                    <c:v>20</c:v>
                  </c:pt>
                  <c:pt idx="3">
                    <c:v>13</c:v>
                  </c:pt>
                  <c:pt idx="4">
                    <c:v>9</c:v>
                  </c:pt>
                  <c:pt idx="5">
                    <c:v>12</c:v>
                  </c:pt>
                  <c:pt idx="6">
                    <c:v>262</c:v>
                  </c:pt>
                  <c:pt idx="7">
                    <c:v>167</c:v>
                  </c:pt>
                  <c:pt idx="8">
                    <c:v>15</c:v>
                  </c:pt>
                  <c:pt idx="9">
                    <c:v>66</c:v>
                  </c:pt>
                  <c:pt idx="10">
                    <c:v>41</c:v>
                  </c:pt>
                  <c:pt idx="11">
                    <c:v>23</c:v>
                  </c:pt>
                  <c:pt idx="12">
                    <c:v>18</c:v>
                  </c:pt>
                  <c:pt idx="13">
                    <c:v>32</c:v>
                  </c:pt>
                  <c:pt idx="14">
                    <c:v>35</c:v>
                  </c:pt>
                  <c:pt idx="15">
                    <c:v>17</c:v>
                  </c:pt>
                  <c:pt idx="16">
                    <c:v>25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4.xlsx]Ark1'!$C$2:$C$18</c:f>
              <c:numCache>
                <c:formatCode>General</c:formatCode>
                <c:ptCount val="17"/>
                <c:pt idx="0">
                  <c:v>1.8125</c:v>
                </c:pt>
                <c:pt idx="1">
                  <c:v>1.4375</c:v>
                </c:pt>
                <c:pt idx="2">
                  <c:v>1.175</c:v>
                </c:pt>
                <c:pt idx="3">
                  <c:v>1.30769</c:v>
                </c:pt>
                <c:pt idx="4">
                  <c:v>1.36111</c:v>
                </c:pt>
                <c:pt idx="5">
                  <c:v>1.3055600000000001</c:v>
                </c:pt>
                <c:pt idx="6">
                  <c:v>1.57856</c:v>
                </c:pt>
                <c:pt idx="7">
                  <c:v>1.5743499999999999</c:v>
                </c:pt>
                <c:pt idx="8">
                  <c:v>1.0833299999999999</c:v>
                </c:pt>
                <c:pt idx="9">
                  <c:v>1.4684299999999999</c:v>
                </c:pt>
                <c:pt idx="10">
                  <c:v>1.37805</c:v>
                </c:pt>
                <c:pt idx="11">
                  <c:v>1.17391</c:v>
                </c:pt>
                <c:pt idx="12">
                  <c:v>1.0555600000000001</c:v>
                </c:pt>
                <c:pt idx="13">
                  <c:v>1.3854200000000001</c:v>
                </c:pt>
                <c:pt idx="14">
                  <c:v>1.39286</c:v>
                </c:pt>
                <c:pt idx="15">
                  <c:v>1.2205900000000001</c:v>
                </c:pt>
                <c:pt idx="16">
                  <c:v>1.47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DC-44F3-BE64-496FCA092F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44032"/>
        <c:axId val="772749128"/>
      </c:barChart>
      <c:catAx>
        <c:axId val="772744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49128"/>
        <c:crosses val="autoZero"/>
        <c:auto val="1"/>
        <c:lblAlgn val="ctr"/>
        <c:lblOffset val="100"/>
        <c:noMultiLvlLbl val="0"/>
      </c:catAx>
      <c:valAx>
        <c:axId val="772749128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44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16520223001226"/>
          <c:y val="0.13898083528578603"/>
          <c:w val="0.84586353708905071"/>
          <c:h val="0.660523746088595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'[Resultat Faktor 6.xlsx]Ark1'!$E$2:$E$18</c:f>
                <c:numCache>
                  <c:formatCode>General</c:formatCode>
                  <c:ptCount val="17"/>
                  <c:pt idx="0">
                    <c:v>0.43332999999999999</c:v>
                  </c:pt>
                  <c:pt idx="1">
                    <c:v>8.8139999999999996E-2</c:v>
                  </c:pt>
                  <c:pt idx="2">
                    <c:v>0.14749999999999999</c:v>
                  </c:pt>
                  <c:pt idx="3">
                    <c:v>0.64105999999999996</c:v>
                  </c:pt>
                  <c:pt idx="4">
                    <c:v>0.11341</c:v>
                  </c:pt>
                  <c:pt idx="5">
                    <c:v>0.33705000000000002</c:v>
                  </c:pt>
                  <c:pt idx="6">
                    <c:v>5.8069999999999997E-2</c:v>
                  </c:pt>
                  <c:pt idx="7">
                    <c:v>6.3189999999999996E-2</c:v>
                  </c:pt>
                  <c:pt idx="8">
                    <c:v>0.58118999999999998</c:v>
                  </c:pt>
                  <c:pt idx="9">
                    <c:v>0.13519</c:v>
                  </c:pt>
                  <c:pt idx="10">
                    <c:v>0.23066</c:v>
                  </c:pt>
                  <c:pt idx="11">
                    <c:v>0.1103</c:v>
                  </c:pt>
                  <c:pt idx="12">
                    <c:v>5.7020000000000001E-2</c:v>
                  </c:pt>
                  <c:pt idx="13">
                    <c:v>0.11319</c:v>
                  </c:pt>
                  <c:pt idx="14">
                    <c:v>0.14971000000000001</c:v>
                  </c:pt>
                  <c:pt idx="15">
                    <c:v>0.44291000000000003</c:v>
                  </c:pt>
                  <c:pt idx="16">
                    <c:v>0.20147000000000001</c:v>
                  </c:pt>
                </c:numCache>
              </c:numRef>
            </c:plus>
            <c:minus>
              <c:numRef>
                <c:f>'[Resultat Faktor 6.xlsx]Ark1'!$E$2:$E$18</c:f>
                <c:numCache>
                  <c:formatCode>General</c:formatCode>
                  <c:ptCount val="17"/>
                  <c:pt idx="0">
                    <c:v>0.43332999999999999</c:v>
                  </c:pt>
                  <c:pt idx="1">
                    <c:v>8.8139999999999996E-2</c:v>
                  </c:pt>
                  <c:pt idx="2">
                    <c:v>0.14749999999999999</c:v>
                  </c:pt>
                  <c:pt idx="3">
                    <c:v>0.64105999999999996</c:v>
                  </c:pt>
                  <c:pt idx="4">
                    <c:v>0.11341</c:v>
                  </c:pt>
                  <c:pt idx="5">
                    <c:v>0.33705000000000002</c:v>
                  </c:pt>
                  <c:pt idx="6">
                    <c:v>5.8069999999999997E-2</c:v>
                  </c:pt>
                  <c:pt idx="7">
                    <c:v>6.3189999999999996E-2</c:v>
                  </c:pt>
                  <c:pt idx="8">
                    <c:v>0.58118999999999998</c:v>
                  </c:pt>
                  <c:pt idx="9">
                    <c:v>0.13519</c:v>
                  </c:pt>
                  <c:pt idx="10">
                    <c:v>0.23066</c:v>
                  </c:pt>
                  <c:pt idx="11">
                    <c:v>0.1103</c:v>
                  </c:pt>
                  <c:pt idx="12">
                    <c:v>5.7020000000000001E-2</c:v>
                  </c:pt>
                  <c:pt idx="13">
                    <c:v>0.11319</c:v>
                  </c:pt>
                  <c:pt idx="14">
                    <c:v>0.14971000000000001</c:v>
                  </c:pt>
                  <c:pt idx="15">
                    <c:v>0.44291000000000003</c:v>
                  </c:pt>
                  <c:pt idx="16">
                    <c:v>0.20147000000000001</c:v>
                  </c:pt>
                </c:numCache>
              </c:numRef>
            </c:minus>
          </c:errBars>
          <c:cat>
            <c:multiLvlStrRef>
              <c:f>'[Resultat Faktor 6.xlsx]Ark1'!$A$2:$B$18</c:f>
              <c:multiLvlStrCache>
                <c:ptCount val="17"/>
                <c:lvl>
                  <c:pt idx="0">
                    <c:v>9</c:v>
                  </c:pt>
                  <c:pt idx="1">
                    <c:v>12</c:v>
                  </c:pt>
                  <c:pt idx="2">
                    <c:v>15</c:v>
                  </c:pt>
                  <c:pt idx="3">
                    <c:v>8</c:v>
                  </c:pt>
                  <c:pt idx="4">
                    <c:v>7</c:v>
                  </c:pt>
                  <c:pt idx="5">
                    <c:v>5</c:v>
                  </c:pt>
                  <c:pt idx="6">
                    <c:v>269</c:v>
                  </c:pt>
                  <c:pt idx="7">
                    <c:v>210</c:v>
                  </c:pt>
                  <c:pt idx="8">
                    <c:v>3</c:v>
                  </c:pt>
                  <c:pt idx="9">
                    <c:v>52</c:v>
                  </c:pt>
                  <c:pt idx="10">
                    <c:v>26</c:v>
                  </c:pt>
                  <c:pt idx="11">
                    <c:v>14</c:v>
                  </c:pt>
                  <c:pt idx="12">
                    <c:v>12</c:v>
                  </c:pt>
                  <c:pt idx="13">
                    <c:v>24</c:v>
                  </c:pt>
                  <c:pt idx="14">
                    <c:v>22</c:v>
                  </c:pt>
                  <c:pt idx="15">
                    <c:v>8</c:v>
                  </c:pt>
                  <c:pt idx="16">
                    <c:v>17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'[Resultat Faktor 6.xlsx]Ark1'!$C$2:$C$18</c:f>
              <c:numCache>
                <c:formatCode>General</c:formatCode>
                <c:ptCount val="17"/>
                <c:pt idx="0">
                  <c:v>2.1333299999999999</c:v>
                </c:pt>
                <c:pt idx="1">
                  <c:v>1.18611</c:v>
                </c:pt>
                <c:pt idx="2">
                  <c:v>1.3333299999999999</c:v>
                </c:pt>
                <c:pt idx="3">
                  <c:v>2.6666699999999999</c:v>
                </c:pt>
                <c:pt idx="4">
                  <c:v>1.1976199999999999</c:v>
                </c:pt>
                <c:pt idx="5">
                  <c:v>2.06</c:v>
                </c:pt>
                <c:pt idx="6">
                  <c:v>1.77373</c:v>
                </c:pt>
                <c:pt idx="7">
                  <c:v>1.84897</c:v>
                </c:pt>
                <c:pt idx="8">
                  <c:v>2.0666699999999998</c:v>
                </c:pt>
                <c:pt idx="9">
                  <c:v>1.6352599999999999</c:v>
                </c:pt>
                <c:pt idx="10">
                  <c:v>1.9974400000000001</c:v>
                </c:pt>
                <c:pt idx="11">
                  <c:v>1.14286</c:v>
                </c:pt>
                <c:pt idx="12">
                  <c:v>1.10833</c:v>
                </c:pt>
                <c:pt idx="13">
                  <c:v>1.4909699999999999</c:v>
                </c:pt>
                <c:pt idx="14">
                  <c:v>1.35</c:v>
                </c:pt>
                <c:pt idx="15">
                  <c:v>1.6145799999999999</c:v>
                </c:pt>
                <c:pt idx="16">
                  <c:v>1.84314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8-40E2-A5CA-8041DD805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44816"/>
        <c:axId val="772745600"/>
      </c:barChart>
      <c:catAx>
        <c:axId val="772744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45600"/>
        <c:crosses val="autoZero"/>
        <c:auto val="1"/>
        <c:lblAlgn val="ctr"/>
        <c:lblOffset val="100"/>
        <c:noMultiLvlLbl val="0"/>
      </c:catAx>
      <c:valAx>
        <c:axId val="772745600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44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0.46533</cdr:x>
      <cdr:y>0.17006</cdr:y>
    </cdr:from>
    <cdr:to>
      <cdr:x>0.79733</cdr:x>
      <cdr:y>0.2316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104456" y="753562"/>
          <a:ext cx="2928418" cy="2726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/>
            <a:t>Kruskal</a:t>
          </a:r>
          <a:r>
            <a:rPr lang="nb-NO" sz="1100" b="1" dirty="0"/>
            <a:t>-Wallis, P = 0.0004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0.63682</cdr:x>
      <cdr:y>0.18346</cdr:y>
    </cdr:from>
    <cdr:to>
      <cdr:x>0.96849</cdr:x>
      <cdr:y>0.24548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3180519" y="588066"/>
          <a:ext cx="1656524" cy="19878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>
              <a:solidFill>
                <a:sysClr val="windowText" lastClr="000000"/>
              </a:solidFill>
            </a:rPr>
            <a:t>Kruskal</a:t>
          </a:r>
          <a:r>
            <a:rPr lang="nb-NO" sz="1100" b="1" dirty="0">
              <a:solidFill>
                <a:sysClr val="windowText" lastClr="000000"/>
              </a:solidFill>
            </a:rPr>
            <a:t>-Wallis, P &lt; 0.0001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å se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nærmere på raseeffekter ble 17 raser sammenlignet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Antall katter per rase er ganske varierende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Orientalske raser er slått sammen, da de i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avlssamenheng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en og same rase. Kattens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morfologisketrekk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avgjør hvem rasebetegnelse den får. Dette ga også mulighet for inkludere flere av disse rasene i studien, da de enkeltvis bestod av for få individer. Siameseren bl.a. er en rase som hører under orientalske raser, men da Siameseren har blitt studert tidligere valgte vi å se på den som en egen rase.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 av 22 atferdsegenskaper gi signifikanteffekt av rase.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har gjort et lite utvalg av atferdsegenskaper som  jeg ønsker å presentere for dere fra resultatene: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7970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53ED1-8B00-48C6-A3FE-3F9C110EA9DE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95587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88" name="Rectangle 3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12</a:t>
            </a:r>
          </a:p>
        </p:txBody>
      </p:sp>
      <p:sp>
        <p:nvSpPr>
          <p:cNvPr id="195589" name="Rectangle 4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0" name="Rectangle 5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1" name="Rectangle 6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2" name="Rectangle 7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12</a:t>
            </a:r>
          </a:p>
        </p:txBody>
      </p:sp>
      <p:sp>
        <p:nvSpPr>
          <p:cNvPr id="195593" name="Rectangle 8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4" name="Rectangle 9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5" name="Rectangle 10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6" name="Rectangle 11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5597" name="Rectangle 12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8" name="Rectangle 13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599" name="Rectangle 14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0" name="Rectangle 15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5601" name="Rectangle 16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2" name="Rectangle 17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3" name="Rectangle 18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4" name="Rectangle 19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5605" name="Rectangle 20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6" name="Rectangle 21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7" name="Rectangle 22"/>
          <p:cNvSpPr>
            <a:spLocks noChangeArrowheads="1"/>
          </p:cNvSpPr>
          <p:nvPr/>
        </p:nvSpPr>
        <p:spPr bwMode="auto">
          <a:xfrm>
            <a:off x="3852016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08" name="Rectangle 23"/>
          <p:cNvSpPr>
            <a:spLocks noChangeArrowheads="1"/>
          </p:cNvSpPr>
          <p:nvPr/>
        </p:nvSpPr>
        <p:spPr bwMode="auto">
          <a:xfrm>
            <a:off x="3852016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5609" name="Rectangle 24"/>
          <p:cNvSpPr>
            <a:spLocks noChangeArrowheads="1"/>
          </p:cNvSpPr>
          <p:nvPr/>
        </p:nvSpPr>
        <p:spPr bwMode="auto">
          <a:xfrm>
            <a:off x="0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10" name="Rectangle 25"/>
          <p:cNvSpPr>
            <a:spLocks noChangeArrowheads="1"/>
          </p:cNvSpPr>
          <p:nvPr/>
        </p:nvSpPr>
        <p:spPr bwMode="auto">
          <a:xfrm>
            <a:off x="0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11" name="Rectangle 26"/>
          <p:cNvSpPr>
            <a:spLocks noChangeArrowheads="1"/>
          </p:cNvSpPr>
          <p:nvPr/>
        </p:nvSpPr>
        <p:spPr bwMode="auto">
          <a:xfrm>
            <a:off x="3852016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12" name="Rectangle 27"/>
          <p:cNvSpPr>
            <a:spLocks noChangeArrowheads="1"/>
          </p:cNvSpPr>
          <p:nvPr/>
        </p:nvSpPr>
        <p:spPr bwMode="auto">
          <a:xfrm>
            <a:off x="3852016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5613" name="Rectangle 28"/>
          <p:cNvSpPr>
            <a:spLocks noChangeArrowheads="1"/>
          </p:cNvSpPr>
          <p:nvPr/>
        </p:nvSpPr>
        <p:spPr bwMode="auto">
          <a:xfrm>
            <a:off x="0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14" name="Rectangle 29"/>
          <p:cNvSpPr>
            <a:spLocks noChangeArrowheads="1"/>
          </p:cNvSpPr>
          <p:nvPr/>
        </p:nvSpPr>
        <p:spPr bwMode="auto">
          <a:xfrm>
            <a:off x="0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5615" name="Rectangle 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871538"/>
            <a:ext cx="4625975" cy="3470275"/>
          </a:xfrm>
          <a:ln w="12700" cap="flat">
            <a:solidFill>
              <a:schemeClr val="tx1"/>
            </a:solidFill>
          </a:ln>
        </p:spPr>
      </p:sp>
      <p:sp>
        <p:nvSpPr>
          <p:cNvPr id="195616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906357" y="4722047"/>
            <a:ext cx="4984962" cy="3655278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35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signifiknat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effekt av raser på 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aggresjon mot andre katter i husstanden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Gjennomsnittelig er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abyssiner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rasen som oftest vise aggresjon mot andre katter i husstanden, men atferdstrekket vises ”sjelden”. 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den Amerikanske studien blir Bengal karakterisert som den absolutt mest aggressive rase mot andre katter, men i mine resultater fremstilles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bengalen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 en særdeles liten aggressiv katt.</a:t>
            </a:r>
          </a:p>
          <a:p>
            <a:pPr>
              <a:buFont typeface="Arial" pitchFamily="34" charset="0"/>
              <a:buNone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Perser og Maine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Coon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gjennomsnittelig de mint aggressive rasen mot andre katter i husstanden og viser atferdstrekket tilnærmet ”aldri”. </a:t>
            </a:r>
          </a:p>
          <a:p>
            <a:pPr>
              <a:buFont typeface="Arial" pitchFamily="34" charset="0"/>
              <a:buNone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vi ser er det  svært lite aggresjon mot andre katter i husstanden blant de forskjellige rasene i mine resultater. Jeg antar at en av årsakene til dette, først og fremst når det gjelder rasekattene, er at kattene som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oftes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vokser opp i ett multikattehold. De fleste katteoppdrettere har gjerne flere katter i forskjellige aldere og kjønn. På denne måten vil kattunger som blir født inn i et slikt miljø få viktig sosial erfaring som kan være med på å redusere aggresjon mot andre katter på et senere tidspunkt i livet. Det er også naturlig å anta at lite aggresjon mot andre katter også blir vektlagt i avlen, da det vil være ugunstig for katteoppdretter å ha katter som er svært dominerende/ukomfortabel rundt andre katter både i hjemmet og på katteutstilling.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5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signifiknat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effekt av raser på 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aggresjon mot andre katter i husstanden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Gjennomsnittelig er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abyssiner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rasen som oftest vise aggresjon mot andre katter i husstanden, men atferdstrekket vises ”sjelden”. </a:t>
            </a: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den Amerikanske studien blir Bengal karakterisert som den absolutt mest aggressive rase mot andre katter, men i mine resultater fremstilles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bengalen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som en særdeles liten aggressiv katt.</a:t>
            </a:r>
          </a:p>
          <a:p>
            <a:pPr>
              <a:buFont typeface="Arial" pitchFamily="34" charset="0"/>
              <a:buNone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Perser og Maine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Coon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gjennomsnittelig de mint aggressive rasen mot andre katter i husstanden og viser atferdstrekket tilnærmet ”aldri”. </a:t>
            </a:r>
          </a:p>
          <a:p>
            <a:pPr>
              <a:buFont typeface="Arial" pitchFamily="34" charset="0"/>
              <a:buNone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 vi ser er det  svært lite aggresjon mot andre katter i husstanden blant de forskjellige rasene i mine resultater. Jeg antar at en av årsakene til dette, først og fremst når det gjelder rasekattene, er at kattene som </a:t>
            </a:r>
            <a:r>
              <a:rPr lang="nb-NO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oftes</a:t>
            </a: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vokser opp i ett multikattehold. De fleste katteoppdrettere har gjerne flere katter i forskjellige aldere og kjønn. På denne måten vil kattunger som blir født inn i et slikt miljø få viktig sosial erfaring som kan være med på å redusere aggresjon mot andre katter på et senere tidspunkt i livet. Det er også naturlig å anta at lite aggresjon mot andre katter også blir vektlagt i avlen, da det vil være ugunstig for katteoppdretter å ha katter som er svært dominerende/ukomfortabel rundt andre katter både i hjemmet og på katteutstilling.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>
                <a:solidFill>
                  <a:prstClr val="black"/>
                </a:solidFill>
              </a:rPr>
              <a:pPr/>
              <a:t>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442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DAAEE-CA11-466C-8A13-CA0A49EAF310}" type="slidenum">
              <a:rPr lang="nb-NO" smtClean="0">
                <a:solidFill>
                  <a:prstClr val="black"/>
                </a:solidFill>
              </a:rPr>
              <a:pPr/>
              <a:t>6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196611" name="Rectangle 2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2" name="Rectangle 3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12</a:t>
            </a:r>
          </a:p>
        </p:txBody>
      </p:sp>
      <p:sp>
        <p:nvSpPr>
          <p:cNvPr id="196613" name="Rectangle 4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4" name="Rectangle 5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5" name="Rectangle 6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6" name="Rectangle 7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12</a:t>
            </a:r>
          </a:p>
        </p:txBody>
      </p:sp>
      <p:sp>
        <p:nvSpPr>
          <p:cNvPr id="196617" name="Rectangle 8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8" name="Rectangle 9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19" name="Rectangle 10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0" name="Rectangle 11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6621" name="Rectangle 12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2" name="Rectangle 13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3" name="Rectangle 14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4" name="Rectangle 15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6625" name="Rectangle 16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6" name="Rectangle 17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7" name="Rectangle 18"/>
          <p:cNvSpPr>
            <a:spLocks noChangeArrowheads="1"/>
          </p:cNvSpPr>
          <p:nvPr/>
        </p:nvSpPr>
        <p:spPr bwMode="auto">
          <a:xfrm>
            <a:off x="3852016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28" name="Rectangle 19"/>
          <p:cNvSpPr>
            <a:spLocks noChangeArrowheads="1"/>
          </p:cNvSpPr>
          <p:nvPr/>
        </p:nvSpPr>
        <p:spPr bwMode="auto">
          <a:xfrm>
            <a:off x="3852016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6629" name="Rectangle 20"/>
          <p:cNvSpPr>
            <a:spLocks noChangeArrowheads="1"/>
          </p:cNvSpPr>
          <p:nvPr/>
        </p:nvSpPr>
        <p:spPr bwMode="auto">
          <a:xfrm>
            <a:off x="0" y="9428584"/>
            <a:ext cx="2945659" cy="498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0" name="Rectangle 21"/>
          <p:cNvSpPr>
            <a:spLocks noChangeArrowheads="1"/>
          </p:cNvSpPr>
          <p:nvPr/>
        </p:nvSpPr>
        <p:spPr bwMode="auto">
          <a:xfrm>
            <a:off x="0" y="0"/>
            <a:ext cx="2945659" cy="4980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1" name="Rectangle 22"/>
          <p:cNvSpPr>
            <a:spLocks noChangeArrowheads="1"/>
          </p:cNvSpPr>
          <p:nvPr/>
        </p:nvSpPr>
        <p:spPr bwMode="auto">
          <a:xfrm>
            <a:off x="3852016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2" name="Rectangle 23"/>
          <p:cNvSpPr>
            <a:spLocks noChangeArrowheads="1"/>
          </p:cNvSpPr>
          <p:nvPr/>
        </p:nvSpPr>
        <p:spPr bwMode="auto">
          <a:xfrm>
            <a:off x="3852016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6633" name="Rectangle 24"/>
          <p:cNvSpPr>
            <a:spLocks noChangeArrowheads="1"/>
          </p:cNvSpPr>
          <p:nvPr/>
        </p:nvSpPr>
        <p:spPr bwMode="auto">
          <a:xfrm>
            <a:off x="0" y="9449264"/>
            <a:ext cx="2945659" cy="4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4" name="Rectangle 25"/>
          <p:cNvSpPr>
            <a:spLocks noChangeArrowheads="1"/>
          </p:cNvSpPr>
          <p:nvPr/>
        </p:nvSpPr>
        <p:spPr bwMode="auto">
          <a:xfrm>
            <a:off x="0" y="10340"/>
            <a:ext cx="2945659" cy="46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5" name="Rectangle 26"/>
          <p:cNvSpPr>
            <a:spLocks noChangeArrowheads="1"/>
          </p:cNvSpPr>
          <p:nvPr/>
        </p:nvSpPr>
        <p:spPr bwMode="auto">
          <a:xfrm>
            <a:off x="3852016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6" name="Rectangle 27"/>
          <p:cNvSpPr>
            <a:spLocks noChangeArrowheads="1"/>
          </p:cNvSpPr>
          <p:nvPr/>
        </p:nvSpPr>
        <p:spPr bwMode="auto">
          <a:xfrm>
            <a:off x="3852016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 defTabSz="7620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000" i="1">
                <a:solidFill>
                  <a:prstClr val="black"/>
                </a:solidFill>
                <a:latin typeface="Times New Roman" pitchFamily="18" charset="0"/>
                <a:cs typeface="+mn-cs"/>
              </a:rPr>
              <a:t>11</a:t>
            </a:r>
          </a:p>
        </p:txBody>
      </p:sp>
      <p:sp>
        <p:nvSpPr>
          <p:cNvPr id="196637" name="Rectangle 28"/>
          <p:cNvSpPr>
            <a:spLocks noChangeArrowheads="1"/>
          </p:cNvSpPr>
          <p:nvPr/>
        </p:nvSpPr>
        <p:spPr bwMode="auto">
          <a:xfrm>
            <a:off x="0" y="9447540"/>
            <a:ext cx="2945659" cy="4618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8" name="Rectangle 29"/>
          <p:cNvSpPr>
            <a:spLocks noChangeArrowheads="1"/>
          </p:cNvSpPr>
          <p:nvPr/>
        </p:nvSpPr>
        <p:spPr bwMode="auto">
          <a:xfrm>
            <a:off x="0" y="6894"/>
            <a:ext cx="2945659" cy="465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96639" name="Rectangle 3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871538"/>
            <a:ext cx="4625975" cy="3470275"/>
          </a:xfrm>
          <a:ln w="12700" cap="flat">
            <a:solidFill>
              <a:schemeClr val="tx1"/>
            </a:solidFill>
          </a:ln>
        </p:spPr>
      </p:sp>
      <p:sp>
        <p:nvSpPr>
          <p:cNvPr id="196640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906357" y="4722047"/>
            <a:ext cx="4984962" cy="3655278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n-NO">
                <a:solidFill>
                  <a:prstClr val="black"/>
                </a:solidFill>
              </a:rPr>
              <a:t>HFX221 - 2019                                   - Bjarne O. Braastad, NMBU/IHA</a:t>
            </a:r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36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9318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6.wmf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6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feweb.org/wp/breeds/breeds_prf_stn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2061" y="1101099"/>
            <a:ext cx="8010192" cy="1785104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Aggression</a:t>
            </a: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nb-NO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cats</a:t>
            </a:r>
            <a:endParaRPr lang="nb-N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2061" y="3429000"/>
            <a:ext cx="5638800" cy="2176556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818518" cy="615553"/>
          </a:xfrm>
        </p:spPr>
        <p:txBody>
          <a:bodyPr/>
          <a:lstStyle/>
          <a:p>
            <a:r>
              <a:rPr lang="nb-NO" dirty="0"/>
              <a:t>Cat </a:t>
            </a:r>
            <a:r>
              <a:rPr lang="nb-NO" dirty="0" err="1"/>
              <a:t>breed</a:t>
            </a:r>
            <a:r>
              <a:rPr lang="nb-NO" dirty="0"/>
              <a:t> </a:t>
            </a:r>
            <a:r>
              <a:rPr lang="nb-NO" dirty="0" err="1"/>
              <a:t>codes</a:t>
            </a:r>
            <a:r>
              <a:rPr lang="nb-NO" dirty="0"/>
              <a:t> in </a:t>
            </a:r>
            <a:r>
              <a:rPr lang="nb-NO" dirty="0" err="1"/>
              <a:t>figures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31458"/>
              </p:ext>
            </p:extLst>
          </p:nvPr>
        </p:nvGraphicFramePr>
        <p:xfrm>
          <a:off x="1835696" y="1857594"/>
          <a:ext cx="5328592" cy="4242661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EMS Code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name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per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ABY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Abyssinian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BEN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Bengal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Bristish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BUR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Burmese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Cornish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Devon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HCS)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HCL)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Egyptian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MCO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latin typeface="Times New Roman"/>
                          <a:ea typeface="Calibri"/>
                          <a:cs typeface="Times New Roman"/>
                        </a:rPr>
                        <a:t>Maine Coon 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NFO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Norwegian Forest Cat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breeds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Balinese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Seychellois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Persian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RAG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Ragdoll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SBI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Sacred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Birman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Siamese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SIB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Siberian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= 17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N =1137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83568" y="1189203"/>
            <a:ext cx="78843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1300" dirty="0"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Easy-Mind</a:t>
            </a:r>
            <a:r>
              <a:rPr kumimoji="0" lang="nb-NO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System (EMS) is used as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breed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following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figures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EMS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used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internationally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by FIFe,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Cat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Fancier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Society (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Fédération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Internationale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Féline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). </a:t>
            </a:r>
            <a:endParaRPr kumimoji="0" lang="nb-NO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12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3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4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5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6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7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8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49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9650" name="Rectangle 16"/>
          <p:cNvSpPr>
            <a:spLocks noGrp="1" noChangeArrowheads="1"/>
          </p:cNvSpPr>
          <p:nvPr>
            <p:ph type="title"/>
          </p:nvPr>
        </p:nvSpPr>
        <p:spPr>
          <a:xfrm>
            <a:off x="576000" y="188640"/>
            <a:ext cx="5580325" cy="1197764"/>
          </a:xfrm>
          <a:noFill/>
        </p:spPr>
        <p:txBody>
          <a:bodyPr lIns="90488" tIns="44450" rIns="90488" bIns="44450"/>
          <a:lstStyle/>
          <a:p>
            <a:pPr defTabSz="190500" eaLnBrk="1" hangingPunct="1"/>
            <a:r>
              <a:rPr lang="nb-NO" sz="3600" dirty="0" err="1"/>
              <a:t>Aggression</a:t>
            </a:r>
            <a:r>
              <a:rPr lang="nb-NO" sz="3600" dirty="0"/>
              <a:t> and </a:t>
            </a:r>
            <a:r>
              <a:rPr lang="nb-NO" sz="3600" dirty="0" err="1"/>
              <a:t>learning</a:t>
            </a:r>
            <a:r>
              <a:rPr lang="nb-NO" sz="3600" dirty="0"/>
              <a:t> </a:t>
            </a:r>
            <a:br>
              <a:rPr lang="nb-NO" sz="3600" dirty="0"/>
            </a:br>
            <a:r>
              <a:rPr lang="nb-NO" sz="3600" dirty="0"/>
              <a:t>– </a:t>
            </a:r>
            <a:r>
              <a:rPr lang="nb-NO" sz="3600" dirty="0" err="1"/>
              <a:t>learnt</a:t>
            </a:r>
            <a:r>
              <a:rPr lang="nb-NO" sz="3600" dirty="0"/>
              <a:t> </a:t>
            </a:r>
            <a:r>
              <a:rPr lang="nb-NO" sz="3600" dirty="0" err="1"/>
              <a:t>aggression</a:t>
            </a:r>
            <a:endParaRPr lang="nb-NO" sz="3600" dirty="0"/>
          </a:p>
        </p:txBody>
      </p:sp>
      <p:sp>
        <p:nvSpPr>
          <p:cNvPr id="69651" name="Text Box 17"/>
          <p:cNvSpPr txBox="1">
            <a:spLocks noChangeArrowheads="1"/>
          </p:cNvSpPr>
          <p:nvPr/>
        </p:nvSpPr>
        <p:spPr bwMode="auto">
          <a:xfrm>
            <a:off x="576000" y="1557578"/>
            <a:ext cx="8244150" cy="2183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74700" eaLnBrk="1" fontAlgn="auto" hangingPunct="1">
              <a:lnSpc>
                <a:spcPct val="105000"/>
              </a:lnSpc>
              <a:spcBef>
                <a:spcPct val="50000"/>
              </a:spcBef>
              <a:spcAft>
                <a:spcPts val="0"/>
              </a:spcAft>
            </a:pP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Aggressive behaviour is </a:t>
            </a:r>
            <a:r>
              <a:rPr lang="nb-NO" sz="2200" i="1" dirty="0" err="1">
                <a:solidFill>
                  <a:srgbClr val="009D7F"/>
                </a:solidFill>
                <a:latin typeface="Arial"/>
                <a:cs typeface="+mn-cs"/>
              </a:rPr>
              <a:t>self-rewarding</a:t>
            </a:r>
            <a:r>
              <a:rPr lang="nb-NO" sz="2200" dirty="0">
                <a:latin typeface="Arial"/>
                <a:cs typeface="+mn-cs"/>
              </a:rPr>
              <a:t>,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i.e. an animal that succeeds with achieving a goal through aggression tends to show aggression in similar situations later, e.g.:</a:t>
            </a:r>
          </a:p>
          <a:p>
            <a:pPr lvl="1" defTabSz="774700" eaLnBrk="1" fontAlgn="auto" hangingPunct="1">
              <a:lnSpc>
                <a:spcPct val="105000"/>
              </a:lnSpc>
              <a:spcBef>
                <a:spcPct val="50000"/>
              </a:spcBef>
              <a:spcAft>
                <a:spcPts val="0"/>
              </a:spcAft>
              <a:buFontTx/>
              <a:buChar char="•"/>
            </a:pP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 territorial </a:t>
            </a:r>
            <a:r>
              <a:rPr lang="nb-NO" sz="2200" dirty="0" err="1">
                <a:solidFill>
                  <a:prstClr val="black"/>
                </a:solidFill>
                <a:latin typeface="Arial"/>
                <a:cs typeface="+mn-cs"/>
              </a:rPr>
              <a:t>aggression</a:t>
            </a:r>
            <a:endParaRPr lang="nb-NO" sz="2200" dirty="0">
              <a:solidFill>
                <a:prstClr val="black"/>
              </a:solidFill>
              <a:latin typeface="Arial"/>
              <a:cs typeface="+mn-cs"/>
            </a:endParaRPr>
          </a:p>
          <a:p>
            <a:pPr lvl="1" defTabSz="774700" eaLnBrk="1" fontAlgn="auto" hangingPunct="1">
              <a:lnSpc>
                <a:spcPct val="105000"/>
              </a:lnSpc>
              <a:spcBef>
                <a:spcPct val="50000"/>
              </a:spcBef>
              <a:spcAft>
                <a:spcPts val="0"/>
              </a:spcAft>
              <a:buFontTx/>
              <a:buChar char="•"/>
            </a:pP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 </a:t>
            </a:r>
            <a:r>
              <a:rPr lang="nb-NO" sz="2200" dirty="0" err="1">
                <a:solidFill>
                  <a:prstClr val="black"/>
                </a:solidFill>
                <a:latin typeface="Arial"/>
                <a:cs typeface="+mn-cs"/>
              </a:rPr>
              <a:t>aggression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  <a:cs typeface="+mn-cs"/>
              </a:rPr>
              <a:t>towards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  <a:cs typeface="+mn-cs"/>
              </a:rPr>
              <a:t>humans</a:t>
            </a:r>
            <a:endParaRPr lang="nb-NO" sz="22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678930" name="Text Box 18"/>
          <p:cNvSpPr txBox="1">
            <a:spLocks noChangeArrowheads="1"/>
          </p:cNvSpPr>
          <p:nvPr/>
        </p:nvSpPr>
        <p:spPr bwMode="auto">
          <a:xfrm>
            <a:off x="576000" y="3863632"/>
            <a:ext cx="7992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Such behaviour must be </a:t>
            </a:r>
            <a:r>
              <a:rPr lang="nb-NO" sz="2200" i="1" dirty="0">
                <a:solidFill>
                  <a:srgbClr val="009D7F"/>
                </a:solidFill>
                <a:latin typeface="Arial"/>
                <a:cs typeface="+mn-cs"/>
              </a:rPr>
              <a:t>ignored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 or: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	it may in some cases be treated with </a:t>
            </a:r>
            <a:r>
              <a:rPr lang="nb-NO" sz="2200" i="1" dirty="0">
                <a:solidFill>
                  <a:prstClr val="black"/>
                </a:solidFill>
                <a:latin typeface="Arial"/>
                <a:cs typeface="+mn-cs"/>
              </a:rPr>
              <a:t>very mild negative 	feedback</a:t>
            </a:r>
            <a:r>
              <a:rPr lang="nb-NO" sz="2200" dirty="0">
                <a:solidFill>
                  <a:prstClr val="black"/>
                </a:solidFill>
                <a:latin typeface="Arial"/>
                <a:cs typeface="+mn-cs"/>
              </a:rPr>
              <a:t>, like a short spray with a water pistol (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if you 	otherwise have a good social bond with the cat), 	accompanied by </a:t>
            </a:r>
            <a:r>
              <a:rPr lang="nb-NO" sz="2200" i="1" dirty="0">
                <a:solidFill>
                  <a:prstClr val="black"/>
                </a:solidFill>
                <a:latin typeface="Arial"/>
              </a:rPr>
              <a:t>No!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in a loud voice.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nb-NO" sz="2200" dirty="0" err="1">
                <a:solidFill>
                  <a:prstClr val="black"/>
                </a:solidFill>
                <a:latin typeface="Arial"/>
              </a:rPr>
              <a:t>Remember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</a:rPr>
              <a:t>the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</a:rPr>
              <a:t>importance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of </a:t>
            </a:r>
            <a:r>
              <a:rPr lang="nb-NO" sz="2200" i="1" dirty="0">
                <a:solidFill>
                  <a:prstClr val="black"/>
                </a:solidFill>
                <a:latin typeface="Arial"/>
              </a:rPr>
              <a:t>timing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and </a:t>
            </a:r>
            <a:r>
              <a:rPr lang="nb-NO" sz="2200" i="1" dirty="0" err="1">
                <a:solidFill>
                  <a:prstClr val="black"/>
                </a:solidFill>
                <a:latin typeface="Arial"/>
              </a:rPr>
              <a:t>place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</a:t>
            </a:r>
            <a:r>
              <a:rPr lang="nb-NO" sz="2200" dirty="0" err="1">
                <a:solidFill>
                  <a:prstClr val="black"/>
                </a:solidFill>
                <a:latin typeface="Arial"/>
              </a:rPr>
              <a:t>when</a:t>
            </a:r>
            <a:r>
              <a:rPr lang="nb-NO" sz="2200" dirty="0">
                <a:solidFill>
                  <a:prstClr val="black"/>
                </a:solidFill>
                <a:latin typeface="Arial"/>
              </a:rPr>
              <a:t> training.</a:t>
            </a:r>
            <a:endParaRPr lang="nb-NO" sz="22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21" name="Plassholder for dato 4"/>
          <p:cNvSpPr txBox="1">
            <a:spLocks/>
          </p:cNvSpPr>
          <p:nvPr/>
        </p:nvSpPr>
        <p:spPr>
          <a:xfrm>
            <a:off x="5334000" y="6385641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009D7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nb-NO" dirty="0"/>
              <a:t>Norwegian </a:t>
            </a:r>
            <a:r>
              <a:rPr lang="nb-NO" dirty="0" err="1"/>
              <a:t>University</a:t>
            </a:r>
            <a:r>
              <a:rPr lang="nb-NO" dirty="0"/>
              <a:t> of Life sciences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19863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63607"/>
            <a:ext cx="6818518" cy="1107996"/>
          </a:xfrm>
        </p:spPr>
        <p:txBody>
          <a:bodyPr/>
          <a:lstStyle/>
          <a:p>
            <a:r>
              <a:rPr lang="nb-NO" sz="3600" dirty="0" err="1"/>
              <a:t>Aggression</a:t>
            </a:r>
            <a:r>
              <a:rPr lang="nb-NO" sz="3600" dirty="0"/>
              <a:t> </a:t>
            </a:r>
            <a:r>
              <a:rPr lang="nb-NO" sz="3600" dirty="0" err="1"/>
              <a:t>towards</a:t>
            </a:r>
            <a:r>
              <a:rPr lang="nb-NO" sz="3600" dirty="0"/>
              <a:t> </a:t>
            </a:r>
            <a:r>
              <a:rPr lang="nb-NO" sz="3600" dirty="0" err="1"/>
              <a:t>other</a:t>
            </a:r>
            <a:r>
              <a:rPr lang="nb-NO" sz="3600" dirty="0"/>
              <a:t> household </a:t>
            </a:r>
            <a:r>
              <a:rPr lang="nb-NO" sz="3600" dirty="0" err="1"/>
              <a:t>cats</a:t>
            </a:r>
            <a:r>
              <a:rPr lang="nb-NO" sz="36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18812" y="4238390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12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965631"/>
              </p:ext>
            </p:extLst>
          </p:nvPr>
        </p:nvGraphicFramePr>
        <p:xfrm>
          <a:off x="-576128" y="1025364"/>
          <a:ext cx="8820536" cy="4359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929980" y="4369195"/>
            <a:ext cx="7488832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884" y="2047901"/>
            <a:ext cx="2238012" cy="1678509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BEFF0C-CA71-4D37-9FA0-2DDEF231612F}"/>
              </a:ext>
            </a:extLst>
          </p:cNvPr>
          <p:cNvSpPr txBox="1"/>
          <p:nvPr/>
        </p:nvSpPr>
        <p:spPr>
          <a:xfrm>
            <a:off x="467544" y="5889227"/>
            <a:ext cx="8280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2014. Behavioural </a:t>
            </a:r>
            <a:r>
              <a:rPr lang="nb-NO" sz="1100" dirty="0" err="1"/>
              <a:t>characteristics</a:t>
            </a:r>
            <a:r>
              <a:rPr lang="nb-NO" sz="1100" dirty="0"/>
              <a:t> of </a:t>
            </a:r>
            <a:r>
              <a:rPr lang="nb-NO" sz="1100" dirty="0" err="1"/>
              <a:t>pedigree</a:t>
            </a:r>
            <a:r>
              <a:rPr lang="nb-NO" sz="1100" dirty="0"/>
              <a:t> </a:t>
            </a:r>
            <a:r>
              <a:rPr lang="nb-NO" sz="1100" dirty="0" err="1"/>
              <a:t>cats</a:t>
            </a:r>
            <a:r>
              <a:rPr lang="nb-NO" sz="1100" dirty="0"/>
              <a:t> in Norway. MSc thesis, Norwegian University of Life Sciences)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EBF0CB9-801E-4A2A-B3ED-8176817E3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036" y="5384941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</a:t>
            </a:r>
            <a:r>
              <a:rPr lang="nb-NO" sz="1000" b="1" dirty="0" err="1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Seldom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3= </a:t>
            </a:r>
            <a:r>
              <a:rPr lang="nb-NO" sz="1000" b="1" dirty="0" err="1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 and </a:t>
            </a:r>
            <a:r>
              <a:rPr lang="nb-NO" sz="1000" b="1" dirty="0" err="1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</a:t>
            </a:r>
            <a:r>
              <a:rPr lang="nb-NO" sz="1000" b="1" dirty="0" err="1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Often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5 = </a:t>
            </a:r>
            <a:r>
              <a:rPr lang="nb-NO" sz="1000" b="1" dirty="0" err="1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Allways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7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tel 1"/>
          <p:cNvSpPr>
            <a:spLocks noGrp="1"/>
          </p:cNvSpPr>
          <p:nvPr>
            <p:ph type="title"/>
          </p:nvPr>
        </p:nvSpPr>
        <p:spPr>
          <a:xfrm>
            <a:off x="593481" y="526594"/>
            <a:ext cx="7979019" cy="553998"/>
          </a:xfrm>
        </p:spPr>
        <p:txBody>
          <a:bodyPr/>
          <a:lstStyle/>
          <a:p>
            <a:r>
              <a:rPr lang="nb-NO" sz="3600" dirty="0" err="1"/>
              <a:t>Aggression</a:t>
            </a:r>
            <a:r>
              <a:rPr lang="nb-NO" sz="3600" dirty="0"/>
              <a:t> </a:t>
            </a:r>
            <a:r>
              <a:rPr lang="nb-NO" sz="3600" dirty="0" err="1"/>
              <a:t>among</a:t>
            </a:r>
            <a:r>
              <a:rPr lang="nb-NO" sz="3600" dirty="0"/>
              <a:t> </a:t>
            </a:r>
            <a:r>
              <a:rPr lang="nb-NO" sz="3600" dirty="0" err="1"/>
              <a:t>indoor</a:t>
            </a:r>
            <a:r>
              <a:rPr lang="nb-NO" sz="3600" dirty="0"/>
              <a:t> </a:t>
            </a:r>
            <a:r>
              <a:rPr lang="nb-NO" sz="3600" dirty="0" err="1"/>
              <a:t>cats</a:t>
            </a:r>
            <a:endParaRPr lang="nb-NO" sz="3600" dirty="0"/>
          </a:p>
        </p:txBody>
      </p:sp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582127" y="1268565"/>
            <a:ext cx="8371007" cy="4608512"/>
          </a:xfrm>
        </p:spPr>
        <p:txBody>
          <a:bodyPr/>
          <a:lstStyle/>
          <a:p>
            <a:pPr marL="0" indent="0">
              <a:buNone/>
            </a:pPr>
            <a:r>
              <a:rPr lang="nb-NO" sz="2200" b="1" dirty="0">
                <a:solidFill>
                  <a:schemeClr val="tx1"/>
                </a:solidFill>
              </a:rPr>
              <a:t>Aggression can occur for many reasons:</a:t>
            </a:r>
          </a:p>
          <a:p>
            <a:pPr marL="0" indent="0">
              <a:buNone/>
            </a:pPr>
            <a:endParaRPr lang="nb-NO" sz="2200" b="1" dirty="0">
              <a:solidFill>
                <a:schemeClr val="tx1"/>
              </a:solidFill>
            </a:endParaRPr>
          </a:p>
          <a:p>
            <a:r>
              <a:rPr lang="nb-NO" sz="1800" b="1" dirty="0" err="1"/>
              <a:t>Competition</a:t>
            </a:r>
            <a:r>
              <a:rPr lang="nb-NO" sz="1800" b="1" dirty="0"/>
              <a:t> for </a:t>
            </a:r>
            <a:r>
              <a:rPr lang="nb-NO" sz="1800" b="1" dirty="0" err="1"/>
              <a:t>resources</a:t>
            </a:r>
            <a:r>
              <a:rPr lang="nb-NO" sz="1800" dirty="0">
                <a:solidFill>
                  <a:schemeClr val="tx1"/>
                </a:solidFill>
              </a:rPr>
              <a:t> – </a:t>
            </a:r>
            <a:r>
              <a:rPr lang="nb-NO" sz="1800" dirty="0" err="1">
                <a:solidFill>
                  <a:schemeClr val="tx1"/>
                </a:solidFill>
              </a:rPr>
              <a:t>food</a:t>
            </a:r>
            <a:r>
              <a:rPr lang="nb-NO" sz="1800" dirty="0">
                <a:solidFill>
                  <a:schemeClr val="tx1"/>
                </a:solidFill>
              </a:rPr>
              <a:t>, </a:t>
            </a:r>
            <a:r>
              <a:rPr lang="nb-NO" sz="1800" dirty="0" err="1">
                <a:solidFill>
                  <a:schemeClr val="tx1"/>
                </a:solidFill>
              </a:rPr>
              <a:t>resting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place</a:t>
            </a:r>
            <a:r>
              <a:rPr lang="nb-NO" sz="1800" dirty="0">
                <a:solidFill>
                  <a:schemeClr val="tx1"/>
                </a:solidFill>
              </a:rPr>
              <a:t>, </a:t>
            </a:r>
            <a:r>
              <a:rPr lang="nb-NO" sz="1800" dirty="0" err="1">
                <a:solidFill>
                  <a:schemeClr val="tx1"/>
                </a:solidFill>
              </a:rPr>
              <a:t>humans</a:t>
            </a:r>
            <a:r>
              <a:rPr lang="nb-NO" sz="1800" dirty="0">
                <a:solidFill>
                  <a:schemeClr val="tx1"/>
                </a:solidFill>
              </a:rPr>
              <a:t>, </a:t>
            </a:r>
            <a:r>
              <a:rPr lang="nb-NO" sz="1800" dirty="0" err="1">
                <a:solidFill>
                  <a:schemeClr val="tx1"/>
                </a:solidFill>
              </a:rPr>
              <a:t>cat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toilet</a:t>
            </a:r>
            <a:r>
              <a:rPr lang="nb-NO" sz="1800" dirty="0">
                <a:solidFill>
                  <a:schemeClr val="tx1"/>
                </a:solidFill>
              </a:rPr>
              <a:t>, a fertile </a:t>
            </a:r>
            <a:r>
              <a:rPr lang="nb-NO" sz="1800" dirty="0" err="1">
                <a:solidFill>
                  <a:schemeClr val="tx1"/>
                </a:solidFill>
              </a:rPr>
              <a:t>female</a:t>
            </a:r>
            <a:r>
              <a:rPr lang="nb-NO" sz="1800" dirty="0">
                <a:solidFill>
                  <a:schemeClr val="tx1"/>
                </a:solidFill>
              </a:rPr>
              <a:t>, etc. </a:t>
            </a:r>
          </a:p>
          <a:p>
            <a:r>
              <a:rPr lang="nb-NO" sz="1800" b="1" dirty="0"/>
              <a:t>Insecurity</a:t>
            </a:r>
            <a:r>
              <a:rPr lang="nb-NO" sz="1800" dirty="0">
                <a:solidFill>
                  <a:schemeClr val="tx1"/>
                </a:solidFill>
              </a:rPr>
              <a:t>, because some individuals stay too close</a:t>
            </a:r>
          </a:p>
          <a:p>
            <a:r>
              <a:rPr lang="nb-NO" sz="1800" b="1" dirty="0">
                <a:solidFill>
                  <a:schemeClr val="tx1"/>
                </a:solidFill>
              </a:rPr>
              <a:t>Conflicts with neighbouring cats outdoors </a:t>
            </a:r>
            <a:r>
              <a:rPr lang="nb-NO" sz="1800" dirty="0"/>
              <a:t>may result in redirected aggression indoors</a:t>
            </a:r>
            <a:r>
              <a:rPr lang="nb-NO" sz="1800" dirty="0">
                <a:solidFill>
                  <a:schemeClr val="tx1"/>
                </a:solidFill>
              </a:rPr>
              <a:t>.</a:t>
            </a:r>
          </a:p>
          <a:p>
            <a:r>
              <a:rPr lang="nb-NO" sz="1800" dirty="0">
                <a:solidFill>
                  <a:schemeClr val="tx1"/>
                </a:solidFill>
              </a:rPr>
              <a:t>A</a:t>
            </a:r>
            <a:r>
              <a:rPr lang="nb-NO" sz="1800" b="1" dirty="0">
                <a:solidFill>
                  <a:schemeClr val="tx1"/>
                </a:solidFill>
              </a:rPr>
              <a:t> pregnant female cat </a:t>
            </a:r>
            <a:r>
              <a:rPr lang="nb-NO" sz="1800" dirty="0"/>
              <a:t>c</a:t>
            </a:r>
            <a:r>
              <a:rPr lang="nb-NO" sz="1800" dirty="0">
                <a:solidFill>
                  <a:schemeClr val="tx1"/>
                </a:solidFill>
              </a:rPr>
              <a:t>an become aggressive towards individuals </a:t>
            </a:r>
            <a:r>
              <a:rPr lang="en-US" sz="1800" dirty="0"/>
              <a:t>she is insecure about</a:t>
            </a:r>
            <a:r>
              <a:rPr lang="nb-NO" sz="1800" dirty="0">
                <a:solidFill>
                  <a:schemeClr val="tx1"/>
                </a:solidFill>
              </a:rPr>
              <a:t>. </a:t>
            </a:r>
          </a:p>
          <a:p>
            <a:r>
              <a:rPr lang="nb-NO" sz="1800" b="1" dirty="0"/>
              <a:t>‘Pathways’ in the apartment</a:t>
            </a:r>
            <a:r>
              <a:rPr lang="nb-NO" sz="1800" b="1" dirty="0">
                <a:solidFill>
                  <a:schemeClr val="tx1"/>
                </a:solidFill>
              </a:rPr>
              <a:t> </a:t>
            </a:r>
            <a:r>
              <a:rPr lang="nb-NO" sz="1800" dirty="0">
                <a:solidFill>
                  <a:schemeClr val="tx1"/>
                </a:solidFill>
              </a:rPr>
              <a:t>making it necessary to pass another cat too closely – avoid resting places that are too close to pathways.</a:t>
            </a:r>
          </a:p>
          <a:p>
            <a:r>
              <a:rPr lang="nb-NO" sz="1800" b="1" dirty="0" err="1">
                <a:solidFill>
                  <a:schemeClr val="tx1"/>
                </a:solidFill>
              </a:rPr>
              <a:t>Pain-induced</a:t>
            </a:r>
            <a:r>
              <a:rPr lang="nb-NO" sz="1800" b="1" dirty="0">
                <a:solidFill>
                  <a:schemeClr val="tx1"/>
                </a:solidFill>
              </a:rPr>
              <a:t> </a:t>
            </a:r>
            <a:r>
              <a:rPr lang="nb-NO" sz="1800" b="1" dirty="0" err="1">
                <a:solidFill>
                  <a:schemeClr val="tx1"/>
                </a:solidFill>
              </a:rPr>
              <a:t>aggression</a:t>
            </a:r>
            <a:r>
              <a:rPr lang="nb-NO" sz="1800" b="1" dirty="0">
                <a:solidFill>
                  <a:schemeClr val="tx1"/>
                </a:solidFill>
              </a:rPr>
              <a:t> </a:t>
            </a:r>
            <a:r>
              <a:rPr lang="nb-NO" sz="1800" dirty="0">
                <a:solidFill>
                  <a:schemeClr val="tx1"/>
                </a:solidFill>
              </a:rPr>
              <a:t>by </a:t>
            </a:r>
            <a:r>
              <a:rPr lang="nb-NO" sz="1800" dirty="0" err="1">
                <a:solidFill>
                  <a:schemeClr val="tx1"/>
                </a:solidFill>
              </a:rPr>
              <a:t>physical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contact</a:t>
            </a:r>
            <a:r>
              <a:rPr lang="nb-NO" sz="1800" dirty="0">
                <a:solidFill>
                  <a:schemeClr val="tx1"/>
                </a:solidFill>
              </a:rPr>
              <a:t>, </a:t>
            </a:r>
            <a:r>
              <a:rPr lang="nb-NO" sz="1800" dirty="0" err="1">
                <a:solidFill>
                  <a:schemeClr val="tx1"/>
                </a:solidFill>
              </a:rPr>
              <a:t>if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injured</a:t>
            </a:r>
            <a:r>
              <a:rPr lang="nb-NO" sz="1800" dirty="0">
                <a:solidFill>
                  <a:schemeClr val="tx1"/>
                </a:solidFill>
              </a:rPr>
              <a:t> or </a:t>
            </a:r>
            <a:r>
              <a:rPr lang="nb-NO" sz="1800" dirty="0" err="1">
                <a:solidFill>
                  <a:schemeClr val="tx1"/>
                </a:solidFill>
              </a:rPr>
              <a:t>diseased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</a:p>
          <a:p>
            <a:r>
              <a:rPr lang="nb-NO" sz="1800" dirty="0" err="1">
                <a:solidFill>
                  <a:schemeClr val="tx1"/>
                </a:solidFill>
              </a:rPr>
              <a:t>Some</a:t>
            </a:r>
            <a:r>
              <a:rPr lang="nb-NO" sz="1800" dirty="0">
                <a:solidFill>
                  <a:schemeClr val="tx1"/>
                </a:solidFill>
              </a:rPr>
              <a:t> male </a:t>
            </a:r>
            <a:r>
              <a:rPr lang="nb-NO" sz="1800" dirty="0" err="1">
                <a:solidFill>
                  <a:schemeClr val="tx1"/>
                </a:solidFill>
              </a:rPr>
              <a:t>cats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can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/>
              <a:t>develop</a:t>
            </a:r>
            <a:r>
              <a:rPr lang="nb-NO" sz="1800" dirty="0"/>
              <a:t> </a:t>
            </a:r>
            <a:r>
              <a:rPr lang="nb-NO" sz="1800" dirty="0" err="1"/>
              <a:t>into</a:t>
            </a:r>
            <a:r>
              <a:rPr lang="nb-NO" sz="1800" dirty="0"/>
              <a:t> </a:t>
            </a:r>
            <a:r>
              <a:rPr lang="nb-NO" sz="1800" b="1" dirty="0"/>
              <a:t>‘</a:t>
            </a:r>
            <a:r>
              <a:rPr lang="nb-NO" sz="1800" b="1" dirty="0" err="1"/>
              <a:t>psychopats</a:t>
            </a:r>
            <a:r>
              <a:rPr lang="nb-NO" sz="1800" b="1" dirty="0"/>
              <a:t>’</a:t>
            </a:r>
            <a:r>
              <a:rPr lang="nb-NO" sz="1800" dirty="0"/>
              <a:t>, e.g. by </a:t>
            </a:r>
            <a:r>
              <a:rPr lang="nb-NO" sz="1800" dirty="0" err="1"/>
              <a:t>learnt</a:t>
            </a:r>
            <a:r>
              <a:rPr lang="nb-NO" sz="1800" dirty="0"/>
              <a:t> </a:t>
            </a:r>
            <a:r>
              <a:rPr lang="nb-NO" sz="1800" dirty="0" err="1"/>
              <a:t>aggression</a:t>
            </a:r>
            <a:r>
              <a:rPr lang="nb-NO" sz="1800" dirty="0"/>
              <a:t>.</a:t>
            </a:r>
          </a:p>
          <a:p>
            <a:r>
              <a:rPr lang="nb-NO" sz="1800" dirty="0">
                <a:solidFill>
                  <a:schemeClr val="tx1"/>
                </a:solidFill>
              </a:rPr>
              <a:t>Yet it is amazing that, indoors, many cats get along purr-fectly!  </a:t>
            </a:r>
          </a:p>
          <a:p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6000" y="19330"/>
            <a:ext cx="1738000" cy="1303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125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6460" y="160763"/>
            <a:ext cx="7810400" cy="1107996"/>
          </a:xfrm>
        </p:spPr>
        <p:txBody>
          <a:bodyPr/>
          <a:lstStyle/>
          <a:p>
            <a:r>
              <a:rPr lang="nb-NO" sz="3600" dirty="0"/>
              <a:t>Aggression towards dogs – </a:t>
            </a:r>
            <a:br>
              <a:rPr lang="nb-NO" sz="3600" dirty="0"/>
            </a:br>
            <a:r>
              <a:rPr lang="nb-NO" sz="3600" dirty="0"/>
              <a:t>fear-conditioned aggression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49853" y="4450323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1100" dirty="0" err="1">
                <a:solidFill>
                  <a:prstClr val="black"/>
                </a:solidFill>
                <a:latin typeface="Arial"/>
                <a:cs typeface="+mn-cs"/>
              </a:rPr>
              <a:t>mean</a:t>
            </a:r>
            <a:endParaRPr lang="nb-NO" sz="110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aphicFrame>
        <p:nvGraphicFramePr>
          <p:cNvPr id="9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330356"/>
              </p:ext>
            </p:extLst>
          </p:nvPr>
        </p:nvGraphicFramePr>
        <p:xfrm>
          <a:off x="0" y="1340768"/>
          <a:ext cx="8676456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043608" y="4593600"/>
            <a:ext cx="7375204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935" y="2276872"/>
            <a:ext cx="1309378" cy="161464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275E89B0-46A8-452E-A600-0D435E22D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000" y="1365701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A0180F-7C26-4B51-BA7D-E2EEC58962C1}"/>
              </a:ext>
            </a:extLst>
          </p:cNvPr>
          <p:cNvSpPr txBox="1"/>
          <p:nvPr/>
        </p:nvSpPr>
        <p:spPr>
          <a:xfrm>
            <a:off x="467544" y="5805269"/>
            <a:ext cx="8280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University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250690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7" name="Rectangle 9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8" name="Rectangle 10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69" name="Rectangle 11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70" name="Rectangle 1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71" name="Rectangle 1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72" name="Rectangle 1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73" name="Rectangle 1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70674" name="Rectangle 16"/>
          <p:cNvSpPr>
            <a:spLocks noGrp="1" noChangeArrowheads="1"/>
          </p:cNvSpPr>
          <p:nvPr>
            <p:ph type="title"/>
          </p:nvPr>
        </p:nvSpPr>
        <p:spPr>
          <a:xfrm>
            <a:off x="576000" y="422544"/>
            <a:ext cx="8099688" cy="705321"/>
          </a:xfrm>
          <a:noFill/>
        </p:spPr>
        <p:txBody>
          <a:bodyPr lIns="90488" tIns="44450" rIns="90488" bIns="44450"/>
          <a:lstStyle/>
          <a:p>
            <a:pPr defTabSz="190500" eaLnBrk="1" hangingPunct="1"/>
            <a:r>
              <a:rPr lang="nb-NO" sz="3600" dirty="0" err="1"/>
              <a:t>Aggression</a:t>
            </a:r>
            <a:r>
              <a:rPr lang="nb-NO" sz="3600" dirty="0"/>
              <a:t> </a:t>
            </a:r>
            <a:r>
              <a:rPr lang="nb-NO" sz="3600" dirty="0" err="1"/>
              <a:t>between</a:t>
            </a:r>
            <a:r>
              <a:rPr lang="nb-NO" sz="3600" dirty="0"/>
              <a:t> male </a:t>
            </a:r>
            <a:r>
              <a:rPr lang="nb-NO" sz="3600" dirty="0" err="1"/>
              <a:t>cats</a:t>
            </a:r>
            <a:r>
              <a:rPr lang="nb-NO" dirty="0">
                <a:solidFill>
                  <a:srgbClr val="3F5600"/>
                </a:solidFill>
              </a:rPr>
              <a:t>							</a:t>
            </a:r>
            <a:endParaRPr lang="nb-NO" sz="2000" b="0" dirty="0">
              <a:solidFill>
                <a:srgbClr val="3F5600"/>
              </a:solidFill>
            </a:endParaRPr>
          </a:p>
        </p:txBody>
      </p:sp>
      <p:sp>
        <p:nvSpPr>
          <p:cNvPr id="70675" name="Text Box 17"/>
          <p:cNvSpPr txBox="1">
            <a:spLocks noChangeArrowheads="1"/>
          </p:cNvSpPr>
          <p:nvPr/>
        </p:nvSpPr>
        <p:spPr bwMode="auto">
          <a:xfrm>
            <a:off x="548219" y="1356725"/>
            <a:ext cx="841130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U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sually normal, if females in heat are around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Some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‘</a:t>
            </a:r>
            <a:r>
              <a:rPr lang="en-GB" sz="2000" dirty="0" err="1">
                <a:solidFill>
                  <a:prstClr val="black"/>
                </a:solidFill>
                <a:latin typeface="Arial"/>
                <a:cs typeface="+mn-cs"/>
              </a:rPr>
              <a:t>psychopats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’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exist.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>
                <a:srgbClr val="E1A200"/>
              </a:buClr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lang="en-GB" sz="2000" u="sng" dirty="0">
                <a:solidFill>
                  <a:prstClr val="black"/>
                </a:solidFill>
                <a:latin typeface="Arial"/>
              </a:rPr>
              <a:t>Some possible measures if it becomes too extreme</a:t>
            </a:r>
            <a:r>
              <a:rPr lang="en-GB" sz="2000" u="sng" dirty="0">
                <a:solidFill>
                  <a:prstClr val="black"/>
                </a:solidFill>
                <a:latin typeface="Arial"/>
                <a:cs typeface="+mn-cs"/>
              </a:rPr>
              <a:t>:</a:t>
            </a:r>
          </a:p>
          <a:p>
            <a:pPr lvl="1" indent="-190500" defTabSz="714375"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c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astration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– rank-order aggression is reduced, but the cat       	</a:t>
            </a:r>
            <a:r>
              <a:rPr lang="en-GB" sz="2000" i="1" dirty="0">
                <a:solidFill>
                  <a:prstClr val="black"/>
                </a:solidFill>
                <a:latin typeface="Arial"/>
                <a:cs typeface="+mn-cs"/>
              </a:rPr>
              <a:t>can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become more territorial and therefore fight even more</a:t>
            </a:r>
          </a:p>
          <a:p>
            <a:pPr lvl="1" indent="-190500"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c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ontraceptives for females</a:t>
            </a: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, but may risk sterility if breeding</a:t>
            </a:r>
          </a:p>
          <a:p>
            <a:pPr lvl="1" indent="-190500" defTabSz="714375"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isolation from other males, then in a cage with another male 	outside it – reward relaxation</a:t>
            </a:r>
          </a:p>
          <a:p>
            <a:pPr lvl="1" indent="-190500"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w</a:t>
            </a:r>
            <a:r>
              <a:rPr lang="en-GB" sz="2000" dirty="0">
                <a:solidFill>
                  <a:prstClr val="black"/>
                </a:solidFill>
                <a:latin typeface="Arial"/>
              </a:rPr>
              <a:t>ater pistol spray if caught in the act (not if fear-related)</a:t>
            </a:r>
            <a:endParaRPr lang="en-GB" sz="2000" dirty="0">
              <a:solidFill>
                <a:prstClr val="black"/>
              </a:solidFill>
              <a:latin typeface="Arial"/>
              <a:cs typeface="+mn-cs"/>
            </a:endParaRPr>
          </a:p>
          <a:p>
            <a:pPr lvl="1" indent="-190500" eaLnBrk="1" fontAlgn="auto" hangingPunct="1">
              <a:spcBef>
                <a:spcPct val="50000"/>
              </a:spcBef>
              <a:spcAft>
                <a:spcPts val="0"/>
              </a:spcAft>
              <a:buFont typeface="Webdings" pitchFamily="18" charset="2"/>
              <a:buChar char="="/>
            </a:pPr>
            <a:r>
              <a:rPr lang="en-GB" sz="2000" dirty="0">
                <a:solidFill>
                  <a:prstClr val="black"/>
                </a:solidFill>
                <a:latin typeface="Arial"/>
                <a:cs typeface="+mn-cs"/>
              </a:rPr>
              <a:t> feed with less energy and protein</a:t>
            </a:r>
          </a:p>
        </p:txBody>
      </p:sp>
      <p:sp>
        <p:nvSpPr>
          <p:cNvPr id="20" name="Plassholder for dato 4"/>
          <p:cNvSpPr txBox="1">
            <a:spLocks/>
          </p:cNvSpPr>
          <p:nvPr/>
        </p:nvSpPr>
        <p:spPr>
          <a:xfrm>
            <a:off x="5353200" y="6372140"/>
            <a:ext cx="2891208" cy="153888"/>
          </a:xfrm>
          <a:prstGeom prst="rect">
            <a:avLst/>
          </a:prstGeom>
          <a:ln/>
        </p:spPr>
        <p:txBody>
          <a:bodyPr vert="horz" wrap="square" lIns="0" tIns="0" rIns="0" bIns="0" rtlCol="0" anchor="ctr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009D7F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nb-NO" dirty="0"/>
              <a:t>Norwegian </a:t>
            </a:r>
            <a:r>
              <a:rPr lang="nb-NO" dirty="0" err="1"/>
              <a:t>University</a:t>
            </a:r>
            <a:r>
              <a:rPr lang="nb-NO" dirty="0"/>
              <a:t> of Life Sciences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AAFC35-0F71-4132-9850-6BB5C332CD23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1225974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44bfa961-d78b-447a-878e-35665a8e91d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1705</Words>
  <Application>Microsoft Office PowerPoint</Application>
  <PresentationFormat>On-screen Show (4:3)</PresentationFormat>
  <Paragraphs>189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Comic Sans MS</vt:lpstr>
      <vt:lpstr>Symbol</vt:lpstr>
      <vt:lpstr>Times New Roman</vt:lpstr>
      <vt:lpstr>Webdings</vt:lpstr>
      <vt:lpstr>NMBU 16:9 with footer</vt:lpstr>
      <vt:lpstr>2_Norsk PPT-mal NMBU</vt:lpstr>
      <vt:lpstr>5_NMBU</vt:lpstr>
      <vt:lpstr>The Cat – Behaviour and Welfare  13. Aggression in cats</vt:lpstr>
      <vt:lpstr>Cat breed codes in figures</vt:lpstr>
      <vt:lpstr>Aggression and learning  – learnt aggression</vt:lpstr>
      <vt:lpstr>Aggression towards other household cats </vt:lpstr>
      <vt:lpstr>Aggression among indoor cats</vt:lpstr>
      <vt:lpstr>Aggression towards dogs –  fear-conditioned aggression </vt:lpstr>
      <vt:lpstr>Aggression between male cats       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