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7"/>
  </p:notesMasterIdLst>
  <p:sldIdLst>
    <p:sldId id="1132" r:id="rId7"/>
    <p:sldId id="1012" r:id="rId8"/>
    <p:sldId id="994" r:id="rId9"/>
    <p:sldId id="1000" r:id="rId10"/>
    <p:sldId id="995" r:id="rId11"/>
    <p:sldId id="996" r:id="rId12"/>
    <p:sldId id="1051" r:id="rId13"/>
    <p:sldId id="1133" r:id="rId14"/>
    <p:sldId id="1134" r:id="rId15"/>
    <p:sldId id="266" r:id="rId1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9B0991-3C14-48E9-B8A7-BF782F447A91}" v="20" dt="2022-09-20T16:04:23.2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mbu.no\Users\Employee\bjarbr\Documents\Studenter%20-%20Undervisning\Silja%20CB%20Eriksen\Resultater\Resultat%20Faktor%202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nmbu.no\Users\Employee\bjarbr\Documents\Studenter%20-%20Undervisning\Silja%20CB%20Eriksen\Resultater\Resultat%20Faktor%208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nmbu.no\Users\Employee\bjarbr\Documents\Studenter%20-%20Undervisning\Silja%20CB%20Eriksen\Resultater\Resultat%20Faktor%2013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nmbu.no\Users\Employee\bjarbr\Documents\Studenter%20-%20Undervisning\Silja%20CB%20Eriksen\Resultater\Resultat%20Faktor%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7903456007265"/>
          <c:y val="0.15937796376244034"/>
          <c:w val="0.84559697327506678"/>
          <c:h val="0.6746390475857567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'[Resultat Faktor 20.xlsx]Ark1'!$E$2:$E$18</c:f>
                <c:numCache>
                  <c:formatCode>General</c:formatCode>
                  <c:ptCount val="17"/>
                  <c:pt idx="0">
                    <c:v>0.27544000000000002</c:v>
                  </c:pt>
                  <c:pt idx="1">
                    <c:v>0.30320999999999998</c:v>
                  </c:pt>
                  <c:pt idx="2">
                    <c:v>0.31894</c:v>
                  </c:pt>
                  <c:pt idx="3">
                    <c:v>0.34520000000000001</c:v>
                  </c:pt>
                  <c:pt idx="4">
                    <c:v>0.32733000000000001</c:v>
                  </c:pt>
                  <c:pt idx="5">
                    <c:v>0.48870999999999998</c:v>
                  </c:pt>
                  <c:pt idx="6">
                    <c:v>6.4869999999999997E-2</c:v>
                  </c:pt>
                  <c:pt idx="7">
                    <c:v>6.905E-2</c:v>
                  </c:pt>
                  <c:pt idx="8">
                    <c:v>0.30285000000000001</c:v>
                  </c:pt>
                  <c:pt idx="9">
                    <c:v>0.12548000000000001</c:v>
                  </c:pt>
                  <c:pt idx="10">
                    <c:v>0.19281999999999999</c:v>
                  </c:pt>
                  <c:pt idx="11">
                    <c:v>0.25947999999999999</c:v>
                  </c:pt>
                  <c:pt idx="12">
                    <c:v>0.38783000000000001</c:v>
                  </c:pt>
                  <c:pt idx="13">
                    <c:v>0.19019</c:v>
                  </c:pt>
                  <c:pt idx="14">
                    <c:v>0.23291000000000001</c:v>
                  </c:pt>
                  <c:pt idx="15">
                    <c:v>0.34520000000000001</c:v>
                  </c:pt>
                  <c:pt idx="16">
                    <c:v>0.26345000000000002</c:v>
                  </c:pt>
                </c:numCache>
              </c:numRef>
            </c:plus>
            <c:minus>
              <c:numRef>
                <c:f>'[Resultat Faktor 20.xlsx]Ark1'!$E$2:$E$18</c:f>
                <c:numCache>
                  <c:formatCode>General</c:formatCode>
                  <c:ptCount val="17"/>
                  <c:pt idx="0">
                    <c:v>0.27544000000000002</c:v>
                  </c:pt>
                  <c:pt idx="1">
                    <c:v>0.30320999999999998</c:v>
                  </c:pt>
                  <c:pt idx="2">
                    <c:v>0.31894</c:v>
                  </c:pt>
                  <c:pt idx="3">
                    <c:v>0.34520000000000001</c:v>
                  </c:pt>
                  <c:pt idx="4">
                    <c:v>0.32733000000000001</c:v>
                  </c:pt>
                  <c:pt idx="5">
                    <c:v>0.48870999999999998</c:v>
                  </c:pt>
                  <c:pt idx="6">
                    <c:v>6.4869999999999997E-2</c:v>
                  </c:pt>
                  <c:pt idx="7">
                    <c:v>6.905E-2</c:v>
                  </c:pt>
                  <c:pt idx="8">
                    <c:v>0.30285000000000001</c:v>
                  </c:pt>
                  <c:pt idx="9">
                    <c:v>0.12548000000000001</c:v>
                  </c:pt>
                  <c:pt idx="10">
                    <c:v>0.19281999999999999</c:v>
                  </c:pt>
                  <c:pt idx="11">
                    <c:v>0.25947999999999999</c:v>
                  </c:pt>
                  <c:pt idx="12">
                    <c:v>0.38783000000000001</c:v>
                  </c:pt>
                  <c:pt idx="13">
                    <c:v>0.19019</c:v>
                  </c:pt>
                  <c:pt idx="14">
                    <c:v>0.23291000000000001</c:v>
                  </c:pt>
                  <c:pt idx="15">
                    <c:v>0.34520000000000001</c:v>
                  </c:pt>
                  <c:pt idx="16">
                    <c:v>0.26345000000000002</c:v>
                  </c:pt>
                </c:numCache>
              </c:numRef>
            </c:minus>
          </c:errBars>
          <c:cat>
            <c:multiLvlStrRef>
              <c:f>'[Resultat Faktor 20.xlsx]Ark1'!$A$2:$B$18</c:f>
              <c:multiLvlStrCache>
                <c:ptCount val="17"/>
                <c:lvl>
                  <c:pt idx="0">
                    <c:v>19</c:v>
                  </c:pt>
                  <c:pt idx="1">
                    <c:v>14</c:v>
                  </c:pt>
                  <c:pt idx="2">
                    <c:v>19</c:v>
                  </c:pt>
                  <c:pt idx="3">
                    <c:v>12</c:v>
                  </c:pt>
                  <c:pt idx="4">
                    <c:v>8</c:v>
                  </c:pt>
                  <c:pt idx="5">
                    <c:v>8</c:v>
                  </c:pt>
                  <c:pt idx="6">
                    <c:v>357</c:v>
                  </c:pt>
                  <c:pt idx="7">
                    <c:v>258</c:v>
                  </c:pt>
                  <c:pt idx="8">
                    <c:v>13</c:v>
                  </c:pt>
                  <c:pt idx="9">
                    <c:v>62</c:v>
                  </c:pt>
                  <c:pt idx="10">
                    <c:v>35</c:v>
                  </c:pt>
                  <c:pt idx="11">
                    <c:v>19</c:v>
                  </c:pt>
                  <c:pt idx="12">
                    <c:v>14</c:v>
                  </c:pt>
                  <c:pt idx="13">
                    <c:v>35</c:v>
                  </c:pt>
                  <c:pt idx="14">
                    <c:v>37</c:v>
                  </c:pt>
                  <c:pt idx="15">
                    <c:v>12</c:v>
                  </c:pt>
                  <c:pt idx="16">
                    <c:v>26</c:v>
                  </c:pt>
                </c:lvl>
                <c:lvl>
                  <c:pt idx="0">
                    <c:v>ABY</c:v>
                  </c:pt>
                  <c:pt idx="1">
                    <c:v>BEN</c:v>
                  </c:pt>
                  <c:pt idx="2">
                    <c:v>BRI</c:v>
                  </c:pt>
                  <c:pt idx="3">
                    <c:v>BUR</c:v>
                  </c:pt>
                  <c:pt idx="4">
                    <c:v>CRX</c:v>
                  </c:pt>
                  <c:pt idx="5">
                    <c:v>DRX</c:v>
                  </c:pt>
                  <c:pt idx="6">
                    <c:v>HK</c:v>
                  </c:pt>
                  <c:pt idx="7">
                    <c:v>HL</c:v>
                  </c:pt>
                  <c:pt idx="8">
                    <c:v>MAU</c:v>
                  </c:pt>
                  <c:pt idx="9">
                    <c:v>MCO</c:v>
                  </c:pt>
                  <c:pt idx="10">
                    <c:v>NFO</c:v>
                  </c:pt>
                  <c:pt idx="11">
                    <c:v>ORI</c:v>
                  </c:pt>
                  <c:pt idx="12">
                    <c:v>PER</c:v>
                  </c:pt>
                  <c:pt idx="13">
                    <c:v>RAG</c:v>
                  </c:pt>
                  <c:pt idx="14">
                    <c:v>SBI</c:v>
                  </c:pt>
                  <c:pt idx="15">
                    <c:v>SIA</c:v>
                  </c:pt>
                  <c:pt idx="16">
                    <c:v>SIB</c:v>
                  </c:pt>
                </c:lvl>
              </c:multiLvlStrCache>
            </c:multiLvlStrRef>
          </c:cat>
          <c:val>
            <c:numRef>
              <c:f>'[Resultat Faktor 20.xlsx]Ark1'!$C$2:$C$18</c:f>
              <c:numCache>
                <c:formatCode>General</c:formatCode>
                <c:ptCount val="17"/>
                <c:pt idx="0">
                  <c:v>1.94737</c:v>
                </c:pt>
                <c:pt idx="1">
                  <c:v>2.4642900000000001</c:v>
                </c:pt>
                <c:pt idx="2">
                  <c:v>2.1052599999999999</c:v>
                </c:pt>
                <c:pt idx="3">
                  <c:v>1.7916700000000001</c:v>
                </c:pt>
                <c:pt idx="4">
                  <c:v>1.75</c:v>
                </c:pt>
                <c:pt idx="5">
                  <c:v>2.875</c:v>
                </c:pt>
                <c:pt idx="6">
                  <c:v>2.9775900000000002</c:v>
                </c:pt>
                <c:pt idx="7">
                  <c:v>2.7054299999999998</c:v>
                </c:pt>
                <c:pt idx="8">
                  <c:v>1.7307699999999999</c:v>
                </c:pt>
                <c:pt idx="9">
                  <c:v>2.0564499999999999</c:v>
                </c:pt>
                <c:pt idx="10">
                  <c:v>2.0857100000000002</c:v>
                </c:pt>
                <c:pt idx="11">
                  <c:v>1.6578900000000001</c:v>
                </c:pt>
                <c:pt idx="12">
                  <c:v>2.25</c:v>
                </c:pt>
                <c:pt idx="13">
                  <c:v>2.1857099999999998</c:v>
                </c:pt>
                <c:pt idx="14">
                  <c:v>2.41892</c:v>
                </c:pt>
                <c:pt idx="15">
                  <c:v>1.9583299999999999</c:v>
                </c:pt>
                <c:pt idx="16">
                  <c:v>2.2692299999999999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EC-4279-9079-47907E5CE2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781664"/>
        <c:axId val="772785192"/>
      </c:barChart>
      <c:catAx>
        <c:axId val="772781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72785192"/>
        <c:crosses val="autoZero"/>
        <c:auto val="1"/>
        <c:lblAlgn val="ctr"/>
        <c:lblOffset val="100"/>
        <c:noMultiLvlLbl val="0"/>
      </c:catAx>
      <c:valAx>
        <c:axId val="772785192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Mean +/- 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2781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23591380906264"/>
          <c:y val="0.15553167917887833"/>
          <c:w val="0.83602279677851743"/>
          <c:h val="0.6717075645335798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'[Resultat Faktor 8.xlsx]Ark1'!$E$2:$E$18</c:f>
                <c:numCache>
                  <c:formatCode>General</c:formatCode>
                  <c:ptCount val="17"/>
                  <c:pt idx="0">
                    <c:v>0.16758999999999999</c:v>
                  </c:pt>
                  <c:pt idx="1">
                    <c:v>0.10681</c:v>
                  </c:pt>
                  <c:pt idx="2">
                    <c:v>9.3829999999999997E-2</c:v>
                  </c:pt>
                  <c:pt idx="3">
                    <c:v>0.10546999999999999</c:v>
                  </c:pt>
                  <c:pt idx="4">
                    <c:v>2.247E-2</c:v>
                  </c:pt>
                  <c:pt idx="5">
                    <c:v>0.14332</c:v>
                  </c:pt>
                  <c:pt idx="6">
                    <c:v>0.04</c:v>
                  </c:pt>
                  <c:pt idx="7">
                    <c:v>4.8079999999999998E-2</c:v>
                  </c:pt>
                  <c:pt idx="8">
                    <c:v>8.1079999999999999E-2</c:v>
                  </c:pt>
                  <c:pt idx="9">
                    <c:v>8.3519999999999997E-2</c:v>
                  </c:pt>
                  <c:pt idx="10">
                    <c:v>0.10847999999999999</c:v>
                  </c:pt>
                  <c:pt idx="11">
                    <c:v>7.1760000000000004E-2</c:v>
                  </c:pt>
                  <c:pt idx="12">
                    <c:v>0.14457</c:v>
                  </c:pt>
                  <c:pt idx="13">
                    <c:v>9.0630000000000002E-2</c:v>
                  </c:pt>
                  <c:pt idx="14">
                    <c:v>0.12458</c:v>
                  </c:pt>
                  <c:pt idx="15">
                    <c:v>9.5860000000000001E-2</c:v>
                  </c:pt>
                  <c:pt idx="16">
                    <c:v>0.10854</c:v>
                  </c:pt>
                </c:numCache>
              </c:numRef>
            </c:plus>
            <c:minus>
              <c:numRef>
                <c:f>'[Resultat Faktor 8.xlsx]Ark1'!$E$2:$E$18</c:f>
                <c:numCache>
                  <c:formatCode>General</c:formatCode>
                  <c:ptCount val="17"/>
                  <c:pt idx="0">
                    <c:v>0.16758999999999999</c:v>
                  </c:pt>
                  <c:pt idx="1">
                    <c:v>0.10681</c:v>
                  </c:pt>
                  <c:pt idx="2">
                    <c:v>9.3829999999999997E-2</c:v>
                  </c:pt>
                  <c:pt idx="3">
                    <c:v>0.10546999999999999</c:v>
                  </c:pt>
                  <c:pt idx="4">
                    <c:v>2.247E-2</c:v>
                  </c:pt>
                  <c:pt idx="5">
                    <c:v>0.14332</c:v>
                  </c:pt>
                  <c:pt idx="6">
                    <c:v>0.04</c:v>
                  </c:pt>
                  <c:pt idx="7">
                    <c:v>4.8079999999999998E-2</c:v>
                  </c:pt>
                  <c:pt idx="8">
                    <c:v>8.1079999999999999E-2</c:v>
                  </c:pt>
                  <c:pt idx="9">
                    <c:v>8.3519999999999997E-2</c:v>
                  </c:pt>
                  <c:pt idx="10">
                    <c:v>0.10847999999999999</c:v>
                  </c:pt>
                  <c:pt idx="11">
                    <c:v>7.1760000000000004E-2</c:v>
                  </c:pt>
                  <c:pt idx="12">
                    <c:v>0.14457</c:v>
                  </c:pt>
                  <c:pt idx="13">
                    <c:v>9.0630000000000002E-2</c:v>
                  </c:pt>
                  <c:pt idx="14">
                    <c:v>0.12458</c:v>
                  </c:pt>
                  <c:pt idx="15">
                    <c:v>9.5860000000000001E-2</c:v>
                  </c:pt>
                  <c:pt idx="16">
                    <c:v>0.10854</c:v>
                  </c:pt>
                </c:numCache>
              </c:numRef>
            </c:minus>
          </c:errBars>
          <c:cat>
            <c:multiLvlStrRef>
              <c:f>'[Resultat Faktor 8.xlsx]Ark1'!$A$2:$B$18</c:f>
              <c:multiLvlStrCache>
                <c:ptCount val="17"/>
                <c:lvl>
                  <c:pt idx="0">
                    <c:v>21</c:v>
                  </c:pt>
                  <c:pt idx="1">
                    <c:v>18</c:v>
                  </c:pt>
                  <c:pt idx="2">
                    <c:v>29</c:v>
                  </c:pt>
                  <c:pt idx="3">
                    <c:v>16</c:v>
                  </c:pt>
                  <c:pt idx="4">
                    <c:v>12</c:v>
                  </c:pt>
                  <c:pt idx="5">
                    <c:v>13</c:v>
                  </c:pt>
                  <c:pt idx="6">
                    <c:v>407</c:v>
                  </c:pt>
                  <c:pt idx="7">
                    <c:v>285</c:v>
                  </c:pt>
                  <c:pt idx="8">
                    <c:v>20</c:v>
                  </c:pt>
                  <c:pt idx="9">
                    <c:v>80</c:v>
                  </c:pt>
                  <c:pt idx="10">
                    <c:v>48</c:v>
                  </c:pt>
                  <c:pt idx="11">
                    <c:v>25</c:v>
                  </c:pt>
                  <c:pt idx="12">
                    <c:v>18</c:v>
                  </c:pt>
                  <c:pt idx="13">
                    <c:v>45</c:v>
                  </c:pt>
                  <c:pt idx="14">
                    <c:v>41</c:v>
                  </c:pt>
                  <c:pt idx="15">
                    <c:v>17</c:v>
                  </c:pt>
                  <c:pt idx="16">
                    <c:v>37</c:v>
                  </c:pt>
                </c:lvl>
                <c:lvl>
                  <c:pt idx="0">
                    <c:v>ABY</c:v>
                  </c:pt>
                  <c:pt idx="1">
                    <c:v>BEN</c:v>
                  </c:pt>
                  <c:pt idx="2">
                    <c:v>BRI</c:v>
                  </c:pt>
                  <c:pt idx="3">
                    <c:v>BUR</c:v>
                  </c:pt>
                  <c:pt idx="4">
                    <c:v>CRX</c:v>
                  </c:pt>
                  <c:pt idx="5">
                    <c:v>DRX</c:v>
                  </c:pt>
                  <c:pt idx="6">
                    <c:v>HK</c:v>
                  </c:pt>
                  <c:pt idx="7">
                    <c:v>HL</c:v>
                  </c:pt>
                  <c:pt idx="8">
                    <c:v>MAU</c:v>
                  </c:pt>
                  <c:pt idx="9">
                    <c:v>MCO</c:v>
                  </c:pt>
                  <c:pt idx="10">
                    <c:v>NFO</c:v>
                  </c:pt>
                  <c:pt idx="11">
                    <c:v>ORI</c:v>
                  </c:pt>
                  <c:pt idx="12">
                    <c:v>PER</c:v>
                  </c:pt>
                  <c:pt idx="13">
                    <c:v>RAG</c:v>
                  </c:pt>
                  <c:pt idx="14">
                    <c:v>SBI</c:v>
                  </c:pt>
                  <c:pt idx="15">
                    <c:v>SIA</c:v>
                  </c:pt>
                  <c:pt idx="16">
                    <c:v>SIB</c:v>
                  </c:pt>
                </c:lvl>
              </c:multiLvlStrCache>
            </c:multiLvlStrRef>
          </c:cat>
          <c:val>
            <c:numRef>
              <c:f>'[Resultat Faktor 8.xlsx]Ark1'!$C$2:$C$18</c:f>
              <c:numCache>
                <c:formatCode>General</c:formatCode>
                <c:ptCount val="17"/>
                <c:pt idx="0">
                  <c:v>1.6166700000000001</c:v>
                </c:pt>
                <c:pt idx="1">
                  <c:v>1.575</c:v>
                </c:pt>
                <c:pt idx="2">
                  <c:v>1.3770100000000001</c:v>
                </c:pt>
                <c:pt idx="3">
                  <c:v>1.27813</c:v>
                </c:pt>
                <c:pt idx="4">
                  <c:v>1.0333300000000001</c:v>
                </c:pt>
                <c:pt idx="5">
                  <c:v>1.50769</c:v>
                </c:pt>
                <c:pt idx="6">
                  <c:v>1.6805099999999999</c:v>
                </c:pt>
                <c:pt idx="7">
                  <c:v>1.8321099999999999</c:v>
                </c:pt>
                <c:pt idx="8">
                  <c:v>1.26417</c:v>
                </c:pt>
                <c:pt idx="9">
                  <c:v>1.58229</c:v>
                </c:pt>
                <c:pt idx="10">
                  <c:v>1.5010399999999999</c:v>
                </c:pt>
                <c:pt idx="11">
                  <c:v>1.2046699999999999</c:v>
                </c:pt>
                <c:pt idx="12">
                  <c:v>1.4694400000000001</c:v>
                </c:pt>
                <c:pt idx="13">
                  <c:v>1.3855599999999999</c:v>
                </c:pt>
                <c:pt idx="14">
                  <c:v>1.57358</c:v>
                </c:pt>
                <c:pt idx="15">
                  <c:v>1.3196099999999999</c:v>
                </c:pt>
                <c:pt idx="16">
                  <c:v>1.75766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9F-4D83-B356-0F129C020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784016"/>
        <c:axId val="772784408"/>
      </c:barChart>
      <c:catAx>
        <c:axId val="772784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72784408"/>
        <c:crosses val="autoZero"/>
        <c:auto val="1"/>
        <c:lblAlgn val="ctr"/>
        <c:lblOffset val="100"/>
        <c:noMultiLvlLbl val="0"/>
      </c:catAx>
      <c:valAx>
        <c:axId val="772784408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Mean +/- 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2784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7904528317648"/>
          <c:y val="0.12221429606299397"/>
          <c:w val="0.84077517113600908"/>
          <c:h val="0.7055967476628336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'[Resultat Faktor 13.xlsx]Ark1'!$E$2:$E$18</c:f>
                <c:numCache>
                  <c:formatCode>General</c:formatCode>
                  <c:ptCount val="17"/>
                  <c:pt idx="0">
                    <c:v>0.16888</c:v>
                  </c:pt>
                  <c:pt idx="1">
                    <c:v>0.15481</c:v>
                  </c:pt>
                  <c:pt idx="2">
                    <c:v>0.14526</c:v>
                  </c:pt>
                  <c:pt idx="3">
                    <c:v>0.20119999999999999</c:v>
                  </c:pt>
                  <c:pt idx="4">
                    <c:v>0.14782999999999999</c:v>
                  </c:pt>
                  <c:pt idx="5">
                    <c:v>0.19917000000000001</c:v>
                  </c:pt>
                  <c:pt idx="6">
                    <c:v>4.3020000000000003E-2</c:v>
                  </c:pt>
                  <c:pt idx="7">
                    <c:v>5.0479999999999997E-2</c:v>
                  </c:pt>
                  <c:pt idx="8">
                    <c:v>0.20676</c:v>
                  </c:pt>
                  <c:pt idx="9">
                    <c:v>9.8100000000000007E-2</c:v>
                  </c:pt>
                  <c:pt idx="10">
                    <c:v>0.11965000000000001</c:v>
                  </c:pt>
                  <c:pt idx="11">
                    <c:v>0.11434999999999999</c:v>
                  </c:pt>
                  <c:pt idx="12">
                    <c:v>9.5509999999999998E-2</c:v>
                  </c:pt>
                  <c:pt idx="13">
                    <c:v>0.11212</c:v>
                  </c:pt>
                  <c:pt idx="14">
                    <c:v>0.10385999999999999</c:v>
                  </c:pt>
                  <c:pt idx="15">
                    <c:v>0.21049999999999999</c:v>
                  </c:pt>
                  <c:pt idx="16">
                    <c:v>0.17674999999999999</c:v>
                  </c:pt>
                </c:numCache>
              </c:numRef>
            </c:plus>
            <c:minus>
              <c:numRef>
                <c:f>'[Resultat Faktor 13.xlsx]Ark1'!$E$2:$E$18</c:f>
                <c:numCache>
                  <c:formatCode>General</c:formatCode>
                  <c:ptCount val="17"/>
                  <c:pt idx="0">
                    <c:v>0.16888</c:v>
                  </c:pt>
                  <c:pt idx="1">
                    <c:v>0.15481</c:v>
                  </c:pt>
                  <c:pt idx="2">
                    <c:v>0.14526</c:v>
                  </c:pt>
                  <c:pt idx="3">
                    <c:v>0.20119999999999999</c:v>
                  </c:pt>
                  <c:pt idx="4">
                    <c:v>0.14782999999999999</c:v>
                  </c:pt>
                  <c:pt idx="5">
                    <c:v>0.19917000000000001</c:v>
                  </c:pt>
                  <c:pt idx="6">
                    <c:v>4.3020000000000003E-2</c:v>
                  </c:pt>
                  <c:pt idx="7">
                    <c:v>5.0479999999999997E-2</c:v>
                  </c:pt>
                  <c:pt idx="8">
                    <c:v>0.20676</c:v>
                  </c:pt>
                  <c:pt idx="9">
                    <c:v>9.8100000000000007E-2</c:v>
                  </c:pt>
                  <c:pt idx="10">
                    <c:v>0.11965000000000001</c:v>
                  </c:pt>
                  <c:pt idx="11">
                    <c:v>0.11434999999999999</c:v>
                  </c:pt>
                  <c:pt idx="12">
                    <c:v>9.5509999999999998E-2</c:v>
                  </c:pt>
                  <c:pt idx="13">
                    <c:v>0.11212</c:v>
                  </c:pt>
                  <c:pt idx="14">
                    <c:v>0.10385999999999999</c:v>
                  </c:pt>
                  <c:pt idx="15">
                    <c:v>0.21049999999999999</c:v>
                  </c:pt>
                  <c:pt idx="16">
                    <c:v>0.17674999999999999</c:v>
                  </c:pt>
                </c:numCache>
              </c:numRef>
            </c:minus>
          </c:errBars>
          <c:cat>
            <c:multiLvlStrRef>
              <c:f>'[Resultat Faktor 13.xlsx]Ark1'!$A$2:$B$18</c:f>
              <c:multiLvlStrCache>
                <c:ptCount val="17"/>
                <c:lvl>
                  <c:pt idx="0">
                    <c:v>21</c:v>
                  </c:pt>
                  <c:pt idx="1">
                    <c:v>18</c:v>
                  </c:pt>
                  <c:pt idx="2">
                    <c:v>29</c:v>
                  </c:pt>
                  <c:pt idx="3">
                    <c:v>16</c:v>
                  </c:pt>
                  <c:pt idx="4">
                    <c:v>11</c:v>
                  </c:pt>
                  <c:pt idx="5">
                    <c:v>13</c:v>
                  </c:pt>
                  <c:pt idx="6">
                    <c:v>407</c:v>
                  </c:pt>
                  <c:pt idx="7">
                    <c:v>285</c:v>
                  </c:pt>
                  <c:pt idx="8">
                    <c:v>20</c:v>
                  </c:pt>
                  <c:pt idx="9">
                    <c:v>80</c:v>
                  </c:pt>
                  <c:pt idx="10">
                    <c:v>47</c:v>
                  </c:pt>
                  <c:pt idx="11">
                    <c:v>24</c:v>
                  </c:pt>
                  <c:pt idx="12">
                    <c:v>18</c:v>
                  </c:pt>
                  <c:pt idx="13">
                    <c:v>44</c:v>
                  </c:pt>
                  <c:pt idx="14">
                    <c:v>41</c:v>
                  </c:pt>
                  <c:pt idx="15">
                    <c:v>17</c:v>
                  </c:pt>
                  <c:pt idx="16">
                    <c:v>35</c:v>
                  </c:pt>
                </c:lvl>
                <c:lvl>
                  <c:pt idx="0">
                    <c:v>ABY</c:v>
                  </c:pt>
                  <c:pt idx="1">
                    <c:v>BEN</c:v>
                  </c:pt>
                  <c:pt idx="2">
                    <c:v>BRI</c:v>
                  </c:pt>
                  <c:pt idx="3">
                    <c:v>BUR</c:v>
                  </c:pt>
                  <c:pt idx="4">
                    <c:v>CRX</c:v>
                  </c:pt>
                  <c:pt idx="5">
                    <c:v>DRX</c:v>
                  </c:pt>
                  <c:pt idx="6">
                    <c:v>HK</c:v>
                  </c:pt>
                  <c:pt idx="7">
                    <c:v>HL</c:v>
                  </c:pt>
                  <c:pt idx="8">
                    <c:v>MAU</c:v>
                  </c:pt>
                  <c:pt idx="9">
                    <c:v>MCO</c:v>
                  </c:pt>
                  <c:pt idx="10">
                    <c:v>NFO</c:v>
                  </c:pt>
                  <c:pt idx="11">
                    <c:v>ORI</c:v>
                  </c:pt>
                  <c:pt idx="12">
                    <c:v>PER</c:v>
                  </c:pt>
                  <c:pt idx="13">
                    <c:v>RAG</c:v>
                  </c:pt>
                  <c:pt idx="14">
                    <c:v>SBI</c:v>
                  </c:pt>
                  <c:pt idx="15">
                    <c:v>SIA</c:v>
                  </c:pt>
                  <c:pt idx="16">
                    <c:v>SIB</c:v>
                  </c:pt>
                </c:lvl>
              </c:multiLvlStrCache>
            </c:multiLvlStrRef>
          </c:cat>
          <c:val>
            <c:numRef>
              <c:f>'[Resultat Faktor 13.xlsx]Ark1'!$C$2:$C$18</c:f>
              <c:numCache>
                <c:formatCode>General</c:formatCode>
                <c:ptCount val="17"/>
                <c:pt idx="0">
                  <c:v>1.9206300000000001</c:v>
                </c:pt>
                <c:pt idx="1">
                  <c:v>2.2222200000000001</c:v>
                </c:pt>
                <c:pt idx="2">
                  <c:v>1.7298899999999999</c:v>
                </c:pt>
                <c:pt idx="3">
                  <c:v>1.7708299999999999</c:v>
                </c:pt>
                <c:pt idx="4">
                  <c:v>1.60606</c:v>
                </c:pt>
                <c:pt idx="5">
                  <c:v>1.7179500000000001</c:v>
                </c:pt>
                <c:pt idx="6">
                  <c:v>1.9180999999999999</c:v>
                </c:pt>
                <c:pt idx="7">
                  <c:v>1.9479500000000001</c:v>
                </c:pt>
                <c:pt idx="8">
                  <c:v>1.76667</c:v>
                </c:pt>
                <c:pt idx="9">
                  <c:v>1.85625</c:v>
                </c:pt>
                <c:pt idx="10">
                  <c:v>1.61348</c:v>
                </c:pt>
                <c:pt idx="11">
                  <c:v>1.4305600000000001</c:v>
                </c:pt>
                <c:pt idx="12">
                  <c:v>1.36111</c:v>
                </c:pt>
                <c:pt idx="13">
                  <c:v>1.7727299999999999</c:v>
                </c:pt>
                <c:pt idx="14">
                  <c:v>1.7195100000000001</c:v>
                </c:pt>
                <c:pt idx="15">
                  <c:v>1.6078399999999999</c:v>
                </c:pt>
                <c:pt idx="16">
                  <c:v>1.80952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EE-4DFC-95D5-1FD42742D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750696"/>
        <c:axId val="772747952"/>
      </c:barChart>
      <c:catAx>
        <c:axId val="772750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72747952"/>
        <c:crosses val="autoZero"/>
        <c:auto val="1"/>
        <c:lblAlgn val="ctr"/>
        <c:lblOffset val="100"/>
        <c:noMultiLvlLbl val="0"/>
      </c:catAx>
      <c:valAx>
        <c:axId val="772747952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Mean +/- 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2750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7903456007265"/>
          <c:y val="0.1185195162922332"/>
          <c:w val="0.83354246792742237"/>
          <c:h val="0.7203758667458768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'[Resultat Faktor 15.xlsx]Ark1'!$E$2:$E$18</c:f>
                <c:numCache>
                  <c:formatCode>General</c:formatCode>
                  <c:ptCount val="17"/>
                  <c:pt idx="0">
                    <c:v>0.16925000000000001</c:v>
                  </c:pt>
                  <c:pt idx="1">
                    <c:v>0.10714</c:v>
                  </c:pt>
                  <c:pt idx="2">
                    <c:v>0.10526000000000001</c:v>
                  </c:pt>
                  <c:pt idx="3">
                    <c:v>0.20349</c:v>
                  </c:pt>
                  <c:pt idx="4">
                    <c:v>0.30279</c:v>
                  </c:pt>
                  <c:pt idx="5">
                    <c:v>0.10256</c:v>
                  </c:pt>
                  <c:pt idx="6">
                    <c:v>3.4500000000000003E-2</c:v>
                  </c:pt>
                  <c:pt idx="7">
                    <c:v>4.054E-2</c:v>
                  </c:pt>
                  <c:pt idx="8">
                    <c:v>0.16858999999999999</c:v>
                  </c:pt>
                  <c:pt idx="9">
                    <c:v>8.3640000000000006E-2</c:v>
                  </c:pt>
                  <c:pt idx="10">
                    <c:v>7.4209999999999998E-2</c:v>
                  </c:pt>
                  <c:pt idx="11">
                    <c:v>0.11386</c:v>
                  </c:pt>
                  <c:pt idx="12">
                    <c:v>9.4320000000000001E-2</c:v>
                  </c:pt>
                  <c:pt idx="13">
                    <c:v>6.7799999999999999E-2</c:v>
                  </c:pt>
                  <c:pt idx="14">
                    <c:v>9.6000000000000002E-2</c:v>
                  </c:pt>
                  <c:pt idx="15">
                    <c:v>0.15493999999999999</c:v>
                  </c:pt>
                  <c:pt idx="16">
                    <c:v>9.7290000000000001E-2</c:v>
                  </c:pt>
                </c:numCache>
              </c:numRef>
            </c:plus>
            <c:minus>
              <c:numRef>
                <c:f>'[Resultat Faktor 15.xlsx]Ark1'!$E$2:$E$18</c:f>
                <c:numCache>
                  <c:formatCode>General</c:formatCode>
                  <c:ptCount val="17"/>
                  <c:pt idx="0">
                    <c:v>0.16925000000000001</c:v>
                  </c:pt>
                  <c:pt idx="1">
                    <c:v>0.10714</c:v>
                  </c:pt>
                  <c:pt idx="2">
                    <c:v>0.10526000000000001</c:v>
                  </c:pt>
                  <c:pt idx="3">
                    <c:v>0.20349</c:v>
                  </c:pt>
                  <c:pt idx="4">
                    <c:v>0.30279</c:v>
                  </c:pt>
                  <c:pt idx="5">
                    <c:v>0.10256</c:v>
                  </c:pt>
                  <c:pt idx="6">
                    <c:v>3.4500000000000003E-2</c:v>
                  </c:pt>
                  <c:pt idx="7">
                    <c:v>4.054E-2</c:v>
                  </c:pt>
                  <c:pt idx="8">
                    <c:v>0.16858999999999999</c:v>
                  </c:pt>
                  <c:pt idx="9">
                    <c:v>8.3640000000000006E-2</c:v>
                  </c:pt>
                  <c:pt idx="10">
                    <c:v>7.4209999999999998E-2</c:v>
                  </c:pt>
                  <c:pt idx="11">
                    <c:v>0.11386</c:v>
                  </c:pt>
                  <c:pt idx="12">
                    <c:v>9.4320000000000001E-2</c:v>
                  </c:pt>
                  <c:pt idx="13">
                    <c:v>6.7799999999999999E-2</c:v>
                  </c:pt>
                  <c:pt idx="14">
                    <c:v>9.6000000000000002E-2</c:v>
                  </c:pt>
                  <c:pt idx="15">
                    <c:v>0.15493999999999999</c:v>
                  </c:pt>
                  <c:pt idx="16">
                    <c:v>9.7290000000000001E-2</c:v>
                  </c:pt>
                </c:numCache>
              </c:numRef>
            </c:minus>
          </c:errBars>
          <c:cat>
            <c:multiLvlStrRef>
              <c:f>'[Resultat Faktor 15.xlsx]Ark1'!$A$2:$B$18</c:f>
              <c:multiLvlStrCache>
                <c:ptCount val="17"/>
                <c:lvl>
                  <c:pt idx="0">
                    <c:v>21</c:v>
                  </c:pt>
                  <c:pt idx="1">
                    <c:v>18</c:v>
                  </c:pt>
                  <c:pt idx="2">
                    <c:v>29</c:v>
                  </c:pt>
                  <c:pt idx="3">
                    <c:v>16</c:v>
                  </c:pt>
                  <c:pt idx="4">
                    <c:v>12</c:v>
                  </c:pt>
                  <c:pt idx="5">
                    <c:v>13</c:v>
                  </c:pt>
                  <c:pt idx="6">
                    <c:v>409</c:v>
                  </c:pt>
                  <c:pt idx="7">
                    <c:v>285</c:v>
                  </c:pt>
                  <c:pt idx="8">
                    <c:v>20</c:v>
                  </c:pt>
                  <c:pt idx="9">
                    <c:v>80</c:v>
                  </c:pt>
                  <c:pt idx="10">
                    <c:v>48</c:v>
                  </c:pt>
                  <c:pt idx="11">
                    <c:v>25</c:v>
                  </c:pt>
                  <c:pt idx="12">
                    <c:v>18</c:v>
                  </c:pt>
                  <c:pt idx="13">
                    <c:v>45</c:v>
                  </c:pt>
                  <c:pt idx="14">
                    <c:v>41</c:v>
                  </c:pt>
                  <c:pt idx="15">
                    <c:v>17</c:v>
                  </c:pt>
                  <c:pt idx="16">
                    <c:v>37</c:v>
                  </c:pt>
                </c:lvl>
                <c:lvl>
                  <c:pt idx="0">
                    <c:v>ABY</c:v>
                  </c:pt>
                  <c:pt idx="1">
                    <c:v>BEN</c:v>
                  </c:pt>
                  <c:pt idx="2">
                    <c:v>BRI</c:v>
                  </c:pt>
                  <c:pt idx="3">
                    <c:v>BUR</c:v>
                  </c:pt>
                  <c:pt idx="4">
                    <c:v>CRX</c:v>
                  </c:pt>
                  <c:pt idx="5">
                    <c:v>DRX</c:v>
                  </c:pt>
                  <c:pt idx="6">
                    <c:v>HK</c:v>
                  </c:pt>
                  <c:pt idx="7">
                    <c:v>HL</c:v>
                  </c:pt>
                  <c:pt idx="8">
                    <c:v>MAU</c:v>
                  </c:pt>
                  <c:pt idx="9">
                    <c:v>MCO</c:v>
                  </c:pt>
                  <c:pt idx="10">
                    <c:v>NFO</c:v>
                  </c:pt>
                  <c:pt idx="11">
                    <c:v>ORI</c:v>
                  </c:pt>
                  <c:pt idx="12">
                    <c:v>PER</c:v>
                  </c:pt>
                  <c:pt idx="13">
                    <c:v>RAG</c:v>
                  </c:pt>
                  <c:pt idx="14">
                    <c:v>SBI</c:v>
                  </c:pt>
                  <c:pt idx="15">
                    <c:v>SIA</c:v>
                  </c:pt>
                  <c:pt idx="16">
                    <c:v>SIB</c:v>
                  </c:pt>
                </c:lvl>
              </c:multiLvlStrCache>
            </c:multiLvlStrRef>
          </c:cat>
          <c:val>
            <c:numRef>
              <c:f>'[Resultat Faktor 15.xlsx]Ark1'!$C$2:$C$18</c:f>
              <c:numCache>
                <c:formatCode>General</c:formatCode>
                <c:ptCount val="17"/>
                <c:pt idx="0">
                  <c:v>1.7381</c:v>
                </c:pt>
                <c:pt idx="1">
                  <c:v>1.5740700000000001</c:v>
                </c:pt>
                <c:pt idx="2">
                  <c:v>1.6781600000000001</c:v>
                </c:pt>
                <c:pt idx="3">
                  <c:v>1.7708299999999999</c:v>
                </c:pt>
                <c:pt idx="4">
                  <c:v>1.9722200000000001</c:v>
                </c:pt>
                <c:pt idx="5">
                  <c:v>1.4359</c:v>
                </c:pt>
                <c:pt idx="6">
                  <c:v>1.8170299999999999</c:v>
                </c:pt>
                <c:pt idx="7">
                  <c:v>1.7824599999999999</c:v>
                </c:pt>
                <c:pt idx="8">
                  <c:v>1.73333</c:v>
                </c:pt>
                <c:pt idx="9">
                  <c:v>1.6583300000000001</c:v>
                </c:pt>
                <c:pt idx="10">
                  <c:v>1.6354200000000001</c:v>
                </c:pt>
                <c:pt idx="11">
                  <c:v>1.43333</c:v>
                </c:pt>
                <c:pt idx="12">
                  <c:v>1.2777799999999999</c:v>
                </c:pt>
                <c:pt idx="13">
                  <c:v>1.44815</c:v>
                </c:pt>
                <c:pt idx="14">
                  <c:v>1.7601599999999999</c:v>
                </c:pt>
                <c:pt idx="15">
                  <c:v>1.53922</c:v>
                </c:pt>
                <c:pt idx="16">
                  <c:v>1.6576599999999999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D-4EEA-AAAA-585BD71B1C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755400"/>
        <c:axId val="772755792"/>
      </c:barChart>
      <c:catAx>
        <c:axId val="772755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72755792"/>
        <c:crosses val="autoZero"/>
        <c:auto val="1"/>
        <c:lblAlgn val="ctr"/>
        <c:lblOffset val="100"/>
        <c:noMultiLvlLbl val="0"/>
      </c:catAx>
      <c:valAx>
        <c:axId val="772755792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Mean +/- 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2755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0.58648</cdr:x>
      <cdr:y>0.18554</cdr:y>
    </cdr:from>
    <cdr:to>
      <cdr:x>0.9088</cdr:x>
      <cdr:y>0.2506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3089414" y="637760"/>
          <a:ext cx="1697934" cy="22363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b="1" dirty="0"/>
            <a:t>Kruskal-Wallis test, P&lt;0.0001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0.74625</cdr:x>
      <cdr:y>0.26609</cdr:y>
    </cdr:from>
    <cdr:to>
      <cdr:x>0.91201</cdr:x>
      <cdr:y>0.503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116457" y="10270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0.66817</cdr:x>
      <cdr:y>0.23605</cdr:y>
    </cdr:from>
    <cdr:to>
      <cdr:x>0.83393</cdr:x>
      <cdr:y>0.47296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3685761" y="91108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0.6021</cdr:x>
      <cdr:y>0.15666</cdr:y>
    </cdr:from>
    <cdr:to>
      <cdr:x>0.88288</cdr:x>
      <cdr:y>0.22747</cdr:y>
    </cdr:to>
    <cdr:sp macro="" textlink="">
      <cdr:nvSpPr>
        <cdr:cNvPr id="4" name="TekstSylinder 3"/>
        <cdr:cNvSpPr txBox="1"/>
      </cdr:nvSpPr>
      <cdr:spPr>
        <a:xfrm xmlns:a="http://schemas.openxmlformats.org/drawingml/2006/main">
          <a:off x="3321326" y="604644"/>
          <a:ext cx="1548844" cy="27330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b="1" dirty="0"/>
            <a:t>Kruskal-Wallis, P&lt;0.0001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0.60679</cdr:x>
      <cdr:y>0.13043</cdr:y>
    </cdr:from>
    <cdr:to>
      <cdr:x>0.92755</cdr:x>
      <cdr:y>0.20754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5328592" y="648072"/>
          <a:ext cx="2816805" cy="3831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b="1" dirty="0" err="1"/>
            <a:t>Kruskal</a:t>
          </a:r>
          <a:r>
            <a:rPr lang="nb-NO" sz="1100" b="1" dirty="0"/>
            <a:t>-Wallis, P = 0.0013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0.62735</cdr:x>
      <cdr:y>0.1253</cdr:y>
    </cdr:from>
    <cdr:to>
      <cdr:x>0.91194</cdr:x>
      <cdr:y>0.20241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3304742" y="430703"/>
          <a:ext cx="1499146" cy="26504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b="1" dirty="0" err="1"/>
            <a:t>Kruskal</a:t>
          </a:r>
          <a:r>
            <a:rPr lang="nb-NO" sz="1100" b="1" dirty="0"/>
            <a:t>-Wallis, P = 0.0008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å se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nærmere på raseeffekter ble 17 raser sammenlignet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Antall katter per rase er ganske varierende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Orientalske raser er slått sammen, da de i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avlssamenheng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en og same rase. Kattens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morfologisketrekk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avgjør hvem rasebetegnelse den får. Dette ga også mulighet for inkludere flere av disse rasene i studien, da de enkeltvis bestod av for få individer. Siameseren bl.a. er en rase som hører under orientalske raser, men da Siameseren har blitt studert tidligere valgte vi å se på den som en egen rase.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 av 22 atferdsegenskaper gi signifikanteffekt av rase.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Jeg har gjort et lite utvalg av atferdsegenskaper som  jeg ønsker å presentere for dere fra resultatene: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7970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092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er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signifiknat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effekt av raser på 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aggresjon mot andre katter i husstanden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Gjennomsnittelig er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abyssiner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rasen som oftest vise aggresjon mot andre katter i husstanden, men atferdstrekket vises ”sjelden”. 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den Amerikanske studien blir Bengal karakterisert som den absolutt mest aggressive rase mot andre katter, men i mine resultater fremstilles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bengalen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som en særdeles liten aggressiv katt.</a:t>
            </a:r>
          </a:p>
          <a:p>
            <a:pPr>
              <a:buFont typeface="Arial" pitchFamily="34" charset="0"/>
              <a:buNone/>
            </a:pPr>
            <a:endParaRPr lang="nb-NO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Perser og Maine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Coon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gjennomsnittelig de mint aggressive rasen mot andre katter i husstanden og viser atferdstrekket tilnærmet ”aldri”. </a:t>
            </a:r>
          </a:p>
          <a:p>
            <a:pPr>
              <a:buFont typeface="Arial" pitchFamily="34" charset="0"/>
              <a:buNone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 vi ser er det  svært lite aggresjon mot andre katter i husstanden blant de forskjellige rasene i mine resultater. Jeg antar at en av årsakene til dette, først og fremst når det gjelder rasekattene, er at kattene som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oftes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vokser opp i ett multikattehold. De fleste katteoppdrettere har gjerne flere katter i forskjellige aldere og kjønn. På denne måten vil kattunger som blir født inn i et slikt miljø få viktig sosial erfaring som kan være med på å redusere aggresjon mot andre katter på et senere tidspunkt i livet. Det er også naturlig å anta at lite aggresjon mot andre katter også blir vektlagt i avlen, da det vil være ugunstig for katteoppdretter å ha katter som er svært dominerende/ukomfortabel rundt andre katter både i hjemmet og på katteutstilling.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>
                <a:solidFill>
                  <a:prstClr val="black"/>
                </a:solidFill>
              </a:rPr>
              <a:pPr/>
              <a:t>3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299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>
                <a:solidFill>
                  <a:prstClr val="black"/>
                </a:solidFill>
              </a:rPr>
              <a:pPr/>
              <a:t>4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321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>
                <a:solidFill>
                  <a:prstClr val="black"/>
                </a:solidFill>
              </a:rPr>
              <a:pPr/>
              <a:t>5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93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90E2A8-1CEA-409C-BC67-7AF46FFCE860}" type="slidenum">
              <a:rPr lang="nb-NO" smtClean="0">
                <a:solidFill>
                  <a:prstClr val="black"/>
                </a:solidFill>
              </a:rPr>
              <a:pPr/>
              <a:t>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191491" name="Rectangle 2"/>
          <p:cNvSpPr>
            <a:spLocks noChangeArrowheads="1"/>
          </p:cNvSpPr>
          <p:nvPr/>
        </p:nvSpPr>
        <p:spPr bwMode="auto">
          <a:xfrm>
            <a:off x="5625096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492" name="Rectangle 3"/>
          <p:cNvSpPr>
            <a:spLocks noChangeArrowheads="1"/>
          </p:cNvSpPr>
          <p:nvPr/>
        </p:nvSpPr>
        <p:spPr bwMode="auto">
          <a:xfrm>
            <a:off x="5625096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7659" tIns="0" rIns="27659" bIns="0" anchor="b"/>
          <a:lstStyle/>
          <a:p>
            <a:pPr algn="r" defTabSz="11063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5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9</a:t>
            </a:r>
          </a:p>
        </p:txBody>
      </p:sp>
      <p:sp>
        <p:nvSpPr>
          <p:cNvPr id="191493" name="Rectangle 4"/>
          <p:cNvSpPr>
            <a:spLocks noChangeArrowheads="1"/>
          </p:cNvSpPr>
          <p:nvPr/>
        </p:nvSpPr>
        <p:spPr bwMode="auto">
          <a:xfrm>
            <a:off x="1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494" name="Rectangle 5"/>
          <p:cNvSpPr>
            <a:spLocks noChangeArrowheads="1"/>
          </p:cNvSpPr>
          <p:nvPr/>
        </p:nvSpPr>
        <p:spPr bwMode="auto">
          <a:xfrm>
            <a:off x="1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495" name="Rectangle 6"/>
          <p:cNvSpPr>
            <a:spLocks noChangeArrowheads="1"/>
          </p:cNvSpPr>
          <p:nvPr/>
        </p:nvSpPr>
        <p:spPr bwMode="auto">
          <a:xfrm>
            <a:off x="5625096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496" name="Rectangle 7"/>
          <p:cNvSpPr>
            <a:spLocks noChangeArrowheads="1"/>
          </p:cNvSpPr>
          <p:nvPr/>
        </p:nvSpPr>
        <p:spPr bwMode="auto">
          <a:xfrm>
            <a:off x="5625096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7659" tIns="0" rIns="27659" bIns="0" anchor="b"/>
          <a:lstStyle/>
          <a:p>
            <a:pPr algn="r" defTabSz="11063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5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9</a:t>
            </a:r>
          </a:p>
        </p:txBody>
      </p:sp>
      <p:sp>
        <p:nvSpPr>
          <p:cNvPr id="191497" name="Rectangle 8"/>
          <p:cNvSpPr>
            <a:spLocks noChangeArrowheads="1"/>
          </p:cNvSpPr>
          <p:nvPr/>
        </p:nvSpPr>
        <p:spPr bwMode="auto">
          <a:xfrm>
            <a:off x="1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498" name="Rectangle 9"/>
          <p:cNvSpPr>
            <a:spLocks noChangeArrowheads="1"/>
          </p:cNvSpPr>
          <p:nvPr/>
        </p:nvSpPr>
        <p:spPr bwMode="auto">
          <a:xfrm>
            <a:off x="1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499" name="Rectangle 10"/>
          <p:cNvSpPr>
            <a:spLocks noChangeArrowheads="1"/>
          </p:cNvSpPr>
          <p:nvPr/>
        </p:nvSpPr>
        <p:spPr bwMode="auto">
          <a:xfrm>
            <a:off x="5625096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00" name="Rectangle 11"/>
          <p:cNvSpPr>
            <a:spLocks noChangeArrowheads="1"/>
          </p:cNvSpPr>
          <p:nvPr/>
        </p:nvSpPr>
        <p:spPr bwMode="auto">
          <a:xfrm>
            <a:off x="5625096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7659" tIns="0" rIns="27659" bIns="0" anchor="b"/>
          <a:lstStyle/>
          <a:p>
            <a:pPr algn="r" defTabSz="11063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5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8</a:t>
            </a:r>
          </a:p>
        </p:txBody>
      </p:sp>
      <p:sp>
        <p:nvSpPr>
          <p:cNvPr id="191501" name="Rectangle 12"/>
          <p:cNvSpPr>
            <a:spLocks noChangeArrowheads="1"/>
          </p:cNvSpPr>
          <p:nvPr/>
        </p:nvSpPr>
        <p:spPr bwMode="auto">
          <a:xfrm>
            <a:off x="1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02" name="Rectangle 13"/>
          <p:cNvSpPr>
            <a:spLocks noChangeArrowheads="1"/>
          </p:cNvSpPr>
          <p:nvPr/>
        </p:nvSpPr>
        <p:spPr bwMode="auto">
          <a:xfrm>
            <a:off x="1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03" name="Rectangle 14"/>
          <p:cNvSpPr>
            <a:spLocks noChangeArrowheads="1"/>
          </p:cNvSpPr>
          <p:nvPr/>
        </p:nvSpPr>
        <p:spPr bwMode="auto">
          <a:xfrm>
            <a:off x="5625096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04" name="Rectangle 15"/>
          <p:cNvSpPr>
            <a:spLocks noChangeArrowheads="1"/>
          </p:cNvSpPr>
          <p:nvPr/>
        </p:nvSpPr>
        <p:spPr bwMode="auto">
          <a:xfrm>
            <a:off x="5625096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7659" tIns="0" rIns="27659" bIns="0" anchor="b"/>
          <a:lstStyle/>
          <a:p>
            <a:pPr algn="r" defTabSz="11063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5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8</a:t>
            </a:r>
          </a:p>
        </p:txBody>
      </p:sp>
      <p:sp>
        <p:nvSpPr>
          <p:cNvPr id="191505" name="Rectangle 16"/>
          <p:cNvSpPr>
            <a:spLocks noChangeArrowheads="1"/>
          </p:cNvSpPr>
          <p:nvPr/>
        </p:nvSpPr>
        <p:spPr bwMode="auto">
          <a:xfrm>
            <a:off x="1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06" name="Rectangle 17"/>
          <p:cNvSpPr>
            <a:spLocks noChangeArrowheads="1"/>
          </p:cNvSpPr>
          <p:nvPr/>
        </p:nvSpPr>
        <p:spPr bwMode="auto">
          <a:xfrm>
            <a:off x="1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07" name="Rectangle 18"/>
          <p:cNvSpPr>
            <a:spLocks noChangeArrowheads="1"/>
          </p:cNvSpPr>
          <p:nvPr/>
        </p:nvSpPr>
        <p:spPr bwMode="auto">
          <a:xfrm>
            <a:off x="5625096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08" name="Rectangle 19"/>
          <p:cNvSpPr>
            <a:spLocks noChangeArrowheads="1"/>
          </p:cNvSpPr>
          <p:nvPr/>
        </p:nvSpPr>
        <p:spPr bwMode="auto">
          <a:xfrm>
            <a:off x="5625096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7659" tIns="0" rIns="27659" bIns="0" anchor="b"/>
          <a:lstStyle/>
          <a:p>
            <a:pPr algn="r" defTabSz="11063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5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8</a:t>
            </a:r>
          </a:p>
        </p:txBody>
      </p:sp>
      <p:sp>
        <p:nvSpPr>
          <p:cNvPr id="191509" name="Rectangle 20"/>
          <p:cNvSpPr>
            <a:spLocks noChangeArrowheads="1"/>
          </p:cNvSpPr>
          <p:nvPr/>
        </p:nvSpPr>
        <p:spPr bwMode="auto">
          <a:xfrm>
            <a:off x="1" y="13635485"/>
            <a:ext cx="4301543" cy="7202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10" name="Rectangle 21"/>
          <p:cNvSpPr>
            <a:spLocks noChangeArrowheads="1"/>
          </p:cNvSpPr>
          <p:nvPr/>
        </p:nvSpPr>
        <p:spPr bwMode="auto">
          <a:xfrm>
            <a:off x="1" y="0"/>
            <a:ext cx="4301543" cy="720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11" name="Rectangle 22"/>
          <p:cNvSpPr>
            <a:spLocks noChangeArrowheads="1"/>
          </p:cNvSpPr>
          <p:nvPr/>
        </p:nvSpPr>
        <p:spPr bwMode="auto">
          <a:xfrm>
            <a:off x="5625096" y="14954"/>
            <a:ext cx="4301543" cy="670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12" name="Rectangle 23"/>
          <p:cNvSpPr>
            <a:spLocks noChangeArrowheads="1"/>
          </p:cNvSpPr>
          <p:nvPr/>
        </p:nvSpPr>
        <p:spPr bwMode="auto">
          <a:xfrm>
            <a:off x="5625096" y="13665392"/>
            <a:ext cx="4301543" cy="670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7659" tIns="0" rIns="27659" bIns="0" anchor="b"/>
          <a:lstStyle/>
          <a:p>
            <a:pPr algn="r" defTabSz="11063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5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8</a:t>
            </a:r>
          </a:p>
        </p:txBody>
      </p:sp>
      <p:sp>
        <p:nvSpPr>
          <p:cNvPr id="191513" name="Rectangle 24"/>
          <p:cNvSpPr>
            <a:spLocks noChangeArrowheads="1"/>
          </p:cNvSpPr>
          <p:nvPr/>
        </p:nvSpPr>
        <p:spPr bwMode="auto">
          <a:xfrm>
            <a:off x="1" y="13665392"/>
            <a:ext cx="4301543" cy="670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14" name="Rectangle 25"/>
          <p:cNvSpPr>
            <a:spLocks noChangeArrowheads="1"/>
          </p:cNvSpPr>
          <p:nvPr/>
        </p:nvSpPr>
        <p:spPr bwMode="auto">
          <a:xfrm>
            <a:off x="1" y="14954"/>
            <a:ext cx="4301543" cy="670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15" name="Rectangle 26"/>
          <p:cNvSpPr>
            <a:spLocks noChangeArrowheads="1"/>
          </p:cNvSpPr>
          <p:nvPr/>
        </p:nvSpPr>
        <p:spPr bwMode="auto">
          <a:xfrm>
            <a:off x="5625096" y="9971"/>
            <a:ext cx="4301543" cy="6729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16" name="Rectangle 27"/>
          <p:cNvSpPr>
            <a:spLocks noChangeArrowheads="1"/>
          </p:cNvSpPr>
          <p:nvPr/>
        </p:nvSpPr>
        <p:spPr bwMode="auto">
          <a:xfrm>
            <a:off x="5625096" y="13662898"/>
            <a:ext cx="4301543" cy="6679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7659" tIns="0" rIns="27659" bIns="0" anchor="b"/>
          <a:lstStyle/>
          <a:p>
            <a:pPr algn="r" defTabSz="110634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5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8</a:t>
            </a:r>
          </a:p>
        </p:txBody>
      </p:sp>
      <p:sp>
        <p:nvSpPr>
          <p:cNvPr id="191517" name="Rectangle 28"/>
          <p:cNvSpPr>
            <a:spLocks noChangeArrowheads="1"/>
          </p:cNvSpPr>
          <p:nvPr/>
        </p:nvSpPr>
        <p:spPr bwMode="auto">
          <a:xfrm>
            <a:off x="1" y="13662898"/>
            <a:ext cx="4301543" cy="6679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18" name="Rectangle 29"/>
          <p:cNvSpPr>
            <a:spLocks noChangeArrowheads="1"/>
          </p:cNvSpPr>
          <p:nvPr/>
        </p:nvSpPr>
        <p:spPr bwMode="auto">
          <a:xfrm>
            <a:off x="1" y="9971"/>
            <a:ext cx="4301543" cy="6729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2762" tIns="66381" rIns="132762" bIns="66381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6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1519" name="Rectangle 3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17663" y="1260475"/>
            <a:ext cx="6691312" cy="5018088"/>
          </a:xfrm>
          <a:ln w="12700" cap="flat">
            <a:solidFill>
              <a:schemeClr val="tx1"/>
            </a:solidFill>
          </a:ln>
        </p:spPr>
      </p:sp>
      <p:sp>
        <p:nvSpPr>
          <p:cNvPr id="191520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1323552" y="6828957"/>
            <a:ext cx="7279535" cy="5286211"/>
          </a:xfrm>
          <a:noFill/>
          <a:ln/>
        </p:spPr>
        <p:txBody>
          <a:bodyPr lIns="131380" tIns="64537" rIns="131380" bIns="64537"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prstClr val="black"/>
                </a:solidFill>
              </a:rPr>
              <a:t>HFX221 - 2019                                   - Bjarne O. Braastad, NMBU/IHA</a:t>
            </a:r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16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9318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66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ifeweb.org/wp/breeds/breeds_prf_stn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2061" y="632983"/>
            <a:ext cx="8010192" cy="2124286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anxiety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cats</a:t>
            </a:r>
            <a:endParaRPr lang="nb-N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412684"/>
            <a:ext cx="5638800" cy="2176556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818518" cy="615553"/>
          </a:xfrm>
        </p:spPr>
        <p:txBody>
          <a:bodyPr/>
          <a:lstStyle/>
          <a:p>
            <a:r>
              <a:rPr lang="nb-NO" dirty="0"/>
              <a:t>Cat </a:t>
            </a:r>
            <a:r>
              <a:rPr lang="nb-NO" dirty="0" err="1"/>
              <a:t>breed</a:t>
            </a:r>
            <a:r>
              <a:rPr lang="nb-NO" dirty="0"/>
              <a:t> </a:t>
            </a:r>
            <a:r>
              <a:rPr lang="nb-NO" dirty="0" err="1"/>
              <a:t>codes</a:t>
            </a:r>
            <a:r>
              <a:rPr lang="nb-NO" dirty="0"/>
              <a:t> in </a:t>
            </a:r>
            <a:r>
              <a:rPr lang="nb-NO" dirty="0" err="1"/>
              <a:t>figures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1</a:t>
            </a:fld>
            <a:endParaRPr lang="nb-NO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131458"/>
              </p:ext>
            </p:extLst>
          </p:nvPr>
        </p:nvGraphicFramePr>
        <p:xfrm>
          <a:off x="1835696" y="1857594"/>
          <a:ext cx="5328592" cy="4242661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EMS Code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Breed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name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No. per </a:t>
                      </a: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breed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ABY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Abyssinian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BEN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Bengal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Bristish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BUR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Burmese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CRX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Cornish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Rex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DRX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Devon Rex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HK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Housecat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(true EMS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code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is HCS)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410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HL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Housecat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Longhair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(true EMS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code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is HCL)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287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MAU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Egyptian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Mau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MCO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latin typeface="Times New Roman"/>
                          <a:ea typeface="Calibri"/>
                          <a:cs typeface="Times New Roman"/>
                        </a:rPr>
                        <a:t>Maine Coon 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NFO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Norwegian Forest Cat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ORI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breeds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Balinese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Longhair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Seychellois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Persian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RAG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Ragdoll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SBI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Sacred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Birman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SIA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Siamese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SIB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Siberian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 = 17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N =1137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83568" y="1189203"/>
            <a:ext cx="78843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1300" dirty="0"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European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Easy-Mind</a:t>
            </a:r>
            <a:r>
              <a:rPr kumimoji="0" lang="nb-NO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System (EMS) is used as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breed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codes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following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figures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EMS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codes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are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used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internationally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by FIFe,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European Cat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Fancier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Society (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Fédération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Internationale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Féline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). </a:t>
            </a:r>
            <a:endParaRPr kumimoji="0" lang="nb-NO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12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8412" y="476672"/>
            <a:ext cx="6818518" cy="553998"/>
          </a:xfrm>
        </p:spPr>
        <p:txBody>
          <a:bodyPr/>
          <a:lstStyle/>
          <a:p>
            <a:r>
              <a:rPr lang="nb-NO" sz="3600" dirty="0" err="1"/>
              <a:t>Fear</a:t>
            </a:r>
            <a:r>
              <a:rPr lang="nb-NO" sz="3600" dirty="0"/>
              <a:t> of </a:t>
            </a:r>
            <a:r>
              <a:rPr lang="nb-NO" sz="3600" dirty="0" err="1"/>
              <a:t>unfamiliar</a:t>
            </a:r>
            <a:r>
              <a:rPr lang="nb-NO" sz="3600" dirty="0"/>
              <a:t> </a:t>
            </a:r>
            <a:r>
              <a:rPr lang="nb-NO" sz="3600" dirty="0" err="1"/>
              <a:t>dogs</a:t>
            </a:r>
            <a:r>
              <a:rPr lang="nb-NO" sz="3600" dirty="0"/>
              <a:t> or </a:t>
            </a:r>
            <a:r>
              <a:rPr lang="nb-NO" sz="3600" dirty="0" err="1"/>
              <a:t>cats</a:t>
            </a:r>
            <a:r>
              <a:rPr lang="nb-NO" sz="36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43838" y="3879595"/>
            <a:ext cx="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100" dirty="0" err="1">
                <a:solidFill>
                  <a:prstClr val="black"/>
                </a:solidFill>
                <a:latin typeface="Arial"/>
                <a:cs typeface="+mn-cs"/>
              </a:rPr>
              <a:t>mean</a:t>
            </a:r>
            <a:endParaRPr lang="nb-NO" sz="11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graphicFrame>
        <p:nvGraphicFramePr>
          <p:cNvPr id="7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368272"/>
              </p:ext>
            </p:extLst>
          </p:nvPr>
        </p:nvGraphicFramePr>
        <p:xfrm>
          <a:off x="35496" y="1030671"/>
          <a:ext cx="8784976" cy="4914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876018" y="4010400"/>
            <a:ext cx="7635214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95536" y="6027727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(Eriksen, 2014, Behavioural characteristics of pedigree cats in Norway. MSc thesis, Norwegian University of Life Sciences)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54792" y="1242442"/>
            <a:ext cx="8193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Occurrence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behaviour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trait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in 17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cat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breeds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Y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axis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shows score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averages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(M ± SE)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a 1-5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scale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based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owner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assessments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     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1=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Never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2 = Seldom, 3=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Now and then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4 = Often, 5 = Always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. The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above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breed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code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shows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cats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in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analysis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nb-NO" sz="18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8930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8412" y="476672"/>
            <a:ext cx="6818518" cy="553998"/>
          </a:xfrm>
        </p:spPr>
        <p:txBody>
          <a:bodyPr/>
          <a:lstStyle/>
          <a:p>
            <a:r>
              <a:rPr lang="nb-NO" sz="3600" dirty="0"/>
              <a:t>Resistance to being held firmly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56666" y="4621195"/>
            <a:ext cx="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100" dirty="0" err="1">
                <a:solidFill>
                  <a:prstClr val="black"/>
                </a:solidFill>
                <a:latin typeface="Arial"/>
                <a:cs typeface="+mn-cs"/>
              </a:rPr>
              <a:t>mean</a:t>
            </a:r>
            <a:endParaRPr lang="nb-NO" sz="11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graphicFrame>
        <p:nvGraphicFramePr>
          <p:cNvPr id="7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445034"/>
              </p:ext>
            </p:extLst>
          </p:nvPr>
        </p:nvGraphicFramePr>
        <p:xfrm>
          <a:off x="-252536" y="1124744"/>
          <a:ext cx="880238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863144" y="4752000"/>
            <a:ext cx="7704856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795E0D4C-4CCA-493C-B0CD-DF260DACF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792" y="1242442"/>
            <a:ext cx="8193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Occurrence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behaviour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trait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in 17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cat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breeds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Y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axis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shows score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averages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(M ± SE)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a 1-5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scale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based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owner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assessments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     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1=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Never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2 = Seldom, 3=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Now and then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4 = Often, 5 = Always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. The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above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breed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code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shows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cats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in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analysis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nb-NO" sz="18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2C0AA6-7F52-4E54-9F9A-37BEFF2D13AC}"/>
              </a:ext>
            </a:extLst>
          </p:cNvPr>
          <p:cNvSpPr txBox="1"/>
          <p:nvPr/>
        </p:nvSpPr>
        <p:spPr>
          <a:xfrm>
            <a:off x="395536" y="6027727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(Eriksen, 2014, Behavioural characteristics of pedigree cats in Norway. MSc thesis, Norwegian University of Life Sciences)</a:t>
            </a:r>
          </a:p>
        </p:txBody>
      </p:sp>
    </p:spTree>
    <p:extLst>
      <p:ext uri="{BB962C8B-B14F-4D97-AF65-F5344CB8AC3E}">
        <p14:creationId xmlns:p14="http://schemas.microsoft.com/office/powerpoint/2010/main" val="372325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8412" y="476672"/>
            <a:ext cx="6818518" cy="553998"/>
          </a:xfrm>
        </p:spPr>
        <p:txBody>
          <a:bodyPr/>
          <a:lstStyle/>
          <a:p>
            <a:r>
              <a:rPr lang="nb-NO" sz="3600" dirty="0"/>
              <a:t>Neophobia – </a:t>
            </a:r>
            <a:r>
              <a:rPr lang="nb-NO" sz="3600" dirty="0" err="1"/>
              <a:t>fear</a:t>
            </a:r>
            <a:r>
              <a:rPr lang="nb-NO" sz="3600" dirty="0"/>
              <a:t> of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unknown</a:t>
            </a:r>
            <a:r>
              <a:rPr lang="nb-NO" sz="36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53120" y="4450323"/>
            <a:ext cx="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100" dirty="0" err="1">
                <a:solidFill>
                  <a:prstClr val="black"/>
                </a:solidFill>
                <a:latin typeface="Arial"/>
                <a:cs typeface="+mn-cs"/>
              </a:rPr>
              <a:t>mean</a:t>
            </a:r>
            <a:endParaRPr lang="nb-NO" sz="11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graphicFrame>
        <p:nvGraphicFramePr>
          <p:cNvPr id="7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562701"/>
              </p:ext>
            </p:extLst>
          </p:nvPr>
        </p:nvGraphicFramePr>
        <p:xfrm>
          <a:off x="-108520" y="1268761"/>
          <a:ext cx="878165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755576" y="4581128"/>
            <a:ext cx="7514048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1383B5DB-1BCF-422E-851C-E5F2BEB95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792" y="1242442"/>
            <a:ext cx="8193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Occurrence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behaviour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trait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in 17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cat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breeds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Y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axis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shows score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averages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(M ± SE)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a 1-5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scale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based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owner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assessments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     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1=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Never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2 = Seldom, 3=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Now and then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4 = Often, 5 = Always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. The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above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breed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code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shows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cats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in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analysis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nb-NO" sz="18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43D747-5B3D-4EE0-A0E5-3E63C641D16F}"/>
              </a:ext>
            </a:extLst>
          </p:cNvPr>
          <p:cNvSpPr txBox="1"/>
          <p:nvPr/>
        </p:nvSpPr>
        <p:spPr>
          <a:xfrm>
            <a:off x="395536" y="6027727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(Eriksen, 2014, Behavioural characteristics of pedigree cats in Norway. MSc thesis, Norwegian University of Life Sciences)</a:t>
            </a:r>
          </a:p>
        </p:txBody>
      </p:sp>
    </p:spTree>
    <p:extLst>
      <p:ext uri="{BB962C8B-B14F-4D97-AF65-F5344CB8AC3E}">
        <p14:creationId xmlns:p14="http://schemas.microsoft.com/office/powerpoint/2010/main" val="3484981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6000" y="260648"/>
            <a:ext cx="6818518" cy="984885"/>
          </a:xfrm>
        </p:spPr>
        <p:txBody>
          <a:bodyPr/>
          <a:lstStyle/>
          <a:p>
            <a:r>
              <a:rPr lang="nb-NO" sz="3600" dirty="0"/>
              <a:t>Fear responses, unknown reason</a:t>
            </a:r>
            <a:br>
              <a:rPr lang="nb-NO" sz="3600" dirty="0"/>
            </a:br>
            <a:r>
              <a:rPr lang="nb-NO" sz="2800" dirty="0"/>
              <a:t>(staring, ‘freezing’, etc.)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75873" y="4700395"/>
            <a:ext cx="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100" dirty="0" err="1">
                <a:solidFill>
                  <a:prstClr val="black"/>
                </a:solidFill>
                <a:latin typeface="Arial"/>
                <a:cs typeface="+mn-cs"/>
              </a:rPr>
              <a:t>mean</a:t>
            </a:r>
            <a:endParaRPr lang="nb-NO" sz="11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graphicFrame>
        <p:nvGraphicFramePr>
          <p:cNvPr id="7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721226"/>
              </p:ext>
            </p:extLst>
          </p:nvPr>
        </p:nvGraphicFramePr>
        <p:xfrm>
          <a:off x="-57579" y="1484784"/>
          <a:ext cx="8891637" cy="488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899592" y="4831200"/>
            <a:ext cx="7444406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F341B0B7-1B4A-4192-9491-10CA820ED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36" y="1412908"/>
            <a:ext cx="8193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Occurrence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behaviour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trait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in 17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cat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breeds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Y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axis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shows score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averages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(M ± SE)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a 1-5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scale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based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owner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assessments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     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1=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Never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2 = Seldom, 3=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Now and then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4 = Often, 5 = Always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. The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above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breed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code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shows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cats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in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analysis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nb-NO" sz="18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4B1CFB-B90A-4ED6-905E-CCB83F33495C}"/>
              </a:ext>
            </a:extLst>
          </p:cNvPr>
          <p:cNvSpPr txBox="1"/>
          <p:nvPr/>
        </p:nvSpPr>
        <p:spPr>
          <a:xfrm>
            <a:off x="395536" y="6027727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(Eriksen, 2014, Behavioural characteristics of pedigree cats in Norway. MSc thesis, Norwegian University of Life Sciences, Ås)</a:t>
            </a:r>
          </a:p>
        </p:txBody>
      </p:sp>
    </p:spTree>
    <p:extLst>
      <p:ext uri="{BB962C8B-B14F-4D97-AF65-F5344CB8AC3E}">
        <p14:creationId xmlns:p14="http://schemas.microsoft.com/office/powerpoint/2010/main" val="596540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1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1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16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17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18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19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20" name="Rectangle 1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21" name="Rectangle 1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22" name="Rectangle 1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23" name="Rectangle 1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24" name="Rectangle 1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25" name="Rectangle 1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8626" name="Rectangle 16"/>
          <p:cNvSpPr>
            <a:spLocks noGrp="1" noChangeArrowheads="1"/>
          </p:cNvSpPr>
          <p:nvPr>
            <p:ph type="title"/>
          </p:nvPr>
        </p:nvSpPr>
        <p:spPr>
          <a:xfrm>
            <a:off x="576000" y="336586"/>
            <a:ext cx="8172713" cy="643766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nb-NO" sz="3600" dirty="0"/>
              <a:t>Fear and anxiety – measures</a:t>
            </a:r>
            <a:endParaRPr lang="nb-NO" sz="3600" b="0" dirty="0">
              <a:solidFill>
                <a:srgbClr val="3F5600"/>
              </a:solidFill>
            </a:endParaRPr>
          </a:p>
        </p:txBody>
      </p:sp>
      <p:sp>
        <p:nvSpPr>
          <p:cNvPr id="68627" name="Text Box 17"/>
          <p:cNvSpPr txBox="1">
            <a:spLocks noChangeArrowheads="1"/>
          </p:cNvSpPr>
          <p:nvPr/>
        </p:nvSpPr>
        <p:spPr bwMode="auto">
          <a:xfrm>
            <a:off x="558116" y="1193155"/>
            <a:ext cx="8172713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GB" sz="2400" b="1" dirty="0">
                <a:solidFill>
                  <a:prstClr val="black"/>
                </a:solidFill>
                <a:latin typeface="Arial"/>
                <a:cs typeface="+mn-cs"/>
              </a:rPr>
              <a:t>Fear:</a:t>
            </a:r>
            <a:r>
              <a:rPr lang="en-GB" sz="2400" dirty="0">
                <a:solidFill>
                  <a:prstClr val="black"/>
                </a:solidFill>
                <a:latin typeface="Arial"/>
                <a:cs typeface="+mn-cs"/>
              </a:rPr>
              <a:t> 	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GB" sz="2000" b="1" dirty="0">
                <a:solidFill>
                  <a:prstClr val="black"/>
                </a:solidFill>
                <a:latin typeface="Arial"/>
                <a:cs typeface="+mn-cs"/>
              </a:rPr>
              <a:t>Habituation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(may also </a:t>
            </a:r>
            <a:r>
              <a:rPr lang="en-GB" sz="2000" dirty="0">
                <a:solidFill>
                  <a:prstClr val="black"/>
                </a:solidFill>
                <a:latin typeface="Arial"/>
              </a:rPr>
              <a:t>include desensitization – see below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)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GB" sz="2000" b="1" dirty="0">
                <a:solidFill>
                  <a:prstClr val="black"/>
                </a:solidFill>
                <a:latin typeface="Arial"/>
              </a:rPr>
              <a:t>Counter</a:t>
            </a:r>
            <a:r>
              <a:rPr lang="en-GB" sz="2000" b="1" dirty="0">
                <a:solidFill>
                  <a:prstClr val="black"/>
                </a:solidFill>
                <a:latin typeface="Arial"/>
                <a:cs typeface="+mn-cs"/>
              </a:rPr>
              <a:t>-conditioning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= conditioning a strong positive stimulus to the unconditioned negative stimulus</a:t>
            </a:r>
            <a:endParaRPr lang="en-GB" sz="2000" dirty="0">
              <a:solidFill>
                <a:prstClr val="black"/>
              </a:solidFill>
              <a:latin typeface="Arial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GB" sz="800" dirty="0">
                <a:solidFill>
                  <a:prstClr val="black"/>
                </a:solidFill>
                <a:latin typeface="Arial"/>
                <a:cs typeface="+mn-cs"/>
              </a:rPr>
              <a:t> 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GB" sz="2400" b="1" dirty="0">
                <a:solidFill>
                  <a:prstClr val="black"/>
                </a:solidFill>
                <a:latin typeface="Arial"/>
                <a:cs typeface="+mn-cs"/>
              </a:rPr>
              <a:t>Anxiety/phobias</a:t>
            </a:r>
            <a:r>
              <a:rPr lang="en-GB" sz="240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lang="en-GB" sz="2400" b="1" dirty="0">
                <a:solidFill>
                  <a:prstClr val="black"/>
                </a:solidFill>
                <a:latin typeface="Arial"/>
                <a:cs typeface="+mn-cs"/>
              </a:rPr>
              <a:t>(</a:t>
            </a:r>
            <a:r>
              <a:rPr lang="en-GB" sz="2400" b="1" dirty="0">
                <a:solidFill>
                  <a:prstClr val="black"/>
                </a:solidFill>
                <a:latin typeface="Arial"/>
              </a:rPr>
              <a:t>conditioned</a:t>
            </a:r>
            <a:r>
              <a:rPr lang="en-GB" sz="2400" b="1" dirty="0">
                <a:solidFill>
                  <a:prstClr val="black"/>
                </a:solidFill>
                <a:latin typeface="Arial"/>
                <a:cs typeface="+mn-cs"/>
              </a:rPr>
              <a:t> fear):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GB" sz="2000" b="1" dirty="0">
                <a:solidFill>
                  <a:prstClr val="black"/>
                </a:solidFill>
                <a:latin typeface="Arial"/>
                <a:cs typeface="+mn-cs"/>
              </a:rPr>
              <a:t>Desensitization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= gradually get used to the situation which creates anxiety by rewarding the mastering of small successive steps, </a:t>
            </a:r>
            <a:r>
              <a:rPr lang="en-GB" sz="2000" dirty="0">
                <a:solidFill>
                  <a:prstClr val="black"/>
                </a:solidFill>
                <a:latin typeface="Arial"/>
              </a:rPr>
              <a:t>rewarding initial step before requiring the next step, etc. </a:t>
            </a:r>
            <a:endParaRPr lang="en-GB" sz="2000" dirty="0">
              <a:solidFill>
                <a:prstClr val="black"/>
              </a:solidFill>
              <a:latin typeface="Arial"/>
              <a:cs typeface="+mn-cs"/>
            </a:endParaRP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2200" dirty="0" err="1">
                <a:solidFill>
                  <a:prstClr val="black"/>
                </a:solidFill>
                <a:latin typeface="Arial"/>
              </a:rPr>
              <a:t>Stair</a:t>
            </a:r>
            <a:r>
              <a:rPr lang="nb-NO" sz="2200" dirty="0">
                <a:solidFill>
                  <a:prstClr val="black"/>
                </a:solidFill>
                <a:latin typeface="Arial"/>
              </a:rPr>
              <a:t> </a:t>
            </a:r>
            <a:r>
              <a:rPr lang="nb-NO" sz="2200" dirty="0" err="1">
                <a:solidFill>
                  <a:prstClr val="black"/>
                </a:solidFill>
                <a:latin typeface="Arial"/>
              </a:rPr>
              <a:t>model</a:t>
            </a: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sz="2200" dirty="0">
              <a:solidFill>
                <a:prstClr val="black"/>
              </a:solidFill>
              <a:latin typeface="Arial"/>
              <a:cs typeface="+mn-cs"/>
            </a:endParaRP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2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20" name="Plassholder for dato 4"/>
          <p:cNvSpPr txBox="1">
            <a:spLocks/>
          </p:cNvSpPr>
          <p:nvPr/>
        </p:nvSpPr>
        <p:spPr>
          <a:xfrm>
            <a:off x="5353200" y="6372140"/>
            <a:ext cx="2891208" cy="153888"/>
          </a:xfrm>
          <a:prstGeom prst="rect">
            <a:avLst/>
          </a:prstGeom>
          <a:ln/>
        </p:spPr>
        <p:txBody>
          <a:bodyPr vert="horz" wrap="square" lIns="0" tIns="0" rIns="0" bIns="0" rtlCol="0" anchor="ctr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009D7F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nb-NO"/>
              <a:t>Norges miljø- og biovitenskapelige universitet</a:t>
            </a:r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AAFC35-0F71-4132-9850-6BB5C332CD23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73" t="21892" r="25404" b="20149"/>
          <a:stretch/>
        </p:blipFill>
        <p:spPr>
          <a:xfrm>
            <a:off x="3995936" y="4803644"/>
            <a:ext cx="1656184" cy="1410824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735021251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A48EA6-061D-410C-9D29-53101D6FAAA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4bfa961-d78b-447a-878e-35665a8e91d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1398</Words>
  <Application>Microsoft Office PowerPoint</Application>
  <PresentationFormat>On-screen Show (4:3)</PresentationFormat>
  <Paragraphs>167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Comic Sans MS</vt:lpstr>
      <vt:lpstr>Symbol</vt:lpstr>
      <vt:lpstr>Times New Roman</vt:lpstr>
      <vt:lpstr>Webdings</vt:lpstr>
      <vt:lpstr>NMBU 16:9 with footer</vt:lpstr>
      <vt:lpstr>2_Norsk PPT-mal NMBU</vt:lpstr>
      <vt:lpstr>5_NMBU</vt:lpstr>
      <vt:lpstr>The Cat – Behaviour and Welfare  12. Fear and anxiety in cats</vt:lpstr>
      <vt:lpstr>Cat breed codes in figures</vt:lpstr>
      <vt:lpstr>Fear of unfamiliar dogs or cats </vt:lpstr>
      <vt:lpstr>Resistance to being held firmly </vt:lpstr>
      <vt:lpstr>Neophobia – fear of the unknown </vt:lpstr>
      <vt:lpstr>Fear responses, unknown reason (staring, ‘freezing’, etc.) </vt:lpstr>
      <vt:lpstr>Fear and anxiety – measures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2022-09-20T17:07:22Z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