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 autoCompressPictures="0">
  <p:sldMasterIdLst>
    <p:sldMasterId id="2147483706" r:id="rId4"/>
    <p:sldMasterId id="2147483730" r:id="rId5"/>
    <p:sldMasterId id="2147483747" r:id="rId6"/>
  </p:sldMasterIdLst>
  <p:notesMasterIdLst>
    <p:notesMasterId r:id="rId17"/>
  </p:notesMasterIdLst>
  <p:sldIdLst>
    <p:sldId id="1132" r:id="rId7"/>
    <p:sldId id="961" r:id="rId8"/>
    <p:sldId id="962" r:id="rId9"/>
    <p:sldId id="963" r:id="rId10"/>
    <p:sldId id="964" r:id="rId11"/>
    <p:sldId id="1022" r:id="rId12"/>
    <p:sldId id="967" r:id="rId13"/>
    <p:sldId id="1133" r:id="rId14"/>
    <p:sldId id="1134" r:id="rId15"/>
    <p:sldId id="266" r:id="rId16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D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2CE85D-019F-4A34-BB08-F26409300E1A}" v="147" dt="2022-09-20T16:00:31.8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54" autoAdjust="0"/>
    <p:restoredTop sz="94660"/>
  </p:normalViewPr>
  <p:slideViewPr>
    <p:cSldViewPr>
      <p:cViewPr varScale="1">
        <p:scale>
          <a:sx n="93" d="100"/>
          <a:sy n="93" d="100"/>
        </p:scale>
        <p:origin x="270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013BB-223A-4A7A-A9B6-504A14290792}" type="datetimeFigureOut">
              <a:rPr lang="nb-NO" smtClean="0"/>
              <a:t>20.09.2022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0BF349-27A5-44C1-8C69-2C3879FAD29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8563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D07BCB6-54E2-467B-AC17-DEC87DDD0F4E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Plassholder for top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HFX221 - 2019                                   - Bjarne O. Braastad, NMBU/IHA</a:t>
            </a:r>
          </a:p>
        </p:txBody>
      </p:sp>
    </p:spTree>
    <p:extLst>
      <p:ext uri="{BB962C8B-B14F-4D97-AF65-F5344CB8AC3E}">
        <p14:creationId xmlns:p14="http://schemas.microsoft.com/office/powerpoint/2010/main" val="3713794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438D5A-9B00-411E-9E5C-BC3588057F2C}" type="slidenum">
              <a:rPr lang="nb-NO" smtClean="0"/>
              <a:pPr/>
              <a:t>1</a:t>
            </a:fld>
            <a:endParaRPr lang="nb-NO"/>
          </a:p>
        </p:txBody>
      </p:sp>
      <p:sp>
        <p:nvSpPr>
          <p:cNvPr id="220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/>
          </a:p>
        </p:txBody>
      </p:sp>
      <p:sp>
        <p:nvSpPr>
          <p:cNvPr id="2" name="Plassholder for topptekst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HFX221 - 2019                                   - Bjarne O. Braastad, NMBU/IHA</a:t>
            </a:r>
          </a:p>
        </p:txBody>
      </p:sp>
    </p:spTree>
    <p:extLst>
      <p:ext uri="{BB962C8B-B14F-4D97-AF65-F5344CB8AC3E}">
        <p14:creationId xmlns:p14="http://schemas.microsoft.com/office/powerpoint/2010/main" val="29022041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97F822-84B7-404A-8B65-167A84E5433D}" type="slidenum">
              <a:rPr lang="nb-NO" smtClean="0"/>
              <a:pPr/>
              <a:t>2</a:t>
            </a:fld>
            <a:endParaRPr lang="nb-NO"/>
          </a:p>
        </p:txBody>
      </p:sp>
      <p:sp>
        <p:nvSpPr>
          <p:cNvPr id="221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/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Bjarne O. Braastad, UMB</a:t>
            </a:r>
          </a:p>
        </p:txBody>
      </p:sp>
      <p:sp>
        <p:nvSpPr>
          <p:cNvPr id="3" name="Plassholder for topptekst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HFX221 - 2019                                   - Bjarne O. Braastad, NMBU/IHA</a:t>
            </a:r>
          </a:p>
        </p:txBody>
      </p:sp>
    </p:spTree>
    <p:extLst>
      <p:ext uri="{BB962C8B-B14F-4D97-AF65-F5344CB8AC3E}">
        <p14:creationId xmlns:p14="http://schemas.microsoft.com/office/powerpoint/2010/main" val="30782192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3C6AB870-1203-4256-A00B-78F8B6BE91E1}" type="slidenum">
              <a:rPr lang="nb-NO" sz="1200" smtClean="0"/>
              <a:pPr/>
              <a:t>3</a:t>
            </a:fld>
            <a:endParaRPr lang="nb-NO" sz="1200"/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Bjarne O. Braastad, UMB</a:t>
            </a:r>
          </a:p>
        </p:txBody>
      </p:sp>
      <p:sp>
        <p:nvSpPr>
          <p:cNvPr id="3" name="Plassholder for topptekst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HFX221 - 2019                                   - Bjarne O. Braastad, NMBU/IHA</a:t>
            </a:r>
          </a:p>
        </p:txBody>
      </p:sp>
    </p:spTree>
    <p:extLst>
      <p:ext uri="{BB962C8B-B14F-4D97-AF65-F5344CB8AC3E}">
        <p14:creationId xmlns:p14="http://schemas.microsoft.com/office/powerpoint/2010/main" val="17283799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8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8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F6BE25F0-8323-40D1-B9C6-BB79B0152758}" type="slidenum">
              <a:rPr lang="nb-NO" sz="1200" smtClean="0"/>
              <a:pPr/>
              <a:t>4</a:t>
            </a:fld>
            <a:endParaRPr lang="nb-NO" sz="1200"/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Bjarne O. Braastad, UMB</a:t>
            </a:r>
          </a:p>
        </p:txBody>
      </p:sp>
      <p:sp>
        <p:nvSpPr>
          <p:cNvPr id="3" name="Plassholder for topptekst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HFX221 - 2019                                   - Bjarne O. Braastad, NMBU/IHA</a:t>
            </a:r>
          </a:p>
        </p:txBody>
      </p:sp>
    </p:spTree>
    <p:extLst>
      <p:ext uri="{BB962C8B-B14F-4D97-AF65-F5344CB8AC3E}">
        <p14:creationId xmlns:p14="http://schemas.microsoft.com/office/powerpoint/2010/main" val="12278052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2B1BA5-1DA2-4E85-B8E1-F87F899AF191}" type="slidenum">
              <a:rPr lang="nb-NO" smtClean="0"/>
              <a:pPr/>
              <a:t>5</a:t>
            </a:fld>
            <a:endParaRPr lang="nb-NO"/>
          </a:p>
        </p:txBody>
      </p:sp>
      <p:sp>
        <p:nvSpPr>
          <p:cNvPr id="222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/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Bjarne O. Braastad, UMB</a:t>
            </a:r>
          </a:p>
        </p:txBody>
      </p:sp>
      <p:sp>
        <p:nvSpPr>
          <p:cNvPr id="3" name="Plassholder for topptekst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HFX221 - 2019                                   - Bjarne O. Braastad, NMBU/IHA</a:t>
            </a:r>
          </a:p>
        </p:txBody>
      </p:sp>
    </p:spTree>
    <p:extLst>
      <p:ext uri="{BB962C8B-B14F-4D97-AF65-F5344CB8AC3E}">
        <p14:creationId xmlns:p14="http://schemas.microsoft.com/office/powerpoint/2010/main" val="28407766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3E9D5E-A7D5-41F7-A88B-7533E169ECB0}" type="slidenum">
              <a:rPr lang="nb-NO" smtClean="0"/>
              <a:pPr/>
              <a:t>6</a:t>
            </a:fld>
            <a:endParaRPr lang="nb-NO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/>
          </a:p>
        </p:txBody>
      </p:sp>
      <p:sp>
        <p:nvSpPr>
          <p:cNvPr id="2" name="Plassholder for topptekst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HFX221 - 2019                                   - Bjarne O. Braastad, NMBU/IHA</a:t>
            </a:r>
          </a:p>
        </p:txBody>
      </p:sp>
    </p:spTree>
    <p:extLst>
      <p:ext uri="{BB962C8B-B14F-4D97-AF65-F5344CB8AC3E}">
        <p14:creationId xmlns:p14="http://schemas.microsoft.com/office/powerpoint/2010/main" val="26334474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85D8422-8ABE-4DD6-B3C8-6E031FE7EDE9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57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z="1400" dirty="0" err="1"/>
              <a:t>Trykk</a:t>
            </a:r>
            <a:r>
              <a:rPr lang="en-GB" sz="1400" dirty="0"/>
              <a:t> </a:t>
            </a:r>
            <a:r>
              <a:rPr lang="en-GB" sz="1400" dirty="0" err="1"/>
              <a:t>Visningsfunksjonen</a:t>
            </a:r>
            <a:r>
              <a:rPr lang="en-GB" sz="1400" dirty="0"/>
              <a:t> </a:t>
            </a:r>
            <a:r>
              <a:rPr lang="en-GB" sz="1400" dirty="0" err="1"/>
              <a:t>så</a:t>
            </a:r>
            <a:r>
              <a:rPr lang="en-GB" sz="1400" dirty="0"/>
              <a:t> </a:t>
            </a:r>
            <a:r>
              <a:rPr lang="en-GB" sz="1400" dirty="0" err="1"/>
              <a:t>samme</a:t>
            </a:r>
            <a:r>
              <a:rPr lang="en-GB" sz="1400" dirty="0"/>
              <a:t> </a:t>
            </a:r>
            <a:r>
              <a:rPr lang="en-GB" sz="1400" dirty="0" err="1"/>
              <a:t>bilde</a:t>
            </a:r>
            <a:r>
              <a:rPr lang="en-GB" sz="1400" baseline="0" dirty="0"/>
              <a:t> </a:t>
            </a:r>
            <a:r>
              <a:rPr lang="en-GB" sz="1400" baseline="0" dirty="0" err="1"/>
              <a:t>er</a:t>
            </a:r>
            <a:r>
              <a:rPr lang="en-GB" sz="1400" baseline="0" dirty="0"/>
              <a:t> </a:t>
            </a:r>
            <a:r>
              <a:rPr lang="en-GB" sz="1400" baseline="0" dirty="0" err="1"/>
              <a:t>på</a:t>
            </a:r>
            <a:r>
              <a:rPr lang="en-GB" sz="1400" baseline="0" dirty="0"/>
              <a:t> PC </a:t>
            </a:r>
            <a:r>
              <a:rPr lang="en-GB" sz="1400" baseline="0" dirty="0" err="1"/>
              <a:t>og</a:t>
            </a:r>
            <a:r>
              <a:rPr lang="en-GB" sz="1400" baseline="0" dirty="0"/>
              <a:t> </a:t>
            </a:r>
            <a:r>
              <a:rPr lang="en-GB" sz="1400" baseline="0" dirty="0" err="1"/>
              <a:t>lerret</a:t>
            </a:r>
            <a:r>
              <a:rPr lang="en-GB" sz="1400" baseline="0" dirty="0"/>
              <a:t>!</a:t>
            </a:r>
          </a:p>
          <a:p>
            <a:pPr eaLnBrk="1" hangingPunct="1"/>
            <a:r>
              <a:rPr lang="en-GB" sz="1400" baseline="0" dirty="0" err="1"/>
              <a:t>Trykk</a:t>
            </a:r>
            <a:r>
              <a:rPr lang="en-GB" sz="1400" baseline="0" dirty="0"/>
              <a:t> </a:t>
            </a:r>
            <a:r>
              <a:rPr lang="en-GB" sz="1400" baseline="0" dirty="0" err="1"/>
              <a:t>deretter</a:t>
            </a:r>
            <a:r>
              <a:rPr lang="en-GB" sz="1400" baseline="0" dirty="0"/>
              <a:t> </a:t>
            </a:r>
            <a:r>
              <a:rPr lang="en-GB" sz="1400" baseline="0" dirty="0" err="1"/>
              <a:t>lenken</a:t>
            </a:r>
            <a:r>
              <a:rPr lang="en-GB" sz="1400" baseline="0" dirty="0"/>
              <a:t>.</a:t>
            </a:r>
            <a:endParaRPr lang="en-GB" sz="1400" dirty="0"/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Bjarne O. Braastad, UMB</a:t>
            </a:r>
          </a:p>
        </p:txBody>
      </p:sp>
      <p:sp>
        <p:nvSpPr>
          <p:cNvPr id="3" name="Plassholder for topptekst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HFX221 - 2019                                   - Bjarne O. Braastad, NMBU/IHA</a:t>
            </a:r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8702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6D6B581-B799-46BD-932D-08255CD956A3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58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/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Bjarne O. Braastad, UMB</a:t>
            </a:r>
          </a:p>
        </p:txBody>
      </p:sp>
      <p:sp>
        <p:nvSpPr>
          <p:cNvPr id="3" name="Plassholder for topptekst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HFX221 - 2019                                   - Bjarne O. Braastad, NMBU/IHA</a:t>
            </a:r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034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Introduction: logo and nam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40835" y="2572200"/>
            <a:ext cx="5662330" cy="171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3659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Fors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1999" y="2572510"/>
            <a:ext cx="2569469" cy="1712979"/>
          </a:xfrm>
          <a:prstGeom prst="rect">
            <a:avLst/>
          </a:prstGeom>
        </p:spPr>
      </p:pic>
      <p:pic>
        <p:nvPicPr>
          <p:cNvPr id="205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02531" y="2571889"/>
            <a:ext cx="2147040" cy="17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191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 animasjon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66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tellysbilde #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67E8CAB-9E1F-487B-9AE4-C60737AEF540}" type="slidenum">
              <a:rPr lang="nb-NO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2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379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tellysbilde #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67E8CAB-9E1F-487B-9AE4-C60737AEF540}" type="slidenum">
              <a:rPr lang="nb-NO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5129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31474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, innhold og bilde til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1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575999" y="1922400"/>
            <a:ext cx="3870000" cy="4129200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513457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, innhold og bilde til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7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4716016" y="1922400"/>
            <a:ext cx="3870000" cy="4129200"/>
          </a:xfrm>
          <a:noFill/>
        </p:spPr>
        <p:txBody>
          <a:bodyPr tIns="2160000" bIns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335108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Hvileslide med farge og bilde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096512"/>
            <a:ext cx="9144000" cy="2761488"/>
          </a:xfrm>
          <a:prstGeom prst="rect">
            <a:avLst/>
          </a:prstGeom>
        </p:spPr>
      </p:pic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7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46751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Hvileslide med tekst og bil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11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  <a:solidFill>
            <a:schemeClr val="bg1">
              <a:lumMod val="75000"/>
            </a:schemeClr>
          </a:solidFill>
        </p:spPr>
        <p:txBody>
          <a:bodyPr tIns="3600000"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7970400" y="392400"/>
            <a:ext cx="676800" cy="5400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10" name="Plassholder for tekst 6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4096800"/>
            <a:ext cx="9144000" cy="2761200"/>
          </a:xfr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9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385669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9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576000" y="1920873"/>
            <a:ext cx="7992000" cy="4127501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57841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duction: animated logo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2000" y="2365579"/>
            <a:ext cx="2520000" cy="2126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8615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istes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NMBU\nmbu_ppt_sisteside_grafikk.pn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920874"/>
            <a:ext cx="9144000" cy="4937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68544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579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727756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5862" y="1592719"/>
            <a:ext cx="3807674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763687" y="1592719"/>
            <a:ext cx="3807939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12" name="Plassholder for innhold 2"/>
          <p:cNvSpPr>
            <a:spLocks noGrp="1"/>
          </p:cNvSpPr>
          <p:nvPr>
            <p:ph sz="half" idx="13"/>
          </p:nvPr>
        </p:nvSpPr>
        <p:spPr>
          <a:xfrm>
            <a:off x="579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3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988203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418856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888863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Fors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1999" y="2572510"/>
            <a:ext cx="2569469" cy="1712979"/>
          </a:xfrm>
          <a:prstGeom prst="rect">
            <a:avLst/>
          </a:prstGeom>
        </p:spPr>
      </p:pic>
      <p:pic>
        <p:nvPicPr>
          <p:cNvPr id="205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02531" y="2571889"/>
            <a:ext cx="2147040" cy="17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29224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 animasjon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7930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#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 dirty="0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503D8D-F27D-49CA-A299-3589FD585F6D}" type="slidenum">
              <a:rPr lang="nb-NO" smtClean="0">
                <a:solidFill>
                  <a:prstClr val="white"/>
                </a:solidFill>
              </a:rPr>
              <a:pPr/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 userDrawn="1"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2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38952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#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 dirty="0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503D8D-F27D-49CA-A299-3589FD585F6D}" type="slidenum">
              <a:rPr lang="nb-NO" smtClean="0">
                <a:solidFill>
                  <a:prstClr val="white"/>
                </a:solidFill>
              </a:rPr>
              <a:pPr/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 userDrawn="1"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28085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08504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tel 1"/>
          <p:cNvSpPr>
            <a:spLocks noGrp="1"/>
          </p:cNvSpPr>
          <p:nvPr>
            <p:ph type="ctrTitle"/>
          </p:nvPr>
        </p:nvSpPr>
        <p:spPr>
          <a:xfrm>
            <a:off x="521494" y="2617200"/>
            <a:ext cx="8046506" cy="738664"/>
          </a:xfrm>
        </p:spPr>
        <p:txBody>
          <a:bodyPr anchor="b"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12" name="Undertittel 2"/>
          <p:cNvSpPr>
            <a:spLocks noGrp="1"/>
          </p:cNvSpPr>
          <p:nvPr>
            <p:ph type="subTitle" idx="1"/>
          </p:nvPr>
        </p:nvSpPr>
        <p:spPr>
          <a:xfrm>
            <a:off x="521494" y="3502800"/>
            <a:ext cx="8046506" cy="36933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21494" y="3956400"/>
            <a:ext cx="8046506" cy="3365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1"/>
          </p:nvPr>
        </p:nvSpPr>
        <p:spPr>
          <a:xfrm>
            <a:off x="521494" y="6264001"/>
            <a:ext cx="2111906" cy="2031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bunntekst 5"/>
          <p:cNvSpPr>
            <a:spLocks noGrp="1"/>
          </p:cNvSpPr>
          <p:nvPr>
            <p:ph type="ftr" sz="quarter" idx="3"/>
          </p:nvPr>
        </p:nvSpPr>
        <p:spPr>
          <a:xfrm>
            <a:off x="5535900" y="6264000"/>
            <a:ext cx="3086100" cy="20637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/>
              <a:t>The Cat - Behaviour and Welfare - Bjarne O. Braastad</a:t>
            </a:r>
            <a:endParaRPr lang="nb-NO"/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56000" y="406800"/>
            <a:ext cx="673200" cy="540126"/>
          </a:xfrm>
          <a:prstGeom prst="rect">
            <a:avLst/>
          </a:prstGeom>
        </p:spPr>
      </p:pic>
      <p:cxnSp>
        <p:nvCxnSpPr>
          <p:cNvPr id="8" name="Rett linje 7"/>
          <p:cNvCxnSpPr/>
          <p:nvPr userDrawn="1"/>
        </p:nvCxnSpPr>
        <p:spPr>
          <a:xfrm>
            <a:off x="521494" y="6237000"/>
            <a:ext cx="8101013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09141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til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1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575999" y="1922400"/>
            <a:ext cx="3870000" cy="4129200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824424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til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7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4716016" y="1922400"/>
            <a:ext cx="3870000" cy="4129200"/>
          </a:xfrm>
          <a:noFill/>
        </p:spPr>
        <p:txBody>
          <a:bodyPr tIns="2160000" bIns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6673976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vileslide med farge og bilde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096512"/>
            <a:ext cx="9144000" cy="2761488"/>
          </a:xfrm>
          <a:prstGeom prst="rect">
            <a:avLst/>
          </a:prstGeom>
        </p:spPr>
      </p:pic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7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39233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vileslide med tekst og bil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11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  <a:solidFill>
            <a:schemeClr val="bg1">
              <a:lumMod val="75000"/>
            </a:schemeClr>
          </a:solidFill>
        </p:spPr>
        <p:txBody>
          <a:bodyPr tIns="3600000"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7970400" y="392400"/>
            <a:ext cx="676800" cy="5400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10" name="Plassholder for tekst 6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4096800"/>
            <a:ext cx="9144000" cy="2761200"/>
          </a:xfr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9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1471959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576000" y="1920873"/>
            <a:ext cx="7992000" cy="4127501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2608592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stes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NMBU\nmbu_ppt_sisteside_grafikk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920874"/>
            <a:ext cx="9144000" cy="4937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773276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579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011790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5862" y="1592719"/>
            <a:ext cx="3807674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763687" y="1592719"/>
            <a:ext cx="3807939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2" name="Plassholder for innhold 2"/>
          <p:cNvSpPr>
            <a:spLocks noGrp="1"/>
          </p:cNvSpPr>
          <p:nvPr>
            <p:ph sz="half" idx="13"/>
          </p:nvPr>
        </p:nvSpPr>
        <p:spPr>
          <a:xfrm>
            <a:off x="579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3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251401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351801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1027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background covering the entire surf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ssholder for bilde 1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tIns="864000" anchor="ctr" anchorCtr="1"/>
          <a:lstStyle>
            <a:lvl1pPr marL="0" indent="0">
              <a:buNone/>
              <a:defRPr/>
            </a:lvl1pPr>
          </a:lstStyle>
          <a:p>
            <a:r>
              <a:rPr lang="nb-NO"/>
              <a:t>Click ikon to insert picture covering the entire surface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222152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solidFill>
          <a:srgbClr val="E1A2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010106_whi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71888" y="4419600"/>
            <a:ext cx="18002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05175"/>
            <a:ext cx="6400800" cy="533400"/>
          </a:xfrm>
        </p:spPr>
        <p:txBody>
          <a:bodyPr/>
          <a:lstStyle>
            <a:lvl1pPr marL="0" indent="0" algn="ctr">
              <a:buFont typeface="Webdings" pitchFamily="18" charset="2"/>
              <a:buNone/>
              <a:defRPr sz="170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543050" y="1371600"/>
            <a:ext cx="6019800" cy="18764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58291091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6850" y="190500"/>
            <a:ext cx="7105650" cy="9429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520825" y="1316038"/>
            <a:ext cx="7089775" cy="4800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AFC35-0F71-4132-9850-6BB5C332CD2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2978100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6850" y="190500"/>
            <a:ext cx="7105650" cy="9429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520825" y="1316038"/>
            <a:ext cx="3468688" cy="4800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1913" y="1316038"/>
            <a:ext cx="3468687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81F3C-8636-4F56-A492-0DA665029CB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60229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21494" y="1800000"/>
            <a:ext cx="8101013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100"/>
              </a:lnSpc>
              <a:spcBef>
                <a:spcPts val="900"/>
              </a:spcBef>
              <a:defRPr sz="1650" baseline="0"/>
            </a:lvl1pPr>
            <a:lvl2pPr>
              <a:lnSpc>
                <a:spcPts val="2100"/>
              </a:lnSpc>
              <a:spcBef>
                <a:spcPts val="900"/>
              </a:spcBef>
              <a:defRPr sz="1650" baseline="0"/>
            </a:lvl2pPr>
            <a:lvl3pPr>
              <a:lnSpc>
                <a:spcPts val="2100"/>
              </a:lnSpc>
              <a:spcBef>
                <a:spcPts val="900"/>
              </a:spcBef>
              <a:defRPr sz="1650" baseline="0"/>
            </a:lvl3pPr>
            <a:lvl4pPr>
              <a:lnSpc>
                <a:spcPts val="2100"/>
              </a:lnSpc>
              <a:spcBef>
                <a:spcPts val="900"/>
              </a:spcBef>
              <a:defRPr sz="1650" baseline="0"/>
            </a:lvl4pPr>
            <a:lvl5pPr>
              <a:lnSpc>
                <a:spcPts val="2100"/>
              </a:lnSpc>
              <a:spcBef>
                <a:spcPts val="900"/>
              </a:spcBef>
              <a:defRPr sz="16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54405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cxnSp>
        <p:nvCxnSpPr>
          <p:cNvPr id="3" name="Rett linje 2"/>
          <p:cNvCxnSpPr/>
          <p:nvPr userDrawn="1"/>
        </p:nvCxnSpPr>
        <p:spPr>
          <a:xfrm>
            <a:off x="521494" y="6237000"/>
            <a:ext cx="8101013" cy="0"/>
          </a:xfrm>
          <a:prstGeom prst="line">
            <a:avLst/>
          </a:prstGeom>
          <a:ln w="1270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lassholder for bilde 9"/>
          <p:cNvSpPr>
            <a:spLocks noGrp="1"/>
          </p:cNvSpPr>
          <p:nvPr>
            <p:ph type="pic" sz="quarter" idx="13" hasCustomPrompt="1"/>
          </p:nvPr>
        </p:nvSpPr>
        <p:spPr>
          <a:xfrm>
            <a:off x="521101" y="1800000"/>
            <a:ext cx="8101406" cy="4140000"/>
          </a:xfrm>
          <a:prstGeom prst="rect">
            <a:avLst/>
          </a:prstGeom>
          <a:noFill/>
        </p:spPr>
        <p:txBody>
          <a:bodyPr tIns="2160000" bIns="0"/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</a:lstStyle>
          <a:p>
            <a:r>
              <a:rPr lang="nb-NO"/>
              <a:t>Click ikon to insert picture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3044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21494" y="1800000"/>
            <a:ext cx="3834000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100"/>
              </a:lnSpc>
              <a:spcBef>
                <a:spcPts val="900"/>
              </a:spcBef>
              <a:defRPr sz="1650" baseline="0"/>
            </a:lvl1pPr>
            <a:lvl2pPr>
              <a:lnSpc>
                <a:spcPts val="2100"/>
              </a:lnSpc>
              <a:spcBef>
                <a:spcPts val="900"/>
              </a:spcBef>
              <a:defRPr sz="1650" baseline="0"/>
            </a:lvl2pPr>
            <a:lvl3pPr>
              <a:lnSpc>
                <a:spcPts val="2100"/>
              </a:lnSpc>
              <a:spcBef>
                <a:spcPts val="900"/>
              </a:spcBef>
              <a:defRPr sz="1650" baseline="0"/>
            </a:lvl3pPr>
            <a:lvl4pPr>
              <a:lnSpc>
                <a:spcPts val="2100"/>
              </a:lnSpc>
              <a:spcBef>
                <a:spcPts val="900"/>
              </a:spcBef>
              <a:defRPr sz="1650" baseline="0"/>
            </a:lvl4pPr>
            <a:lvl5pPr>
              <a:lnSpc>
                <a:spcPts val="2100"/>
              </a:lnSpc>
              <a:spcBef>
                <a:spcPts val="900"/>
              </a:spcBef>
              <a:defRPr sz="16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4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4787100" y="1800000"/>
            <a:ext cx="3834000" cy="4140000"/>
          </a:xfrm>
          <a:prstGeom prst="rect">
            <a:avLst/>
          </a:prstGeom>
          <a:noFill/>
        </p:spPr>
        <p:txBody>
          <a:bodyPr tIns="2160000" bIns="0"/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77684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2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innhold 2"/>
          <p:cNvSpPr>
            <a:spLocks noGrp="1"/>
          </p:cNvSpPr>
          <p:nvPr>
            <p:ph idx="1"/>
          </p:nvPr>
        </p:nvSpPr>
        <p:spPr>
          <a:xfrm>
            <a:off x="4787100" y="1800000"/>
            <a:ext cx="3834000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100"/>
              </a:lnSpc>
              <a:spcBef>
                <a:spcPts val="900"/>
              </a:spcBef>
              <a:defRPr sz="1650" baseline="0"/>
            </a:lvl1pPr>
            <a:lvl2pPr>
              <a:lnSpc>
                <a:spcPts val="2100"/>
              </a:lnSpc>
              <a:spcBef>
                <a:spcPts val="900"/>
              </a:spcBef>
              <a:defRPr sz="1650" baseline="0"/>
            </a:lvl2pPr>
            <a:lvl3pPr>
              <a:lnSpc>
                <a:spcPts val="2100"/>
              </a:lnSpc>
              <a:spcBef>
                <a:spcPts val="900"/>
              </a:spcBef>
              <a:defRPr sz="1650" baseline="0"/>
            </a:lvl3pPr>
            <a:lvl4pPr>
              <a:lnSpc>
                <a:spcPts val="2100"/>
              </a:lnSpc>
              <a:spcBef>
                <a:spcPts val="900"/>
              </a:spcBef>
              <a:defRPr sz="1650" baseline="0"/>
            </a:lvl4pPr>
            <a:lvl5pPr>
              <a:lnSpc>
                <a:spcPts val="2100"/>
              </a:lnSpc>
              <a:spcBef>
                <a:spcPts val="900"/>
              </a:spcBef>
              <a:defRPr sz="16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10" name="Plassholder for innhold 2"/>
          <p:cNvSpPr>
            <a:spLocks noGrp="1"/>
          </p:cNvSpPr>
          <p:nvPr>
            <p:ph idx="10"/>
          </p:nvPr>
        </p:nvSpPr>
        <p:spPr>
          <a:xfrm>
            <a:off x="522281" y="1800000"/>
            <a:ext cx="3834000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100"/>
              </a:lnSpc>
              <a:spcBef>
                <a:spcPts val="900"/>
              </a:spcBef>
              <a:defRPr sz="1650" baseline="0"/>
            </a:lvl1pPr>
            <a:lvl2pPr>
              <a:lnSpc>
                <a:spcPts val="2100"/>
              </a:lnSpc>
              <a:spcBef>
                <a:spcPts val="900"/>
              </a:spcBef>
              <a:defRPr sz="1650" baseline="0"/>
            </a:lvl2pPr>
            <a:lvl3pPr>
              <a:lnSpc>
                <a:spcPts val="2100"/>
              </a:lnSpc>
              <a:spcBef>
                <a:spcPts val="900"/>
              </a:spcBef>
              <a:defRPr sz="1650" baseline="0"/>
            </a:lvl3pPr>
            <a:lvl4pPr>
              <a:lnSpc>
                <a:spcPts val="2100"/>
              </a:lnSpc>
              <a:spcBef>
                <a:spcPts val="900"/>
              </a:spcBef>
              <a:defRPr sz="1650" baseline="0"/>
            </a:lvl4pPr>
            <a:lvl5pPr>
              <a:lnSpc>
                <a:spcPts val="2100"/>
              </a:lnSpc>
              <a:spcBef>
                <a:spcPts val="900"/>
              </a:spcBef>
              <a:defRPr sz="16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9900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576000" y="2205000"/>
            <a:ext cx="7992000" cy="738664"/>
          </a:xfrm>
        </p:spPr>
        <p:txBody>
          <a:bodyPr anchor="b">
            <a:normAutofit/>
          </a:bodyPr>
          <a:lstStyle>
            <a:lvl1pPr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7" name="Undertittel 2"/>
          <p:cNvSpPr>
            <a:spLocks noGrp="1"/>
          </p:cNvSpPr>
          <p:nvPr>
            <p:ph type="subTitle" idx="1"/>
          </p:nvPr>
        </p:nvSpPr>
        <p:spPr>
          <a:xfrm>
            <a:off x="576000" y="3090600"/>
            <a:ext cx="7992000" cy="430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 dirty="0"/>
          </a:p>
        </p:txBody>
      </p:sp>
      <p:sp>
        <p:nvSpPr>
          <p:cNvPr id="4" name="TekstSylinder 3"/>
          <p:cNvSpPr txBox="1"/>
          <p:nvPr userDrawn="1"/>
        </p:nvSpPr>
        <p:spPr>
          <a:xfrm>
            <a:off x="413538" y="4077072"/>
            <a:ext cx="91810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sz="1350"/>
          </a:p>
        </p:txBody>
      </p:sp>
      <p:pic>
        <p:nvPicPr>
          <p:cNvPr id="8" name="Bil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56000" y="406800"/>
            <a:ext cx="673200" cy="540126"/>
          </a:xfrm>
          <a:prstGeom prst="rect">
            <a:avLst/>
          </a:prstGeom>
        </p:spPr>
      </p:pic>
      <p:pic>
        <p:nvPicPr>
          <p:cNvPr id="11" name="Bild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40000" y="4450429"/>
            <a:ext cx="8064000" cy="1887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415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17" Type="http://schemas.openxmlformats.org/officeDocument/2006/relationships/image" Target="../media/image6.wmf"/><Relationship Id="rId2" Type="http://schemas.openxmlformats.org/officeDocument/2006/relationships/slideLayout" Target="../slideLayouts/slideLayout11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1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41.xml"/><Relationship Id="rId2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40.xml"/><Relationship Id="rId20" Type="http://schemas.openxmlformats.org/officeDocument/2006/relationships/image" Target="../media/image6.wmf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34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tittel 7"/>
          <p:cNvSpPr>
            <a:spLocks noGrp="1"/>
          </p:cNvSpPr>
          <p:nvPr>
            <p:ph type="title"/>
          </p:nvPr>
        </p:nvSpPr>
        <p:spPr>
          <a:xfrm>
            <a:off x="521494" y="945000"/>
            <a:ext cx="7191000" cy="533642"/>
          </a:xfrm>
          <a:prstGeom prst="rect">
            <a:avLst/>
          </a:prstGeom>
        </p:spPr>
        <p:txBody>
          <a:bodyPr vert="horz" wrap="none" lIns="0" tIns="0" rIns="0" bIns="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cxnSp>
        <p:nvCxnSpPr>
          <p:cNvPr id="4" name="Rett linje 3"/>
          <p:cNvCxnSpPr/>
          <p:nvPr userDrawn="1"/>
        </p:nvCxnSpPr>
        <p:spPr>
          <a:xfrm>
            <a:off x="521494" y="6237000"/>
            <a:ext cx="8101013" cy="0"/>
          </a:xfrm>
          <a:prstGeom prst="line">
            <a:avLst/>
          </a:prstGeom>
          <a:ln w="635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lassholder for bunntekst 5"/>
          <p:cNvSpPr>
            <a:spLocks noGrp="1"/>
          </p:cNvSpPr>
          <p:nvPr>
            <p:ph type="ftr" sz="quarter" idx="3"/>
          </p:nvPr>
        </p:nvSpPr>
        <p:spPr>
          <a:xfrm>
            <a:off x="5535900" y="6264000"/>
            <a:ext cx="3086100" cy="20637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rgbClr val="009D7F"/>
                </a:solidFill>
              </a:defRPr>
            </a:lvl1pPr>
          </a:lstStyle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10" name="Plassholder for lysbildenummer 9"/>
          <p:cNvSpPr>
            <a:spLocks noGrp="1"/>
          </p:cNvSpPr>
          <p:nvPr>
            <p:ph type="sldNum" sz="quarter" idx="4"/>
          </p:nvPr>
        </p:nvSpPr>
        <p:spPr>
          <a:xfrm>
            <a:off x="521494" y="6264001"/>
            <a:ext cx="2057400" cy="20319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rgbClr val="009D7F"/>
                </a:solidFill>
              </a:defRPr>
            </a:lvl1pPr>
          </a:lstStyle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7956000" y="404874"/>
            <a:ext cx="673200" cy="540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498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2" r:id="rId4"/>
    <p:sldLayoutId id="2147483720" r:id="rId5"/>
    <p:sldLayoutId id="2147483724" r:id="rId6"/>
    <p:sldLayoutId id="2147483721" r:id="rId7"/>
    <p:sldLayoutId id="2147483723" r:id="rId8"/>
    <p:sldLayoutId id="2147483726" r:id="rId9"/>
  </p:sldLayoutIdLst>
  <p:hf hdr="0"/>
  <p:txStyles>
    <p:titleStyle>
      <a:lvl1pPr algn="l" defTabSz="685800" rtl="0" eaLnBrk="1" latinLnBrk="0" hangingPunct="1">
        <a:spcBef>
          <a:spcPct val="0"/>
        </a:spcBef>
        <a:buNone/>
        <a:defRPr sz="2400" kern="1200">
          <a:solidFill>
            <a:srgbClr val="009D7F"/>
          </a:solidFill>
          <a:latin typeface="+mj-lt"/>
          <a:ea typeface="+mj-ea"/>
          <a:cs typeface="+mj-cs"/>
        </a:defRPr>
      </a:lvl1pPr>
    </p:titleStyle>
    <p:bodyStyle>
      <a:lvl1pPr marL="14850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9950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050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3900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55" userDrawn="1">
          <p15:clr>
            <a:srgbClr val="F26B43"/>
          </p15:clr>
        </p15:guide>
        <p15:guide id="2" pos="543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576000" y="932071"/>
            <a:ext cx="6818518" cy="615553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6000" y="1825831"/>
            <a:ext cx="7992000" cy="3979433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5353200" y="6372140"/>
            <a:ext cx="2891208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76000" y="6372140"/>
            <a:ext cx="47580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269624" y="6372140"/>
            <a:ext cx="298376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 b="0">
                <a:solidFill>
                  <a:srgbClr val="009D7F"/>
                </a:solidFill>
              </a:defRPr>
            </a:lvl1pPr>
          </a:lstStyle>
          <a:p>
            <a:pPr>
              <a:defRPr/>
            </a:pPr>
            <a:fld id="{9C335BD2-5135-4752-9777-E4CD151E3ADF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cxnSp>
        <p:nvCxnSpPr>
          <p:cNvPr id="13" name="Rett linje 12"/>
          <p:cNvCxnSpPr/>
          <p:nvPr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C:\Users\Morten\Downloads\NMBU_symbol_1000prosent_av_18mm_RGB.wmf"/>
          <p:cNvPicPr>
            <a:picLocks noChangeAspect="1" noChangeArrowheads="1"/>
          </p:cNvPicPr>
          <p:nvPr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89642"/>
            <a:ext cx="676257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590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rgbClr val="009D7F"/>
          </a:solidFill>
          <a:latin typeface="+mj-lt"/>
          <a:ea typeface="+mj-ea"/>
          <a:cs typeface="+mj-cs"/>
        </a:defRPr>
      </a:lvl1pPr>
    </p:titleStyle>
    <p:bodyStyle>
      <a:lvl1pPr marL="198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4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2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576000" y="932071"/>
            <a:ext cx="6818518" cy="615553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6000" y="1825831"/>
            <a:ext cx="7992000" cy="3979433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5353200" y="6372140"/>
            <a:ext cx="2891208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>
                <a:latin typeface="Arial"/>
                <a:cs typeface="+mn-cs"/>
              </a:rPr>
              <a:t>Norwegian University of Life Sciences</a:t>
            </a:r>
            <a:endParaRPr lang="nb-NO" dirty="0">
              <a:latin typeface="Arial"/>
              <a:cs typeface="+mn-cs"/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76000" y="6372140"/>
            <a:ext cx="47580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>
                <a:latin typeface="Arial"/>
                <a:cs typeface="+mn-cs"/>
              </a:rPr>
              <a:t>The Cat - Behaviour and Welfare - Bjarne O. Braastad</a:t>
            </a:r>
            <a:endParaRPr lang="nb-NO" dirty="0">
              <a:latin typeface="Arial"/>
              <a:cs typeface="+mn-cs"/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269624" y="6372140"/>
            <a:ext cx="298376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 b="0">
                <a:solidFill>
                  <a:srgbClr val="009D7F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76503D8D-F27D-49CA-A299-3589FD585F6D}" type="slidenum">
              <a:rPr lang="nb-NO" smtClean="0">
                <a:latin typeface="Arial"/>
                <a:cs typeface="+mn-cs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nb-NO">
              <a:latin typeface="Arial"/>
              <a:cs typeface="+mn-cs"/>
            </a:endParaRPr>
          </a:p>
        </p:txBody>
      </p:sp>
      <p:cxnSp>
        <p:nvCxnSpPr>
          <p:cNvPr id="13" name="Rett linje 12"/>
          <p:cNvCxnSpPr/>
          <p:nvPr userDrawn="1"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C:\Users\Morten\Downloads\NMBU_symbol_1000prosent_av_18mm_RGB.wmf"/>
          <p:cNvPicPr>
            <a:picLocks noChangeAspect="1" noChangeArrowheads="1"/>
          </p:cNvPicPr>
          <p:nvPr userDrawn="1"/>
        </p:nvPicPr>
        <p:blipFill>
          <a:blip r:embed="rId2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89642"/>
            <a:ext cx="676257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4167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  <p:sldLayoutId id="2147483764" r:id="rId17"/>
    <p:sldLayoutId id="2147483765" r:id="rId18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rgbClr val="009D7F"/>
          </a:solidFill>
          <a:latin typeface="+mj-lt"/>
          <a:ea typeface="+mj-ea"/>
          <a:cs typeface="+mj-cs"/>
        </a:defRPr>
      </a:lvl1pPr>
    </p:titleStyle>
    <p:bodyStyle>
      <a:lvl1pPr marL="198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4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2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e.int/en/web/conventions/full-list/-/conventions/rms/090000168007a67d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gjeringen.no/en/dokumenter/animal-welfare-act/id571188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catcar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snip-international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aastad.info/" TargetMode="External"/><Relationship Id="rId7" Type="http://schemas.openxmlformats.org/officeDocument/2006/relationships/hyperlink" Target="http://www.animalpickings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Relationship Id="rId6" Type="http://schemas.openxmlformats.org/officeDocument/2006/relationships/hyperlink" Target="http://www.etologi-dyrevelferd.no/" TargetMode="External"/><Relationship Id="rId5" Type="http://schemas.openxmlformats.org/officeDocument/2006/relationships/hyperlink" Target="http://www.etologi.no/" TargetMode="External"/><Relationship Id="rId4" Type="http://schemas.openxmlformats.org/officeDocument/2006/relationships/hyperlink" Target="http://www.facebook.com/KattenAtferdVelferd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8.xml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52061" y="1038247"/>
            <a:ext cx="8010192" cy="2246737"/>
          </a:xfrm>
        </p:spPr>
        <p:txBody>
          <a:bodyPr/>
          <a:lstStyle/>
          <a:p>
            <a:pPr eaLnBrk="1" hangingPunct="1"/>
            <a:r>
              <a:rPr lang="nb-NO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Cat – Behaviour and Welfare</a:t>
            </a:r>
            <a:br>
              <a:rPr lang="nb-NO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nb-NO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nb-NO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11. What can we do with </a:t>
            </a:r>
            <a:br>
              <a:rPr lang="nb-NO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nb-NO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homeless cats?</a:t>
            </a:r>
          </a:p>
        </p:txBody>
      </p:sp>
      <p:sp>
        <p:nvSpPr>
          <p:cNvPr id="1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52061" y="3768277"/>
            <a:ext cx="5662739" cy="1519239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nb-NO" sz="2800" b="1" dirty="0">
                <a:solidFill>
                  <a:schemeClr val="bg1"/>
                </a:solidFill>
              </a:rPr>
              <a:t>Bjarne O. Braastad</a:t>
            </a:r>
          </a:p>
          <a:p>
            <a:pPr eaLnBrk="1" hangingPunct="1">
              <a:spcBef>
                <a:spcPct val="50000"/>
              </a:spcBef>
            </a:pPr>
            <a:r>
              <a:rPr lang="nb-NO" sz="1600" u="sng" dirty="0"/>
              <a:t>Professor of Ethology</a:t>
            </a:r>
            <a:endParaRPr lang="nb-NO" sz="1600" u="sng" dirty="0">
              <a:solidFill>
                <a:schemeClr val="bg1"/>
              </a:solidFill>
            </a:endParaRPr>
          </a:p>
          <a:p>
            <a:pPr eaLnBrk="1" hangingPunct="1"/>
            <a:r>
              <a:rPr lang="nb-NO" sz="1600" u="sng" dirty="0"/>
              <a:t>Department of Animal and Aquacultural Sciences,</a:t>
            </a:r>
            <a:endParaRPr lang="nb-NO" sz="1600" u="sng" dirty="0">
              <a:solidFill>
                <a:schemeClr val="bg1"/>
              </a:solidFill>
            </a:endParaRPr>
          </a:p>
          <a:p>
            <a:pPr eaLnBrk="1" hangingPunct="1"/>
            <a:r>
              <a:rPr lang="nb-NO" sz="1600" u="sng" dirty="0">
                <a:solidFill>
                  <a:schemeClr val="bg1"/>
                </a:solidFill>
              </a:rPr>
              <a:t>Norwegian University of Life Sciences, </a:t>
            </a:r>
            <a:r>
              <a:rPr lang="nb-NO" sz="1600" u="sng" dirty="0"/>
              <a:t>NMBU, Ås, Norway</a:t>
            </a:r>
            <a:endParaRPr lang="nb-NO" sz="1600" u="sng" dirty="0">
              <a:solidFill>
                <a:schemeClr val="bg1"/>
              </a:solidFill>
            </a:endParaRPr>
          </a:p>
        </p:txBody>
      </p:sp>
      <p:pic>
        <p:nvPicPr>
          <p:cNvPr id="18" name="Picture 6" descr="Fi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4662335"/>
            <a:ext cx="2286000" cy="151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4" descr="bild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2852552"/>
            <a:ext cx="22860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447" y="6395768"/>
            <a:ext cx="2891208" cy="153888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Norwegian University of Life Sciences</a:t>
            </a: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The Cat - Behaviour and Welfare - Bjarne O. Braastad</a:t>
            </a:r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67E8CAB-9E1F-487B-9AE4-C60737AEF540}" type="slidenum">
              <a:rPr kumimoji="0" lang="nb-NO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819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489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8" name="Rectangle 2"/>
          <p:cNvSpPr>
            <a:spLocks noGrp="1" noChangeArrowheads="1"/>
          </p:cNvSpPr>
          <p:nvPr>
            <p:ph type="title"/>
          </p:nvPr>
        </p:nvSpPr>
        <p:spPr>
          <a:xfrm>
            <a:off x="587398" y="395668"/>
            <a:ext cx="6950338" cy="615553"/>
          </a:xfrm>
        </p:spPr>
        <p:txBody>
          <a:bodyPr/>
          <a:lstStyle/>
          <a:p>
            <a:pPr eaLnBrk="1" hangingPunct="1"/>
            <a:r>
              <a:rPr lang="nb-NO" dirty="0"/>
              <a:t>Ethical question:</a:t>
            </a:r>
          </a:p>
        </p:txBody>
      </p:sp>
      <p:sp>
        <p:nvSpPr>
          <p:cNvPr id="93189" name="Text Box 3"/>
          <p:cNvSpPr txBox="1">
            <a:spLocks noChangeArrowheads="1"/>
          </p:cNvSpPr>
          <p:nvPr/>
        </p:nvSpPr>
        <p:spPr bwMode="auto">
          <a:xfrm>
            <a:off x="576000" y="1100104"/>
            <a:ext cx="7886963" cy="27772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Bef>
                <a:spcPct val="50000"/>
              </a:spcBef>
            </a:pPr>
            <a:r>
              <a:rPr lang="nb-NO" sz="2000" dirty="0">
                <a:latin typeface="Tahoma" pitchFamily="34" charset="0"/>
              </a:rPr>
              <a:t>Has </a:t>
            </a:r>
            <a:r>
              <a:rPr lang="nb-NO" sz="2000" dirty="0" err="1">
                <a:latin typeface="Tahoma" pitchFamily="34" charset="0"/>
              </a:rPr>
              <a:t>society</a:t>
            </a:r>
            <a:r>
              <a:rPr lang="nb-NO" sz="2000" dirty="0">
                <a:latin typeface="Tahoma" pitchFamily="34" charset="0"/>
              </a:rPr>
              <a:t> a moral </a:t>
            </a:r>
            <a:r>
              <a:rPr lang="nb-NO" sz="2000" dirty="0" err="1">
                <a:latin typeface="Tahoma" pitchFamily="34" charset="0"/>
              </a:rPr>
              <a:t>duty</a:t>
            </a:r>
            <a:r>
              <a:rPr lang="nb-NO" sz="2000" dirty="0">
                <a:latin typeface="Tahoma" pitchFamily="34" charset="0"/>
              </a:rPr>
              <a:t> to </a:t>
            </a:r>
            <a:r>
              <a:rPr lang="nb-NO" sz="2000" dirty="0" err="1">
                <a:latin typeface="Tahoma" pitchFamily="34" charset="0"/>
              </a:rPr>
              <a:t>ensure</a:t>
            </a:r>
            <a:r>
              <a:rPr lang="nb-NO" sz="2000" dirty="0">
                <a:latin typeface="Tahoma" pitchFamily="34" charset="0"/>
              </a:rPr>
              <a:t> </a:t>
            </a:r>
            <a:r>
              <a:rPr lang="nb-NO" sz="2000" dirty="0" err="1">
                <a:latin typeface="Tahoma" pitchFamily="34" charset="0"/>
              </a:rPr>
              <a:t>welfare</a:t>
            </a:r>
            <a:r>
              <a:rPr lang="nb-NO" sz="2000" dirty="0">
                <a:latin typeface="Tahoma" pitchFamily="34" charset="0"/>
              </a:rPr>
              <a:t> of </a:t>
            </a:r>
            <a:r>
              <a:rPr lang="nb-NO" sz="2000" dirty="0" err="1">
                <a:latin typeface="Tahoma" pitchFamily="34" charset="0"/>
              </a:rPr>
              <a:t>domesticated</a:t>
            </a:r>
            <a:r>
              <a:rPr lang="nb-NO" sz="2000" dirty="0">
                <a:latin typeface="Tahoma" pitchFamily="34" charset="0"/>
              </a:rPr>
              <a:t> species </a:t>
            </a:r>
            <a:r>
              <a:rPr lang="nb-NO" sz="2000" dirty="0" err="1">
                <a:solidFill>
                  <a:srgbClr val="009D7F"/>
                </a:solidFill>
                <a:latin typeface="Tahoma" pitchFamily="34" charset="0"/>
              </a:rPr>
              <a:t>living</a:t>
            </a:r>
            <a:r>
              <a:rPr lang="nb-NO" sz="2000" dirty="0">
                <a:solidFill>
                  <a:srgbClr val="009D7F"/>
                </a:solidFill>
                <a:latin typeface="Tahoma" pitchFamily="34" charset="0"/>
              </a:rPr>
              <a:t> </a:t>
            </a:r>
            <a:r>
              <a:rPr lang="nb-NO" sz="2000" dirty="0" err="1">
                <a:solidFill>
                  <a:srgbClr val="009D7F"/>
                </a:solidFill>
                <a:latin typeface="Tahoma" pitchFamily="34" charset="0"/>
              </a:rPr>
              <a:t>ferally</a:t>
            </a:r>
            <a:r>
              <a:rPr lang="nb-NO" sz="2000" dirty="0">
                <a:latin typeface="Tahoma" pitchFamily="34" charset="0"/>
              </a:rPr>
              <a:t>, and </a:t>
            </a:r>
            <a:r>
              <a:rPr lang="nb-NO" sz="2000" dirty="0" err="1">
                <a:latin typeface="Tahoma" pitchFamily="34" charset="0"/>
              </a:rPr>
              <a:t>where</a:t>
            </a:r>
            <a:r>
              <a:rPr lang="nb-NO" sz="2000" dirty="0">
                <a:latin typeface="Tahoma" pitchFamily="34" charset="0"/>
              </a:rPr>
              <a:t> </a:t>
            </a:r>
            <a:r>
              <a:rPr lang="nb-NO" sz="2000" dirty="0" err="1">
                <a:latin typeface="Tahoma" pitchFamily="34" charset="0"/>
              </a:rPr>
              <a:t>individuals</a:t>
            </a:r>
            <a:r>
              <a:rPr lang="nb-NO" sz="2000" dirty="0">
                <a:latin typeface="Tahoma" pitchFamily="34" charset="0"/>
              </a:rPr>
              <a:t> </a:t>
            </a:r>
            <a:r>
              <a:rPr lang="nb-NO" sz="2000" dirty="0" err="1">
                <a:latin typeface="Tahoma" pitchFamily="34" charset="0"/>
              </a:rPr>
              <a:t>are</a:t>
            </a:r>
            <a:r>
              <a:rPr lang="nb-NO" sz="2000" dirty="0">
                <a:latin typeface="Tahoma" pitchFamily="34" charset="0"/>
              </a:rPr>
              <a:t> </a:t>
            </a:r>
            <a:r>
              <a:rPr lang="nb-NO" sz="2000" dirty="0" err="1">
                <a:latin typeface="Tahoma" pitchFamily="34" charset="0"/>
              </a:rPr>
              <a:t>living</a:t>
            </a:r>
            <a:r>
              <a:rPr lang="nb-NO" sz="2000" dirty="0">
                <a:latin typeface="Tahoma" pitchFamily="34" charset="0"/>
              </a:rPr>
              <a:t> </a:t>
            </a:r>
            <a:r>
              <a:rPr lang="nb-NO" sz="2000" dirty="0" err="1">
                <a:latin typeface="Tahoma" pitchFamily="34" charset="0"/>
              </a:rPr>
              <a:t>ferally</a:t>
            </a:r>
            <a:r>
              <a:rPr lang="nb-NO" sz="2000" dirty="0">
                <a:latin typeface="Tahoma" pitchFamily="34" charset="0"/>
              </a:rPr>
              <a:t> </a:t>
            </a:r>
            <a:r>
              <a:rPr lang="nb-NO" sz="2000" dirty="0" err="1">
                <a:latin typeface="Tahoma" pitchFamily="34" charset="0"/>
              </a:rPr>
              <a:t>because</a:t>
            </a:r>
            <a:r>
              <a:rPr lang="nb-NO" sz="2000" dirty="0">
                <a:latin typeface="Tahoma" pitchFamily="34" charset="0"/>
              </a:rPr>
              <a:t>:</a:t>
            </a:r>
          </a:p>
          <a:p>
            <a:pPr>
              <a:lnSpc>
                <a:spcPct val="125000"/>
              </a:lnSpc>
              <a:spcBef>
                <a:spcPct val="20000"/>
              </a:spcBef>
              <a:buFontTx/>
              <a:buChar char="•"/>
            </a:pPr>
            <a:r>
              <a:rPr lang="nb-NO" sz="2000" dirty="0">
                <a:latin typeface="Tahoma" pitchFamily="34" charset="0"/>
              </a:rPr>
              <a:t>  humans </a:t>
            </a:r>
            <a:r>
              <a:rPr lang="nb-NO" sz="2000" dirty="0">
                <a:solidFill>
                  <a:srgbClr val="009D7F"/>
                </a:solidFill>
                <a:latin typeface="Tahoma" pitchFamily="34" charset="0"/>
              </a:rPr>
              <a:t>get rid of</a:t>
            </a:r>
            <a:r>
              <a:rPr lang="nb-NO" sz="2000" dirty="0">
                <a:latin typeface="Tahoma" pitchFamily="34" charset="0"/>
              </a:rPr>
              <a:t> their animals</a:t>
            </a:r>
          </a:p>
          <a:p>
            <a:pPr>
              <a:lnSpc>
                <a:spcPct val="125000"/>
              </a:lnSpc>
              <a:spcBef>
                <a:spcPct val="20000"/>
              </a:spcBef>
              <a:buFontTx/>
              <a:buChar char="•"/>
            </a:pPr>
            <a:r>
              <a:rPr lang="nb-NO" sz="2000" dirty="0">
                <a:latin typeface="Tahoma" pitchFamily="34" charset="0"/>
              </a:rPr>
              <a:t>  animals </a:t>
            </a:r>
            <a:r>
              <a:rPr lang="nb-NO" sz="2000" dirty="0">
                <a:solidFill>
                  <a:srgbClr val="009D7F"/>
                </a:solidFill>
                <a:latin typeface="Tahoma" pitchFamily="34" charset="0"/>
              </a:rPr>
              <a:t>escape voluntarily</a:t>
            </a:r>
            <a:r>
              <a:rPr lang="nb-NO" sz="2000" dirty="0">
                <a:latin typeface="Tahoma" pitchFamily="34" charset="0"/>
              </a:rPr>
              <a:t> </a:t>
            </a:r>
          </a:p>
          <a:p>
            <a:pPr>
              <a:lnSpc>
                <a:spcPct val="125000"/>
              </a:lnSpc>
              <a:spcBef>
                <a:spcPct val="20000"/>
              </a:spcBef>
              <a:buFontTx/>
              <a:buChar char="•"/>
            </a:pPr>
            <a:r>
              <a:rPr lang="nb-NO" sz="2000" dirty="0">
                <a:latin typeface="Tahoma" pitchFamily="34" charset="0"/>
              </a:rPr>
              <a:t>  they are </a:t>
            </a:r>
            <a:r>
              <a:rPr lang="nb-NO" sz="2000" dirty="0">
                <a:solidFill>
                  <a:srgbClr val="009D7F"/>
                </a:solidFill>
                <a:latin typeface="Tahoma" pitchFamily="34" charset="0"/>
              </a:rPr>
              <a:t>descendants</a:t>
            </a:r>
            <a:r>
              <a:rPr lang="nb-NO" sz="2000" dirty="0">
                <a:latin typeface="Tahoma" pitchFamily="34" charset="0"/>
              </a:rPr>
              <a:t> of such animals? </a:t>
            </a:r>
          </a:p>
          <a:p>
            <a:pPr>
              <a:lnSpc>
                <a:spcPct val="125000"/>
              </a:lnSpc>
              <a:spcBef>
                <a:spcPts val="1800"/>
              </a:spcBef>
            </a:pPr>
            <a:r>
              <a:rPr lang="nb-NO" sz="2000" dirty="0">
                <a:latin typeface="Tahoma" pitchFamily="34" charset="0"/>
              </a:rPr>
              <a:t>Of </a:t>
            </a:r>
            <a:r>
              <a:rPr lang="nb-NO" sz="2000" dirty="0" err="1">
                <a:latin typeface="Tahoma" pitchFamily="34" charset="0"/>
              </a:rPr>
              <a:t>course</a:t>
            </a:r>
            <a:r>
              <a:rPr lang="nb-NO" sz="2000" dirty="0">
                <a:latin typeface="Tahoma" pitchFamily="34" charset="0"/>
              </a:rPr>
              <a:t>, I </a:t>
            </a:r>
            <a:r>
              <a:rPr lang="nb-NO" sz="2000" dirty="0" err="1">
                <a:latin typeface="Tahoma" pitchFamily="34" charset="0"/>
              </a:rPr>
              <a:t>think</a:t>
            </a:r>
            <a:r>
              <a:rPr lang="nb-NO" sz="2000" dirty="0">
                <a:latin typeface="Tahoma" pitchFamily="34" charset="0"/>
              </a:rPr>
              <a:t> of </a:t>
            </a:r>
            <a:r>
              <a:rPr lang="nb-NO" sz="2000" dirty="0" err="1">
                <a:latin typeface="Tahoma" pitchFamily="34" charset="0"/>
              </a:rPr>
              <a:t>stray</a:t>
            </a:r>
            <a:r>
              <a:rPr lang="nb-NO" sz="2000" dirty="0">
                <a:latin typeface="Tahoma" pitchFamily="34" charset="0"/>
              </a:rPr>
              <a:t> </a:t>
            </a:r>
            <a:r>
              <a:rPr lang="nb-NO" sz="2000" dirty="0" err="1">
                <a:latin typeface="Tahoma" pitchFamily="34" charset="0"/>
              </a:rPr>
              <a:t>cats</a:t>
            </a:r>
            <a:r>
              <a:rPr lang="nb-NO" sz="2000" dirty="0">
                <a:latin typeface="Tahoma" pitchFamily="34" charset="0"/>
              </a:rPr>
              <a:t>.</a:t>
            </a:r>
            <a:r>
              <a:rPr lang="nb-NO" sz="2000" dirty="0">
                <a:solidFill>
                  <a:srgbClr val="00605E"/>
                </a:solidFill>
              </a:rPr>
              <a:t> </a:t>
            </a:r>
          </a:p>
        </p:txBody>
      </p:sp>
      <p:pic>
        <p:nvPicPr>
          <p:cNvPr id="93190" name="Picture 6" descr="H:\My Documents\Bokmanus Katter\Kattebilder\IMG_159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4293096"/>
            <a:ext cx="2849592" cy="1901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44926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2" name="Rectangle 2"/>
          <p:cNvSpPr>
            <a:spLocks noGrp="1" noChangeArrowheads="1"/>
          </p:cNvSpPr>
          <p:nvPr>
            <p:ph type="title"/>
          </p:nvPr>
        </p:nvSpPr>
        <p:spPr>
          <a:xfrm>
            <a:off x="576000" y="390316"/>
            <a:ext cx="7096388" cy="643766"/>
          </a:xfrm>
          <a:noFill/>
        </p:spPr>
        <p:txBody>
          <a:bodyPr lIns="90488" tIns="44450" rIns="90488" bIns="44450" anchor="ctr"/>
          <a:lstStyle/>
          <a:p>
            <a:pPr eaLnBrk="1" hangingPunct="1"/>
            <a:r>
              <a:rPr lang="nb-NO" sz="3600" dirty="0"/>
              <a:t>The problem of </a:t>
            </a:r>
            <a:r>
              <a:rPr lang="nb-NO" sz="3600" dirty="0" err="1"/>
              <a:t>stray</a:t>
            </a:r>
            <a:r>
              <a:rPr lang="nb-NO" sz="3600" dirty="0"/>
              <a:t> </a:t>
            </a:r>
            <a:r>
              <a:rPr lang="nb-NO" sz="3600" dirty="0" err="1"/>
              <a:t>cats</a:t>
            </a:r>
            <a:endParaRPr lang="nb-NO" sz="3600" dirty="0"/>
          </a:p>
        </p:txBody>
      </p:sp>
      <p:sp>
        <p:nvSpPr>
          <p:cNvPr id="942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8089900" cy="4648200"/>
          </a:xfrm>
          <a:noFill/>
        </p:spPr>
        <p:txBody>
          <a:bodyPr lIns="90488" tIns="44450" rIns="90488" bIns="44450"/>
          <a:lstStyle/>
          <a:p>
            <a:pPr marL="609600" indent="-609600" defTabSz="762000" eaLnBrk="1" hangingPunct="1">
              <a:spcBef>
                <a:spcPct val="5000"/>
              </a:spcBef>
              <a:buFont typeface="Webdings" pitchFamily="18" charset="2"/>
              <a:buNone/>
            </a:pPr>
            <a:endParaRPr lang="nb-NO" sz="2800" u="sng" dirty="0">
              <a:solidFill>
                <a:srgbClr val="003A39"/>
              </a:solidFill>
            </a:endParaRPr>
          </a:p>
          <a:p>
            <a:pPr marL="609600" indent="-609600" defTabSz="762000" eaLnBrk="1" hangingPunct="1">
              <a:spcBef>
                <a:spcPct val="5000"/>
              </a:spcBef>
              <a:buFont typeface="Webdings" pitchFamily="18" charset="2"/>
              <a:buNone/>
            </a:pPr>
            <a:endParaRPr lang="nb-NO" sz="2800" dirty="0">
              <a:solidFill>
                <a:srgbClr val="003A39"/>
              </a:solidFill>
            </a:endParaRPr>
          </a:p>
          <a:p>
            <a:pPr marL="609600" indent="-609600" defTabSz="762000" eaLnBrk="1" hangingPunct="1">
              <a:buFont typeface="Webdings" pitchFamily="18" charset="2"/>
              <a:buNone/>
            </a:pPr>
            <a:r>
              <a:rPr lang="nb-NO" sz="1800" b="1" dirty="0"/>
              <a:t>	</a:t>
            </a:r>
          </a:p>
        </p:txBody>
      </p:sp>
      <p:sp>
        <p:nvSpPr>
          <p:cNvPr id="94214" name="Text Box 4"/>
          <p:cNvSpPr txBox="1">
            <a:spLocks noChangeArrowheads="1"/>
          </p:cNvSpPr>
          <p:nvPr/>
        </p:nvSpPr>
        <p:spPr bwMode="auto">
          <a:xfrm>
            <a:off x="576000" y="1412875"/>
            <a:ext cx="7992000" cy="236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1" hangingPunct="1">
              <a:spcBef>
                <a:spcPct val="35000"/>
              </a:spcBef>
              <a:buFontTx/>
              <a:buAutoNum type="arabicPeriod"/>
            </a:pPr>
            <a:r>
              <a:rPr lang="nb-NO" sz="2200" dirty="0">
                <a:cs typeface="Times New Roman" pitchFamily="18" charset="0"/>
              </a:rPr>
              <a:t>The </a:t>
            </a:r>
            <a:r>
              <a:rPr lang="nb-NO" sz="2200" dirty="0" err="1">
                <a:cs typeface="Times New Roman" pitchFamily="18" charset="0"/>
              </a:rPr>
              <a:t>cat’s</a:t>
            </a:r>
            <a:r>
              <a:rPr lang="nb-NO" sz="2200" dirty="0">
                <a:cs typeface="Times New Roman" pitchFamily="18" charset="0"/>
              </a:rPr>
              <a:t> </a:t>
            </a:r>
            <a:r>
              <a:rPr lang="nb-NO" sz="2200" dirty="0">
                <a:solidFill>
                  <a:srgbClr val="009D7F"/>
                </a:solidFill>
                <a:cs typeface="Times New Roman" pitchFamily="18" charset="0"/>
              </a:rPr>
              <a:t>status</a:t>
            </a:r>
            <a:r>
              <a:rPr lang="nb-NO" sz="2200" dirty="0">
                <a:cs typeface="Times New Roman" pitchFamily="18" charset="0"/>
              </a:rPr>
              <a:t> in </a:t>
            </a:r>
            <a:r>
              <a:rPr lang="nb-NO" sz="2200" dirty="0" err="1">
                <a:cs typeface="Times New Roman" pitchFamily="18" charset="0"/>
              </a:rPr>
              <a:t>society</a:t>
            </a:r>
            <a:r>
              <a:rPr lang="nb-NO" sz="2200" dirty="0">
                <a:cs typeface="Times New Roman" pitchFamily="18" charset="0"/>
              </a:rPr>
              <a:t> has </a:t>
            </a:r>
            <a:r>
              <a:rPr lang="nb-NO" sz="2200" dirty="0" err="1">
                <a:solidFill>
                  <a:srgbClr val="009D7F"/>
                </a:solidFill>
                <a:cs typeface="Times New Roman" pitchFamily="18" charset="0"/>
              </a:rPr>
              <a:t>increased</a:t>
            </a:r>
            <a:r>
              <a:rPr lang="nb-NO" sz="2200" dirty="0">
                <a:cs typeface="Times New Roman" pitchFamily="18" charset="0"/>
              </a:rPr>
              <a:t> during </a:t>
            </a:r>
            <a:r>
              <a:rPr lang="nb-NO" sz="2200" dirty="0" err="1">
                <a:cs typeface="Times New Roman" pitchFamily="18" charset="0"/>
              </a:rPr>
              <a:t>the</a:t>
            </a:r>
            <a:r>
              <a:rPr lang="nb-NO" sz="2200" dirty="0">
                <a:cs typeface="Times New Roman" pitchFamily="18" charset="0"/>
              </a:rPr>
              <a:t> last </a:t>
            </a:r>
            <a:r>
              <a:rPr lang="nb-NO" sz="2200" dirty="0" err="1">
                <a:cs typeface="Times New Roman" pitchFamily="18" charset="0"/>
              </a:rPr>
              <a:t>decades</a:t>
            </a:r>
            <a:r>
              <a:rPr lang="nb-NO" sz="2200" dirty="0">
                <a:cs typeface="Times New Roman" pitchFamily="18" charset="0"/>
              </a:rPr>
              <a:t>.</a:t>
            </a:r>
          </a:p>
          <a:p>
            <a:pPr marL="457200" indent="-457200" eaLnBrk="1" hangingPunct="1">
              <a:spcBef>
                <a:spcPct val="35000"/>
              </a:spcBef>
              <a:buFontTx/>
              <a:buAutoNum type="arabicPeriod"/>
            </a:pPr>
            <a:r>
              <a:rPr lang="nb-NO" sz="2200" dirty="0">
                <a:cs typeface="Times New Roman" pitchFamily="18" charset="0"/>
              </a:rPr>
              <a:t>Society has an </a:t>
            </a:r>
            <a:r>
              <a:rPr lang="nb-NO" sz="2200" dirty="0">
                <a:solidFill>
                  <a:srgbClr val="009D7F"/>
                </a:solidFill>
                <a:cs typeface="Times New Roman" pitchFamily="18" charset="0"/>
              </a:rPr>
              <a:t>ethical responsibility </a:t>
            </a:r>
            <a:r>
              <a:rPr lang="nb-NO" sz="2200" dirty="0">
                <a:cs typeface="Times New Roman" pitchFamily="18" charset="0"/>
              </a:rPr>
              <a:t>for stray cats. </a:t>
            </a:r>
          </a:p>
          <a:p>
            <a:pPr marL="457200" indent="-457200" eaLnBrk="1" hangingPunct="1">
              <a:spcBef>
                <a:spcPct val="35000"/>
              </a:spcBef>
              <a:buFontTx/>
              <a:buAutoNum type="arabicPeriod"/>
            </a:pPr>
            <a:r>
              <a:rPr lang="nb-NO" sz="2200" dirty="0">
                <a:cs typeface="Times New Roman" pitchFamily="18" charset="0"/>
              </a:rPr>
              <a:t>The </a:t>
            </a:r>
            <a:r>
              <a:rPr lang="nb-NO" sz="2200" u="sng" dirty="0">
                <a:cs typeface="Times New Roman" pitchFamily="18" charset="0"/>
                <a:hlinkClick r:id="rId3"/>
              </a:rPr>
              <a:t>European Convention for the Protection of Pet Animals </a:t>
            </a:r>
            <a:r>
              <a:rPr lang="nb-NO" sz="2200" dirty="0">
                <a:cs typeface="Times New Roman" pitchFamily="18" charset="0"/>
              </a:rPr>
              <a:t>(1987) gives obligations to take measures if the number of stray cats becomes problematic. </a:t>
            </a:r>
            <a:r>
              <a:rPr lang="nb-NO" sz="2200" dirty="0">
                <a:solidFill>
                  <a:srgbClr val="003A39"/>
                </a:solidFill>
                <a:cs typeface="Times New Roman" pitchFamily="18" charset="0"/>
              </a:rPr>
              <a:t> </a:t>
            </a:r>
          </a:p>
        </p:txBody>
      </p:sp>
      <p:pic>
        <p:nvPicPr>
          <p:cNvPr id="94215" name="Picture 7" descr="H:\My Documents\Bokmanus Katter\Kattebilder\Hjemløs kat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34897" y="3933055"/>
            <a:ext cx="2837449" cy="2223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73080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Title 1"/>
          <p:cNvSpPr>
            <a:spLocks noGrp="1"/>
          </p:cNvSpPr>
          <p:nvPr>
            <p:ph type="title"/>
          </p:nvPr>
        </p:nvSpPr>
        <p:spPr>
          <a:xfrm>
            <a:off x="571500" y="331972"/>
            <a:ext cx="6520780" cy="1107996"/>
          </a:xfrm>
        </p:spPr>
        <p:txBody>
          <a:bodyPr/>
          <a:lstStyle/>
          <a:p>
            <a:r>
              <a:rPr lang="nb-NO" sz="3600" dirty="0"/>
              <a:t>Norwegian Animal </a:t>
            </a:r>
            <a:r>
              <a:rPr lang="nb-NO" sz="3600" dirty="0" err="1"/>
              <a:t>Welfare</a:t>
            </a:r>
            <a:r>
              <a:rPr lang="nb-NO" sz="3600" dirty="0"/>
              <a:t> </a:t>
            </a:r>
            <a:r>
              <a:rPr lang="nb-NO" sz="3600" dirty="0" err="1"/>
              <a:t>Act</a:t>
            </a:r>
            <a:r>
              <a:rPr lang="nb-NO" sz="3600" dirty="0"/>
              <a:t> – </a:t>
            </a:r>
            <a:r>
              <a:rPr lang="nb-NO" sz="3600" dirty="0" err="1"/>
              <a:t>duty</a:t>
            </a:r>
            <a:r>
              <a:rPr lang="nb-NO" sz="3600" dirty="0"/>
              <a:t> to alert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001" y="2060848"/>
            <a:ext cx="7992000" cy="4929188"/>
          </a:xfrm>
        </p:spPr>
        <p:txBody>
          <a:bodyPr/>
          <a:lstStyle/>
          <a:p>
            <a:pPr>
              <a:buFont typeface="Webdings" pitchFamily="18" charset="2"/>
              <a:buNone/>
            </a:pPr>
            <a:r>
              <a:rPr lang="nb-NO" sz="2200" u="sng" dirty="0"/>
              <a:t>Ch.</a:t>
            </a:r>
            <a:r>
              <a:rPr lang="nb-NO" sz="2200" u="sng" dirty="0">
                <a:solidFill>
                  <a:schemeClr val="tx1"/>
                </a:solidFill>
              </a:rPr>
              <a:t> 5: </a:t>
            </a:r>
            <a:r>
              <a:rPr lang="nb-NO" sz="2200" u="sng" dirty="0"/>
              <a:t>Duty to alert (2nd part)</a:t>
            </a:r>
            <a:endParaRPr lang="nb-NO" sz="2200" u="sng" dirty="0">
              <a:solidFill>
                <a:schemeClr val="tx1"/>
              </a:solidFill>
            </a:endParaRPr>
          </a:p>
          <a:p>
            <a:pPr>
              <a:buFont typeface="Webdings" pitchFamily="18" charset="2"/>
              <a:buNone/>
            </a:pPr>
            <a:r>
              <a:rPr lang="en-US" sz="2200" dirty="0"/>
              <a:t>Anyone who becomes aware that a large number of wild or stray animals are exposed to </a:t>
            </a:r>
            <a:r>
              <a:rPr lang="en-US" sz="2200" dirty="0">
                <a:solidFill>
                  <a:srgbClr val="009D7F"/>
                </a:solidFill>
              </a:rPr>
              <a:t>sickness, injury or other abnormal suffering</a:t>
            </a:r>
            <a:r>
              <a:rPr lang="en-US" sz="2200" dirty="0"/>
              <a:t> shall, as soon as possible, inform the Food Safety Authority or the police. </a:t>
            </a:r>
          </a:p>
          <a:p>
            <a:pPr>
              <a:buFont typeface="Webdings" pitchFamily="18" charset="2"/>
              <a:buNone/>
            </a:pPr>
            <a:endParaRPr lang="nb-NO" sz="22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à"/>
            </a:pPr>
            <a:r>
              <a:rPr lang="nb-NO" sz="2200" dirty="0">
                <a:sym typeface="Wingdings" panose="05000000000000000000" pitchFamily="2" charset="2"/>
              </a:rPr>
              <a:t>  This also applies to stray cats. </a:t>
            </a:r>
            <a:endParaRPr lang="nb-NO" sz="2200" dirty="0">
              <a:solidFill>
                <a:srgbClr val="009D7F"/>
              </a:solidFill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à"/>
            </a:pPr>
            <a:endParaRPr lang="nb-NO" sz="2200" dirty="0">
              <a:solidFill>
                <a:srgbClr val="009D7F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b-NO" sz="1800" dirty="0">
                <a:sym typeface="Wingdings" panose="05000000000000000000" pitchFamily="2" charset="2"/>
              </a:rPr>
              <a:t>See: </a:t>
            </a:r>
            <a:r>
              <a:rPr lang="nb-NO" sz="1800" dirty="0">
                <a:hlinkClick r:id="rId3"/>
              </a:rPr>
              <a:t>https://www.regjeringen.no/en/dokumenter/animal-welfare-act/id571188/</a:t>
            </a:r>
            <a:r>
              <a:rPr lang="nb-NO" sz="1800" dirty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511680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Title 1"/>
          <p:cNvSpPr>
            <a:spLocks noGrp="1"/>
          </p:cNvSpPr>
          <p:nvPr>
            <p:ph type="title"/>
          </p:nvPr>
        </p:nvSpPr>
        <p:spPr>
          <a:xfrm>
            <a:off x="642700" y="260648"/>
            <a:ext cx="7996500" cy="1107996"/>
          </a:xfrm>
        </p:spPr>
        <p:txBody>
          <a:bodyPr/>
          <a:lstStyle/>
          <a:p>
            <a:r>
              <a:rPr lang="nb-NO" sz="3600" dirty="0"/>
              <a:t>Norwegian Animal Welfare Act </a:t>
            </a:r>
            <a:br>
              <a:rPr lang="nb-NO" sz="3600" dirty="0"/>
            </a:br>
            <a:r>
              <a:rPr lang="nb-NO" sz="3600" dirty="0"/>
              <a:t>– duty to help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12" y="1546146"/>
            <a:ext cx="7992000" cy="5286375"/>
          </a:xfrm>
        </p:spPr>
        <p:txBody>
          <a:bodyPr/>
          <a:lstStyle/>
          <a:p>
            <a:pPr>
              <a:buFont typeface="Webdings" pitchFamily="18" charset="2"/>
              <a:buNone/>
            </a:pPr>
            <a:r>
              <a:rPr lang="nb-NO" sz="2200" u="sng" dirty="0"/>
              <a:t>Ch.</a:t>
            </a:r>
            <a:r>
              <a:rPr lang="nb-NO" sz="2200" u="sng" dirty="0">
                <a:solidFill>
                  <a:schemeClr val="tx1"/>
                </a:solidFill>
              </a:rPr>
              <a:t> 4: </a:t>
            </a:r>
            <a:r>
              <a:rPr lang="nb-NO" sz="2200" u="sng" dirty="0"/>
              <a:t>Duty to help</a:t>
            </a:r>
            <a:endParaRPr lang="nb-NO" sz="2200" u="sng" dirty="0">
              <a:solidFill>
                <a:schemeClr val="tx1"/>
              </a:solidFill>
            </a:endParaRPr>
          </a:p>
          <a:p>
            <a:pPr>
              <a:buFont typeface="Webdings" pitchFamily="18" charset="2"/>
              <a:buNone/>
            </a:pPr>
            <a:r>
              <a:rPr lang="en-US" sz="2000" dirty="0"/>
              <a:t>Anybody who discovers an animal that is obviously sick, injured or helpless </a:t>
            </a:r>
            <a:r>
              <a:rPr lang="en-US" sz="2000" dirty="0">
                <a:solidFill>
                  <a:srgbClr val="009D7F"/>
                </a:solidFill>
              </a:rPr>
              <a:t>shall, as far as possible, help the animal</a:t>
            </a:r>
            <a:r>
              <a:rPr lang="en-US" sz="2000" dirty="0"/>
              <a:t>. If it is impossible to provide adequate help, and the animal is domestic or a large wild mammal, the owner or the police shall be alerted immediately.</a:t>
            </a:r>
          </a:p>
          <a:p>
            <a:pPr>
              <a:buFont typeface="Webdings" pitchFamily="18" charset="2"/>
              <a:buNone/>
            </a:pPr>
            <a:endParaRPr lang="en-US" sz="2000" dirty="0"/>
          </a:p>
          <a:p>
            <a:pPr>
              <a:buFont typeface="Webdings" pitchFamily="18" charset="2"/>
              <a:buNone/>
            </a:pPr>
            <a:r>
              <a:rPr lang="en-US" sz="2000" dirty="0"/>
              <a:t>If it is obvious that the </a:t>
            </a:r>
            <a:r>
              <a:rPr lang="en-US" sz="2000" dirty="0">
                <a:solidFill>
                  <a:srgbClr val="009D7F"/>
                </a:solidFill>
              </a:rPr>
              <a:t>animal will not survive or recover, the person who discovered the animal may kill it at once</a:t>
            </a:r>
            <a:r>
              <a:rPr lang="en-US" sz="2000" dirty="0"/>
              <a:t>. However, animals from holdings or large wild mammals shall not be killed if it is possible to alert the owner, a veterinarian or the police within reasonable time.</a:t>
            </a:r>
          </a:p>
          <a:p>
            <a:pPr>
              <a:buFont typeface="Webdings" pitchFamily="18" charset="2"/>
              <a:buNone/>
            </a:pPr>
            <a:endParaRPr lang="en-US" sz="2000" dirty="0"/>
          </a:p>
          <a:p>
            <a:pPr>
              <a:buFont typeface="Webdings" pitchFamily="18" charset="2"/>
              <a:buNone/>
            </a:pPr>
            <a:r>
              <a:rPr lang="en-US" sz="2000" dirty="0"/>
              <a:t>Necessary expenses for action under this section shall be </a:t>
            </a:r>
            <a:r>
              <a:rPr lang="en-US" sz="2000" dirty="0">
                <a:solidFill>
                  <a:srgbClr val="009D7F"/>
                </a:solidFill>
              </a:rPr>
              <a:t>covered by the state</a:t>
            </a:r>
            <a:r>
              <a:rPr lang="en-US" sz="2000" dirty="0"/>
              <a:t>, but the expenses relating to helping domestic animals may be recovered from the animal’s keeper or owner.</a:t>
            </a:r>
            <a:endParaRPr lang="nb-NO" sz="2000" dirty="0">
              <a:solidFill>
                <a:schemeClr val="tx1"/>
              </a:solidFill>
            </a:endParaRPr>
          </a:p>
          <a:p>
            <a:pPr>
              <a:buFont typeface="Webdings" pitchFamily="18" charset="2"/>
              <a:buNone/>
            </a:pPr>
            <a:endParaRPr lang="nb-NO" sz="2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662019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32656"/>
            <a:ext cx="8610600" cy="643766"/>
          </a:xfrm>
          <a:noFill/>
        </p:spPr>
        <p:txBody>
          <a:bodyPr lIns="90488" tIns="44450" rIns="90488" bIns="44450" anchor="ctr"/>
          <a:lstStyle/>
          <a:p>
            <a:pPr eaLnBrk="1" hangingPunct="1"/>
            <a:r>
              <a:rPr lang="nb-NO" sz="3600" dirty="0"/>
              <a:t>Stray cats – solutions</a:t>
            </a:r>
          </a:p>
        </p:txBody>
      </p:sp>
      <p:sp>
        <p:nvSpPr>
          <p:cNvPr id="952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8089900" cy="4648200"/>
          </a:xfrm>
          <a:noFill/>
        </p:spPr>
        <p:txBody>
          <a:bodyPr lIns="90488" tIns="44450" rIns="90488" bIns="44450"/>
          <a:lstStyle/>
          <a:p>
            <a:pPr marL="609600" indent="-609600" defTabSz="762000" eaLnBrk="1" hangingPunct="1">
              <a:spcBef>
                <a:spcPct val="5000"/>
              </a:spcBef>
              <a:buFont typeface="Webdings" pitchFamily="18" charset="2"/>
              <a:buNone/>
            </a:pPr>
            <a:endParaRPr lang="nb-NO" sz="2800" u="sng">
              <a:solidFill>
                <a:srgbClr val="003A39"/>
              </a:solidFill>
            </a:endParaRPr>
          </a:p>
          <a:p>
            <a:pPr marL="609600" indent="-609600" defTabSz="762000" eaLnBrk="1" hangingPunct="1">
              <a:spcBef>
                <a:spcPct val="5000"/>
              </a:spcBef>
              <a:buFont typeface="Webdings" pitchFamily="18" charset="2"/>
              <a:buNone/>
            </a:pPr>
            <a:endParaRPr lang="nb-NO" sz="2800">
              <a:solidFill>
                <a:srgbClr val="003A39"/>
              </a:solidFill>
            </a:endParaRPr>
          </a:p>
          <a:p>
            <a:pPr marL="609600" indent="-609600" defTabSz="762000" eaLnBrk="1" hangingPunct="1">
              <a:buFont typeface="Webdings" pitchFamily="18" charset="2"/>
              <a:buNone/>
            </a:pPr>
            <a:r>
              <a:rPr lang="nb-NO" sz="1800" b="1"/>
              <a:t>	</a:t>
            </a:r>
          </a:p>
        </p:txBody>
      </p:sp>
      <p:sp>
        <p:nvSpPr>
          <p:cNvPr id="721924" name="Text Box 4"/>
          <p:cNvSpPr txBox="1">
            <a:spLocks noChangeArrowheads="1"/>
          </p:cNvSpPr>
          <p:nvPr/>
        </p:nvSpPr>
        <p:spPr bwMode="auto">
          <a:xfrm>
            <a:off x="576000" y="1030886"/>
            <a:ext cx="8415600" cy="533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1" hangingPunct="1">
              <a:spcBef>
                <a:spcPct val="20000"/>
              </a:spcBef>
              <a:buFontTx/>
              <a:buAutoNum type="arabicPeriod"/>
            </a:pPr>
            <a:r>
              <a:rPr lang="nb-NO" sz="2000" dirty="0" err="1">
                <a:cs typeface="Times New Roman" pitchFamily="18" charset="0"/>
              </a:rPr>
              <a:t>Unacceptable</a:t>
            </a:r>
            <a:r>
              <a:rPr lang="nb-NO" sz="2000" dirty="0">
                <a:cs typeface="Times New Roman" pitchFamily="18" charset="0"/>
              </a:rPr>
              <a:t> </a:t>
            </a:r>
            <a:r>
              <a:rPr lang="nb-NO" sz="2000" dirty="0" err="1">
                <a:cs typeface="Times New Roman" pitchFamily="18" charset="0"/>
              </a:rPr>
              <a:t>solutions</a:t>
            </a:r>
            <a:r>
              <a:rPr lang="nb-NO" sz="2000" dirty="0">
                <a:cs typeface="Times New Roman" pitchFamily="18" charset="0"/>
              </a:rPr>
              <a:t>:</a:t>
            </a:r>
          </a:p>
          <a:p>
            <a:pPr marL="762000" lvl="1" indent="-304800" eaLnBrk="1" hangingPunct="1">
              <a:spcBef>
                <a:spcPct val="20000"/>
              </a:spcBef>
              <a:buFontTx/>
              <a:buChar char="•"/>
            </a:pPr>
            <a:r>
              <a:rPr lang="nb-NO" sz="2000" dirty="0"/>
              <a:t>Ignore the problem – unethical</a:t>
            </a:r>
          </a:p>
          <a:p>
            <a:pPr marL="762000" lvl="1" indent="-304800" eaLnBrk="1" hangingPunct="1">
              <a:spcBef>
                <a:spcPct val="20000"/>
              </a:spcBef>
              <a:buFontTx/>
              <a:buChar char="•"/>
            </a:pPr>
            <a:r>
              <a:rPr lang="nb-NO" sz="2000" dirty="0"/>
              <a:t>Kill captured cats – inefficient, does not reduce population in the long run </a:t>
            </a:r>
            <a:r>
              <a:rPr lang="nb-NO" sz="2000" dirty="0">
                <a:sym typeface="Wingdings" panose="05000000000000000000" pitchFamily="2" charset="2"/>
              </a:rPr>
              <a:t> immigration because of available territory</a:t>
            </a:r>
            <a:endParaRPr lang="nb-NO" sz="2000" dirty="0"/>
          </a:p>
          <a:p>
            <a:pPr marL="457200" indent="-457200" eaLnBrk="1" hangingPunct="1">
              <a:spcBef>
                <a:spcPct val="20000"/>
              </a:spcBef>
              <a:buFontTx/>
              <a:buAutoNum type="arabicPeriod"/>
            </a:pPr>
            <a:r>
              <a:rPr lang="nb-NO" sz="2000" dirty="0" err="1">
                <a:cs typeface="Times New Roman" pitchFamily="18" charset="0"/>
              </a:rPr>
              <a:t>There</a:t>
            </a:r>
            <a:r>
              <a:rPr lang="nb-NO" sz="2000" dirty="0">
                <a:cs typeface="Times New Roman" pitchFamily="18" charset="0"/>
              </a:rPr>
              <a:t> is </a:t>
            </a:r>
            <a:r>
              <a:rPr lang="nb-NO" sz="2000" dirty="0" err="1">
                <a:cs typeface="Times New Roman" pitchFamily="18" charset="0"/>
              </a:rPr>
              <a:t>much</a:t>
            </a:r>
            <a:r>
              <a:rPr lang="nb-NO" sz="2000" dirty="0">
                <a:cs typeface="Times New Roman" pitchFamily="18" charset="0"/>
              </a:rPr>
              <a:t> </a:t>
            </a:r>
            <a:r>
              <a:rPr lang="nb-NO" sz="2000" dirty="0" err="1">
                <a:cs typeface="Times New Roman" pitchFamily="18" charset="0"/>
              </a:rPr>
              <a:t>experience</a:t>
            </a:r>
            <a:r>
              <a:rPr lang="nb-NO" sz="2000" dirty="0">
                <a:cs typeface="Times New Roman" pitchFamily="18" charset="0"/>
              </a:rPr>
              <a:t> in </a:t>
            </a:r>
            <a:r>
              <a:rPr lang="nb-NO" sz="2000" dirty="0" err="1">
                <a:cs typeface="Times New Roman" pitchFamily="18" charset="0"/>
              </a:rPr>
              <a:t>various</a:t>
            </a:r>
            <a:r>
              <a:rPr lang="nb-NO" sz="2000" dirty="0">
                <a:cs typeface="Times New Roman" pitchFamily="18" charset="0"/>
              </a:rPr>
              <a:t> </a:t>
            </a:r>
            <a:r>
              <a:rPr lang="nb-NO" sz="2000" dirty="0" err="1">
                <a:cs typeface="Times New Roman" pitchFamily="18" charset="0"/>
              </a:rPr>
              <a:t>countries</a:t>
            </a:r>
            <a:r>
              <a:rPr lang="nb-NO" sz="2000" dirty="0">
                <a:cs typeface="Times New Roman" pitchFamily="18" charset="0"/>
              </a:rPr>
              <a:t> </a:t>
            </a:r>
            <a:r>
              <a:rPr lang="nb-NO" sz="2000" dirty="0" err="1">
                <a:cs typeface="Times New Roman" pitchFamily="18" charset="0"/>
              </a:rPr>
              <a:t>with</a:t>
            </a:r>
            <a:r>
              <a:rPr lang="nb-NO" sz="2000" dirty="0">
                <a:cs typeface="Times New Roman" pitchFamily="18" charset="0"/>
              </a:rPr>
              <a:t> alternative </a:t>
            </a:r>
            <a:r>
              <a:rPr lang="nb-NO" sz="2000" dirty="0" err="1">
                <a:cs typeface="Times New Roman" pitchFamily="18" charset="0"/>
              </a:rPr>
              <a:t>methods</a:t>
            </a:r>
            <a:r>
              <a:rPr lang="nb-NO" sz="2000" dirty="0">
                <a:cs typeface="Times New Roman" pitchFamily="18" charset="0"/>
              </a:rPr>
              <a:t>:</a:t>
            </a:r>
          </a:p>
          <a:p>
            <a:pPr marL="800100" lvl="1" indent="-3429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000" dirty="0">
                <a:solidFill>
                  <a:srgbClr val="009D7F"/>
                </a:solidFill>
                <a:cs typeface="Times New Roman" pitchFamily="18" charset="0"/>
              </a:rPr>
              <a:t>TNR </a:t>
            </a:r>
            <a:r>
              <a:rPr lang="nb-NO" sz="2000" dirty="0" err="1">
                <a:solidFill>
                  <a:srgbClr val="009D7F"/>
                </a:solidFill>
                <a:cs typeface="Times New Roman" pitchFamily="18" charset="0"/>
              </a:rPr>
              <a:t>method</a:t>
            </a:r>
            <a:r>
              <a:rPr lang="nb-NO" sz="2000" dirty="0">
                <a:cs typeface="Times New Roman" pitchFamily="18" charset="0"/>
              </a:rPr>
              <a:t> = </a:t>
            </a:r>
            <a:r>
              <a:rPr lang="nb-NO" sz="2000" dirty="0" err="1">
                <a:cs typeface="Times New Roman" pitchFamily="18" charset="0"/>
              </a:rPr>
              <a:t>Trap</a:t>
            </a:r>
            <a:r>
              <a:rPr lang="nb-NO" sz="2000" dirty="0">
                <a:cs typeface="Times New Roman" pitchFamily="18" charset="0"/>
              </a:rPr>
              <a:t>, </a:t>
            </a:r>
            <a:r>
              <a:rPr lang="nb-NO" sz="2000" dirty="0" err="1">
                <a:cs typeface="Times New Roman" pitchFamily="18" charset="0"/>
              </a:rPr>
              <a:t>Neuter</a:t>
            </a:r>
            <a:r>
              <a:rPr lang="nb-NO" sz="2000" dirty="0">
                <a:cs typeface="Times New Roman" pitchFamily="18" charset="0"/>
              </a:rPr>
              <a:t>, Return    </a:t>
            </a:r>
          </a:p>
          <a:p>
            <a:pPr marL="800100" lvl="1" indent="-3429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b-NO" sz="2000" dirty="0">
                <a:cs typeface="Times New Roman" pitchFamily="18" charset="0"/>
              </a:rPr>
              <a:t>TTVARR method = Trap, Test, Vaccinate, Alter, Rehome or Release (International Cat Care, </a:t>
            </a:r>
            <a:r>
              <a:rPr lang="nb-NO" sz="2000" dirty="0">
                <a:cs typeface="Times New Roman" pitchFamily="18" charset="0"/>
                <a:hlinkClick r:id="rId3"/>
              </a:rPr>
              <a:t>http://www.icatcare.org</a:t>
            </a:r>
            <a:r>
              <a:rPr lang="nb-NO" sz="2000" dirty="0">
                <a:cs typeface="Times New Roman" pitchFamily="18" charset="0"/>
              </a:rPr>
              <a:t>)</a:t>
            </a:r>
          </a:p>
          <a:p>
            <a:pPr lvl="1" eaLnBrk="1" hangingPunct="1">
              <a:spcBef>
                <a:spcPct val="20000"/>
              </a:spcBef>
            </a:pPr>
            <a:r>
              <a:rPr lang="nb-NO" sz="2000" dirty="0">
                <a:cs typeface="Times New Roman" pitchFamily="18" charset="0"/>
              </a:rPr>
              <a:t>  – effective in many places (</a:t>
            </a:r>
            <a:r>
              <a:rPr lang="nb-NO" sz="2000" dirty="0">
                <a:cs typeface="Times New Roman" pitchFamily="18" charset="0"/>
                <a:hlinkClick r:id="rId4"/>
              </a:rPr>
              <a:t>www.snip-international.org</a:t>
            </a:r>
            <a:r>
              <a:rPr lang="nb-NO" sz="2000" dirty="0">
                <a:cs typeface="Times New Roman" pitchFamily="18" charset="0"/>
              </a:rPr>
              <a:t>)</a:t>
            </a:r>
          </a:p>
          <a:p>
            <a:pPr marL="803275" lvl="1" indent="-346075" eaLnBrk="1" hangingPunct="1">
              <a:spcBef>
                <a:spcPct val="20000"/>
              </a:spcBef>
              <a:buFontTx/>
              <a:buChar char="•"/>
            </a:pPr>
            <a:r>
              <a:rPr lang="nb-NO" sz="2000" dirty="0" err="1">
                <a:cs typeface="Times New Roman" pitchFamily="18" charset="0"/>
              </a:rPr>
              <a:t>Mandatory</a:t>
            </a:r>
            <a:r>
              <a:rPr lang="nb-NO" sz="2000" dirty="0">
                <a:cs typeface="Times New Roman" pitchFamily="18" charset="0"/>
              </a:rPr>
              <a:t> ID tag, e.g. microchip </a:t>
            </a:r>
          </a:p>
          <a:p>
            <a:pPr marL="803275" lvl="1" indent="-346075" eaLnBrk="1" hangingPunct="1">
              <a:spcBef>
                <a:spcPct val="20000"/>
              </a:spcBef>
              <a:buFontTx/>
              <a:buChar char="•"/>
            </a:pPr>
            <a:r>
              <a:rPr lang="nb-NO" sz="2000" dirty="0" err="1">
                <a:cs typeface="Times New Roman" pitchFamily="18" charset="0"/>
              </a:rPr>
              <a:t>Reproduction</a:t>
            </a:r>
            <a:r>
              <a:rPr lang="nb-NO" sz="2000" dirty="0">
                <a:cs typeface="Times New Roman" pitchFamily="18" charset="0"/>
              </a:rPr>
              <a:t> </a:t>
            </a:r>
            <a:r>
              <a:rPr lang="nb-NO" sz="2000" dirty="0" err="1">
                <a:cs typeface="Times New Roman" pitchFamily="18" charset="0"/>
              </a:rPr>
              <a:t>control</a:t>
            </a:r>
            <a:endParaRPr lang="nb-NO" sz="2000" dirty="0">
              <a:cs typeface="Times New Roman" pitchFamily="18" charset="0"/>
            </a:endParaRPr>
          </a:p>
          <a:p>
            <a:pPr marL="803275" lvl="1" indent="-346075" eaLnBrk="1" hangingPunct="1">
              <a:spcBef>
                <a:spcPct val="20000"/>
              </a:spcBef>
              <a:buFontTx/>
              <a:buChar char="•"/>
            </a:pPr>
            <a:r>
              <a:rPr lang="nb-NO" sz="2000" dirty="0">
                <a:cs typeface="Times New Roman" pitchFamily="18" charset="0"/>
              </a:rPr>
              <a:t>Limited number of cats allowed per household?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5000"/>
              </a:spcBef>
            </a:pPr>
            <a:r>
              <a:rPr lang="nb-NO" sz="800" dirty="0"/>
              <a:t>  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5000"/>
              </a:spcBef>
            </a:pPr>
            <a:r>
              <a:rPr lang="nb-NO" dirty="0">
                <a:solidFill>
                  <a:srgbClr val="009D7F"/>
                </a:solidFill>
              </a:rPr>
              <a:t>NB: It is difficult to assess whether a captured cat has an owner. In </a:t>
            </a:r>
            <a:r>
              <a:rPr lang="nb-NO" dirty="0" err="1">
                <a:solidFill>
                  <a:srgbClr val="009D7F"/>
                </a:solidFill>
              </a:rPr>
              <a:t>unfamiliar</a:t>
            </a:r>
            <a:r>
              <a:rPr lang="nb-NO" dirty="0">
                <a:solidFill>
                  <a:srgbClr val="009D7F"/>
                </a:solidFill>
              </a:rPr>
              <a:t> </a:t>
            </a:r>
            <a:r>
              <a:rPr lang="nb-NO" dirty="0" err="1">
                <a:solidFill>
                  <a:srgbClr val="009D7F"/>
                </a:solidFill>
              </a:rPr>
              <a:t>terrain</a:t>
            </a:r>
            <a:r>
              <a:rPr lang="nb-NO" dirty="0">
                <a:solidFill>
                  <a:srgbClr val="009D7F"/>
                </a:solidFill>
              </a:rPr>
              <a:t>, </a:t>
            </a:r>
            <a:r>
              <a:rPr lang="nb-NO" dirty="0" err="1">
                <a:solidFill>
                  <a:srgbClr val="009D7F"/>
                </a:solidFill>
              </a:rPr>
              <a:t>cats</a:t>
            </a:r>
            <a:r>
              <a:rPr lang="nb-NO" dirty="0">
                <a:solidFill>
                  <a:srgbClr val="009D7F"/>
                </a:solidFill>
              </a:rPr>
              <a:t> </a:t>
            </a:r>
            <a:r>
              <a:rPr lang="nb-NO" dirty="0" err="1">
                <a:solidFill>
                  <a:srgbClr val="009D7F"/>
                </a:solidFill>
              </a:rPr>
              <a:t>may</a:t>
            </a:r>
            <a:r>
              <a:rPr lang="nb-NO" dirty="0">
                <a:solidFill>
                  <a:srgbClr val="009D7F"/>
                </a:solidFill>
              </a:rPr>
              <a:t> </a:t>
            </a:r>
            <a:r>
              <a:rPr lang="nb-NO" dirty="0" err="1">
                <a:solidFill>
                  <a:srgbClr val="009D7F"/>
                </a:solidFill>
              </a:rPr>
              <a:t>become</a:t>
            </a:r>
            <a:r>
              <a:rPr lang="nb-NO" dirty="0">
                <a:solidFill>
                  <a:srgbClr val="009D7F"/>
                </a:solidFill>
              </a:rPr>
              <a:t> </a:t>
            </a:r>
            <a:r>
              <a:rPr lang="nb-NO" dirty="0" err="1">
                <a:solidFill>
                  <a:srgbClr val="009D7F"/>
                </a:solidFill>
              </a:rPr>
              <a:t>quite</a:t>
            </a:r>
            <a:r>
              <a:rPr lang="nb-NO" dirty="0">
                <a:solidFill>
                  <a:srgbClr val="009D7F"/>
                </a:solidFill>
              </a:rPr>
              <a:t> </a:t>
            </a:r>
            <a:r>
              <a:rPr lang="nb-NO" dirty="0" err="1">
                <a:solidFill>
                  <a:srgbClr val="009D7F"/>
                </a:solidFill>
              </a:rPr>
              <a:t>fearful</a:t>
            </a:r>
            <a:r>
              <a:rPr lang="nb-NO" dirty="0">
                <a:solidFill>
                  <a:srgbClr val="009D7F"/>
                </a:solidFill>
              </a:rPr>
              <a:t> or </a:t>
            </a:r>
            <a:r>
              <a:rPr lang="nb-NO" dirty="0" err="1">
                <a:solidFill>
                  <a:srgbClr val="009D7F"/>
                </a:solidFill>
              </a:rPr>
              <a:t>anxious</a:t>
            </a:r>
            <a:r>
              <a:rPr lang="nb-NO" dirty="0">
                <a:solidFill>
                  <a:srgbClr val="009D7F"/>
                </a:solidFill>
              </a:rPr>
              <a:t>. </a:t>
            </a:r>
            <a:endParaRPr lang="nb-NO" dirty="0">
              <a:solidFill>
                <a:srgbClr val="009D7F"/>
              </a:solidFill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33067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219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19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219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219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219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219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219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219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219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219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219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219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219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219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219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219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2192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2192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>
          <a:xfrm>
            <a:off x="576000" y="624813"/>
            <a:ext cx="8028250" cy="553998"/>
          </a:xfrm>
        </p:spPr>
        <p:txBody>
          <a:bodyPr/>
          <a:lstStyle/>
          <a:p>
            <a:pPr eaLnBrk="1" hangingPunct="1"/>
            <a:r>
              <a:rPr lang="nb-NO" sz="3600" b="1" dirty="0"/>
              <a:t>Cat </a:t>
            </a:r>
            <a:r>
              <a:rPr lang="nb-NO" sz="3600" b="1" dirty="0" err="1"/>
              <a:t>shelters</a:t>
            </a:r>
            <a:endParaRPr lang="nb-NO" sz="3600" b="1" dirty="0"/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6000" y="1423343"/>
            <a:ext cx="7931413" cy="45735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b-NO" dirty="0">
                <a:solidFill>
                  <a:schemeClr val="tx1"/>
                </a:solidFill>
              </a:rPr>
              <a:t>Norwegian </a:t>
            </a:r>
            <a:r>
              <a:rPr lang="nb-NO" dirty="0" err="1">
                <a:solidFill>
                  <a:schemeClr val="tx1"/>
                </a:solidFill>
              </a:rPr>
              <a:t>regulations</a:t>
            </a:r>
            <a:r>
              <a:rPr lang="nb-NO" dirty="0">
                <a:solidFill>
                  <a:schemeClr val="tx1"/>
                </a:solidFill>
              </a:rPr>
              <a:t> </a:t>
            </a:r>
            <a:r>
              <a:rPr lang="nb-NO" dirty="0" err="1">
                <a:solidFill>
                  <a:schemeClr val="tx1"/>
                </a:solidFill>
              </a:rPr>
              <a:t>apply</a:t>
            </a:r>
            <a:r>
              <a:rPr lang="nb-NO" dirty="0">
                <a:solidFill>
                  <a:schemeClr val="tx1"/>
                </a:solidFill>
              </a:rPr>
              <a:t> to </a:t>
            </a:r>
            <a:r>
              <a:rPr lang="nb-NO" dirty="0" err="1">
                <a:solidFill>
                  <a:schemeClr val="tx1"/>
                </a:solidFill>
              </a:rPr>
              <a:t>cat</a:t>
            </a:r>
            <a:r>
              <a:rPr lang="nb-NO" dirty="0">
                <a:solidFill>
                  <a:schemeClr val="tx1"/>
                </a:solidFill>
              </a:rPr>
              <a:t> </a:t>
            </a:r>
            <a:r>
              <a:rPr lang="nb-NO" dirty="0" err="1">
                <a:solidFill>
                  <a:schemeClr val="tx1"/>
                </a:solidFill>
              </a:rPr>
              <a:t>shelters</a:t>
            </a:r>
            <a:r>
              <a:rPr lang="nb-NO" dirty="0">
                <a:solidFill>
                  <a:schemeClr val="tx1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nb-NO" dirty="0">
                <a:solidFill>
                  <a:schemeClr val="tx1"/>
                </a:solidFill>
              </a:rPr>
              <a:t>Functional rather than detailed requirements. </a:t>
            </a:r>
          </a:p>
          <a:p>
            <a:pPr eaLnBrk="1" hangingPunct="1">
              <a:lnSpc>
                <a:spcPct val="90000"/>
              </a:lnSpc>
            </a:pPr>
            <a:r>
              <a:rPr lang="nb-NO" dirty="0">
                <a:solidFill>
                  <a:schemeClr val="tx1"/>
                </a:solidFill>
              </a:rPr>
              <a:t>Cats </a:t>
            </a:r>
            <a:r>
              <a:rPr lang="nb-NO" dirty="0" err="1">
                <a:solidFill>
                  <a:schemeClr val="tx1"/>
                </a:solidFill>
              </a:rPr>
              <a:t>are</a:t>
            </a:r>
            <a:r>
              <a:rPr lang="nb-NO" dirty="0">
                <a:solidFill>
                  <a:schemeClr val="tx1"/>
                </a:solidFill>
              </a:rPr>
              <a:t> not </a:t>
            </a:r>
            <a:r>
              <a:rPr lang="nb-NO" dirty="0" err="1">
                <a:solidFill>
                  <a:schemeClr val="tx1"/>
                </a:solidFill>
              </a:rPr>
              <a:t>re</a:t>
            </a:r>
            <a:r>
              <a:rPr lang="nb-NO" dirty="0" err="1"/>
              <a:t>quired</a:t>
            </a:r>
            <a:r>
              <a:rPr lang="nb-NO" dirty="0"/>
              <a:t> to be </a:t>
            </a:r>
            <a:r>
              <a:rPr lang="nb-NO" dirty="0" err="1"/>
              <a:t>kept</a:t>
            </a:r>
            <a:r>
              <a:rPr lang="nb-NO" dirty="0"/>
              <a:t> in </a:t>
            </a:r>
            <a:r>
              <a:rPr lang="nb-NO" dirty="0" err="1"/>
              <a:t>cages</a:t>
            </a:r>
            <a:r>
              <a:rPr lang="nb-NO" dirty="0">
                <a:solidFill>
                  <a:schemeClr val="tx1"/>
                </a:solidFill>
              </a:rPr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nb-NO" dirty="0" err="1"/>
              <a:t>Necessary</a:t>
            </a:r>
            <a:r>
              <a:rPr lang="nb-NO" dirty="0"/>
              <a:t> </a:t>
            </a:r>
            <a:r>
              <a:rPr lang="nb-NO" dirty="0" err="1"/>
              <a:t>c</a:t>
            </a:r>
            <a:r>
              <a:rPr lang="nb-NO" dirty="0" err="1">
                <a:solidFill>
                  <a:schemeClr val="tx1"/>
                </a:solidFill>
              </a:rPr>
              <a:t>ompetence</a:t>
            </a:r>
            <a:r>
              <a:rPr lang="nb-NO" dirty="0">
                <a:solidFill>
                  <a:schemeClr val="tx1"/>
                </a:solidFill>
              </a:rPr>
              <a:t> </a:t>
            </a:r>
            <a:r>
              <a:rPr lang="nb-NO" dirty="0" err="1">
                <a:solidFill>
                  <a:schemeClr val="tx1"/>
                </a:solidFill>
              </a:rPr>
              <a:t>among</a:t>
            </a:r>
            <a:r>
              <a:rPr lang="nb-NO" dirty="0">
                <a:solidFill>
                  <a:schemeClr val="tx1"/>
                </a:solidFill>
              </a:rPr>
              <a:t> staff is </a:t>
            </a:r>
            <a:r>
              <a:rPr lang="nb-NO" dirty="0" err="1">
                <a:solidFill>
                  <a:schemeClr val="tx1"/>
                </a:solidFill>
              </a:rPr>
              <a:t>required</a:t>
            </a:r>
            <a:r>
              <a:rPr lang="nb-NO" dirty="0">
                <a:solidFill>
                  <a:schemeClr val="tx1"/>
                </a:solidFill>
              </a:rPr>
              <a:t>. </a:t>
            </a:r>
          </a:p>
        </p:txBody>
      </p:sp>
      <p:pic>
        <p:nvPicPr>
          <p:cNvPr id="6" name="Picture 4" descr="katt i pensjonatbur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771800" y="3437620"/>
            <a:ext cx="3600400" cy="27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2448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331972"/>
            <a:ext cx="6958552" cy="1107996"/>
          </a:xfrm>
        </p:spPr>
        <p:txBody>
          <a:bodyPr/>
          <a:lstStyle/>
          <a:p>
            <a:pPr eaLnBrk="1" hangingPunct="1"/>
            <a:r>
              <a:rPr lang="nb-NO" sz="3600" dirty="0"/>
              <a:t>More on cats’ behaviour and welfare is found here </a:t>
            </a:r>
            <a:r>
              <a:rPr lang="nb-NO" sz="2800" dirty="0"/>
              <a:t>(in Norwegian)</a:t>
            </a:r>
            <a:endParaRPr lang="nb-NO" sz="3600" dirty="0"/>
          </a:p>
        </p:txBody>
      </p:sp>
      <p:sp>
        <p:nvSpPr>
          <p:cNvPr id="7" name="TekstSylinder 6"/>
          <p:cNvSpPr txBox="1"/>
          <p:nvPr/>
        </p:nvSpPr>
        <p:spPr>
          <a:xfrm>
            <a:off x="539552" y="1988840"/>
            <a:ext cx="8332468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b-N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3"/>
              </a:rPr>
              <a:t>www.braastad.info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Braastad’s website on ethology, animal welfare, cats and human–animal relationship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4"/>
              </a:rPr>
              <a:t>www.facebook.com/KattenAtferdVelferd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Facebook (Meta) site for the Norwegian cat book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5"/>
              </a:rPr>
              <a:t>www.etologi.no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website for the Norwegian Association of Ethologists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6"/>
              </a:rPr>
              <a:t>www.etologi-dyrevelferd.no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website on ethology and animal welfare for secondary schools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7"/>
              </a:rPr>
              <a:t>www.animalpickings.com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popular scientific website for the Research Group on Ethology and Animal Environment at the Norwegian University of Life Sciences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nb-NO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503D8D-F27D-49CA-A299-3589FD585F6D}" type="slidenum">
              <a:rPr kumimoji="0" lang="nb-NO" sz="1000" b="0" i="0" u="none" strike="noStrike" kern="1200" cap="none" spc="0" normalizeH="0" baseline="0" noProof="0" smtClean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Norwegian University of Life Sciences</a:t>
            </a: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The Cat - Behaviour and Welfare - Bjarne O. Braastad</a:t>
            </a: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250341"/>
      </p:ext>
    </p:extLst>
  </p:cSld>
  <p:clrMapOvr>
    <a:masterClrMapping/>
  </p:clrMapOvr>
  <p:transition spd="slow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2852" y="4053388"/>
            <a:ext cx="2664296" cy="1998222"/>
          </a:xfrm>
          <a:prstGeom prst="rect">
            <a:avLst/>
          </a:prstGeom>
        </p:spPr>
      </p:pic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5220072" y="4500088"/>
            <a:ext cx="2891208" cy="1449192"/>
          </a:xfrm>
          <a:prstGeom prst="wedgeRoundRectCallout">
            <a:avLst>
              <a:gd name="adj1" fmla="val -78538"/>
              <a:gd name="adj2" fmla="val 3567"/>
              <a:gd name="adj3" fmla="val 16667"/>
            </a:avLst>
          </a:prstGeom>
          <a:solidFill>
            <a:srgbClr val="9DFE7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But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we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have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our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secrets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that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no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ethologist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yet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knows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about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. </a:t>
            </a:r>
            <a:endParaRPr kumimoji="0" lang="nb-NO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Arial" charset="0"/>
            </a:endParaRPr>
          </a:p>
        </p:txBody>
      </p:sp>
      <p:sp>
        <p:nvSpPr>
          <p:cNvPr id="8" name="Plassholder for lysbilde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503D8D-F27D-49CA-A299-3589FD585F6D}" type="slidenum">
              <a:rPr kumimoji="0" lang="nb-NO" sz="1000" b="0" i="0" u="none" strike="noStrike" kern="1200" cap="none" spc="0" normalizeH="0" baseline="0" noProof="0" smtClean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The Cat - Behaviour and Welfare - Bjarne O. Braastad</a:t>
            </a:r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Norwegian University of Life Sciences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362" y="695151"/>
            <a:ext cx="4170394" cy="2780262"/>
          </a:xfrm>
          <a:prstGeom prst="rect">
            <a:avLst/>
          </a:prstGeom>
        </p:spPr>
      </p:pic>
      <p:sp>
        <p:nvSpPr>
          <p:cNvPr id="132101" name="AutoShape 3"/>
          <p:cNvSpPr>
            <a:spLocks noChangeArrowheads="1"/>
          </p:cNvSpPr>
          <p:nvPr/>
        </p:nvSpPr>
        <p:spPr bwMode="auto">
          <a:xfrm>
            <a:off x="5281948" y="1628800"/>
            <a:ext cx="3033712" cy="1530375"/>
          </a:xfrm>
          <a:prstGeom prst="wedgeRoundRectCallout">
            <a:avLst>
              <a:gd name="adj1" fmla="val -107108"/>
              <a:gd name="adj2" fmla="val -30286"/>
              <a:gd name="adj3" fmla="val 16667"/>
            </a:avLst>
          </a:prstGeom>
          <a:solidFill>
            <a:srgbClr val="9DFE7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Thank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you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for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listening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to Bjarne. He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believes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that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he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understands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me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71675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NMBU 16:9 with footer">
  <a:themeElements>
    <a:clrScheme name="NMBU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9D7F"/>
      </a:accent1>
      <a:accent2>
        <a:srgbClr val="FEC843"/>
      </a:accent2>
      <a:accent3>
        <a:srgbClr val="556680"/>
      </a:accent3>
      <a:accent4>
        <a:srgbClr val="00A1CD"/>
      </a:accent4>
      <a:accent5>
        <a:srgbClr val="000000"/>
      </a:accent5>
      <a:accent6>
        <a:srgbClr val="C8ACB7"/>
      </a:accent6>
      <a:hlink>
        <a:srgbClr val="009D7F"/>
      </a:hlink>
      <a:folHlink>
        <a:srgbClr val="77645A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nmbu_engelsk_4-3.pptx  -  Read-Only" id="{E03CE0D5-DEC8-43B6-AB4C-B238A283634D}" vid="{F412CE78-9104-440F-AF69-3AD6D89C6C15}"/>
    </a:ext>
  </a:extLst>
</a:theme>
</file>

<file path=ppt/theme/theme2.xml><?xml version="1.0" encoding="utf-8"?>
<a:theme xmlns:a="http://schemas.openxmlformats.org/drawingml/2006/main" name="2_Norsk PPT-mal NMBU">
  <a:themeElements>
    <a:clrScheme name="NMBU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9D7F"/>
      </a:accent1>
      <a:accent2>
        <a:srgbClr val="FEC843"/>
      </a:accent2>
      <a:accent3>
        <a:srgbClr val="556680"/>
      </a:accent3>
      <a:accent4>
        <a:srgbClr val="00A1CD"/>
      </a:accent4>
      <a:accent5>
        <a:srgbClr val="000000"/>
      </a:accent5>
      <a:accent6>
        <a:srgbClr val="C8ACB7"/>
      </a:accent6>
      <a:hlink>
        <a:srgbClr val="009D7F"/>
      </a:hlink>
      <a:folHlink>
        <a:srgbClr val="77645A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5_NMBU">
  <a:themeElements>
    <a:clrScheme name="NMBU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9D7F"/>
      </a:accent1>
      <a:accent2>
        <a:srgbClr val="FEC843"/>
      </a:accent2>
      <a:accent3>
        <a:srgbClr val="556680"/>
      </a:accent3>
      <a:accent4>
        <a:srgbClr val="00A1CD"/>
      </a:accent4>
      <a:accent5>
        <a:srgbClr val="000000"/>
      </a:accent5>
      <a:accent6>
        <a:srgbClr val="C8ACB7"/>
      </a:accent6>
      <a:hlink>
        <a:srgbClr val="009D7F"/>
      </a:hlink>
      <a:folHlink>
        <a:srgbClr val="77645A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4D04241B6A2C49AEC0829EF2CEDC39" ma:contentTypeVersion="10" ma:contentTypeDescription="Create a new document." ma:contentTypeScope="" ma:versionID="8cb6642da07eca8b676722397af83821">
  <xsd:schema xmlns:xsd="http://www.w3.org/2001/XMLSchema" xmlns:xs="http://www.w3.org/2001/XMLSchema" xmlns:p="http://schemas.microsoft.com/office/2006/metadata/properties" xmlns:ns3="44bfa961-d78b-447a-878e-35665a8e91da" targetNamespace="http://schemas.microsoft.com/office/2006/metadata/properties" ma:root="true" ma:fieldsID="fed824015fb53f20ae12fe767caa57d0" ns3:_="">
    <xsd:import namespace="44bfa961-d78b-447a-878e-35665a8e91d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bfa961-d78b-447a-878e-35665a8e91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7E348AB-F6C4-449A-899C-7448A9A775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bfa961-d78b-447a-878e-35665a8e91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F638A1F-54C3-4670-89D8-B1FFACE23D7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AA48EA6-061D-410C-9D29-53101D6FAAA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44bfa961-d78b-447a-878e-35665a8e91d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nmbu_engelsk_4-3</Template>
  <TotalTime>0</TotalTime>
  <Words>1015</Words>
  <Application>Microsoft Office PowerPoint</Application>
  <PresentationFormat>On-screen Show (4:3)</PresentationFormat>
  <Paragraphs>114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Calibri</vt:lpstr>
      <vt:lpstr>Comic Sans MS</vt:lpstr>
      <vt:lpstr>Symbol</vt:lpstr>
      <vt:lpstr>Tahoma</vt:lpstr>
      <vt:lpstr>Webdings</vt:lpstr>
      <vt:lpstr>Wingdings</vt:lpstr>
      <vt:lpstr>NMBU 16:9 with footer</vt:lpstr>
      <vt:lpstr>2_Norsk PPT-mal NMBU</vt:lpstr>
      <vt:lpstr>5_NMBU</vt:lpstr>
      <vt:lpstr>The Cat – Behaviour and Welfare  11. What can we do with  homeless cats?</vt:lpstr>
      <vt:lpstr>Ethical question:</vt:lpstr>
      <vt:lpstr>The problem of stray cats</vt:lpstr>
      <vt:lpstr>Norwegian Animal Welfare Act – duty to alert</vt:lpstr>
      <vt:lpstr>Norwegian Animal Welfare Act  – duty to help</vt:lpstr>
      <vt:lpstr>Stray cats – solutions</vt:lpstr>
      <vt:lpstr>Cat shelters</vt:lpstr>
      <vt:lpstr>More on cats’ behaviour and welfare is found here (in Norwegian)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/>
  <cp:lastModifiedBy/>
  <cp:revision>1</cp:revision>
  <dcterms:created xsi:type="dcterms:W3CDTF">2020-02-04T13:28:50Z</dcterms:created>
  <dcterms:modified xsi:type="dcterms:W3CDTF">2022-09-20T16:01:18Z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0484126-3486-41a9-802e-7f1e2277276c_Enabled">
    <vt:lpwstr>True</vt:lpwstr>
  </property>
  <property fmtid="{D5CDD505-2E9C-101B-9397-08002B2CF9AE}" pid="3" name="MSIP_Label_d0484126-3486-41a9-802e-7f1e2277276c_SiteId">
    <vt:lpwstr>eec01f8e-737f-43e3-9ed5-f8a59913bd82</vt:lpwstr>
  </property>
  <property fmtid="{D5CDD505-2E9C-101B-9397-08002B2CF9AE}" pid="4" name="MSIP_Label_d0484126-3486-41a9-802e-7f1e2277276c_Owner">
    <vt:lpwstr>kenneth.isaksen@nmbu.no</vt:lpwstr>
  </property>
  <property fmtid="{D5CDD505-2E9C-101B-9397-08002B2CF9AE}" pid="5" name="MSIP_Label_d0484126-3486-41a9-802e-7f1e2277276c_SetDate">
    <vt:lpwstr>2019-04-15T09:22:23.5926490Z</vt:lpwstr>
  </property>
  <property fmtid="{D5CDD505-2E9C-101B-9397-08002B2CF9AE}" pid="6" name="MSIP_Label_d0484126-3486-41a9-802e-7f1e2277276c_Name">
    <vt:lpwstr>Internal</vt:lpwstr>
  </property>
  <property fmtid="{D5CDD505-2E9C-101B-9397-08002B2CF9AE}" pid="7" name="MSIP_Label_d0484126-3486-41a9-802e-7f1e2277276c_Application">
    <vt:lpwstr>Microsoft Azure Information Protection</vt:lpwstr>
  </property>
  <property fmtid="{D5CDD505-2E9C-101B-9397-08002B2CF9AE}" pid="8" name="MSIP_Label_d0484126-3486-41a9-802e-7f1e2277276c_Extended_MSFT_Method">
    <vt:lpwstr>Automatic</vt:lpwstr>
  </property>
  <property fmtid="{D5CDD505-2E9C-101B-9397-08002B2CF9AE}" pid="9" name="Sensitivity">
    <vt:lpwstr>Internal</vt:lpwstr>
  </property>
  <property fmtid="{D5CDD505-2E9C-101B-9397-08002B2CF9AE}" pid="10" name="ContentTypeId">
    <vt:lpwstr>0x010100934D04241B6A2C49AEC0829EF2CEDC39</vt:lpwstr>
  </property>
</Properties>
</file>