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7"/>
  </p:notesMasterIdLst>
  <p:sldIdLst>
    <p:sldId id="1132" r:id="rId7"/>
    <p:sldId id="961" r:id="rId8"/>
    <p:sldId id="962" r:id="rId9"/>
    <p:sldId id="963" r:id="rId10"/>
    <p:sldId id="964" r:id="rId11"/>
    <p:sldId id="1022" r:id="rId12"/>
    <p:sldId id="967" r:id="rId13"/>
    <p:sldId id="1133" r:id="rId14"/>
    <p:sldId id="1134" r:id="rId15"/>
    <p:sldId id="266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2CE85D-019F-4A34-BB08-F26409300E1A}" v="147" dt="2022-09-20T16:00:31.8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38D5A-9B00-411E-9E5C-BC3588057F2C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220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290220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7F822-84B7-404A-8B65-167A84E5433D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07821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C6AB870-1203-4256-A00B-78F8B6BE91E1}" type="slidenum">
              <a:rPr lang="nb-NO" sz="1200" smtClean="0"/>
              <a:pPr/>
              <a:t>3</a:t>
            </a:fld>
            <a:endParaRPr lang="nb-NO" sz="120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1728379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6BE25F0-8323-40D1-B9C6-BB79B0152758}" type="slidenum">
              <a:rPr lang="nb-NO" sz="1200" smtClean="0"/>
              <a:pPr/>
              <a:t>4</a:t>
            </a:fld>
            <a:endParaRPr lang="nb-NO" sz="120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1227805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B1BA5-1DA2-4E85-B8E1-F87F899AF191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222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2840776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E9D5E-A7D5-41F7-A88B-7533E169ECB0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2633447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6.wmf"/><Relationship Id="rId2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int/en/web/conventions/full-list/-/conventions/rms/090000168007a67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en/dokumenter/animal-welfare-act/id571188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tcar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snip-international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061" y="1038247"/>
            <a:ext cx="8010192" cy="2246737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What can we do with </a:t>
            </a:r>
            <a:b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homeless cats?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2061" y="3768277"/>
            <a:ext cx="5662739" cy="151923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u="sng" dirty="0"/>
              <a:t>Professor of Ethology</a:t>
            </a:r>
            <a:endParaRPr lang="nb-NO" sz="1600" u="sng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u="sng" dirty="0"/>
              <a:t>Department of Animal and Aquacultural Sciences,</a:t>
            </a:r>
            <a:endParaRPr lang="nb-NO" sz="1600" u="sng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u="sng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u="sng" dirty="0"/>
              <a:t>NMBU, Ås, Norway</a:t>
            </a:r>
            <a:endParaRPr lang="nb-NO" sz="1600" u="sng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98" y="395668"/>
            <a:ext cx="6950338" cy="615553"/>
          </a:xfrm>
        </p:spPr>
        <p:txBody>
          <a:bodyPr/>
          <a:lstStyle/>
          <a:p>
            <a:pPr eaLnBrk="1" hangingPunct="1"/>
            <a:r>
              <a:rPr lang="nb-NO" dirty="0"/>
              <a:t>Ethical question:</a:t>
            </a:r>
          </a:p>
        </p:txBody>
      </p:sp>
      <p:sp>
        <p:nvSpPr>
          <p:cNvPr id="93189" name="Text Box 3"/>
          <p:cNvSpPr txBox="1">
            <a:spLocks noChangeArrowheads="1"/>
          </p:cNvSpPr>
          <p:nvPr/>
        </p:nvSpPr>
        <p:spPr bwMode="auto">
          <a:xfrm>
            <a:off x="576000" y="1100104"/>
            <a:ext cx="7886963" cy="27772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nb-NO" sz="2000" dirty="0">
                <a:latin typeface="Tahoma" pitchFamily="34" charset="0"/>
              </a:rPr>
              <a:t>Has </a:t>
            </a:r>
            <a:r>
              <a:rPr lang="nb-NO" sz="2000" dirty="0" err="1">
                <a:latin typeface="Tahoma" pitchFamily="34" charset="0"/>
              </a:rPr>
              <a:t>society</a:t>
            </a:r>
            <a:r>
              <a:rPr lang="nb-NO" sz="2000" dirty="0">
                <a:latin typeface="Tahoma" pitchFamily="34" charset="0"/>
              </a:rPr>
              <a:t> a moral </a:t>
            </a:r>
            <a:r>
              <a:rPr lang="nb-NO" sz="2000" dirty="0" err="1">
                <a:latin typeface="Tahoma" pitchFamily="34" charset="0"/>
              </a:rPr>
              <a:t>duty</a:t>
            </a:r>
            <a:r>
              <a:rPr lang="nb-NO" sz="2000" dirty="0">
                <a:latin typeface="Tahoma" pitchFamily="34" charset="0"/>
              </a:rPr>
              <a:t> to </a:t>
            </a:r>
            <a:r>
              <a:rPr lang="nb-NO" sz="2000" dirty="0" err="1">
                <a:latin typeface="Tahoma" pitchFamily="34" charset="0"/>
              </a:rPr>
              <a:t>ensure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welfare</a:t>
            </a:r>
            <a:r>
              <a:rPr lang="nb-NO" sz="2000" dirty="0">
                <a:latin typeface="Tahoma" pitchFamily="34" charset="0"/>
              </a:rPr>
              <a:t> of </a:t>
            </a:r>
            <a:r>
              <a:rPr lang="nb-NO" sz="2000" dirty="0" err="1">
                <a:latin typeface="Tahoma" pitchFamily="34" charset="0"/>
              </a:rPr>
              <a:t>domesticated</a:t>
            </a:r>
            <a:r>
              <a:rPr lang="nb-NO" sz="2000" dirty="0">
                <a:latin typeface="Tahoma" pitchFamily="34" charset="0"/>
              </a:rPr>
              <a:t> species </a:t>
            </a:r>
            <a:r>
              <a:rPr lang="nb-NO" sz="2000" dirty="0" err="1">
                <a:solidFill>
                  <a:srgbClr val="009D7F"/>
                </a:solidFill>
                <a:latin typeface="Tahoma" pitchFamily="34" charset="0"/>
              </a:rPr>
              <a:t>living</a:t>
            </a:r>
            <a:r>
              <a:rPr lang="nb-NO" sz="2000" dirty="0">
                <a:solidFill>
                  <a:srgbClr val="009D7F"/>
                </a:solidFill>
                <a:latin typeface="Tahoma" pitchFamily="34" charset="0"/>
              </a:rPr>
              <a:t> </a:t>
            </a:r>
            <a:r>
              <a:rPr lang="nb-NO" sz="2000" dirty="0" err="1">
                <a:solidFill>
                  <a:srgbClr val="009D7F"/>
                </a:solidFill>
                <a:latin typeface="Tahoma" pitchFamily="34" charset="0"/>
              </a:rPr>
              <a:t>ferally</a:t>
            </a:r>
            <a:r>
              <a:rPr lang="nb-NO" sz="2000" dirty="0">
                <a:latin typeface="Tahoma" pitchFamily="34" charset="0"/>
              </a:rPr>
              <a:t>, and </a:t>
            </a:r>
            <a:r>
              <a:rPr lang="nb-NO" sz="2000" dirty="0" err="1">
                <a:latin typeface="Tahoma" pitchFamily="34" charset="0"/>
              </a:rPr>
              <a:t>where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individuals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are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living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ferally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because</a:t>
            </a:r>
            <a:r>
              <a:rPr lang="nb-NO" sz="2000" dirty="0">
                <a:latin typeface="Tahoma" pitchFamily="34" charset="0"/>
              </a:rPr>
              <a:t>:</a:t>
            </a:r>
          </a:p>
          <a:p>
            <a:pPr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nb-NO" sz="2000" dirty="0">
                <a:latin typeface="Tahoma" pitchFamily="34" charset="0"/>
              </a:rPr>
              <a:t>  humans </a:t>
            </a:r>
            <a:r>
              <a:rPr lang="nb-NO" sz="2000" dirty="0">
                <a:solidFill>
                  <a:srgbClr val="009D7F"/>
                </a:solidFill>
                <a:latin typeface="Tahoma" pitchFamily="34" charset="0"/>
              </a:rPr>
              <a:t>get rid of</a:t>
            </a:r>
            <a:r>
              <a:rPr lang="nb-NO" sz="2000" dirty="0">
                <a:latin typeface="Tahoma" pitchFamily="34" charset="0"/>
              </a:rPr>
              <a:t> their animals</a:t>
            </a:r>
          </a:p>
          <a:p>
            <a:pPr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nb-NO" sz="2000" dirty="0">
                <a:latin typeface="Tahoma" pitchFamily="34" charset="0"/>
              </a:rPr>
              <a:t>  animals </a:t>
            </a:r>
            <a:r>
              <a:rPr lang="nb-NO" sz="2000" dirty="0">
                <a:solidFill>
                  <a:srgbClr val="009D7F"/>
                </a:solidFill>
                <a:latin typeface="Tahoma" pitchFamily="34" charset="0"/>
              </a:rPr>
              <a:t>escape voluntarily</a:t>
            </a:r>
            <a:r>
              <a:rPr lang="nb-NO" sz="2000" dirty="0">
                <a:latin typeface="Tahoma" pitchFamily="34" charset="0"/>
              </a:rPr>
              <a:t> </a:t>
            </a:r>
          </a:p>
          <a:p>
            <a:pPr>
              <a:lnSpc>
                <a:spcPct val="125000"/>
              </a:lnSpc>
              <a:spcBef>
                <a:spcPct val="20000"/>
              </a:spcBef>
              <a:buFontTx/>
              <a:buChar char="•"/>
            </a:pPr>
            <a:r>
              <a:rPr lang="nb-NO" sz="2000" dirty="0">
                <a:latin typeface="Tahoma" pitchFamily="34" charset="0"/>
              </a:rPr>
              <a:t>  they are </a:t>
            </a:r>
            <a:r>
              <a:rPr lang="nb-NO" sz="2000" dirty="0">
                <a:solidFill>
                  <a:srgbClr val="009D7F"/>
                </a:solidFill>
                <a:latin typeface="Tahoma" pitchFamily="34" charset="0"/>
              </a:rPr>
              <a:t>descendants</a:t>
            </a:r>
            <a:r>
              <a:rPr lang="nb-NO" sz="2000" dirty="0">
                <a:latin typeface="Tahoma" pitchFamily="34" charset="0"/>
              </a:rPr>
              <a:t> of such animals? </a:t>
            </a:r>
          </a:p>
          <a:p>
            <a:pPr>
              <a:lnSpc>
                <a:spcPct val="125000"/>
              </a:lnSpc>
              <a:spcBef>
                <a:spcPts val="1800"/>
              </a:spcBef>
            </a:pPr>
            <a:r>
              <a:rPr lang="nb-NO" sz="2000" dirty="0">
                <a:latin typeface="Tahoma" pitchFamily="34" charset="0"/>
              </a:rPr>
              <a:t>Of </a:t>
            </a:r>
            <a:r>
              <a:rPr lang="nb-NO" sz="2000" dirty="0" err="1">
                <a:latin typeface="Tahoma" pitchFamily="34" charset="0"/>
              </a:rPr>
              <a:t>course</a:t>
            </a:r>
            <a:r>
              <a:rPr lang="nb-NO" sz="2000" dirty="0">
                <a:latin typeface="Tahoma" pitchFamily="34" charset="0"/>
              </a:rPr>
              <a:t>, I </a:t>
            </a:r>
            <a:r>
              <a:rPr lang="nb-NO" sz="2000" dirty="0" err="1">
                <a:latin typeface="Tahoma" pitchFamily="34" charset="0"/>
              </a:rPr>
              <a:t>think</a:t>
            </a:r>
            <a:r>
              <a:rPr lang="nb-NO" sz="2000" dirty="0">
                <a:latin typeface="Tahoma" pitchFamily="34" charset="0"/>
              </a:rPr>
              <a:t> of </a:t>
            </a:r>
            <a:r>
              <a:rPr lang="nb-NO" sz="2000" dirty="0" err="1">
                <a:latin typeface="Tahoma" pitchFamily="34" charset="0"/>
              </a:rPr>
              <a:t>stray</a:t>
            </a:r>
            <a:r>
              <a:rPr lang="nb-NO" sz="2000" dirty="0">
                <a:latin typeface="Tahoma" pitchFamily="34" charset="0"/>
              </a:rPr>
              <a:t> </a:t>
            </a:r>
            <a:r>
              <a:rPr lang="nb-NO" sz="2000" dirty="0" err="1">
                <a:latin typeface="Tahoma" pitchFamily="34" charset="0"/>
              </a:rPr>
              <a:t>cats</a:t>
            </a:r>
            <a:r>
              <a:rPr lang="nb-NO" sz="2000" dirty="0">
                <a:latin typeface="Tahoma" pitchFamily="34" charset="0"/>
              </a:rPr>
              <a:t>.</a:t>
            </a:r>
            <a:r>
              <a:rPr lang="nb-NO" sz="2000" dirty="0">
                <a:solidFill>
                  <a:srgbClr val="00605E"/>
                </a:solidFill>
              </a:rPr>
              <a:t> </a:t>
            </a:r>
          </a:p>
        </p:txBody>
      </p:sp>
      <p:pic>
        <p:nvPicPr>
          <p:cNvPr id="93190" name="Picture 6" descr="H:\My Documents\Bokmanus Katter\Kattebilder\IMG_1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93096"/>
            <a:ext cx="2849592" cy="190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92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390316"/>
            <a:ext cx="7096388" cy="643766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nb-NO" sz="3600" dirty="0"/>
              <a:t>The problem of </a:t>
            </a:r>
            <a:r>
              <a:rPr lang="nb-NO" sz="3600" dirty="0" err="1"/>
              <a:t>stray</a:t>
            </a:r>
            <a:r>
              <a:rPr lang="nb-NO" sz="3600" dirty="0"/>
              <a:t> </a:t>
            </a:r>
            <a:r>
              <a:rPr lang="nb-NO" sz="3600" dirty="0" err="1"/>
              <a:t>cats</a:t>
            </a:r>
            <a:endParaRPr lang="nb-NO" sz="3600" dirty="0"/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89900" cy="4648200"/>
          </a:xfrm>
          <a:noFill/>
        </p:spPr>
        <p:txBody>
          <a:bodyPr lIns="90488" tIns="44450" rIns="90488" bIns="44450"/>
          <a:lstStyle/>
          <a:p>
            <a:pPr marL="609600" indent="-609600" defTabSz="762000" eaLnBrk="1" hangingPunct="1">
              <a:spcBef>
                <a:spcPct val="5000"/>
              </a:spcBef>
              <a:buFont typeface="Webdings" pitchFamily="18" charset="2"/>
              <a:buNone/>
            </a:pPr>
            <a:endParaRPr lang="nb-NO" sz="2800" u="sng" dirty="0">
              <a:solidFill>
                <a:srgbClr val="003A39"/>
              </a:solidFill>
            </a:endParaRPr>
          </a:p>
          <a:p>
            <a:pPr marL="609600" indent="-609600" defTabSz="762000" eaLnBrk="1" hangingPunct="1">
              <a:spcBef>
                <a:spcPct val="5000"/>
              </a:spcBef>
              <a:buFont typeface="Webdings" pitchFamily="18" charset="2"/>
              <a:buNone/>
            </a:pPr>
            <a:endParaRPr lang="nb-NO" sz="2800" dirty="0">
              <a:solidFill>
                <a:srgbClr val="003A39"/>
              </a:solidFill>
            </a:endParaRPr>
          </a:p>
          <a:p>
            <a:pPr marL="609600" indent="-609600" defTabSz="762000" eaLnBrk="1" hangingPunct="1">
              <a:buFont typeface="Webdings" pitchFamily="18" charset="2"/>
              <a:buNone/>
            </a:pPr>
            <a:r>
              <a:rPr lang="nb-NO" sz="1800" b="1" dirty="0"/>
              <a:t>	</a:t>
            </a:r>
          </a:p>
        </p:txBody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576000" y="1412875"/>
            <a:ext cx="7992000" cy="236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35000"/>
              </a:spcBef>
              <a:buFontTx/>
              <a:buAutoNum type="arabicPeriod"/>
            </a:pPr>
            <a:r>
              <a:rPr lang="nb-NO" sz="2200" dirty="0">
                <a:cs typeface="Times New Roman" pitchFamily="18" charset="0"/>
              </a:rPr>
              <a:t>The </a:t>
            </a:r>
            <a:r>
              <a:rPr lang="nb-NO" sz="2200" dirty="0" err="1">
                <a:cs typeface="Times New Roman" pitchFamily="18" charset="0"/>
              </a:rPr>
              <a:t>cat’s</a:t>
            </a:r>
            <a:r>
              <a:rPr lang="nb-NO" sz="2200" dirty="0">
                <a:cs typeface="Times New Roman" pitchFamily="18" charset="0"/>
              </a:rPr>
              <a:t>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status</a:t>
            </a:r>
            <a:r>
              <a:rPr lang="nb-NO" sz="2200" dirty="0">
                <a:cs typeface="Times New Roman" pitchFamily="18" charset="0"/>
              </a:rPr>
              <a:t> in </a:t>
            </a:r>
            <a:r>
              <a:rPr lang="nb-NO" sz="2200" dirty="0" err="1">
                <a:cs typeface="Times New Roman" pitchFamily="18" charset="0"/>
              </a:rPr>
              <a:t>society</a:t>
            </a:r>
            <a:r>
              <a:rPr lang="nb-NO" sz="2200" dirty="0">
                <a:cs typeface="Times New Roman" pitchFamily="18" charset="0"/>
              </a:rPr>
              <a:t> has </a:t>
            </a:r>
            <a:r>
              <a:rPr lang="nb-NO" sz="2200" dirty="0" err="1">
                <a:solidFill>
                  <a:srgbClr val="009D7F"/>
                </a:solidFill>
                <a:cs typeface="Times New Roman" pitchFamily="18" charset="0"/>
              </a:rPr>
              <a:t>increased</a:t>
            </a:r>
            <a:r>
              <a:rPr lang="nb-NO" sz="2200" dirty="0">
                <a:cs typeface="Times New Roman" pitchFamily="18" charset="0"/>
              </a:rPr>
              <a:t> during </a:t>
            </a:r>
            <a:r>
              <a:rPr lang="nb-NO" sz="2200" dirty="0" err="1">
                <a:cs typeface="Times New Roman" pitchFamily="18" charset="0"/>
              </a:rPr>
              <a:t>the</a:t>
            </a:r>
            <a:r>
              <a:rPr lang="nb-NO" sz="2200" dirty="0">
                <a:cs typeface="Times New Roman" pitchFamily="18" charset="0"/>
              </a:rPr>
              <a:t> last </a:t>
            </a:r>
            <a:r>
              <a:rPr lang="nb-NO" sz="2200" dirty="0" err="1">
                <a:cs typeface="Times New Roman" pitchFamily="18" charset="0"/>
              </a:rPr>
              <a:t>decades</a:t>
            </a:r>
            <a:r>
              <a:rPr lang="nb-NO" sz="2200" dirty="0">
                <a:cs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/>
            </a:pPr>
            <a:r>
              <a:rPr lang="nb-NO" sz="2200" dirty="0">
                <a:cs typeface="Times New Roman" pitchFamily="18" charset="0"/>
              </a:rPr>
              <a:t>Society has an </a:t>
            </a:r>
            <a:r>
              <a:rPr lang="nb-NO" sz="2200" dirty="0">
                <a:solidFill>
                  <a:srgbClr val="009D7F"/>
                </a:solidFill>
                <a:cs typeface="Times New Roman" pitchFamily="18" charset="0"/>
              </a:rPr>
              <a:t>ethical responsibility </a:t>
            </a:r>
            <a:r>
              <a:rPr lang="nb-NO" sz="2200" dirty="0">
                <a:cs typeface="Times New Roman" pitchFamily="18" charset="0"/>
              </a:rPr>
              <a:t>for stray cats. </a:t>
            </a:r>
          </a:p>
          <a:p>
            <a:pPr marL="457200" indent="-457200" eaLnBrk="1" hangingPunct="1">
              <a:spcBef>
                <a:spcPct val="35000"/>
              </a:spcBef>
              <a:buFontTx/>
              <a:buAutoNum type="arabicPeriod"/>
            </a:pPr>
            <a:r>
              <a:rPr lang="nb-NO" sz="2200" dirty="0">
                <a:cs typeface="Times New Roman" pitchFamily="18" charset="0"/>
              </a:rPr>
              <a:t>The </a:t>
            </a:r>
            <a:r>
              <a:rPr lang="nb-NO" sz="2200" u="sng" dirty="0">
                <a:cs typeface="Times New Roman" pitchFamily="18" charset="0"/>
                <a:hlinkClick r:id="rId3"/>
              </a:rPr>
              <a:t>European Convention for the Protection of Pet Animals </a:t>
            </a:r>
            <a:r>
              <a:rPr lang="nb-NO" sz="2200" dirty="0">
                <a:cs typeface="Times New Roman" pitchFamily="18" charset="0"/>
              </a:rPr>
              <a:t>(1987) gives obligations to take measures if the number of stray cats becomes problematic. </a:t>
            </a:r>
            <a:r>
              <a:rPr lang="nb-NO" sz="2200" dirty="0">
                <a:solidFill>
                  <a:srgbClr val="003A39"/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94215" name="Picture 7" descr="H:\My Documents\Bokmanus Katter\Kattebilder\Hjemløs kat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4897" y="3933055"/>
            <a:ext cx="2837449" cy="222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08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itle 1"/>
          <p:cNvSpPr>
            <a:spLocks noGrp="1"/>
          </p:cNvSpPr>
          <p:nvPr>
            <p:ph type="title"/>
          </p:nvPr>
        </p:nvSpPr>
        <p:spPr>
          <a:xfrm>
            <a:off x="571500" y="331972"/>
            <a:ext cx="6520780" cy="1107996"/>
          </a:xfrm>
        </p:spPr>
        <p:txBody>
          <a:bodyPr/>
          <a:lstStyle/>
          <a:p>
            <a:r>
              <a:rPr lang="nb-NO" sz="3600" dirty="0"/>
              <a:t>Norwegian Animal </a:t>
            </a:r>
            <a:r>
              <a:rPr lang="nb-NO" sz="3600" dirty="0" err="1"/>
              <a:t>Welfare</a:t>
            </a:r>
            <a:r>
              <a:rPr lang="nb-NO" sz="3600" dirty="0"/>
              <a:t> </a:t>
            </a:r>
            <a:r>
              <a:rPr lang="nb-NO" sz="3600" dirty="0" err="1"/>
              <a:t>Act</a:t>
            </a:r>
            <a:r>
              <a:rPr lang="nb-NO" sz="3600" dirty="0"/>
              <a:t> – </a:t>
            </a:r>
            <a:r>
              <a:rPr lang="nb-NO" sz="3600" dirty="0" err="1"/>
              <a:t>duty</a:t>
            </a:r>
            <a:r>
              <a:rPr lang="nb-NO" sz="3600" dirty="0"/>
              <a:t> to alert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1" y="2060848"/>
            <a:ext cx="7992000" cy="4929188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nb-NO" sz="2200" u="sng" dirty="0"/>
              <a:t>Ch.</a:t>
            </a:r>
            <a:r>
              <a:rPr lang="nb-NO" sz="2200" u="sng" dirty="0">
                <a:solidFill>
                  <a:schemeClr val="tx1"/>
                </a:solidFill>
              </a:rPr>
              <a:t> 5: </a:t>
            </a:r>
            <a:r>
              <a:rPr lang="nb-NO" sz="2200" u="sng" dirty="0"/>
              <a:t>Duty to alert (2nd part)</a:t>
            </a:r>
            <a:endParaRPr lang="nb-NO" sz="2200" u="sng" dirty="0">
              <a:solidFill>
                <a:schemeClr val="tx1"/>
              </a:solidFill>
            </a:endParaRPr>
          </a:p>
          <a:p>
            <a:pPr>
              <a:buFont typeface="Webdings" pitchFamily="18" charset="2"/>
              <a:buNone/>
            </a:pPr>
            <a:r>
              <a:rPr lang="en-US" sz="2200" dirty="0"/>
              <a:t>Anyone who becomes aware that a large number of wild or stray animals are exposed to </a:t>
            </a:r>
            <a:r>
              <a:rPr lang="en-US" sz="2200" dirty="0">
                <a:solidFill>
                  <a:srgbClr val="009D7F"/>
                </a:solidFill>
              </a:rPr>
              <a:t>sickness, injury or other abnormal suffering</a:t>
            </a:r>
            <a:r>
              <a:rPr lang="en-US" sz="2200" dirty="0"/>
              <a:t> shall, as soon as possible, inform the Food Safety Authority or the police. </a:t>
            </a:r>
          </a:p>
          <a:p>
            <a:pPr>
              <a:buFont typeface="Webdings" pitchFamily="18" charset="2"/>
              <a:buNone/>
            </a:pPr>
            <a:endParaRPr lang="nb-NO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nb-NO" sz="2200" dirty="0">
                <a:sym typeface="Wingdings" panose="05000000000000000000" pitchFamily="2" charset="2"/>
              </a:rPr>
              <a:t>  This also applies to stray cats. </a:t>
            </a:r>
            <a:endParaRPr lang="nb-NO" sz="2200" dirty="0">
              <a:solidFill>
                <a:srgbClr val="009D7F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nb-NO" sz="2200" dirty="0">
              <a:solidFill>
                <a:srgbClr val="009D7F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b-NO" sz="1800" dirty="0">
                <a:sym typeface="Wingdings" panose="05000000000000000000" pitchFamily="2" charset="2"/>
              </a:rPr>
              <a:t>See: </a:t>
            </a:r>
            <a:r>
              <a:rPr lang="nb-NO" sz="1800" dirty="0">
                <a:hlinkClick r:id="rId3"/>
              </a:rPr>
              <a:t>https://www.regjeringen.no/en/dokumenter/animal-welfare-act/id571188/</a:t>
            </a:r>
            <a:r>
              <a:rPr lang="nb-NO" sz="1800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168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itle 1"/>
          <p:cNvSpPr>
            <a:spLocks noGrp="1"/>
          </p:cNvSpPr>
          <p:nvPr>
            <p:ph type="title"/>
          </p:nvPr>
        </p:nvSpPr>
        <p:spPr>
          <a:xfrm>
            <a:off x="642700" y="260648"/>
            <a:ext cx="7996500" cy="1107996"/>
          </a:xfrm>
        </p:spPr>
        <p:txBody>
          <a:bodyPr/>
          <a:lstStyle/>
          <a:p>
            <a:r>
              <a:rPr lang="nb-NO" sz="3600" dirty="0"/>
              <a:t>Norwegian Animal Welfare Act </a:t>
            </a:r>
            <a:br>
              <a:rPr lang="nb-NO" sz="3600" dirty="0"/>
            </a:br>
            <a:r>
              <a:rPr lang="nb-NO" sz="3600" dirty="0"/>
              <a:t>– duty to help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12" y="1546146"/>
            <a:ext cx="7992000" cy="5286375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nb-NO" sz="2200" u="sng" dirty="0"/>
              <a:t>Ch.</a:t>
            </a:r>
            <a:r>
              <a:rPr lang="nb-NO" sz="2200" u="sng" dirty="0">
                <a:solidFill>
                  <a:schemeClr val="tx1"/>
                </a:solidFill>
              </a:rPr>
              <a:t> 4: </a:t>
            </a:r>
            <a:r>
              <a:rPr lang="nb-NO" sz="2200" u="sng" dirty="0"/>
              <a:t>Duty to help</a:t>
            </a:r>
            <a:endParaRPr lang="nb-NO" sz="2200" u="sng" dirty="0">
              <a:solidFill>
                <a:schemeClr val="tx1"/>
              </a:solidFill>
            </a:endParaRPr>
          </a:p>
          <a:p>
            <a:pPr>
              <a:buFont typeface="Webdings" pitchFamily="18" charset="2"/>
              <a:buNone/>
            </a:pPr>
            <a:r>
              <a:rPr lang="en-US" sz="2000" dirty="0"/>
              <a:t>Anybody who discovers an animal that is obviously sick, injured or helpless </a:t>
            </a:r>
            <a:r>
              <a:rPr lang="en-US" sz="2000" dirty="0">
                <a:solidFill>
                  <a:srgbClr val="009D7F"/>
                </a:solidFill>
              </a:rPr>
              <a:t>shall, as far as possible, help the animal</a:t>
            </a:r>
            <a:r>
              <a:rPr lang="en-US" sz="2000" dirty="0"/>
              <a:t>. If it is impossible to provide adequate help, and the animal is domestic or a large wild mammal, the owner or the police shall be alerted immediately.</a:t>
            </a:r>
          </a:p>
          <a:p>
            <a:pPr>
              <a:buFont typeface="Webdings" pitchFamily="18" charset="2"/>
              <a:buNone/>
            </a:pPr>
            <a:endParaRPr lang="en-US" sz="2000" dirty="0"/>
          </a:p>
          <a:p>
            <a:pPr>
              <a:buFont typeface="Webdings" pitchFamily="18" charset="2"/>
              <a:buNone/>
            </a:pPr>
            <a:r>
              <a:rPr lang="en-US" sz="2000" dirty="0"/>
              <a:t>If it is obvious that the </a:t>
            </a:r>
            <a:r>
              <a:rPr lang="en-US" sz="2000" dirty="0">
                <a:solidFill>
                  <a:srgbClr val="009D7F"/>
                </a:solidFill>
              </a:rPr>
              <a:t>animal will not survive or recover, the person who discovered the animal may kill it at once</a:t>
            </a:r>
            <a:r>
              <a:rPr lang="en-US" sz="2000" dirty="0"/>
              <a:t>. However, animals from holdings or large wild mammals shall not be killed if it is possible to alert the owner, a veterinarian or the police within reasonable time.</a:t>
            </a:r>
          </a:p>
          <a:p>
            <a:pPr>
              <a:buFont typeface="Webdings" pitchFamily="18" charset="2"/>
              <a:buNone/>
            </a:pPr>
            <a:endParaRPr lang="en-US" sz="2000" dirty="0"/>
          </a:p>
          <a:p>
            <a:pPr>
              <a:buFont typeface="Webdings" pitchFamily="18" charset="2"/>
              <a:buNone/>
            </a:pPr>
            <a:r>
              <a:rPr lang="en-US" sz="2000" dirty="0"/>
              <a:t>Necessary expenses for action under this section shall be </a:t>
            </a:r>
            <a:r>
              <a:rPr lang="en-US" sz="2000" dirty="0">
                <a:solidFill>
                  <a:srgbClr val="009D7F"/>
                </a:solidFill>
              </a:rPr>
              <a:t>covered by the state</a:t>
            </a:r>
            <a:r>
              <a:rPr lang="en-US" sz="2000" dirty="0"/>
              <a:t>, but the expenses relating to helping domestic animals may be recovered from the animal’s keeper or owner.</a:t>
            </a:r>
            <a:endParaRPr lang="nb-NO" sz="2000" dirty="0">
              <a:solidFill>
                <a:schemeClr val="tx1"/>
              </a:solidFill>
            </a:endParaRPr>
          </a:p>
          <a:p>
            <a:pPr>
              <a:buFont typeface="Webdings" pitchFamily="18" charset="2"/>
              <a:buNone/>
            </a:pPr>
            <a:endParaRPr lang="nb-NO" sz="2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201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2656"/>
            <a:ext cx="8610600" cy="643766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nb-NO" sz="3600" dirty="0"/>
              <a:t>Stray cats – solutions</a:t>
            </a:r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89900" cy="4648200"/>
          </a:xfrm>
          <a:noFill/>
        </p:spPr>
        <p:txBody>
          <a:bodyPr lIns="90488" tIns="44450" rIns="90488" bIns="44450"/>
          <a:lstStyle/>
          <a:p>
            <a:pPr marL="609600" indent="-609600" defTabSz="762000" eaLnBrk="1" hangingPunct="1">
              <a:spcBef>
                <a:spcPct val="5000"/>
              </a:spcBef>
              <a:buFont typeface="Webdings" pitchFamily="18" charset="2"/>
              <a:buNone/>
            </a:pPr>
            <a:endParaRPr lang="nb-NO" sz="2800" u="sng">
              <a:solidFill>
                <a:srgbClr val="003A39"/>
              </a:solidFill>
            </a:endParaRPr>
          </a:p>
          <a:p>
            <a:pPr marL="609600" indent="-609600" defTabSz="762000" eaLnBrk="1" hangingPunct="1">
              <a:spcBef>
                <a:spcPct val="5000"/>
              </a:spcBef>
              <a:buFont typeface="Webdings" pitchFamily="18" charset="2"/>
              <a:buNone/>
            </a:pPr>
            <a:endParaRPr lang="nb-NO" sz="2800">
              <a:solidFill>
                <a:srgbClr val="003A39"/>
              </a:solidFill>
            </a:endParaRPr>
          </a:p>
          <a:p>
            <a:pPr marL="609600" indent="-609600" defTabSz="762000" eaLnBrk="1" hangingPunct="1">
              <a:buFont typeface="Webdings" pitchFamily="18" charset="2"/>
              <a:buNone/>
            </a:pPr>
            <a:r>
              <a:rPr lang="nb-NO" sz="1800" b="1"/>
              <a:t>	</a:t>
            </a:r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576000" y="1030886"/>
            <a:ext cx="8415600" cy="533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nb-NO" sz="2000" dirty="0" err="1">
                <a:cs typeface="Times New Roman" pitchFamily="18" charset="0"/>
              </a:rPr>
              <a:t>Unacceptable</a:t>
            </a:r>
            <a:r>
              <a:rPr lang="nb-NO" sz="2000" dirty="0">
                <a:cs typeface="Times New Roman" pitchFamily="18" charset="0"/>
              </a:rPr>
              <a:t> </a:t>
            </a:r>
            <a:r>
              <a:rPr lang="nb-NO" sz="2000" dirty="0" err="1">
                <a:cs typeface="Times New Roman" pitchFamily="18" charset="0"/>
              </a:rPr>
              <a:t>solutions</a:t>
            </a:r>
            <a:r>
              <a:rPr lang="nb-NO" sz="2000" dirty="0">
                <a:cs typeface="Times New Roman" pitchFamily="18" charset="0"/>
              </a:rPr>
              <a:t>:</a:t>
            </a:r>
          </a:p>
          <a:p>
            <a:pPr marL="762000" lvl="1" indent="-304800" eaLnBrk="1" hangingPunct="1">
              <a:spcBef>
                <a:spcPct val="20000"/>
              </a:spcBef>
              <a:buFontTx/>
              <a:buChar char="•"/>
            </a:pPr>
            <a:r>
              <a:rPr lang="nb-NO" sz="2000" dirty="0"/>
              <a:t>Ignore the problem – unethical</a:t>
            </a:r>
          </a:p>
          <a:p>
            <a:pPr marL="762000" lvl="1" indent="-304800" eaLnBrk="1" hangingPunct="1">
              <a:spcBef>
                <a:spcPct val="20000"/>
              </a:spcBef>
              <a:buFontTx/>
              <a:buChar char="•"/>
            </a:pPr>
            <a:r>
              <a:rPr lang="nb-NO" sz="2000" dirty="0"/>
              <a:t>Kill captured cats – inefficient, does not reduce population in the long run </a:t>
            </a:r>
            <a:r>
              <a:rPr lang="nb-NO" sz="2000" dirty="0">
                <a:sym typeface="Wingdings" panose="05000000000000000000" pitchFamily="2" charset="2"/>
              </a:rPr>
              <a:t> immigration because of available territory</a:t>
            </a:r>
            <a:endParaRPr lang="nb-NO" sz="2000" dirty="0"/>
          </a:p>
          <a:p>
            <a:pPr marL="457200" indent="-457200" eaLnBrk="1" hangingPunct="1">
              <a:spcBef>
                <a:spcPct val="20000"/>
              </a:spcBef>
              <a:buFontTx/>
              <a:buAutoNum type="arabicPeriod"/>
            </a:pPr>
            <a:r>
              <a:rPr lang="nb-NO" sz="2000" dirty="0" err="1">
                <a:cs typeface="Times New Roman" pitchFamily="18" charset="0"/>
              </a:rPr>
              <a:t>There</a:t>
            </a:r>
            <a:r>
              <a:rPr lang="nb-NO" sz="2000" dirty="0">
                <a:cs typeface="Times New Roman" pitchFamily="18" charset="0"/>
              </a:rPr>
              <a:t> is </a:t>
            </a:r>
            <a:r>
              <a:rPr lang="nb-NO" sz="2000" dirty="0" err="1">
                <a:cs typeface="Times New Roman" pitchFamily="18" charset="0"/>
              </a:rPr>
              <a:t>much</a:t>
            </a:r>
            <a:r>
              <a:rPr lang="nb-NO" sz="2000" dirty="0">
                <a:cs typeface="Times New Roman" pitchFamily="18" charset="0"/>
              </a:rPr>
              <a:t> </a:t>
            </a:r>
            <a:r>
              <a:rPr lang="nb-NO" sz="2000" dirty="0" err="1">
                <a:cs typeface="Times New Roman" pitchFamily="18" charset="0"/>
              </a:rPr>
              <a:t>experience</a:t>
            </a:r>
            <a:r>
              <a:rPr lang="nb-NO" sz="2000" dirty="0">
                <a:cs typeface="Times New Roman" pitchFamily="18" charset="0"/>
              </a:rPr>
              <a:t> in </a:t>
            </a:r>
            <a:r>
              <a:rPr lang="nb-NO" sz="2000" dirty="0" err="1">
                <a:cs typeface="Times New Roman" pitchFamily="18" charset="0"/>
              </a:rPr>
              <a:t>various</a:t>
            </a:r>
            <a:r>
              <a:rPr lang="nb-NO" sz="2000" dirty="0">
                <a:cs typeface="Times New Roman" pitchFamily="18" charset="0"/>
              </a:rPr>
              <a:t> </a:t>
            </a:r>
            <a:r>
              <a:rPr lang="nb-NO" sz="2000" dirty="0" err="1">
                <a:cs typeface="Times New Roman" pitchFamily="18" charset="0"/>
              </a:rPr>
              <a:t>countries</a:t>
            </a:r>
            <a:r>
              <a:rPr lang="nb-NO" sz="2000" dirty="0">
                <a:cs typeface="Times New Roman" pitchFamily="18" charset="0"/>
              </a:rPr>
              <a:t> </a:t>
            </a:r>
            <a:r>
              <a:rPr lang="nb-NO" sz="2000" dirty="0" err="1">
                <a:cs typeface="Times New Roman" pitchFamily="18" charset="0"/>
              </a:rPr>
              <a:t>with</a:t>
            </a:r>
            <a:r>
              <a:rPr lang="nb-NO" sz="2000" dirty="0">
                <a:cs typeface="Times New Roman" pitchFamily="18" charset="0"/>
              </a:rPr>
              <a:t> alternative </a:t>
            </a:r>
            <a:r>
              <a:rPr lang="nb-NO" sz="2000" dirty="0" err="1">
                <a:cs typeface="Times New Roman" pitchFamily="18" charset="0"/>
              </a:rPr>
              <a:t>methods</a:t>
            </a:r>
            <a:r>
              <a:rPr lang="nb-NO" sz="2000" dirty="0">
                <a:cs typeface="Times New Roman" pitchFamily="18" charset="0"/>
              </a:rPr>
              <a:t>:</a:t>
            </a:r>
          </a:p>
          <a:p>
            <a:pPr marL="8001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rgbClr val="009D7F"/>
                </a:solidFill>
                <a:cs typeface="Times New Roman" pitchFamily="18" charset="0"/>
              </a:rPr>
              <a:t>TNR </a:t>
            </a:r>
            <a:r>
              <a:rPr lang="nb-NO" sz="2000" dirty="0" err="1">
                <a:solidFill>
                  <a:srgbClr val="009D7F"/>
                </a:solidFill>
                <a:cs typeface="Times New Roman" pitchFamily="18" charset="0"/>
              </a:rPr>
              <a:t>method</a:t>
            </a:r>
            <a:r>
              <a:rPr lang="nb-NO" sz="2000" dirty="0">
                <a:cs typeface="Times New Roman" pitchFamily="18" charset="0"/>
              </a:rPr>
              <a:t> = </a:t>
            </a:r>
            <a:r>
              <a:rPr lang="nb-NO" sz="2000" dirty="0" err="1">
                <a:cs typeface="Times New Roman" pitchFamily="18" charset="0"/>
              </a:rPr>
              <a:t>Trap</a:t>
            </a:r>
            <a:r>
              <a:rPr lang="nb-NO" sz="2000" dirty="0">
                <a:cs typeface="Times New Roman" pitchFamily="18" charset="0"/>
              </a:rPr>
              <a:t>, </a:t>
            </a:r>
            <a:r>
              <a:rPr lang="nb-NO" sz="2000" dirty="0" err="1">
                <a:cs typeface="Times New Roman" pitchFamily="18" charset="0"/>
              </a:rPr>
              <a:t>Neuter</a:t>
            </a:r>
            <a:r>
              <a:rPr lang="nb-NO" sz="2000" dirty="0">
                <a:cs typeface="Times New Roman" pitchFamily="18" charset="0"/>
              </a:rPr>
              <a:t>, Return    </a:t>
            </a:r>
          </a:p>
          <a:p>
            <a:pPr marL="800100" lvl="1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b-NO" sz="2000" dirty="0">
                <a:cs typeface="Times New Roman" pitchFamily="18" charset="0"/>
              </a:rPr>
              <a:t>TTVARR method = Trap, Test, Vaccinate, Alter, Rehome or Release (International Cat Care, </a:t>
            </a:r>
            <a:r>
              <a:rPr lang="nb-NO" sz="2000" dirty="0">
                <a:cs typeface="Times New Roman" pitchFamily="18" charset="0"/>
                <a:hlinkClick r:id="rId3"/>
              </a:rPr>
              <a:t>http://www.icatcare.org</a:t>
            </a:r>
            <a:r>
              <a:rPr lang="nb-NO" sz="2000" dirty="0">
                <a:cs typeface="Times New Roman" pitchFamily="18" charset="0"/>
              </a:rPr>
              <a:t>)</a:t>
            </a:r>
          </a:p>
          <a:p>
            <a:pPr lvl="1" eaLnBrk="1" hangingPunct="1">
              <a:spcBef>
                <a:spcPct val="20000"/>
              </a:spcBef>
            </a:pPr>
            <a:r>
              <a:rPr lang="nb-NO" sz="2000" dirty="0">
                <a:cs typeface="Times New Roman" pitchFamily="18" charset="0"/>
              </a:rPr>
              <a:t>  – effective in many places (</a:t>
            </a:r>
            <a:r>
              <a:rPr lang="nb-NO" sz="2000" dirty="0">
                <a:cs typeface="Times New Roman" pitchFamily="18" charset="0"/>
                <a:hlinkClick r:id="rId4"/>
              </a:rPr>
              <a:t>www.snip-international.org</a:t>
            </a:r>
            <a:r>
              <a:rPr lang="nb-NO" sz="2000" dirty="0">
                <a:cs typeface="Times New Roman" pitchFamily="18" charset="0"/>
              </a:rPr>
              <a:t>)</a:t>
            </a:r>
          </a:p>
          <a:p>
            <a:pPr marL="803275" lvl="1" indent="-346075" eaLnBrk="1" hangingPunct="1">
              <a:spcBef>
                <a:spcPct val="20000"/>
              </a:spcBef>
              <a:buFontTx/>
              <a:buChar char="•"/>
            </a:pPr>
            <a:r>
              <a:rPr lang="nb-NO" sz="2000" dirty="0" err="1">
                <a:cs typeface="Times New Roman" pitchFamily="18" charset="0"/>
              </a:rPr>
              <a:t>Mandatory</a:t>
            </a:r>
            <a:r>
              <a:rPr lang="nb-NO" sz="2000" dirty="0">
                <a:cs typeface="Times New Roman" pitchFamily="18" charset="0"/>
              </a:rPr>
              <a:t> ID tag, e.g. microchip </a:t>
            </a:r>
          </a:p>
          <a:p>
            <a:pPr marL="803275" lvl="1" indent="-346075" eaLnBrk="1" hangingPunct="1">
              <a:spcBef>
                <a:spcPct val="20000"/>
              </a:spcBef>
              <a:buFontTx/>
              <a:buChar char="•"/>
            </a:pPr>
            <a:r>
              <a:rPr lang="nb-NO" sz="2000" dirty="0" err="1">
                <a:cs typeface="Times New Roman" pitchFamily="18" charset="0"/>
              </a:rPr>
              <a:t>Reproduction</a:t>
            </a:r>
            <a:r>
              <a:rPr lang="nb-NO" sz="2000" dirty="0">
                <a:cs typeface="Times New Roman" pitchFamily="18" charset="0"/>
              </a:rPr>
              <a:t> </a:t>
            </a:r>
            <a:r>
              <a:rPr lang="nb-NO" sz="2000" dirty="0" err="1">
                <a:cs typeface="Times New Roman" pitchFamily="18" charset="0"/>
              </a:rPr>
              <a:t>control</a:t>
            </a:r>
            <a:endParaRPr lang="nb-NO" sz="2000" dirty="0">
              <a:cs typeface="Times New Roman" pitchFamily="18" charset="0"/>
            </a:endParaRPr>
          </a:p>
          <a:p>
            <a:pPr marL="803275" lvl="1" indent="-346075" eaLnBrk="1" hangingPunct="1">
              <a:spcBef>
                <a:spcPct val="20000"/>
              </a:spcBef>
              <a:buFontTx/>
              <a:buChar char="•"/>
            </a:pPr>
            <a:r>
              <a:rPr lang="nb-NO" sz="2000" dirty="0">
                <a:cs typeface="Times New Roman" pitchFamily="18" charset="0"/>
              </a:rPr>
              <a:t>Limited number of cats allowed per household?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"/>
              </a:spcBef>
            </a:pPr>
            <a:r>
              <a:rPr lang="nb-NO" sz="800" dirty="0"/>
              <a:t>  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"/>
              </a:spcBef>
            </a:pPr>
            <a:r>
              <a:rPr lang="nb-NO" dirty="0">
                <a:solidFill>
                  <a:srgbClr val="009D7F"/>
                </a:solidFill>
              </a:rPr>
              <a:t>NB: It is difficult to assess whether a captured cat has an owner. In </a:t>
            </a:r>
            <a:r>
              <a:rPr lang="nb-NO" dirty="0" err="1">
                <a:solidFill>
                  <a:srgbClr val="009D7F"/>
                </a:solidFill>
              </a:rPr>
              <a:t>unfamiliar</a:t>
            </a:r>
            <a:r>
              <a:rPr lang="nb-NO" dirty="0">
                <a:solidFill>
                  <a:srgbClr val="009D7F"/>
                </a:solidFill>
              </a:rPr>
              <a:t> </a:t>
            </a:r>
            <a:r>
              <a:rPr lang="nb-NO" dirty="0" err="1">
                <a:solidFill>
                  <a:srgbClr val="009D7F"/>
                </a:solidFill>
              </a:rPr>
              <a:t>terrain</a:t>
            </a:r>
            <a:r>
              <a:rPr lang="nb-NO" dirty="0">
                <a:solidFill>
                  <a:srgbClr val="009D7F"/>
                </a:solidFill>
              </a:rPr>
              <a:t>, </a:t>
            </a:r>
            <a:r>
              <a:rPr lang="nb-NO" dirty="0" err="1">
                <a:solidFill>
                  <a:srgbClr val="009D7F"/>
                </a:solidFill>
              </a:rPr>
              <a:t>cats</a:t>
            </a:r>
            <a:r>
              <a:rPr lang="nb-NO" dirty="0">
                <a:solidFill>
                  <a:srgbClr val="009D7F"/>
                </a:solidFill>
              </a:rPr>
              <a:t> </a:t>
            </a:r>
            <a:r>
              <a:rPr lang="nb-NO" dirty="0" err="1">
                <a:solidFill>
                  <a:srgbClr val="009D7F"/>
                </a:solidFill>
              </a:rPr>
              <a:t>may</a:t>
            </a:r>
            <a:r>
              <a:rPr lang="nb-NO" dirty="0">
                <a:solidFill>
                  <a:srgbClr val="009D7F"/>
                </a:solidFill>
              </a:rPr>
              <a:t> </a:t>
            </a:r>
            <a:r>
              <a:rPr lang="nb-NO" dirty="0" err="1">
                <a:solidFill>
                  <a:srgbClr val="009D7F"/>
                </a:solidFill>
              </a:rPr>
              <a:t>become</a:t>
            </a:r>
            <a:r>
              <a:rPr lang="nb-NO" dirty="0">
                <a:solidFill>
                  <a:srgbClr val="009D7F"/>
                </a:solidFill>
              </a:rPr>
              <a:t> </a:t>
            </a:r>
            <a:r>
              <a:rPr lang="nb-NO" dirty="0" err="1">
                <a:solidFill>
                  <a:srgbClr val="009D7F"/>
                </a:solidFill>
              </a:rPr>
              <a:t>quite</a:t>
            </a:r>
            <a:r>
              <a:rPr lang="nb-NO" dirty="0">
                <a:solidFill>
                  <a:srgbClr val="009D7F"/>
                </a:solidFill>
              </a:rPr>
              <a:t> </a:t>
            </a:r>
            <a:r>
              <a:rPr lang="nb-NO" dirty="0" err="1">
                <a:solidFill>
                  <a:srgbClr val="009D7F"/>
                </a:solidFill>
              </a:rPr>
              <a:t>fearful</a:t>
            </a:r>
            <a:r>
              <a:rPr lang="nb-NO" dirty="0">
                <a:solidFill>
                  <a:srgbClr val="009D7F"/>
                </a:solidFill>
              </a:rPr>
              <a:t> or </a:t>
            </a:r>
            <a:r>
              <a:rPr lang="nb-NO" dirty="0" err="1">
                <a:solidFill>
                  <a:srgbClr val="009D7F"/>
                </a:solidFill>
              </a:rPr>
              <a:t>anxious</a:t>
            </a:r>
            <a:r>
              <a:rPr lang="nb-NO" dirty="0">
                <a:solidFill>
                  <a:srgbClr val="009D7F"/>
                </a:solidFill>
              </a:rPr>
              <a:t>. </a:t>
            </a:r>
            <a:endParaRPr lang="nb-NO" dirty="0">
              <a:solidFill>
                <a:srgbClr val="009D7F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06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19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19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624813"/>
            <a:ext cx="8028250" cy="553998"/>
          </a:xfrm>
        </p:spPr>
        <p:txBody>
          <a:bodyPr/>
          <a:lstStyle/>
          <a:p>
            <a:pPr eaLnBrk="1" hangingPunct="1"/>
            <a:r>
              <a:rPr lang="nb-NO" sz="3600" b="1" dirty="0"/>
              <a:t>Cat </a:t>
            </a:r>
            <a:r>
              <a:rPr lang="nb-NO" sz="3600" b="1" dirty="0" err="1"/>
              <a:t>shelters</a:t>
            </a:r>
            <a:endParaRPr lang="nb-NO" sz="3600" b="1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423343"/>
            <a:ext cx="7931413" cy="457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</a:rPr>
              <a:t>Norwegian </a:t>
            </a:r>
            <a:r>
              <a:rPr lang="nb-NO" dirty="0" err="1">
                <a:solidFill>
                  <a:schemeClr val="tx1"/>
                </a:solidFill>
              </a:rPr>
              <a:t>regulations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apply</a:t>
            </a:r>
            <a:r>
              <a:rPr lang="nb-NO" dirty="0">
                <a:solidFill>
                  <a:schemeClr val="tx1"/>
                </a:solidFill>
              </a:rPr>
              <a:t> to </a:t>
            </a:r>
            <a:r>
              <a:rPr lang="nb-NO" dirty="0" err="1">
                <a:solidFill>
                  <a:schemeClr val="tx1"/>
                </a:solidFill>
              </a:rPr>
              <a:t>cat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shelters</a:t>
            </a:r>
            <a:r>
              <a:rPr lang="nb-NO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</a:rPr>
              <a:t>Functional rather than detailed requirements. </a:t>
            </a:r>
          </a:p>
          <a:p>
            <a:pPr eaLnBrk="1" hangingPunct="1">
              <a:lnSpc>
                <a:spcPct val="90000"/>
              </a:lnSpc>
            </a:pPr>
            <a:r>
              <a:rPr lang="nb-NO" dirty="0">
                <a:solidFill>
                  <a:schemeClr val="tx1"/>
                </a:solidFill>
              </a:rPr>
              <a:t>Cats </a:t>
            </a:r>
            <a:r>
              <a:rPr lang="nb-NO" dirty="0" err="1">
                <a:solidFill>
                  <a:schemeClr val="tx1"/>
                </a:solidFill>
              </a:rPr>
              <a:t>are</a:t>
            </a:r>
            <a:r>
              <a:rPr lang="nb-NO" dirty="0">
                <a:solidFill>
                  <a:schemeClr val="tx1"/>
                </a:solidFill>
              </a:rPr>
              <a:t> not </a:t>
            </a:r>
            <a:r>
              <a:rPr lang="nb-NO" dirty="0" err="1">
                <a:solidFill>
                  <a:schemeClr val="tx1"/>
                </a:solidFill>
              </a:rPr>
              <a:t>re</a:t>
            </a:r>
            <a:r>
              <a:rPr lang="nb-NO" dirty="0" err="1"/>
              <a:t>quired</a:t>
            </a:r>
            <a:r>
              <a:rPr lang="nb-NO" dirty="0"/>
              <a:t> to be </a:t>
            </a:r>
            <a:r>
              <a:rPr lang="nb-NO" dirty="0" err="1"/>
              <a:t>kept</a:t>
            </a:r>
            <a:r>
              <a:rPr lang="nb-NO" dirty="0"/>
              <a:t> in </a:t>
            </a:r>
            <a:r>
              <a:rPr lang="nb-NO" dirty="0" err="1"/>
              <a:t>cages</a:t>
            </a:r>
            <a:r>
              <a:rPr lang="nb-NO" dirty="0">
                <a:solidFill>
                  <a:schemeClr val="tx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nb-NO" dirty="0" err="1"/>
              <a:t>Necessary</a:t>
            </a:r>
            <a:r>
              <a:rPr lang="nb-NO" dirty="0"/>
              <a:t> </a:t>
            </a:r>
            <a:r>
              <a:rPr lang="nb-NO" dirty="0" err="1"/>
              <a:t>c</a:t>
            </a:r>
            <a:r>
              <a:rPr lang="nb-NO" dirty="0" err="1">
                <a:solidFill>
                  <a:schemeClr val="tx1"/>
                </a:solidFill>
              </a:rPr>
              <a:t>ompetence</a:t>
            </a:r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err="1">
                <a:solidFill>
                  <a:schemeClr val="tx1"/>
                </a:solidFill>
              </a:rPr>
              <a:t>among</a:t>
            </a:r>
            <a:r>
              <a:rPr lang="nb-NO" dirty="0">
                <a:solidFill>
                  <a:schemeClr val="tx1"/>
                </a:solidFill>
              </a:rPr>
              <a:t> staff is </a:t>
            </a:r>
            <a:r>
              <a:rPr lang="nb-NO" dirty="0" err="1">
                <a:solidFill>
                  <a:schemeClr val="tx1"/>
                </a:solidFill>
              </a:rPr>
              <a:t>required</a:t>
            </a:r>
            <a:r>
              <a:rPr lang="nb-NO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4" descr="katt i pensjonatbur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71800" y="3437620"/>
            <a:ext cx="3600400" cy="27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48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bfa961-d78b-447a-878e-35665a8e91d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1015</Words>
  <Application>Microsoft Office PowerPoint</Application>
  <PresentationFormat>On-screen Show (4:3)</PresentationFormat>
  <Paragraphs>114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Comic Sans MS</vt:lpstr>
      <vt:lpstr>Symbol</vt:lpstr>
      <vt:lpstr>Tahoma</vt:lpstr>
      <vt:lpstr>Webdings</vt:lpstr>
      <vt:lpstr>Wingdings</vt:lpstr>
      <vt:lpstr>NMBU 16:9 with footer</vt:lpstr>
      <vt:lpstr>2_Norsk PPT-mal NMBU</vt:lpstr>
      <vt:lpstr>5_NMBU</vt:lpstr>
      <vt:lpstr>The Cat – Behaviour and Welfare  11. What can we do with  homeless cats?</vt:lpstr>
      <vt:lpstr>Ethical question:</vt:lpstr>
      <vt:lpstr>The problem of stray cats</vt:lpstr>
      <vt:lpstr>Norwegian Animal Welfare Act – duty to alert</vt:lpstr>
      <vt:lpstr>Norwegian Animal Welfare Act  – duty to help</vt:lpstr>
      <vt:lpstr>Stray cats – solutions</vt:lpstr>
      <vt:lpstr>Cat shelters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2022-09-20T16:01:18Z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