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22"/>
  </p:notesMasterIdLst>
  <p:sldIdLst>
    <p:sldId id="1132" r:id="rId7"/>
    <p:sldId id="911" r:id="rId8"/>
    <p:sldId id="873" r:id="rId9"/>
    <p:sldId id="874" r:id="rId10"/>
    <p:sldId id="875" r:id="rId11"/>
    <p:sldId id="876" r:id="rId12"/>
    <p:sldId id="877" r:id="rId13"/>
    <p:sldId id="878" r:id="rId14"/>
    <p:sldId id="1126" r:id="rId15"/>
    <p:sldId id="879" r:id="rId16"/>
    <p:sldId id="1121" r:id="rId17"/>
    <p:sldId id="1122" r:id="rId18"/>
    <p:sldId id="1133" r:id="rId19"/>
    <p:sldId id="1134" r:id="rId20"/>
    <p:sldId id="266" r:id="rId2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>
      <p:cViewPr varScale="1">
        <p:scale>
          <a:sx n="93" d="100"/>
          <a:sy n="9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C5850-9549-478C-B8EF-D035A8FDBC0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0181" name="Plassholder for topptekst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66935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0F692-98A6-4593-88BC-C1AB048CB490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1205" name="Plassholder for topptekst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83250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1114A-28AA-4626-84E6-02CEC65219F7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4406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8F55B-F638-4BC4-9AD0-02FD0C4EE72B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69500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9373E-637B-44B7-B95D-451F1B3A2E03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88130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09DDB-89F8-458E-AC06-7CFD2ACBDCE3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23555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65876-38FA-4C5C-A878-31C6A0F31566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05433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BDCC1-966E-4E61-A96D-75FB683CC763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76360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41961-7CA7-4F8D-8D1A-0282D9AD8D40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4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41961-7CA7-4F8D-8D1A-0282D9AD8D40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2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061" y="978299"/>
            <a:ext cx="8010192" cy="2339102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Orientation and navigation </a:t>
            </a:r>
            <a:b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cats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717032"/>
            <a:ext cx="5638800" cy="187220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576000" y="331972"/>
            <a:ext cx="738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How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can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you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find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a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missing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cat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?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568008" y="1064781"/>
            <a:ext cx="8568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An adult cat moved ≤2 km away, will have a good chance of 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returning 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by itself</a:t>
            </a:r>
            <a:r>
              <a:rPr lang="nb-NO" sz="2000" dirty="0">
                <a:latin typeface="Arial"/>
              </a:rPr>
              <a:t>.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Adult males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may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walk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longer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than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females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adolescents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. </a:t>
            </a:r>
            <a:endParaRPr lang="nb-NO" sz="20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If the cat is lost on a holiday or a long way from home, it will most probably 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stay in the vicinity</a:t>
            </a:r>
            <a:r>
              <a:rPr lang="nb-NO" sz="2000" dirty="0">
                <a:latin typeface="Arial"/>
              </a:rPr>
              <a:t>,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within a few hundred metres. 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The new home range may 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gradually increase 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as time passes. </a:t>
            </a: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The cat will frequently hide in 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dense vegetation/thickets</a:t>
            </a:r>
            <a:r>
              <a:rPr lang="nb-NO" sz="2000" dirty="0">
                <a:latin typeface="Arial"/>
              </a:rPr>
              <a:t>.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Search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there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.</a:t>
            </a:r>
            <a:endParaRPr lang="nb-NO" sz="20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 err="1">
                <a:solidFill>
                  <a:srgbClr val="009D7F"/>
                </a:solidFill>
                <a:latin typeface="Arial"/>
              </a:rPr>
              <a:t>Search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 in </a:t>
            </a:r>
            <a:r>
              <a:rPr lang="nb-NO" sz="2000" dirty="0" err="1">
                <a:solidFill>
                  <a:srgbClr val="009D7F"/>
                </a:solidFill>
                <a:latin typeface="Arial"/>
              </a:rPr>
              <a:t>early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srgbClr val="009D7F"/>
                </a:solidFill>
                <a:latin typeface="Arial"/>
              </a:rPr>
              <a:t>dawn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 or </a:t>
            </a:r>
            <a:r>
              <a:rPr lang="nb-NO" sz="2000" dirty="0" err="1">
                <a:solidFill>
                  <a:srgbClr val="009D7F"/>
                </a:solidFill>
                <a:latin typeface="Arial"/>
              </a:rPr>
              <a:t>twilight</a:t>
            </a:r>
            <a:r>
              <a:rPr lang="nb-NO" sz="2000" dirty="0">
                <a:latin typeface="Arial"/>
                <a:cs typeface="+mn-cs"/>
              </a:rPr>
              <a:t>.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The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cat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is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likely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to be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active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walk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more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openly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. </a:t>
            </a: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If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you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have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indications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about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its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presence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, </a:t>
            </a:r>
            <a:r>
              <a:rPr lang="nb-NO" sz="2000" dirty="0" err="1">
                <a:solidFill>
                  <a:srgbClr val="009D7F"/>
                </a:solidFill>
                <a:latin typeface="Arial"/>
              </a:rPr>
              <a:t>place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srgbClr val="009D7F"/>
                </a:solidFill>
                <a:latin typeface="Arial"/>
              </a:rPr>
              <a:t>food</a:t>
            </a:r>
            <a:r>
              <a:rPr lang="nb-NO" sz="20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there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keep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it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around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until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you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can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catch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it.</a:t>
            </a:r>
            <a:endParaRPr lang="nb-NO" sz="20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The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cat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may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not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dare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to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approach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you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srgbClr val="009D7F"/>
                </a:solidFill>
                <a:latin typeface="Arial"/>
                <a:cs typeface="+mn-cs"/>
              </a:rPr>
              <a:t>upon</a:t>
            </a: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 calling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.</a:t>
            </a: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You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might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need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to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use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a live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trap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with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boiled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fish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–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but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with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frequent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supervision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, and it must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work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properly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  <a:cs typeface="+mn-cs"/>
              </a:rPr>
              <a:t>the</a:t>
            </a: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 first time! 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of Life Sciences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05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s10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788067" y="908720"/>
            <a:ext cx="6481557" cy="532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784" y="100950"/>
            <a:ext cx="7200528" cy="1107996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The limbic system of the brain:</a:t>
            </a:r>
            <a:br>
              <a:rPr lang="en-GB" sz="3600" dirty="0"/>
            </a:br>
            <a:r>
              <a:rPr lang="en-GB" sz="3600" dirty="0"/>
              <a:t>information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10</a:t>
            </a:fld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F258E-63C3-4E59-8965-11F6AE73D97A}"/>
              </a:ext>
            </a:extLst>
          </p:cNvPr>
          <p:cNvSpPr txBox="1"/>
          <p:nvPr/>
        </p:nvSpPr>
        <p:spPr>
          <a:xfrm>
            <a:off x="550784" y="4941168"/>
            <a:ext cx="261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(Gray, J.A., 1993, </a:t>
            </a:r>
            <a:r>
              <a:rPr lang="nb-NO" sz="1200" i="1" dirty="0"/>
              <a:t>The Psychology of Fear and Stress</a:t>
            </a:r>
            <a:r>
              <a:rPr lang="nb-NO" sz="1200" dirty="0"/>
              <a:t>, 2nd edn, Cambridge University Press, Cambridge, UK) </a:t>
            </a:r>
          </a:p>
        </p:txBody>
      </p:sp>
    </p:spTree>
    <p:extLst>
      <p:ext uri="{BB962C8B-B14F-4D97-AF65-F5344CB8AC3E}">
        <p14:creationId xmlns:p14="http://schemas.microsoft.com/office/powerpoint/2010/main" val="3990077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27065"/>
            <a:ext cx="8002215" cy="553998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Hippocampus, cross-section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733" y="2636912"/>
            <a:ext cx="513842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14" y="980728"/>
            <a:ext cx="3378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11</a:t>
            </a:fld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4283968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Important area for </a:t>
            </a:r>
            <a:r>
              <a:rPr lang="nb-NO" dirty="0" err="1"/>
              <a:t>senses</a:t>
            </a:r>
            <a:r>
              <a:rPr lang="nb-NO" dirty="0"/>
              <a:t> of time and </a:t>
            </a:r>
            <a:r>
              <a:rPr lang="nb-NO" dirty="0" err="1"/>
              <a:t>place</a:t>
            </a:r>
            <a:r>
              <a:rPr lang="nb-NO" dirty="0"/>
              <a:t>:</a:t>
            </a:r>
            <a:r>
              <a:rPr lang="nb-NO" sz="1800" dirty="0"/>
              <a:t> </a:t>
            </a:r>
            <a:r>
              <a:rPr lang="nb-NO" sz="1800" i="1" dirty="0" err="1"/>
              <a:t>entorhinal</a:t>
            </a:r>
            <a:r>
              <a:rPr lang="nb-NO" sz="1800" i="1" dirty="0"/>
              <a:t> </a:t>
            </a:r>
            <a:r>
              <a:rPr lang="nb-NO" sz="1800" i="1" dirty="0" err="1"/>
              <a:t>cortex</a:t>
            </a:r>
            <a:endParaRPr lang="nb-NO" sz="18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91880" y="1987099"/>
            <a:ext cx="2304256" cy="7218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239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8136904" cy="2585323"/>
          </a:xfrm>
        </p:spPr>
        <p:txBody>
          <a:bodyPr/>
          <a:lstStyle/>
          <a:p>
            <a:pPr eaLnBrk="1" hangingPunct="1"/>
            <a:br>
              <a:rPr lang="nb-NO" sz="24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and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unfamiliar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  <a:b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b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24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400" dirty="0">
              <a:solidFill>
                <a:srgbClr val="E9E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2" descr="Katt - orienteri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5563"/>
            <a:ext cx="56896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23528" y="548680"/>
            <a:ext cx="381642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b-NO" sz="3000" b="1" dirty="0">
                <a:solidFill>
                  <a:srgbClr val="009D7F"/>
                </a:solidFill>
                <a:latin typeface="Arial"/>
              </a:rPr>
              <a:t>The </a:t>
            </a:r>
            <a:r>
              <a:rPr lang="nb-NO" sz="3000" b="1" dirty="0" err="1">
                <a:solidFill>
                  <a:srgbClr val="009D7F"/>
                </a:solidFill>
                <a:latin typeface="Arial"/>
              </a:rPr>
              <a:t>cat’s</a:t>
            </a:r>
            <a:r>
              <a:rPr lang="nb-NO" sz="3000" b="1" dirty="0">
                <a:solidFill>
                  <a:srgbClr val="009D7F"/>
                </a:solidFill>
                <a:latin typeface="Arial"/>
              </a:rPr>
              <a:t> behaviour in </a:t>
            </a:r>
            <a:r>
              <a:rPr lang="nb-NO" sz="3000" b="1" dirty="0" err="1">
                <a:solidFill>
                  <a:srgbClr val="009D7F"/>
                </a:solidFill>
                <a:latin typeface="Arial"/>
              </a:rPr>
              <a:t>unfamiliar</a:t>
            </a:r>
            <a:r>
              <a:rPr lang="nb-NO" sz="3000" b="1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000" b="1" dirty="0" err="1">
                <a:solidFill>
                  <a:srgbClr val="009D7F"/>
                </a:solidFill>
                <a:latin typeface="Arial"/>
              </a:rPr>
              <a:t>terrain</a:t>
            </a:r>
            <a:endParaRPr lang="nb-NO" sz="3000" b="1" dirty="0">
              <a:solidFill>
                <a:srgbClr val="009D7F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nb-NO" sz="800" b="1" dirty="0">
              <a:solidFill>
                <a:srgbClr val="009D7F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nb-NO" sz="800" b="1" dirty="0">
              <a:solidFill>
                <a:srgbClr val="E1A2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b="1" dirty="0">
                <a:solidFill>
                  <a:prstClr val="black"/>
                </a:solidFill>
                <a:latin typeface="Arial"/>
                <a:cs typeface="+mn-cs"/>
              </a:rPr>
              <a:t>(Braastad’s MSc thesis, 1980, University </a:t>
            </a:r>
            <a:r>
              <a:rPr lang="nb-NO" sz="2000" b="1" dirty="0">
                <a:solidFill>
                  <a:prstClr val="black"/>
                </a:solidFill>
                <a:latin typeface="Arial"/>
              </a:rPr>
              <a:t>of T</a:t>
            </a:r>
            <a:r>
              <a:rPr lang="nb-NO" sz="2000" b="1" dirty="0">
                <a:solidFill>
                  <a:prstClr val="black"/>
                </a:solidFill>
                <a:latin typeface="Arial"/>
                <a:cs typeface="+mn-cs"/>
              </a:rPr>
              <a:t>rondheim)</a:t>
            </a:r>
          </a:p>
        </p:txBody>
      </p:sp>
      <p:pic>
        <p:nvPicPr>
          <p:cNvPr id="86022" name="Bilde 5" descr="Lady Femina med radiosend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62" y="3456781"/>
            <a:ext cx="2680977" cy="18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6538126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2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83568" y="333375"/>
            <a:ext cx="828104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900"/>
              </a:spcBef>
              <a:spcAft>
                <a:spcPts val="0"/>
              </a:spcAft>
            </a:pP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Precht &amp; Lindenlaub, 1954: 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</a:pPr>
            <a:r>
              <a:rPr lang="nb-NO" sz="3600" dirty="0" err="1">
                <a:solidFill>
                  <a:srgbClr val="009D7F"/>
                </a:solidFill>
                <a:latin typeface="Arial"/>
              </a:rPr>
              <a:t>Lorry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transport in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closed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box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87045" name="Picture 3" descr="Katt - orientering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</a:extLst>
          </a:blip>
          <a:srcRect r="42672"/>
          <a:stretch/>
        </p:blipFill>
        <p:spPr bwMode="auto">
          <a:xfrm>
            <a:off x="500712" y="1851933"/>
            <a:ext cx="255912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4" descr="Katt - orientering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8872" b="27974"/>
          <a:stretch/>
        </p:blipFill>
        <p:spPr bwMode="auto">
          <a:xfrm>
            <a:off x="3975048" y="2977845"/>
            <a:ext cx="3917814" cy="22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1938" y="6466952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2322" y="6446550"/>
            <a:ext cx="298376" cy="153888"/>
          </a:xfrm>
        </p:spPr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F43ED-B1D3-43FA-BED0-AC8DAF06C9F3}"/>
              </a:ext>
            </a:extLst>
          </p:cNvPr>
          <p:cNvSpPr txBox="1"/>
          <p:nvPr/>
        </p:nvSpPr>
        <p:spPr>
          <a:xfrm>
            <a:off x="2955000" y="1833433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Radial-symmetric labyrinth with roof, 6 exits with angle of 60 degrees between each</a:t>
            </a:r>
          </a:p>
          <a:p>
            <a:endParaRPr lang="nb-NO" dirty="0"/>
          </a:p>
          <a:p>
            <a:r>
              <a:rPr lang="nb-NO" dirty="0"/>
              <a:t>Start </a:t>
            </a:r>
            <a:r>
              <a:rPr lang="nb-NO" dirty="0" err="1"/>
              <a:t>box</a:t>
            </a:r>
            <a:r>
              <a:rPr lang="nb-NO" dirty="0"/>
              <a:t> </a:t>
            </a:r>
            <a:r>
              <a:rPr lang="nb-NO" dirty="0" err="1"/>
              <a:t>opened</a:t>
            </a:r>
            <a:endParaRPr lang="nb-NO" dirty="0"/>
          </a:p>
          <a:p>
            <a:r>
              <a:rPr lang="nb-NO" dirty="0"/>
              <a:t>after 1–8 km</a:t>
            </a:r>
          </a:p>
          <a:p>
            <a:r>
              <a:rPr lang="nb-NO" dirty="0"/>
              <a:t>drive with many turns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A16C7-7076-4445-A3E5-E2011C22B2B4}"/>
              </a:ext>
            </a:extLst>
          </p:cNvPr>
          <p:cNvSpPr txBox="1"/>
          <p:nvPr/>
        </p:nvSpPr>
        <p:spPr>
          <a:xfrm>
            <a:off x="7892862" y="3871656"/>
            <a:ext cx="90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Home </a:t>
            </a:r>
            <a:r>
              <a:rPr lang="nb-NO" sz="1400" dirty="0" err="1"/>
              <a:t>direction</a:t>
            </a:r>
            <a:endParaRPr lang="nb-N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7B488-563F-4A08-9C50-D22B944D582A}"/>
              </a:ext>
            </a:extLst>
          </p:cNvPr>
          <p:cNvSpPr txBox="1"/>
          <p:nvPr/>
        </p:nvSpPr>
        <p:spPr>
          <a:xfrm>
            <a:off x="4824090" y="5445224"/>
            <a:ext cx="374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21 out of 42 cats exited in the home direction (p&lt;0.001).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69CF7-E836-465C-BB88-1CC8DF770E9D}"/>
              </a:ext>
            </a:extLst>
          </p:cNvPr>
          <p:cNvSpPr txBox="1"/>
          <p:nvPr/>
        </p:nvSpPr>
        <p:spPr>
          <a:xfrm>
            <a:off x="576000" y="5661248"/>
            <a:ext cx="32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(Prect and Lindenlaub, 1954, </a:t>
            </a:r>
            <a:r>
              <a:rPr lang="nb-NO" sz="1200" i="1" dirty="0"/>
              <a:t>Ethology</a:t>
            </a:r>
            <a:r>
              <a:rPr lang="nb-NO" sz="1200" dirty="0"/>
              <a:t> 11(3), 485–494) </a:t>
            </a:r>
          </a:p>
        </p:txBody>
      </p:sp>
    </p:spTree>
    <p:extLst>
      <p:ext uri="{BB962C8B-B14F-4D97-AF65-F5344CB8AC3E}">
        <p14:creationId xmlns:p14="http://schemas.microsoft.com/office/powerpoint/2010/main" val="424872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2" descr="Katt - orientering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634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450000" y="466196"/>
            <a:ext cx="412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nb-NO" sz="3600" dirty="0">
                <a:solidFill>
                  <a:srgbClr val="009D7F"/>
                </a:solidFill>
                <a:latin typeface="Arial"/>
              </a:rPr>
              <a:t>Cats driven by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car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into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forest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 and </a:t>
            </a:r>
            <a:r>
              <a:rPr lang="nb-NO" sz="3600" dirty="0" err="1">
                <a:solidFill>
                  <a:srgbClr val="009D7F"/>
                </a:solidFill>
                <a:latin typeface="Arial"/>
                <a:cs typeface="+mn-cs"/>
              </a:rPr>
              <a:t>released</a:t>
            </a:r>
            <a:endParaRPr lang="nb-NO" sz="3600" dirty="0">
              <a:solidFill>
                <a:srgbClr val="009D7F"/>
              </a:solidFill>
              <a:latin typeface="Arial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8416" y="6462534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4040" y="6449084"/>
            <a:ext cx="298376" cy="153888"/>
          </a:xfrm>
        </p:spPr>
        <p:txBody>
          <a:bodyPr/>
          <a:lstStyle/>
          <a:p>
            <a:fld id="{76503D8D-F27D-49CA-A299-3589FD585F6D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9DDE9-D0CD-47FB-97B9-F14BC7B3041D}"/>
              </a:ext>
            </a:extLst>
          </p:cNvPr>
          <p:cNvSpPr txBox="1"/>
          <p:nvPr/>
        </p:nvSpPr>
        <p:spPr>
          <a:xfrm>
            <a:off x="6851605" y="5805264"/>
            <a:ext cx="13933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Wind </a:t>
            </a:r>
            <a:r>
              <a:rPr lang="nb-NO" sz="1400" dirty="0" err="1"/>
              <a:t>direction</a:t>
            </a:r>
            <a:endParaRPr lang="nb-NO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451FB-EBC4-46A3-900C-FB7F665D70B9}"/>
              </a:ext>
            </a:extLst>
          </p:cNvPr>
          <p:cNvSpPr txBox="1"/>
          <p:nvPr/>
        </p:nvSpPr>
        <p:spPr>
          <a:xfrm>
            <a:off x="6602630" y="6165870"/>
            <a:ext cx="19653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30 m rope from </a:t>
            </a:r>
            <a:r>
              <a:rPr lang="nb-NO" sz="1400" dirty="0" err="1"/>
              <a:t>box</a:t>
            </a:r>
            <a:endParaRPr lang="nb-NO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3BCAC-3F12-4B01-92FE-E4FE2411D817}"/>
              </a:ext>
            </a:extLst>
          </p:cNvPr>
          <p:cNvSpPr txBox="1"/>
          <p:nvPr/>
        </p:nvSpPr>
        <p:spPr>
          <a:xfrm>
            <a:off x="562179" y="5445224"/>
            <a:ext cx="21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(Braastad, 1980, MSc thesis, University of Trondheim)</a:t>
            </a:r>
          </a:p>
        </p:txBody>
      </p:sp>
    </p:spTree>
    <p:extLst>
      <p:ext uri="{BB962C8B-B14F-4D97-AF65-F5344CB8AC3E}">
        <p14:creationId xmlns:p14="http://schemas.microsoft.com/office/powerpoint/2010/main" val="34148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3" descr="Katt - orientering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48476" y="-116632"/>
            <a:ext cx="513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575999" y="489504"/>
            <a:ext cx="32181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solidFill>
                  <a:srgbClr val="009D7F"/>
                </a:solidFill>
                <a:latin typeface="Arial"/>
                <a:cs typeface="+mn-cs"/>
              </a:rPr>
              <a:t>Position calculated by triangulation of bearings from </a:t>
            </a:r>
            <a:r>
              <a:rPr lang="nb-NO" sz="2800" dirty="0">
                <a:solidFill>
                  <a:srgbClr val="009D7F"/>
                </a:solidFill>
                <a:latin typeface="Arial"/>
              </a:rPr>
              <a:t>radio-collared cats, </a:t>
            </a:r>
            <a:r>
              <a:rPr lang="nb-NO" sz="2400" dirty="0">
                <a:solidFill>
                  <a:srgbClr val="009D7F"/>
                </a:solidFill>
                <a:latin typeface="Arial"/>
              </a:rPr>
              <a:t>frequency: 27 MHz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400" dirty="0">
              <a:solidFill>
                <a:srgbClr val="009D7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solidFill>
                  <a:srgbClr val="009D7F"/>
                </a:solidFill>
                <a:latin typeface="Arial"/>
              </a:rPr>
              <a:t>Cat’s position in geometrical mid-point of red triangle </a:t>
            </a:r>
            <a:endParaRPr lang="nb-NO" sz="2800" dirty="0">
              <a:solidFill>
                <a:srgbClr val="009D7F"/>
              </a:solidFill>
              <a:latin typeface="Arial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9" y="6540911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28E21-B7B1-494D-8411-BE4183A313B6}"/>
              </a:ext>
            </a:extLst>
          </p:cNvPr>
          <p:cNvSpPr txBox="1"/>
          <p:nvPr/>
        </p:nvSpPr>
        <p:spPr>
          <a:xfrm>
            <a:off x="7891445" y="5373216"/>
            <a:ext cx="1004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0F3A0-1B4C-4319-B251-0D2598C8D3EA}"/>
              </a:ext>
            </a:extLst>
          </p:cNvPr>
          <p:cNvSpPr txBox="1"/>
          <p:nvPr/>
        </p:nvSpPr>
        <p:spPr>
          <a:xfrm>
            <a:off x="4458372" y="116632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p</a:t>
            </a:r>
            <a:r>
              <a:rPr lang="nb-NO" sz="1600" baseline="-25000" dirty="0"/>
              <a:t>i</a:t>
            </a:r>
            <a:r>
              <a:rPr lang="nb-NO" sz="1600" dirty="0"/>
              <a:t> = receiver’s position, UTM co-ordinates</a:t>
            </a:r>
          </a:p>
          <a:p>
            <a:r>
              <a:rPr lang="nb-NO" sz="1600" dirty="0"/>
              <a:t>α</a:t>
            </a:r>
            <a:r>
              <a:rPr lang="nb-NO" sz="1600" baseline="-25000" dirty="0"/>
              <a:t>i</a:t>
            </a:r>
            <a:r>
              <a:rPr lang="nb-NO" sz="1600" dirty="0"/>
              <a:t> = angle from north, direction to cat</a:t>
            </a:r>
          </a:p>
        </p:txBody>
      </p:sp>
    </p:spTree>
    <p:extLst>
      <p:ext uri="{BB962C8B-B14F-4D97-AF65-F5344CB8AC3E}">
        <p14:creationId xmlns:p14="http://schemas.microsoft.com/office/powerpoint/2010/main" val="105440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2" descr="Katt - orientering 6"/>
          <p:cNvPicPr>
            <a:picLocks noChangeAspect="1" noChangeArrowheads="1"/>
          </p:cNvPicPr>
          <p:nvPr/>
        </p:nvPicPr>
        <p:blipFill rotWithShape="1">
          <a:blip r:embed="rId3" cstate="print"/>
          <a:srcRect b="10101"/>
          <a:stretch/>
        </p:blipFill>
        <p:spPr bwMode="auto">
          <a:xfrm>
            <a:off x="1695508" y="0"/>
            <a:ext cx="625157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546673" y="877987"/>
            <a:ext cx="23982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3200" dirty="0">
                <a:solidFill>
                  <a:srgbClr val="009D7F"/>
                </a:solidFill>
                <a:latin typeface="Arial"/>
              </a:rPr>
              <a:t>Wandering route and speed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3200" dirty="0">
              <a:solidFill>
                <a:srgbClr val="009D7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009D7F"/>
                </a:solidFill>
                <a:latin typeface="Arial"/>
                <a:cs typeface="+mn-cs"/>
              </a:rPr>
              <a:t>S = start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009D7F"/>
                </a:solidFill>
                <a:latin typeface="Arial"/>
              </a:rPr>
              <a:t>H = home</a:t>
            </a:r>
            <a:endParaRPr lang="nb-NO" sz="2000" dirty="0">
              <a:solidFill>
                <a:srgbClr val="009D7F"/>
              </a:solidFill>
              <a:latin typeface="Arial"/>
              <a:cs typeface="+mn-cs"/>
            </a:endParaRPr>
          </a:p>
        </p:txBody>
      </p:sp>
      <p:pic>
        <p:nvPicPr>
          <p:cNvPr id="90118" name="Bilde 5" descr="Lady Femina med radiosend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58" y="4077072"/>
            <a:ext cx="2120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AF760-EEFA-4C94-8B49-E6C3CEF953E9}"/>
              </a:ext>
            </a:extLst>
          </p:cNvPr>
          <p:cNvSpPr txBox="1"/>
          <p:nvPr/>
        </p:nvSpPr>
        <p:spPr>
          <a:xfrm>
            <a:off x="1755854" y="315228"/>
            <a:ext cx="13933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                  </a:t>
            </a:r>
          </a:p>
          <a:p>
            <a:r>
              <a:rPr lang="nb-NO" sz="2000" dirty="0"/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EDEC1-B172-46FE-97B5-C059FF2BD958}"/>
              </a:ext>
            </a:extLst>
          </p:cNvPr>
          <p:cNvSpPr txBox="1"/>
          <p:nvPr/>
        </p:nvSpPr>
        <p:spPr>
          <a:xfrm>
            <a:off x="2267744" y="3189796"/>
            <a:ext cx="17127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     Speed (km/h)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B41AA-44E2-4D75-A35D-99AEBBB85C9D}"/>
              </a:ext>
            </a:extLst>
          </p:cNvPr>
          <p:cNvSpPr txBox="1"/>
          <p:nvPr/>
        </p:nvSpPr>
        <p:spPr>
          <a:xfrm>
            <a:off x="5940152" y="5517232"/>
            <a:ext cx="13933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Cat ID</a:t>
            </a:r>
          </a:p>
        </p:txBody>
      </p:sp>
    </p:spTree>
    <p:extLst>
      <p:ext uri="{BB962C8B-B14F-4D97-AF65-F5344CB8AC3E}">
        <p14:creationId xmlns:p14="http://schemas.microsoft.com/office/powerpoint/2010/main" val="407634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576000" y="333156"/>
            <a:ext cx="71295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3400" dirty="0" err="1">
                <a:solidFill>
                  <a:srgbClr val="009D7F"/>
                </a:solidFill>
                <a:latin typeface="Arial"/>
                <a:cs typeface="+mn-cs"/>
              </a:rPr>
              <a:t>Diurnal</a:t>
            </a:r>
            <a:r>
              <a:rPr lang="nb-NO" sz="34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400" dirty="0" err="1">
                <a:solidFill>
                  <a:srgbClr val="009D7F"/>
                </a:solidFill>
                <a:latin typeface="Arial"/>
                <a:cs typeface="+mn-cs"/>
              </a:rPr>
              <a:t>rhythm</a:t>
            </a:r>
            <a:r>
              <a:rPr lang="nb-NO" sz="3400" dirty="0">
                <a:solidFill>
                  <a:srgbClr val="009D7F"/>
                </a:solidFill>
                <a:latin typeface="Arial"/>
                <a:cs typeface="+mn-cs"/>
              </a:rPr>
              <a:t> in </a:t>
            </a:r>
            <a:r>
              <a:rPr lang="nb-NO" sz="3400" dirty="0" err="1">
                <a:solidFill>
                  <a:srgbClr val="009D7F"/>
                </a:solidFill>
                <a:latin typeface="Arial"/>
                <a:cs typeface="+mn-cs"/>
              </a:rPr>
              <a:t>unfamiliar</a:t>
            </a:r>
            <a:r>
              <a:rPr lang="nb-NO" sz="3400" dirty="0">
                <a:solidFill>
                  <a:srgbClr val="009D7F"/>
                </a:solidFill>
                <a:latin typeface="Arial"/>
                <a:cs typeface="+mn-cs"/>
              </a:rPr>
              <a:t> </a:t>
            </a:r>
            <a:r>
              <a:rPr lang="nb-NO" sz="3400" dirty="0" err="1">
                <a:solidFill>
                  <a:srgbClr val="009D7F"/>
                </a:solidFill>
                <a:latin typeface="Arial"/>
                <a:cs typeface="+mn-cs"/>
              </a:rPr>
              <a:t>terrain</a:t>
            </a:r>
            <a:endParaRPr lang="nb-NO" sz="3400" dirty="0">
              <a:solidFill>
                <a:srgbClr val="009D7F"/>
              </a:solidFill>
              <a:latin typeface="Arial"/>
              <a:cs typeface="+mn-cs"/>
            </a:endParaRPr>
          </a:p>
        </p:txBody>
      </p:sp>
      <p:pic>
        <p:nvPicPr>
          <p:cNvPr id="91141" name="Picture 3" descr="Katt - orientering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331268"/>
            <a:ext cx="8748464" cy="38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4"/>
          <p:cNvSpPr txBox="1">
            <a:spLocks noChangeArrowheads="1"/>
          </p:cNvSpPr>
          <p:nvPr/>
        </p:nvSpPr>
        <p:spPr bwMode="auto">
          <a:xfrm>
            <a:off x="755576" y="5229869"/>
            <a:ext cx="7540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Individual rhythms of active behaviour are shown from 00–24 h, as percentage of three-hour period. R</a:t>
            </a:r>
            <a:r>
              <a:rPr lang="en-GB" dirty="0">
                <a:solidFill>
                  <a:prstClr val="black"/>
                </a:solidFill>
                <a:latin typeface="Arial"/>
              </a:rPr>
              <a:t>e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d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c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urve: average among the 7 cats.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21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576000" y="184761"/>
            <a:ext cx="7380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3600" dirty="0" err="1">
                <a:solidFill>
                  <a:srgbClr val="009D7F"/>
                </a:solidFill>
                <a:latin typeface="Arial"/>
              </a:rPr>
              <a:t>When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is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the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homing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ability</a:t>
            </a:r>
            <a:r>
              <a:rPr lang="nb-NO" sz="3600" dirty="0">
                <a:solidFill>
                  <a:srgbClr val="009D7F"/>
                </a:solidFill>
                <a:latin typeface="Arial"/>
              </a:rPr>
              <a:t> </a:t>
            </a:r>
            <a:r>
              <a:rPr lang="nb-NO" sz="3600" dirty="0" err="1">
                <a:solidFill>
                  <a:srgbClr val="009D7F"/>
                </a:solidFill>
                <a:latin typeface="Arial"/>
              </a:rPr>
              <a:t>developed</a:t>
            </a:r>
            <a:r>
              <a:rPr lang="nb-NO" sz="3600" dirty="0">
                <a:solidFill>
                  <a:srgbClr val="009D7F"/>
                </a:solidFill>
                <a:latin typeface="Arial"/>
                <a:cs typeface="+mn-cs"/>
              </a:rPr>
              <a:t>?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576000" y="1484784"/>
            <a:ext cx="799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  <a:cs typeface="+mn-cs"/>
              </a:rPr>
              <a:t>It does not appear by itself by 1 year of age, as some believe. It must be developed gradually with experience of wandering  outdoors. </a:t>
            </a:r>
          </a:p>
          <a:p>
            <a:pPr marL="273050" indent="-2730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The kitten can be let out from about 6 months, with consideration of traffic and other environmental conditions.</a:t>
            </a:r>
            <a:endParaRPr lang="nb-NO" sz="20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742950" lvl="1" indent="-2857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Train the cat to walk on a leash, indoor</a:t>
            </a:r>
            <a:r>
              <a:rPr lang="nb-NO" dirty="0">
                <a:solidFill>
                  <a:prstClr val="black"/>
                </a:solidFill>
                <a:latin typeface="Arial"/>
              </a:rPr>
              <a:t>s first, then outdoors.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742950" lvl="1" indent="-2857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Arial"/>
              </a:rPr>
              <a:t>Spend time outdoors with the cat during the first period.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742950" lvl="1" indent="-2857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When the cat is released freely, allow it </a:t>
            </a:r>
            <a:r>
              <a:rPr lang="nb-NO" dirty="0">
                <a:solidFill>
                  <a:prstClr val="black"/>
                </a:solidFill>
                <a:latin typeface="Arial"/>
              </a:rPr>
              <a:t>to run into the house if something frightens it. </a:t>
            </a:r>
          </a:p>
          <a:p>
            <a:pPr marL="742950" lvl="1" indent="-2857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Train the cat to use a cat flap, if possible.</a:t>
            </a:r>
          </a:p>
          <a:p>
            <a:pPr marL="742950" lvl="1" indent="-285750"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Give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the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cat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increasing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degrees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 of </a:t>
            </a:r>
            <a:r>
              <a:rPr lang="nb-NO" sz="1800" dirty="0" err="1">
                <a:solidFill>
                  <a:prstClr val="black"/>
                </a:solidFill>
                <a:latin typeface="Arial"/>
                <a:cs typeface="+mn-cs"/>
              </a:rPr>
              <a:t>freedom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8804"/>
            <a:ext cx="2411824" cy="1605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979" y="592678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(Photo: Audun Braastad)</a:t>
            </a:r>
          </a:p>
        </p:txBody>
      </p:sp>
    </p:spTree>
    <p:extLst>
      <p:ext uri="{BB962C8B-B14F-4D97-AF65-F5344CB8AC3E}">
        <p14:creationId xmlns:p14="http://schemas.microsoft.com/office/powerpoint/2010/main" val="3914078921"/>
      </p:ext>
    </p:extLst>
  </p:cSld>
  <p:clrMapOvr>
    <a:masterClrMapping/>
  </p:clrMapOvr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48EA6-061D-410C-9D29-53101D6FAAA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4bfa961-d78b-447a-878e-35665a8e91d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1186</Words>
  <Application>Microsoft Office PowerPoint</Application>
  <PresentationFormat>On-screen Show (4:3)</PresentationFormat>
  <Paragraphs>145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Webdings</vt:lpstr>
      <vt:lpstr>Wingdings</vt:lpstr>
      <vt:lpstr>NMBU 16:9 with footer</vt:lpstr>
      <vt:lpstr>2_Norsk PPT-mal NMBU</vt:lpstr>
      <vt:lpstr>5_NMBU</vt:lpstr>
      <vt:lpstr>The Cat – Behaviour and Welfare  10. Orientation and navigation  in cats</vt:lpstr>
      <vt:lpstr> Behaviour and navigation in unfamiliar terrain Advice when searching for a missing cat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limbic system of the brain: information flow</vt:lpstr>
      <vt:lpstr>Hippocampus, cross-section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2022-09-20T15:54:33Z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