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6"/>
  </p:sldMasterIdLst>
  <p:notesMasterIdLst>
    <p:notesMasterId r:id="rId20"/>
  </p:notesMasterIdLst>
  <p:handoutMasterIdLst>
    <p:handoutMasterId r:id="rId21"/>
  </p:handoutMasterIdLst>
  <p:sldIdLst>
    <p:sldId id="341" r:id="rId7"/>
    <p:sldId id="332" r:id="rId8"/>
    <p:sldId id="342" r:id="rId9"/>
    <p:sldId id="344" r:id="rId10"/>
    <p:sldId id="316" r:id="rId11"/>
    <p:sldId id="343" r:id="rId12"/>
    <p:sldId id="334" r:id="rId13"/>
    <p:sldId id="335" r:id="rId14"/>
    <p:sldId id="336" r:id="rId15"/>
    <p:sldId id="337" r:id="rId16"/>
    <p:sldId id="338" r:id="rId17"/>
    <p:sldId id="340" r:id="rId18"/>
    <p:sldId id="303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Flood" initials="JF" lastIdx="1" clrIdx="0"/>
  <p:cmAuthor id="1" name="Tamsin Davis" initials="T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C4C4C"/>
    <a:srgbClr val="6FB72B"/>
    <a:srgbClr val="78BE20"/>
    <a:srgbClr val="7BC143"/>
    <a:srgbClr val="77933C"/>
    <a:srgbClr val="93B64E"/>
    <a:srgbClr val="FFFFFF"/>
    <a:srgbClr val="41963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82655" autoAdjust="0"/>
  </p:normalViewPr>
  <p:slideViewPr>
    <p:cSldViewPr snapToObjects="1">
      <p:cViewPr>
        <p:scale>
          <a:sx n="66" d="100"/>
          <a:sy n="66" d="100"/>
        </p:scale>
        <p:origin x="-136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91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1" y="0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/>
          <a:lstStyle>
            <a:lvl1pPr algn="r">
              <a:defRPr sz="800"/>
            </a:lvl1pPr>
          </a:lstStyle>
          <a:p>
            <a:fld id="{A0F2F776-CAC3-4CDA-A06D-E9B2C6DE932E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1" y="9428165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 anchor="b"/>
          <a:lstStyle>
            <a:lvl1pPr algn="r">
              <a:defRPr sz="800"/>
            </a:lvl1pPr>
          </a:lstStyle>
          <a:p>
            <a:fld id="{7823938B-2D6B-4F90-B055-F5FC8ABE7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9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400" cy="4964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6"/>
            <a:ext cx="2946400" cy="4964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22/10/2015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113"/>
            <a:ext cx="5438775" cy="4467706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631"/>
            <a:ext cx="2946400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8631"/>
            <a:ext cx="2946400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834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thank</a:t>
            </a:r>
            <a:r>
              <a:rPr lang="en-GB" b="0" baseline="0" dirty="0" smtClean="0"/>
              <a:t> you slide</a:t>
            </a:r>
          </a:p>
          <a:p>
            <a:r>
              <a:rPr lang="en-GB" baseline="0" dirty="0" smtClean="0"/>
              <a:t>changes only to name, centre &amp; email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24bold, light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green</a:t>
            </a:r>
            <a:endParaRPr lang="en-GB" baseline="0" dirty="0" smtClean="0"/>
          </a:p>
          <a:p>
            <a:r>
              <a:rPr lang="en-GB" baseline="0" dirty="0" smtClean="0"/>
              <a:t>Please let us know if there are any languages you wish to add to this slide</a:t>
            </a:r>
          </a:p>
          <a:p>
            <a:r>
              <a:rPr lang="en-GB" baseline="0" dirty="0" smtClean="0"/>
              <a:t>no change to be made to image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2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 Through</a:t>
            </a:r>
            <a:r>
              <a:rPr lang="en-GB" sz="1800" baseline="0" dirty="0" smtClean="0"/>
              <a:t>  greater participation in trade related activities, smallholders are improving their own food security- spreading risks so that they can gain income for </a:t>
            </a:r>
            <a:r>
              <a:rPr lang="en-GB" sz="1800" b="1" baseline="0" dirty="0" smtClean="0"/>
              <a:t>improved access to food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baseline="0" dirty="0" smtClean="0"/>
              <a:t>Their contribution also help improve the food security of many others- a projected 9 billion people by 2050. Much of that growth in the developing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baseline="0" dirty="0" smtClean="0"/>
              <a:t>Opportunities to link to Plantwise. Greater productivity ( improved management of pests) so losing less and allowing more surpluses to be traded.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baseline="0" dirty="0" smtClean="0"/>
              <a:t> Loose less,  trade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Just a few diseases  have an annual loss of the equivalent food to feed 400-600 million people</a:t>
            </a:r>
            <a:endParaRPr lang="en-GB" sz="1800" b="0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55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9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2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6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8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chemeClr val="accent3">
                    <a:lumMod val="75000"/>
                  </a:schemeClr>
                </a:solidFill>
              </a:rPr>
              <a:t>xie-xie</a:t>
            </a:r>
            <a:endParaRPr lang="en-GB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zikomo</a:t>
            </a:r>
            <a:endParaRPr lang="en-GB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chemeClr val="accent3">
                    <a:lumMod val="75000"/>
                  </a:schemeClr>
                </a:solidFill>
              </a:rPr>
              <a:t>thank </a:t>
            </a:r>
            <a:r>
              <a:rPr lang="en-GB" sz="6600" b="1" spc="-150" dirty="0">
                <a:solidFill>
                  <a:schemeClr val="accent3">
                    <a:lumMod val="75000"/>
                  </a:scheme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572417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urakoze</a:t>
            </a:r>
            <a:endParaRPr lang="en-GB" sz="32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chemeClr val="accent3">
                    <a:lumMod val="75000"/>
                  </a:schemeClr>
                </a:solidFill>
              </a:rPr>
              <a:t>terima</a:t>
            </a:r>
            <a:r>
              <a:rPr lang="en-GB" sz="3200" b="1" spc="-15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200" b="1" spc="-150" dirty="0" err="1">
                <a:solidFill>
                  <a:schemeClr val="accent3">
                    <a:lumMod val="75000"/>
                  </a:schemeClr>
                </a:solidFill>
              </a:rPr>
              <a:t>kasih</a:t>
            </a:r>
            <a:r>
              <a:rPr lang="en-GB" sz="3200" b="1" spc="-15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chemeClr val="accent3">
                    <a:lumMod val="75000"/>
                  </a:schemeClr>
                </a:solidFill>
              </a:rPr>
              <a:t>dhanyawaad</a:t>
            </a:r>
            <a:endParaRPr lang="en-GB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merci</a:t>
            </a:r>
            <a:endParaRPr lang="en-GB" sz="2800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efharistó</a:t>
            </a:r>
            <a:endParaRPr lang="en-GB" sz="28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chemeClr val="accent3">
                    <a:lumMod val="75000"/>
                  </a:schemeClr>
                </a:solidFill>
              </a:rPr>
              <a:t>Assalamualikum</a:t>
            </a:r>
            <a:endParaRPr lang="en-GB" b="1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tak</a:t>
            </a:r>
            <a:endParaRPr lang="en-GB" sz="20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738005" y="328191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chemeClr val="accent3">
                    <a:lumMod val="75000"/>
                  </a:schemeClr>
                </a:solidFill>
              </a:rPr>
              <a:t>kiitos</a:t>
            </a:r>
            <a:endParaRPr lang="fi-FI" sz="1800" b="1" spc="-15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chemeClr val="accent3">
                    <a:lumMod val="75000"/>
                  </a:scheme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  <a:endParaRPr lang="ja-JP" altLang="en-US" spc="-150" dirty="0">
              <a:solidFill>
                <a:srgbClr val="92D050"/>
              </a:solidFill>
              <a:effectLst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gracias</a:t>
            </a:r>
            <a:endParaRPr lang="es-ES" sz="2000" b="1" spc="-15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zikomo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danke</a:t>
            </a:r>
            <a:endParaRPr lang="de-DE" sz="200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-280144" y="4129916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asante</a:t>
            </a:r>
            <a:r>
              <a:rPr lang="en-GB" sz="2800" b="1" spc="-15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sana</a:t>
            </a:r>
            <a:endParaRPr lang="en-GB" sz="36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walkerr\Desktop\Replacementhead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56" y="1"/>
            <a:ext cx="9152856" cy="317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0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66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our mission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CABI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what is CABI?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9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what does CABI do?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chemeClr val="bg2"/>
                </a:solidFill>
              </a:rPr>
              <a:t>Not-for-profit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chemeClr val="bg2"/>
                </a:solidFill>
              </a:rPr>
              <a:t>1910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chemeClr val="bg2"/>
                </a:solidFill>
              </a:rPr>
              <a:t>agriculture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chemeClr val="bg2"/>
                </a:solidFill>
              </a:rPr>
              <a:t>environment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48 member countries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chemeClr val="bg2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Joint Management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CABI in Brief</a:t>
            </a:r>
            <a:endParaRPr lang="en-GB" sz="2800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370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UK  </a:t>
              </a:r>
              <a:r>
                <a:rPr lang="en-GB" sz="1100" dirty="0" smtClean="0"/>
                <a:t>215</a:t>
              </a:r>
              <a:endParaRPr lang="en-GB" sz="1100" dirty="0"/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Netherlands </a:t>
              </a:r>
              <a:r>
                <a:rPr lang="en-GB" sz="1100" dirty="0" smtClean="0"/>
                <a:t>3</a:t>
              </a:r>
              <a:endParaRPr lang="en-GB" sz="1100" dirty="0"/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Switzerland </a:t>
              </a:r>
              <a:r>
                <a:rPr lang="en-GB" sz="1100" dirty="0" smtClean="0"/>
                <a:t>27</a:t>
              </a:r>
              <a:endParaRPr lang="en-GB" sz="1100" dirty="0"/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Bulgaria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USA  </a:t>
              </a:r>
              <a:r>
                <a:rPr lang="en-GB" sz="1100" dirty="0" smtClean="0"/>
                <a:t>3</a:t>
              </a:r>
              <a:endParaRPr lang="en-GB" sz="1100" dirty="0"/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Trinidad &amp; Tobago </a:t>
              </a:r>
              <a:r>
                <a:rPr lang="en-GB" sz="1100" dirty="0" smtClean="0"/>
                <a:t>4</a:t>
              </a:r>
              <a:endParaRPr lang="en-GB" sz="1100" dirty="0"/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Kenya  </a:t>
              </a:r>
              <a:r>
                <a:rPr lang="en-GB" sz="1100" dirty="0" smtClean="0"/>
                <a:t>40</a:t>
              </a:r>
              <a:endParaRPr lang="en-GB" sz="1100" dirty="0"/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Hungary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Bangladesh  </a:t>
            </a:r>
            <a:r>
              <a:rPr lang="en-GB" sz="1100" dirty="0" smtClean="0"/>
              <a:t>1</a:t>
            </a:r>
            <a:endParaRPr lang="en-GB" sz="1100" dirty="0"/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India  </a:t>
                </a:r>
                <a:r>
                  <a:rPr lang="en-GB" sz="1100" dirty="0" smtClean="0"/>
                  <a:t>23</a:t>
                </a:r>
              </a:p>
              <a:p>
                <a:endParaRPr lang="en-GB" sz="1100" dirty="0"/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Ghana  6</a:t>
            </a:r>
            <a:endParaRPr lang="en-GB" sz="1100" dirty="0"/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Uganda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Ethiopia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Australia  </a:t>
                </a:r>
                <a:r>
                  <a:rPr lang="en-GB" sz="1100" dirty="0" smtClean="0"/>
                  <a:t>1</a:t>
                </a:r>
                <a:endParaRPr lang="en-GB" sz="1100" dirty="0"/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Malaysia  </a:t>
                </a:r>
                <a:r>
                  <a:rPr lang="en-GB" sz="1100" dirty="0" smtClean="0"/>
                  <a:t>25</a:t>
                </a:r>
                <a:endParaRPr lang="en-GB" sz="1100" dirty="0"/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China  </a:t>
                </a:r>
                <a:r>
                  <a:rPr lang="en-GB" sz="1100" dirty="0" smtClean="0"/>
                  <a:t>8</a:t>
                </a:r>
                <a:endParaRPr lang="en-GB" sz="1100" dirty="0"/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Pakistan  115</a:t>
                </a:r>
                <a:endParaRPr lang="en-GB" sz="1100" dirty="0"/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Brazil </a:t>
                </a:r>
                <a:r>
                  <a:rPr lang="en-GB" sz="1100" dirty="0" smtClean="0"/>
                  <a:t>4</a:t>
                </a:r>
                <a:endParaRPr lang="en-GB" sz="1100" dirty="0"/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Costa Rica  </a:t>
                </a:r>
                <a:r>
                  <a:rPr lang="en-GB" sz="1100" dirty="0" smtClean="0"/>
                  <a:t>1</a:t>
                </a:r>
                <a:endParaRPr lang="en-GB" sz="1100" dirty="0"/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Chile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/>
              <a:t>Global reach</a:t>
            </a:r>
            <a:r>
              <a:rPr lang="en-GB" sz="2400" b="1" baseline="0" dirty="0" smtClean="0"/>
              <a:t> </a:t>
            </a:r>
            <a:r>
              <a:rPr lang="en-GB" sz="2400" dirty="0" smtClean="0"/>
              <a:t>We </a:t>
            </a:r>
            <a:r>
              <a:rPr lang="en-GB" sz="2400" dirty="0"/>
              <a:t>have </a:t>
            </a:r>
            <a:r>
              <a:rPr lang="en-GB" sz="2400" dirty="0" smtClean="0"/>
              <a:t>480+ </a:t>
            </a:r>
            <a:r>
              <a:rPr lang="en-GB" sz="2400" dirty="0"/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Niger </a:t>
            </a:r>
            <a:r>
              <a:rPr lang="en-GB" sz="1100" dirty="0" smtClean="0"/>
              <a:t>1</a:t>
            </a:r>
            <a:endParaRPr lang="en-GB" sz="1100" dirty="0"/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5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40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  <p:sldLayoutId id="2147483685" r:id="rId4"/>
    <p:sldLayoutId id="2147483686" r:id="rId5"/>
    <p:sldLayoutId id="2147483688" r:id="rId6"/>
    <p:sldLayoutId id="2147483687" r:id="rId7"/>
    <p:sldLayoutId id="2147483689" r:id="rId8"/>
    <p:sldLayoutId id="2147483682" r:id="rId9"/>
    <p:sldLayoutId id="2147483684" r:id="rId10"/>
    <p:sldLayoutId id="2147483674" r:id="rId11"/>
    <p:sldLayoutId id="2147483680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>
          <a:xfrm>
            <a:off x="0" y="1"/>
            <a:ext cx="9144000" cy="4725143"/>
          </a:xfr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07504" y="6021288"/>
            <a:ext cx="8928990" cy="341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7BC143"/>
              </a:buClr>
              <a:buFont typeface="Arial" panose="020B0604020202020204" pitchFamily="34" charset="0"/>
              <a:buNone/>
              <a:defRPr sz="1400" b="1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7BC143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30250" indent="-177800" algn="l" defTabSz="914400" rtl="0" eaLnBrk="1" latinLnBrk="0" hangingPunct="1">
              <a:spcBef>
                <a:spcPct val="20000"/>
              </a:spcBef>
              <a:buClr>
                <a:srgbClr val="7BC143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01700" indent="-177800" algn="l" defTabSz="914400" rtl="0" eaLnBrk="1" latinLnBrk="0" hangingPunct="1">
              <a:spcBef>
                <a:spcPct val="20000"/>
              </a:spcBef>
              <a:buClr>
                <a:srgbClr val="7BC143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92200" indent="-177800" algn="l" defTabSz="914400" rtl="0" eaLnBrk="1" latinLnBrk="0" hangingPunct="1">
              <a:spcBef>
                <a:spcPct val="20000"/>
              </a:spcBef>
              <a:buClr>
                <a:srgbClr val="7BC143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600" smtClean="0">
                <a:latin typeface="Arial" panose="020B0604020202020204" pitchFamily="34" charset="0"/>
              </a:rPr>
              <a:t>Roger Day, African Regional Consultation, October, 2015 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9712" y="4915225"/>
            <a:ext cx="814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CABI’s role in facilitating trade and market access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7" y="1486272"/>
            <a:ext cx="5688631" cy="4535016"/>
          </a:xfrm>
        </p:spPr>
        <p:txBody>
          <a:bodyPr>
            <a:normAutofit/>
          </a:bodyPr>
          <a:lstStyle/>
          <a:p>
            <a:pPr marL="363538" lvl="1" indent="-363538"/>
            <a:r>
              <a:rPr lang="en-GB" altLang="en-US" sz="2400" dirty="0"/>
              <a:t>Information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Direct to Farm (D2F), Café </a:t>
            </a:r>
            <a:r>
              <a:rPr lang="en-GB" altLang="en-US" sz="2400" dirty="0" err="1">
                <a:solidFill>
                  <a:srgbClr val="000000"/>
                </a:solidFill>
              </a:rPr>
              <a:t>Movel</a:t>
            </a:r>
            <a:endParaRPr lang="en-GB" altLang="en-US" sz="2400" dirty="0">
              <a:solidFill>
                <a:srgbClr val="000000"/>
              </a:solidFill>
            </a:endParaRPr>
          </a:p>
          <a:p>
            <a:pPr marL="363538" lvl="1" indent="-363538"/>
            <a:r>
              <a:rPr lang="en-GB" altLang="en-US" sz="2400" dirty="0"/>
              <a:t>Post-harvest storage</a:t>
            </a:r>
          </a:p>
          <a:p>
            <a:pPr marL="725488" lvl="3" indent="-363538"/>
            <a:r>
              <a:rPr lang="en-GB" altLang="en-US" sz="2400" dirty="0" err="1" smtClean="0">
                <a:solidFill>
                  <a:srgbClr val="000000"/>
                </a:solidFill>
              </a:rPr>
              <a:t>Biopesticides</a:t>
            </a:r>
            <a:r>
              <a:rPr lang="en-GB" altLang="en-US" sz="2400" dirty="0" smtClean="0">
                <a:solidFill>
                  <a:srgbClr val="000000"/>
                </a:solidFill>
              </a:rPr>
              <a:t> </a:t>
            </a:r>
            <a:r>
              <a:rPr lang="en-GB" altLang="en-US" sz="2400" dirty="0">
                <a:solidFill>
                  <a:srgbClr val="000000"/>
                </a:solidFill>
              </a:rPr>
              <a:t>for stored grain pests</a:t>
            </a:r>
          </a:p>
          <a:p>
            <a:pPr marL="363538" lvl="1" indent="-363538"/>
            <a:r>
              <a:rPr lang="en-GB" altLang="en-US" sz="2400" dirty="0"/>
              <a:t>Producing for higher value markets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IPM-tomatoes in Tanzania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75856" y="450850"/>
            <a:ext cx="5472607" cy="914400"/>
          </a:xfrm>
        </p:spPr>
        <p:txBody>
          <a:bodyPr>
            <a:normAutofit/>
          </a:bodyPr>
          <a:lstStyle/>
          <a:p>
            <a:pPr marL="0" indent="0"/>
            <a:r>
              <a:rPr lang="en-GB" dirty="0" smtClean="0">
                <a:solidFill>
                  <a:schemeClr val="bg2"/>
                </a:solidFill>
              </a:rPr>
              <a:t>Post Harvest, Marketing and Value Addition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50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847" y="1196752"/>
            <a:ext cx="5688631" cy="4535016"/>
          </a:xfrm>
        </p:spPr>
        <p:txBody>
          <a:bodyPr>
            <a:normAutofit/>
          </a:bodyPr>
          <a:lstStyle/>
          <a:p>
            <a:pPr marL="363538" lvl="1" indent="-363538"/>
            <a:r>
              <a:rPr lang="en-GB" altLang="en-US" sz="2400" dirty="0" smtClean="0"/>
              <a:t>Biosecurity capacity</a:t>
            </a:r>
          </a:p>
          <a:p>
            <a:pPr marL="725488" lvl="3" indent="-363538"/>
            <a:r>
              <a:rPr lang="en-GB" altLang="en-US" sz="2400" dirty="0" smtClean="0">
                <a:solidFill>
                  <a:srgbClr val="000000"/>
                </a:solidFill>
              </a:rPr>
              <a:t>Australia-Africa plant biosecurity partnership</a:t>
            </a:r>
          </a:p>
          <a:p>
            <a:pPr marL="725488" lvl="3" indent="-363538"/>
            <a:r>
              <a:rPr lang="en-GB" altLang="en-US" sz="2400" dirty="0" smtClean="0">
                <a:solidFill>
                  <a:srgbClr val="000000"/>
                </a:solidFill>
              </a:rPr>
              <a:t>Oil palm biosecurity strategy</a:t>
            </a:r>
          </a:p>
          <a:p>
            <a:pPr marL="363538" lvl="1" indent="-363538"/>
            <a:r>
              <a:rPr lang="en-GB" altLang="en-US" sz="2400" dirty="0" smtClean="0"/>
              <a:t>Public-private </a:t>
            </a:r>
            <a:r>
              <a:rPr lang="en-GB" altLang="en-US" sz="2400" dirty="0"/>
              <a:t>cooperation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Uganda floriculture for EU markets</a:t>
            </a:r>
          </a:p>
          <a:p>
            <a:pPr marL="363538" lvl="1" indent="-363538"/>
            <a:r>
              <a:rPr lang="en-GB" altLang="en-US" sz="2400" dirty="0"/>
              <a:t>Implementation of SPS measures 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COMESA “Breaking barriers, facilitating trade”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03848" y="450850"/>
            <a:ext cx="5940152" cy="9144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Efficient and Effective Regulators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5" name="Picture Placeholder 6"/>
          <p:cNvPicPr>
            <a:picLocks noGrp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2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7" y="1486272"/>
            <a:ext cx="5688631" cy="4535016"/>
          </a:xfrm>
        </p:spPr>
        <p:txBody>
          <a:bodyPr>
            <a:normAutofit/>
          </a:bodyPr>
          <a:lstStyle/>
          <a:p>
            <a:pPr marL="363538" lvl="1" indent="-363538"/>
            <a:r>
              <a:rPr lang="en-GB" altLang="en-US" sz="2400" dirty="0"/>
              <a:t>Trade </a:t>
            </a:r>
            <a:r>
              <a:rPr lang="en-GB" altLang="en-US" sz="2400" dirty="0" smtClean="0"/>
              <a:t>can help achieve both food </a:t>
            </a:r>
            <a:r>
              <a:rPr lang="en-GB" altLang="en-US" sz="2400" dirty="0"/>
              <a:t>security and economic goals</a:t>
            </a:r>
          </a:p>
          <a:p>
            <a:pPr marL="363538" lvl="1" indent="-363538"/>
            <a:r>
              <a:rPr lang="en-GB" altLang="en-US" sz="2400" dirty="0" smtClean="0"/>
              <a:t>There are big </a:t>
            </a:r>
            <a:r>
              <a:rPr lang="en-GB" altLang="en-US" sz="2400" dirty="0"/>
              <a:t>opportunities, </a:t>
            </a:r>
            <a:r>
              <a:rPr lang="en-GB" altLang="en-US" sz="2400" dirty="0" smtClean="0"/>
              <a:t>but difficult challenges especially for smallholders</a:t>
            </a:r>
            <a:endParaRPr lang="en-GB" altLang="en-US" sz="2400" dirty="0"/>
          </a:p>
          <a:p>
            <a:pPr marL="363538" lvl="1" indent="-363538"/>
            <a:r>
              <a:rPr lang="en-GB" altLang="en-US" sz="2400" dirty="0"/>
              <a:t>All of CABI’s themes support trade and market access</a:t>
            </a:r>
          </a:p>
          <a:p>
            <a:pPr marL="363538" lvl="1" indent="-363538"/>
            <a:r>
              <a:rPr lang="en-GB" altLang="en-US" sz="2400" dirty="0" smtClean="0"/>
              <a:t>CABI’s expertise needs to be deployed in an integrated way </a:t>
            </a:r>
            <a:endParaRPr lang="en-GB" alt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75856" y="450850"/>
            <a:ext cx="5472607" cy="914400"/>
          </a:xfrm>
        </p:spPr>
        <p:txBody>
          <a:bodyPr>
            <a:normAutofit/>
          </a:bodyPr>
          <a:lstStyle/>
          <a:p>
            <a:pPr marL="0" indent="0"/>
            <a:r>
              <a:rPr lang="en-GB" dirty="0" smtClean="0">
                <a:solidFill>
                  <a:schemeClr val="bg2"/>
                </a:solidFill>
              </a:rPr>
              <a:t>Conclusions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419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847" y="1196752"/>
            <a:ext cx="5688631" cy="4535016"/>
          </a:xfrm>
        </p:spPr>
        <p:txBody>
          <a:bodyPr>
            <a:normAutofit/>
          </a:bodyPr>
          <a:lstStyle/>
          <a:p>
            <a:pPr marL="363538" lvl="1" indent="-363538"/>
            <a:r>
              <a:rPr lang="en-GB" altLang="en-US" sz="2400" dirty="0"/>
              <a:t>Trade, an engine of development</a:t>
            </a:r>
          </a:p>
          <a:p>
            <a:pPr marL="363538" lvl="1" indent="-363538"/>
            <a:r>
              <a:rPr lang="en-GB" altLang="en-US" sz="2400" dirty="0" smtClean="0"/>
              <a:t>Alignment </a:t>
            </a:r>
            <a:r>
              <a:rPr lang="en-GB" altLang="en-US" sz="2400" dirty="0"/>
              <a:t>with </a:t>
            </a:r>
            <a:r>
              <a:rPr lang="en-GB" altLang="en-US" sz="2400" dirty="0" smtClean="0"/>
              <a:t>global and continental </a:t>
            </a:r>
            <a:r>
              <a:rPr lang="en-GB" altLang="en-US" sz="2400" dirty="0"/>
              <a:t>priorities</a:t>
            </a:r>
          </a:p>
          <a:p>
            <a:pPr marL="363538" lvl="1" indent="-363538"/>
            <a:r>
              <a:rPr lang="en-GB" altLang="en-US" sz="2400" dirty="0" smtClean="0"/>
              <a:t>Challenges and issues</a:t>
            </a:r>
            <a:endParaRPr lang="en-GB" altLang="en-US" sz="2400" dirty="0"/>
          </a:p>
          <a:p>
            <a:pPr marL="363538" lvl="1" indent="-363538"/>
            <a:r>
              <a:rPr lang="en-GB" altLang="en-US" sz="2400" dirty="0" smtClean="0"/>
              <a:t>CABI’s contribution</a:t>
            </a:r>
          </a:p>
          <a:p>
            <a:pPr marL="0" lvl="1" indent="0">
              <a:buNone/>
            </a:pPr>
            <a:endParaRPr lang="en-GB" altLang="en-US" sz="2400" dirty="0" smtClean="0"/>
          </a:p>
          <a:p>
            <a:pPr marL="363538" lvl="1" indent="-363538"/>
            <a:r>
              <a:rPr lang="en-GB" altLang="en-US" sz="2400" dirty="0" smtClean="0"/>
              <a:t>Priority </a:t>
            </a:r>
            <a:r>
              <a:rPr lang="en-GB" altLang="en-US" sz="2400" dirty="0"/>
              <a:t>areas identified at last Consultation </a:t>
            </a:r>
            <a:endParaRPr lang="en-GB" altLang="en-US" sz="2400" dirty="0" smtClean="0"/>
          </a:p>
          <a:p>
            <a:pPr marL="363538" lvl="1" indent="-363538"/>
            <a:r>
              <a:rPr lang="en-GB" altLang="en-US" sz="2400" dirty="0" smtClean="0"/>
              <a:t>What needs </a:t>
            </a:r>
            <a:r>
              <a:rPr lang="en-GB" altLang="en-US" sz="2400" dirty="0"/>
              <a:t>to be addressed </a:t>
            </a:r>
            <a:r>
              <a:rPr lang="en-GB" altLang="en-US" sz="2400" dirty="0" smtClean="0"/>
              <a:t>in CABI’s MTS 2016-2018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03848" y="450850"/>
            <a:ext cx="5472607" cy="9144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Presentation Outline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31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5272752"/>
            <a:ext cx="9144000" cy="892552"/>
          </a:xfrm>
          <a:prstGeom prst="rect">
            <a:avLst/>
          </a:prstGeom>
          <a:solidFill>
            <a:schemeClr val="accent4">
              <a:alpha val="59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</a:rPr>
              <a:t>“An </a:t>
            </a:r>
            <a:r>
              <a:rPr lang="en-GB" sz="2800" b="1" dirty="0" smtClean="0">
                <a:solidFill>
                  <a:schemeClr val="bg1"/>
                </a:solidFill>
              </a:rPr>
              <a:t>ounce of trade can be worth a pound of </a:t>
            </a:r>
            <a:r>
              <a:rPr lang="en-GB" sz="2800" b="1" dirty="0">
                <a:solidFill>
                  <a:schemeClr val="bg1"/>
                </a:solidFill>
              </a:rPr>
              <a:t>aid.”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Ban </a:t>
            </a:r>
            <a:r>
              <a:rPr lang="en-GB" b="1" dirty="0">
                <a:solidFill>
                  <a:schemeClr val="bg1"/>
                </a:solidFill>
              </a:rPr>
              <a:t>Ki-moon</a:t>
            </a:r>
            <a:r>
              <a:rPr lang="en-GB" b="1" dirty="0" smtClean="0">
                <a:solidFill>
                  <a:schemeClr val="bg1"/>
                </a:solidFill>
              </a:rPr>
              <a:t>, Secretary-General </a:t>
            </a:r>
            <a:r>
              <a:rPr lang="en-GB" b="1" dirty="0">
                <a:solidFill>
                  <a:schemeClr val="bg1"/>
                </a:solidFill>
              </a:rPr>
              <a:t>of the UN</a:t>
            </a:r>
          </a:p>
        </p:txBody>
      </p:sp>
    </p:spTree>
    <p:extLst>
      <p:ext uri="{BB962C8B-B14F-4D97-AF65-F5344CB8AC3E}">
        <p14:creationId xmlns:p14="http://schemas.microsoft.com/office/powerpoint/2010/main" val="40419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28" y="3356992"/>
            <a:ext cx="8963472" cy="29238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The opportunity: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If </a:t>
            </a:r>
            <a:r>
              <a:rPr lang="en-GB" sz="2800" b="1" dirty="0">
                <a:solidFill>
                  <a:schemeClr val="bg1"/>
                </a:solidFill>
              </a:rPr>
              <a:t>the world’s 500 million smallholder farmers 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can trade more</a:t>
            </a:r>
            <a:r>
              <a:rPr lang="en-GB" sz="2800" b="1" dirty="0">
                <a:solidFill>
                  <a:schemeClr val="bg1"/>
                </a:solidFill>
              </a:rPr>
              <a:t>, better quality produce,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they’ll be able to improve </a:t>
            </a:r>
            <a:r>
              <a:rPr lang="en-GB" sz="2800" b="1" dirty="0" smtClean="0">
                <a:solidFill>
                  <a:schemeClr val="bg1"/>
                </a:solidFill>
              </a:rPr>
              <a:t>their lives </a:t>
            </a:r>
            <a:r>
              <a:rPr lang="en-GB" sz="2800" b="1" dirty="0">
                <a:solidFill>
                  <a:schemeClr val="bg1"/>
                </a:solidFill>
              </a:rPr>
              <a:t>and  contribute to the increasing global </a:t>
            </a:r>
            <a:r>
              <a:rPr lang="en-GB" sz="2800" b="1" dirty="0" smtClean="0">
                <a:solidFill>
                  <a:schemeClr val="bg1"/>
                </a:solidFill>
              </a:rPr>
              <a:t>demand for </a:t>
            </a:r>
            <a:r>
              <a:rPr lang="en-GB" sz="2800" b="1" dirty="0">
                <a:solidFill>
                  <a:schemeClr val="bg1"/>
                </a:solidFill>
              </a:rPr>
              <a:t>food</a:t>
            </a:r>
            <a:r>
              <a:rPr lang="en-GB" sz="28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176748"/>
            <a:ext cx="9217024" cy="33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847" y="1196752"/>
            <a:ext cx="5688631" cy="4535016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GB" altLang="en-US" sz="2400" dirty="0" smtClean="0"/>
              <a:t>Global</a:t>
            </a:r>
          </a:p>
          <a:p>
            <a:pPr marL="363538" lvl="1" indent="-363538"/>
            <a:r>
              <a:rPr lang="en-GB" altLang="en-US" sz="2400" dirty="0" smtClean="0"/>
              <a:t>Aid for Trade</a:t>
            </a:r>
          </a:p>
          <a:p>
            <a:pPr marL="363538" lvl="1" indent="-363538"/>
            <a:r>
              <a:rPr lang="en-GB" altLang="en-US" sz="2400" dirty="0" smtClean="0"/>
              <a:t>Sustainable Development Goals</a:t>
            </a:r>
          </a:p>
          <a:p>
            <a:pPr marL="0" lvl="1" indent="0">
              <a:buNone/>
            </a:pPr>
            <a:endParaRPr lang="en-GB" altLang="en-US" sz="2400" dirty="0" smtClean="0"/>
          </a:p>
          <a:p>
            <a:pPr marL="0" lvl="1" indent="0">
              <a:buNone/>
            </a:pPr>
            <a:r>
              <a:rPr lang="en-GB" altLang="en-US" sz="2400" dirty="0" smtClean="0"/>
              <a:t>Africa</a:t>
            </a:r>
          </a:p>
          <a:p>
            <a:pPr marL="363538" lvl="1" indent="-363538"/>
            <a:r>
              <a:rPr lang="en-GB" altLang="en-US" sz="2400" dirty="0" smtClean="0"/>
              <a:t>Comprehensive </a:t>
            </a:r>
            <a:r>
              <a:rPr lang="en-GB" altLang="en-US" sz="2400" dirty="0"/>
              <a:t>Africa Agricultural Development Programme (CAADP</a:t>
            </a:r>
            <a:r>
              <a:rPr lang="en-GB" altLang="en-US" sz="2400" dirty="0" smtClean="0"/>
              <a:t>)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Sustaining the CAADP Momentum</a:t>
            </a:r>
          </a:p>
          <a:p>
            <a:pPr marL="363538" lvl="1" indent="-363538"/>
            <a:r>
              <a:rPr lang="en-GB" altLang="en-US" sz="2400" dirty="0" smtClean="0"/>
              <a:t>The </a:t>
            </a:r>
            <a:r>
              <a:rPr lang="en-GB" altLang="en-US" sz="2400" dirty="0"/>
              <a:t>Malabo Declaration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Post Malabo Road Map</a:t>
            </a:r>
          </a:p>
          <a:p>
            <a:pPr marL="363538" lvl="1" indent="-363538"/>
            <a:r>
              <a:rPr lang="en-GB" altLang="en-US" sz="2400" dirty="0"/>
              <a:t>Regional and continental free trade areas</a:t>
            </a:r>
          </a:p>
          <a:p>
            <a:pPr marL="363538" lvl="1" indent="-363538"/>
            <a:r>
              <a:rPr lang="en-GB" altLang="en-US" sz="2400" dirty="0"/>
              <a:t>Science Agenda for Agriculture in </a:t>
            </a:r>
            <a:r>
              <a:rPr lang="en-GB" altLang="en-US" sz="2400" dirty="0" smtClean="0"/>
              <a:t>Africa</a:t>
            </a:r>
            <a:endParaRPr lang="en-GB" alt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03848" y="450850"/>
            <a:ext cx="5472607" cy="9144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Trade for Development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2" name="Picture Placeholder 11"/>
          <p:cNvPicPr>
            <a:picLocks noGrp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995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72752"/>
            <a:ext cx="9144000" cy="892552"/>
          </a:xfrm>
          <a:prstGeom prst="rect">
            <a:avLst/>
          </a:prstGeom>
          <a:solidFill>
            <a:schemeClr val="accent4">
              <a:alpha val="59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chemeClr val="bg1"/>
                </a:solidFill>
              </a:rPr>
              <a:t>“An </a:t>
            </a:r>
            <a:r>
              <a:rPr lang="en-GB" sz="2800" b="1" dirty="0" smtClean="0">
                <a:solidFill>
                  <a:schemeClr val="bg1"/>
                </a:solidFill>
              </a:rPr>
              <a:t>ounce of trade can be worth a pound of </a:t>
            </a:r>
            <a:r>
              <a:rPr lang="en-GB" sz="2800" b="1" dirty="0">
                <a:solidFill>
                  <a:schemeClr val="bg1"/>
                </a:solidFill>
              </a:rPr>
              <a:t>aid.”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</a:rPr>
              <a:t>Ban </a:t>
            </a:r>
            <a:r>
              <a:rPr lang="en-GB" b="1" dirty="0">
                <a:solidFill>
                  <a:schemeClr val="bg1"/>
                </a:solidFill>
              </a:rPr>
              <a:t>Ki-moon</a:t>
            </a:r>
            <a:r>
              <a:rPr lang="en-GB" b="1" dirty="0" smtClean="0">
                <a:solidFill>
                  <a:schemeClr val="bg1"/>
                </a:solidFill>
              </a:rPr>
              <a:t>, Secretary-General </a:t>
            </a:r>
            <a:r>
              <a:rPr lang="en-GB" b="1" dirty="0">
                <a:solidFill>
                  <a:schemeClr val="bg1"/>
                </a:solidFill>
              </a:rPr>
              <a:t>of the UN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5289633"/>
            <a:ext cx="9180512" cy="864096"/>
          </a:xfrm>
          <a:solidFill>
            <a:srgbClr val="000000">
              <a:alpha val="49000"/>
            </a:srgbClr>
          </a:solidFill>
        </p:spPr>
        <p:txBody>
          <a:bodyPr>
            <a:normAutofit/>
          </a:bodyPr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But there are challenges…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67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847" y="1196752"/>
            <a:ext cx="5688631" cy="4535016"/>
          </a:xfrm>
        </p:spPr>
        <p:txBody>
          <a:bodyPr>
            <a:normAutofit/>
          </a:bodyPr>
          <a:lstStyle/>
          <a:p>
            <a:pPr marL="363538" lvl="1" indent="-363538"/>
            <a:r>
              <a:rPr lang="en-GB" altLang="en-US" sz="2400" dirty="0" smtClean="0"/>
              <a:t>Quality </a:t>
            </a:r>
            <a:r>
              <a:rPr lang="en-GB" altLang="en-US" sz="2400" dirty="0"/>
              <a:t>inputs</a:t>
            </a:r>
          </a:p>
          <a:p>
            <a:pPr marL="363538" lvl="1" indent="-363538"/>
            <a:r>
              <a:rPr lang="en-GB" altLang="en-US" sz="2400" dirty="0"/>
              <a:t>Product quality and safety</a:t>
            </a:r>
          </a:p>
          <a:p>
            <a:pPr marL="363538" lvl="1" indent="-363538"/>
            <a:r>
              <a:rPr lang="en-GB" altLang="en-US" sz="2400" dirty="0"/>
              <a:t>Post harvest, marketing and </a:t>
            </a:r>
            <a:r>
              <a:rPr lang="en-GB" altLang="en-US" sz="2400" dirty="0" smtClean="0"/>
              <a:t>value addition</a:t>
            </a:r>
            <a:endParaRPr lang="en-GB" altLang="en-US" sz="2400" dirty="0"/>
          </a:p>
          <a:p>
            <a:pPr marL="363538" lvl="1" indent="-363538"/>
            <a:r>
              <a:rPr lang="en-GB" altLang="en-US" sz="2400" dirty="0"/>
              <a:t>Efficient and effective </a:t>
            </a:r>
            <a:r>
              <a:rPr lang="en-GB" altLang="en-US" sz="2400" dirty="0" smtClean="0"/>
              <a:t>regulation</a:t>
            </a:r>
          </a:p>
          <a:p>
            <a:pPr marL="0" lvl="1" indent="0">
              <a:buNone/>
            </a:pPr>
            <a:endParaRPr lang="en-GB" altLang="en-US" sz="2400" dirty="0"/>
          </a:p>
          <a:p>
            <a:pPr marL="363538" lvl="1" indent="-363538"/>
            <a:r>
              <a:rPr lang="en-GB" altLang="en-US" sz="2400" dirty="0" smtClean="0"/>
              <a:t>The issues</a:t>
            </a:r>
          </a:p>
          <a:p>
            <a:pPr marL="363538" lvl="1" indent="-363538"/>
            <a:r>
              <a:rPr lang="en-GB" altLang="en-US" sz="2400" dirty="0" smtClean="0"/>
              <a:t>Solutions from CABI</a:t>
            </a:r>
            <a:endParaRPr lang="en-GB" altLang="en-US" sz="2400" dirty="0"/>
          </a:p>
          <a:p>
            <a:pPr marL="363538" lvl="1" indent="-363538"/>
            <a:endParaRPr lang="en-GB" alt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03848" y="450850"/>
            <a:ext cx="5472607" cy="9144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Challenges and Issues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"/>
          <a:stretch/>
        </p:blipFill>
        <p:spPr/>
      </p:pic>
    </p:spTree>
    <p:extLst>
      <p:ext uri="{BB962C8B-B14F-4D97-AF65-F5344CB8AC3E}">
        <p14:creationId xmlns:p14="http://schemas.microsoft.com/office/powerpoint/2010/main" val="21297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847" y="1196752"/>
            <a:ext cx="5688631" cy="4535016"/>
          </a:xfrm>
        </p:spPr>
        <p:txBody>
          <a:bodyPr>
            <a:normAutofit/>
          </a:bodyPr>
          <a:lstStyle/>
          <a:p>
            <a:pPr marL="363538" lvl="1" indent="-363538"/>
            <a:r>
              <a:rPr lang="en-GB" altLang="en-US" sz="2400" dirty="0"/>
              <a:t>Quality seeds for market-oriented production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Good seed initiative</a:t>
            </a:r>
          </a:p>
          <a:p>
            <a:pPr marL="363538" lvl="1" indent="-363538"/>
            <a:r>
              <a:rPr lang="en-GB" altLang="en-US" sz="2400" dirty="0"/>
              <a:t>Agrochemicals – fertiliser, pesticides</a:t>
            </a:r>
          </a:p>
          <a:p>
            <a:pPr marL="725488" lvl="3" indent="-363538"/>
            <a:r>
              <a:rPr lang="en-GB" altLang="en-US" sz="2400" dirty="0" smtClean="0">
                <a:solidFill>
                  <a:srgbClr val="000000"/>
                </a:solidFill>
              </a:rPr>
              <a:t>ASHC/OFRA</a:t>
            </a:r>
            <a:endParaRPr lang="en-GB" altLang="en-US" sz="2400" dirty="0">
              <a:solidFill>
                <a:srgbClr val="000000"/>
              </a:solidFill>
            </a:endParaRP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Promoting FAO’s Code of Conduct (Plantwise)</a:t>
            </a:r>
          </a:p>
          <a:p>
            <a:pPr marL="363538" lvl="1" indent="-363538"/>
            <a:r>
              <a:rPr lang="en-GB" altLang="en-US" sz="2400" dirty="0"/>
              <a:t>Access to credit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Credit guarantee scheme for coffee growers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03848" y="450850"/>
            <a:ext cx="5472607" cy="9144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2"/>
                </a:solidFill>
              </a:rPr>
              <a:t>Quality </a:t>
            </a:r>
            <a:r>
              <a:rPr lang="en-GB" sz="2800" dirty="0" smtClean="0">
                <a:solidFill>
                  <a:schemeClr val="bg2"/>
                </a:solidFill>
              </a:rPr>
              <a:t>Inputs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3168650" cy="61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7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3847" y="1196752"/>
            <a:ext cx="5688631" cy="4535016"/>
          </a:xfrm>
        </p:spPr>
        <p:txBody>
          <a:bodyPr>
            <a:normAutofit/>
          </a:bodyPr>
          <a:lstStyle/>
          <a:p>
            <a:pPr marL="363538" lvl="1" indent="-363538"/>
            <a:r>
              <a:rPr lang="en-GB" altLang="en-US" sz="2400" dirty="0"/>
              <a:t>Meeting public and private standards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Ghana horticultural exports project</a:t>
            </a:r>
          </a:p>
          <a:p>
            <a:pPr marL="725488" lvl="3" indent="-363538"/>
            <a:r>
              <a:rPr lang="en-GB" altLang="en-US" sz="2400" dirty="0" err="1">
                <a:solidFill>
                  <a:srgbClr val="000000"/>
                </a:solidFill>
              </a:rPr>
              <a:t>Cocoasafe</a:t>
            </a:r>
            <a:r>
              <a:rPr lang="en-GB" altLang="en-US" sz="2400" dirty="0">
                <a:solidFill>
                  <a:srgbClr val="000000"/>
                </a:solidFill>
              </a:rPr>
              <a:t> in Asia</a:t>
            </a:r>
          </a:p>
          <a:p>
            <a:pPr marL="363538" lvl="1" indent="-363538"/>
            <a:r>
              <a:rPr lang="en-GB" altLang="en-US" sz="2400" dirty="0"/>
              <a:t>Improving safety of food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Aflatoxin reduction</a:t>
            </a:r>
          </a:p>
          <a:p>
            <a:pPr marL="725488" lvl="3" indent="-363538"/>
            <a:r>
              <a:rPr lang="en-GB" altLang="en-US" sz="2400" dirty="0">
                <a:solidFill>
                  <a:srgbClr val="000000"/>
                </a:solidFill>
              </a:rPr>
              <a:t>Contaminants in cocoa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03848" y="450850"/>
            <a:ext cx="5472607" cy="9144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bg2"/>
                </a:solidFill>
              </a:rPr>
              <a:t>Product Quality and Safety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1703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F49FD40320F5044943BBC9893338162" ma:contentTypeVersion="4" ma:contentTypeDescription="" ma:contentTypeScope="" ma:versionID="67b10446555de7413b5f93f9b6439e20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450b4e59a71d0f4e8b807d5a3bd36074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0B013A-82CB-46E8-AAF1-C3A11C625D2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4B2823D-3739-4E8B-AFD8-F556E8A6276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C95E7BD-FE75-4FC4-9BEF-11C86AC43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D867912-6962-4D9A-90BD-1F83458531BD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d07fce95-64a3-45e0-8e78-c550b935440d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3CD113F4-E5B7-43BD-9D07-A74DEDBDFB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947</TotalTime>
  <Words>517</Words>
  <Application>Microsoft Office PowerPoint</Application>
  <PresentationFormat>On-screen Show (4:3)</PresentationFormat>
  <Paragraphs>95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But there are challenges…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Flood</dc:creator>
  <cp:lastModifiedBy>Gaenor Cowles</cp:lastModifiedBy>
  <cp:revision>74</cp:revision>
  <cp:lastPrinted>2014-09-10T14:54:56Z</cp:lastPrinted>
  <dcterms:created xsi:type="dcterms:W3CDTF">2015-09-07T13:20:08Z</dcterms:created>
  <dcterms:modified xsi:type="dcterms:W3CDTF">2015-10-22T12:04:29Z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0x010100B73AEB2BC9FE5343B1F3C335A1578D940A000F49FD40320F5044943BBC9893338162</vt:lpwstr>
  </property>
</Properties>
</file>