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18"/>
  </p:notesMasterIdLst>
  <p:handoutMasterIdLst>
    <p:handoutMasterId r:id="rId19"/>
  </p:handoutMasterIdLst>
  <p:sldIdLst>
    <p:sldId id="256" r:id="rId2"/>
    <p:sldId id="257" r:id="rId3"/>
    <p:sldId id="341" r:id="rId4"/>
    <p:sldId id="400" r:id="rId5"/>
    <p:sldId id="401" r:id="rId6"/>
    <p:sldId id="413" r:id="rId7"/>
    <p:sldId id="402" r:id="rId8"/>
    <p:sldId id="407" r:id="rId9"/>
    <p:sldId id="408" r:id="rId10"/>
    <p:sldId id="404" r:id="rId11"/>
    <p:sldId id="409" r:id="rId12"/>
    <p:sldId id="405" r:id="rId13"/>
    <p:sldId id="410" r:id="rId14"/>
    <p:sldId id="406" r:id="rId15"/>
    <p:sldId id="412" r:id="rId16"/>
    <p:sldId id="403" r:id="rId17"/>
  </p:sldIdLst>
  <p:sldSz cx="9144000" cy="6858000" type="screen4x3"/>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3525" autoAdjust="0"/>
  </p:normalViewPr>
  <p:slideViewPr>
    <p:cSldViewPr snapToGrid="0" snapToObjects="1">
      <p:cViewPr>
        <p:scale>
          <a:sx n="81" d="100"/>
          <a:sy n="81" d="100"/>
        </p:scale>
        <p:origin x="-954" y="-3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28" Type="http://schemas.openxmlformats.org/officeDocument/2006/relationships/customXml" Target="../customXml/item5.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3633"/>
          </a:xfrm>
          <a:prstGeom prst="rect">
            <a:avLst/>
          </a:prstGeom>
        </p:spPr>
        <p:txBody>
          <a:bodyPr vert="horz" lIns="91440" tIns="45720" rIns="91440" bIns="45720" rtlCol="0"/>
          <a:lstStyle>
            <a:lvl1pPr algn="r">
              <a:defRPr sz="1200"/>
            </a:lvl1pPr>
          </a:lstStyle>
          <a:p>
            <a:fld id="{5058C67E-04CB-694A-A975-AEF4320AA194}" type="datetimeFigureOut">
              <a:rPr lang="en-US" smtClean="0"/>
              <a:pPr/>
              <a:t>10/13/2015</a:t>
            </a:fld>
            <a:endParaRPr lang="en-GB"/>
          </a:p>
        </p:txBody>
      </p:sp>
      <p:sp>
        <p:nvSpPr>
          <p:cNvPr id="4" name="Footer Placeholder 3"/>
          <p:cNvSpPr>
            <a:spLocks noGrp="1"/>
          </p:cNvSpPr>
          <p:nvPr>
            <p:ph type="ftr" sz="quarter" idx="2"/>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377316"/>
            <a:ext cx="2945659" cy="493633"/>
          </a:xfrm>
          <a:prstGeom prst="rect">
            <a:avLst/>
          </a:prstGeom>
        </p:spPr>
        <p:txBody>
          <a:bodyPr vert="horz" lIns="91440" tIns="45720" rIns="91440" bIns="45720" rtlCol="0" anchor="b"/>
          <a:lstStyle>
            <a:lvl1pPr algn="r">
              <a:defRPr sz="1200"/>
            </a:lvl1pPr>
          </a:lstStyle>
          <a:p>
            <a:fld id="{F4024E57-715A-5545-B097-F6303AC5ABF3}" type="slidenum">
              <a:rPr lang="en-GB" smtClean="0"/>
              <a:pPr/>
              <a:t>‹#›</a:t>
            </a:fld>
            <a:endParaRPr lang="en-GB"/>
          </a:p>
        </p:txBody>
      </p:sp>
    </p:spTree>
    <p:extLst>
      <p:ext uri="{BB962C8B-B14F-4D97-AF65-F5344CB8AC3E}">
        <p14:creationId xmlns:p14="http://schemas.microsoft.com/office/powerpoint/2010/main" val="42216681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63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3633"/>
          </a:xfrm>
          <a:prstGeom prst="rect">
            <a:avLst/>
          </a:prstGeom>
        </p:spPr>
        <p:txBody>
          <a:bodyPr vert="horz" lIns="91440" tIns="45720" rIns="91440" bIns="45720" rtlCol="0"/>
          <a:lstStyle>
            <a:lvl1pPr algn="r">
              <a:defRPr sz="1200"/>
            </a:lvl1pPr>
          </a:lstStyle>
          <a:p>
            <a:fld id="{F96E5017-5844-8641-BF63-9C462C4C50E2}" type="datetimeFigureOut">
              <a:rPr lang="en-US" smtClean="0"/>
              <a:pPr/>
              <a:t>10/13/2015</a:t>
            </a:fld>
            <a:endParaRPr lang="en-GB"/>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689515"/>
            <a:ext cx="5438140" cy="444269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77316"/>
            <a:ext cx="2945659" cy="493633"/>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377316"/>
            <a:ext cx="2945659" cy="493633"/>
          </a:xfrm>
          <a:prstGeom prst="rect">
            <a:avLst/>
          </a:prstGeom>
        </p:spPr>
        <p:txBody>
          <a:bodyPr vert="horz" lIns="91440" tIns="45720" rIns="91440" bIns="45720" rtlCol="0" anchor="b"/>
          <a:lstStyle>
            <a:lvl1pPr algn="r">
              <a:defRPr sz="1200"/>
            </a:lvl1pPr>
          </a:lstStyle>
          <a:p>
            <a:fld id="{1F1BEED6-2036-2841-90C4-1306A18C2BD7}" type="slidenum">
              <a:rPr lang="en-GB" smtClean="0"/>
              <a:pPr/>
              <a:t>‹#›</a:t>
            </a:fld>
            <a:endParaRPr lang="en-GB"/>
          </a:p>
        </p:txBody>
      </p:sp>
    </p:spTree>
    <p:extLst>
      <p:ext uri="{BB962C8B-B14F-4D97-AF65-F5344CB8AC3E}">
        <p14:creationId xmlns:p14="http://schemas.microsoft.com/office/powerpoint/2010/main" val="2912723844"/>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pPr>
              <a:defRPr/>
            </a:pPr>
            <a:fld id="{117D11D0-D3CB-4420-8A55-30FCE4C8AC08}" type="datetime1">
              <a:rPr lang="en-US" smtClean="0"/>
              <a:t>10/13/2015</a:t>
            </a:fld>
            <a:endParaRPr lang="en-GB"/>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58EFDE75-1E70-4069-873A-CDB4F00A47DB}" type="slidenum">
              <a:rPr lang="en-GB" smtClean="0"/>
              <a:pPr>
                <a:defRPr/>
              </a:pPr>
              <a:t>‹#›</a:t>
            </a:fld>
            <a:endParaRPr lang="en-GB"/>
          </a:p>
        </p:txBody>
      </p:sp>
    </p:spTree>
    <p:extLst>
      <p:ext uri="{BB962C8B-B14F-4D97-AF65-F5344CB8AC3E}">
        <p14:creationId xmlns:p14="http://schemas.microsoft.com/office/powerpoint/2010/main" val="3423094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FE022E73-5B3B-4638-B81E-B7805B44F056}" type="datetime1">
              <a:rPr lang="en-US" smtClean="0"/>
              <a:t>10/13/2015</a:t>
            </a:fld>
            <a:endParaRPr lang="en-GB"/>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6E93C15-9578-40F4-A431-89C9FD1BDAC4}" type="slidenum">
              <a:rPr lang="en-GB" smtClean="0"/>
              <a:pPr>
                <a:defRPr/>
              </a:pPr>
              <a:t>‹#›</a:t>
            </a:fld>
            <a:endParaRPr lang="en-GB"/>
          </a:p>
        </p:txBody>
      </p:sp>
    </p:spTree>
    <p:extLst>
      <p:ext uri="{BB962C8B-B14F-4D97-AF65-F5344CB8AC3E}">
        <p14:creationId xmlns:p14="http://schemas.microsoft.com/office/powerpoint/2010/main" val="2102782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7B4906F1-1048-4EC0-B424-4B1BA02DA0B0}" type="datetime1">
              <a:rPr lang="en-US" smtClean="0"/>
              <a:t>10/13/2015</a:t>
            </a:fld>
            <a:endParaRPr lang="en-GB"/>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2A5B7F2D-0236-4B88-97D3-BEE2C051F8DC}" type="slidenum">
              <a:rPr lang="en-GB" smtClean="0"/>
              <a:pPr>
                <a:defRPr/>
              </a:pPr>
              <a:t>‹#›</a:t>
            </a:fld>
            <a:endParaRPr lang="en-GB"/>
          </a:p>
        </p:txBody>
      </p:sp>
    </p:spTree>
    <p:extLst>
      <p:ext uri="{BB962C8B-B14F-4D97-AF65-F5344CB8AC3E}">
        <p14:creationId xmlns:p14="http://schemas.microsoft.com/office/powerpoint/2010/main" val="1735429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pPr>
              <a:defRPr/>
            </a:pPr>
            <a:fld id="{B69151E9-E08F-4551-B5E4-51BC6463F54B}" type="datetime1">
              <a:rPr lang="en-US" smtClean="0"/>
              <a:t>10/13/2015</a:t>
            </a:fld>
            <a:endParaRPr lang="en-GB"/>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29CEEDB-35B9-414F-AF9D-D83906A93870}" type="slidenum">
              <a:rPr lang="en-GB" smtClean="0"/>
              <a:pPr>
                <a:defRPr/>
              </a:pPr>
              <a:t>‹#›</a:t>
            </a:fld>
            <a:endParaRPr lang="en-GB"/>
          </a:p>
        </p:txBody>
      </p:sp>
    </p:spTree>
    <p:extLst>
      <p:ext uri="{BB962C8B-B14F-4D97-AF65-F5344CB8AC3E}">
        <p14:creationId xmlns:p14="http://schemas.microsoft.com/office/powerpoint/2010/main" val="426091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AEEE0C62-C049-4E8F-8912-D5FA60E749D2}" type="datetime1">
              <a:rPr lang="en-US" smtClean="0"/>
              <a:t>10/13/2015</a:t>
            </a:fld>
            <a:endParaRPr lang="en-GB"/>
          </a:p>
        </p:txBody>
      </p:sp>
      <p:sp>
        <p:nvSpPr>
          <p:cNvPr id="5" name="Footer Placeholder 4"/>
          <p:cNvSpPr>
            <a:spLocks noGrp="1"/>
          </p:cNvSpPr>
          <p:nvPr>
            <p:ph type="ftr" sz="quarter" idx="11"/>
          </p:nvPr>
        </p:nvSpPr>
        <p:spPr/>
        <p:txBody>
          <a:bodyPr/>
          <a:lstStyle/>
          <a:p>
            <a:pPr>
              <a:defRPr/>
            </a:pPr>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63D1E65F-D161-4127-B32A-088367FED07C}" type="slidenum">
              <a:rPr lang="en-GB" smtClean="0"/>
              <a:pPr>
                <a:defRPr/>
              </a:pPr>
              <a:t>‹#›</a:t>
            </a:fld>
            <a:endParaRPr lang="en-GB"/>
          </a:p>
        </p:txBody>
      </p:sp>
    </p:spTree>
    <p:extLst>
      <p:ext uri="{BB962C8B-B14F-4D97-AF65-F5344CB8AC3E}">
        <p14:creationId xmlns:p14="http://schemas.microsoft.com/office/powerpoint/2010/main" val="3157026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pPr>
              <a:defRPr/>
            </a:pPr>
            <a:fld id="{EB6C4174-B2E3-40A7-BEA7-7B8FB2A64FC9}" type="datetime1">
              <a:rPr lang="en-US" smtClean="0"/>
              <a:t>10/13/2015</a:t>
            </a:fld>
            <a:endParaRPr lang="en-GB"/>
          </a:p>
        </p:txBody>
      </p:sp>
      <p:sp>
        <p:nvSpPr>
          <p:cNvPr id="6" name="Footer Placeholder 5"/>
          <p:cNvSpPr>
            <a:spLocks noGrp="1"/>
          </p:cNvSpPr>
          <p:nvPr>
            <p:ph type="ftr" sz="quarter" idx="11"/>
          </p:nvPr>
        </p:nvSpPr>
        <p:spPr/>
        <p:txBody>
          <a:bodyPr/>
          <a:lstStyle/>
          <a:p>
            <a:pPr>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9B31CDCC-C55D-4C35-AAFB-2C9E7B47E1A1}" type="slidenum">
              <a:rPr lang="en-GB" smtClean="0"/>
              <a:pPr>
                <a:defRPr/>
              </a:pPr>
              <a:t>‹#›</a:t>
            </a:fld>
            <a:endParaRPr lang="en-GB"/>
          </a:p>
        </p:txBody>
      </p:sp>
    </p:spTree>
    <p:extLst>
      <p:ext uri="{BB962C8B-B14F-4D97-AF65-F5344CB8AC3E}">
        <p14:creationId xmlns:p14="http://schemas.microsoft.com/office/powerpoint/2010/main" val="2259338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pPr>
              <a:defRPr/>
            </a:pPr>
            <a:fld id="{1C6D5503-5B6F-47F1-9CCD-B0C0AADA2BF7}" type="datetime1">
              <a:rPr lang="en-US" smtClean="0"/>
              <a:t>10/13/2015</a:t>
            </a:fld>
            <a:endParaRPr lang="en-GB"/>
          </a:p>
        </p:txBody>
      </p:sp>
      <p:sp>
        <p:nvSpPr>
          <p:cNvPr id="8" name="Footer Placeholder 7"/>
          <p:cNvSpPr>
            <a:spLocks noGrp="1"/>
          </p:cNvSpPr>
          <p:nvPr>
            <p:ph type="ftr" sz="quarter" idx="11"/>
          </p:nvPr>
        </p:nvSpPr>
        <p:spPr/>
        <p:txBody>
          <a:bodyPr/>
          <a:lstStyle/>
          <a:p>
            <a:pPr>
              <a:defRPr/>
            </a:pPr>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118DAA00-47D6-42A3-A8A5-4FC261AC045E}" type="slidenum">
              <a:rPr lang="en-GB" smtClean="0"/>
              <a:pPr>
                <a:defRPr/>
              </a:pPr>
              <a:t>‹#›</a:t>
            </a:fld>
            <a:endParaRPr lang="en-GB"/>
          </a:p>
        </p:txBody>
      </p:sp>
    </p:spTree>
    <p:extLst>
      <p:ext uri="{BB962C8B-B14F-4D97-AF65-F5344CB8AC3E}">
        <p14:creationId xmlns:p14="http://schemas.microsoft.com/office/powerpoint/2010/main" val="1209482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pPr>
              <a:defRPr/>
            </a:pPr>
            <a:fld id="{CE39BDD1-9ED4-4597-BCDC-2969DE5778F8}" type="datetime1">
              <a:rPr lang="en-US" smtClean="0"/>
              <a:t>10/13/2015</a:t>
            </a:fld>
            <a:endParaRPr lang="en-GB"/>
          </a:p>
        </p:txBody>
      </p:sp>
      <p:sp>
        <p:nvSpPr>
          <p:cNvPr id="4" name="Footer Placeholder 3"/>
          <p:cNvSpPr>
            <a:spLocks noGrp="1"/>
          </p:cNvSpPr>
          <p:nvPr>
            <p:ph type="ftr" sz="quarter" idx="11"/>
          </p:nvPr>
        </p:nvSpPr>
        <p:spPr/>
        <p:txBody>
          <a:bodyPr/>
          <a:lstStyle/>
          <a:p>
            <a:pPr>
              <a:defRPr/>
            </a:pPr>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6380C203-02D7-4ADF-942B-A469FCE94A0A}" type="slidenum">
              <a:rPr lang="en-GB" smtClean="0"/>
              <a:pPr>
                <a:defRPr/>
              </a:pPr>
              <a:t>‹#›</a:t>
            </a:fld>
            <a:endParaRPr lang="en-GB"/>
          </a:p>
        </p:txBody>
      </p:sp>
    </p:spTree>
    <p:extLst>
      <p:ext uri="{BB962C8B-B14F-4D97-AF65-F5344CB8AC3E}">
        <p14:creationId xmlns:p14="http://schemas.microsoft.com/office/powerpoint/2010/main" val="1120039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34AC797-D5EF-4DF1-8E63-24BA6CC220C7}" type="datetime1">
              <a:rPr lang="en-US" smtClean="0"/>
              <a:t>10/13/2015</a:t>
            </a:fld>
            <a:endParaRPr lang="en-GB"/>
          </a:p>
        </p:txBody>
      </p:sp>
      <p:sp>
        <p:nvSpPr>
          <p:cNvPr id="3" name="Footer Placeholder 2"/>
          <p:cNvSpPr>
            <a:spLocks noGrp="1"/>
          </p:cNvSpPr>
          <p:nvPr>
            <p:ph type="ftr" sz="quarter" idx="11"/>
          </p:nvPr>
        </p:nvSpPr>
        <p:spPr/>
        <p:txBody>
          <a:bodyPr/>
          <a:lstStyle/>
          <a:p>
            <a:pPr>
              <a:defRPr/>
            </a:pPr>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B0DF826E-9B0F-444F-81E0-603E9CA7B798}" type="slidenum">
              <a:rPr lang="en-GB" smtClean="0"/>
              <a:pPr>
                <a:defRPr/>
              </a:pPr>
              <a:t>‹#›</a:t>
            </a:fld>
            <a:endParaRPr lang="en-GB"/>
          </a:p>
        </p:txBody>
      </p:sp>
    </p:spTree>
    <p:extLst>
      <p:ext uri="{BB962C8B-B14F-4D97-AF65-F5344CB8AC3E}">
        <p14:creationId xmlns:p14="http://schemas.microsoft.com/office/powerpoint/2010/main" val="3270639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F6204F3-3334-4963-9FD9-6B07AAF97056}" type="datetime1">
              <a:rPr lang="en-US" smtClean="0"/>
              <a:t>10/13/2015</a:t>
            </a:fld>
            <a:endParaRPr lang="en-GB"/>
          </a:p>
        </p:txBody>
      </p:sp>
      <p:sp>
        <p:nvSpPr>
          <p:cNvPr id="6" name="Footer Placeholder 5"/>
          <p:cNvSpPr>
            <a:spLocks noGrp="1"/>
          </p:cNvSpPr>
          <p:nvPr>
            <p:ph type="ftr" sz="quarter" idx="11"/>
          </p:nvPr>
        </p:nvSpPr>
        <p:spPr/>
        <p:txBody>
          <a:bodyPr/>
          <a:lstStyle/>
          <a:p>
            <a:pPr>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50FA56BF-6ADA-484C-8C67-6C44633E435F}" type="slidenum">
              <a:rPr lang="en-GB" smtClean="0"/>
              <a:pPr>
                <a:defRPr/>
              </a:pPr>
              <a:t>‹#›</a:t>
            </a:fld>
            <a:endParaRPr lang="en-GB"/>
          </a:p>
        </p:txBody>
      </p:sp>
    </p:spTree>
    <p:extLst>
      <p:ext uri="{BB962C8B-B14F-4D97-AF65-F5344CB8AC3E}">
        <p14:creationId xmlns:p14="http://schemas.microsoft.com/office/powerpoint/2010/main" val="337064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E4A24974-10B0-428E-8A1F-EF7AD64CB6EB}" type="datetime1">
              <a:rPr lang="en-US" smtClean="0"/>
              <a:t>10/13/2015</a:t>
            </a:fld>
            <a:endParaRPr lang="en-GB"/>
          </a:p>
        </p:txBody>
      </p:sp>
      <p:sp>
        <p:nvSpPr>
          <p:cNvPr id="6" name="Footer Placeholder 5"/>
          <p:cNvSpPr>
            <a:spLocks noGrp="1"/>
          </p:cNvSpPr>
          <p:nvPr>
            <p:ph type="ftr" sz="quarter" idx="11"/>
          </p:nvPr>
        </p:nvSpPr>
        <p:spPr/>
        <p:txBody>
          <a:bodyPr/>
          <a:lstStyle/>
          <a:p>
            <a:pPr>
              <a:defRPr/>
            </a:pPr>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E03587E-73CB-4329-8720-501F2CB49504}" type="slidenum">
              <a:rPr lang="en-GB" smtClean="0"/>
              <a:pPr>
                <a:defRPr/>
              </a:pPr>
              <a:t>‹#›</a:t>
            </a:fld>
            <a:endParaRPr lang="en-GB"/>
          </a:p>
        </p:txBody>
      </p:sp>
    </p:spTree>
    <p:extLst>
      <p:ext uri="{BB962C8B-B14F-4D97-AF65-F5344CB8AC3E}">
        <p14:creationId xmlns:p14="http://schemas.microsoft.com/office/powerpoint/2010/main" val="3072641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9CDAE3-680F-4DB9-A0C6-4387AB308905}" type="datetime1">
              <a:rPr lang="en-US" smtClean="0"/>
              <a:t>10/13/2015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5F914D-079E-1349-B708-7B9EC5134DB5}" type="slidenum">
              <a:rPr lang="en-GB" smtClean="0"/>
              <a:pPr/>
              <a:t>‹#›</a:t>
            </a:fld>
            <a:endParaRPr lang="en-GB"/>
          </a:p>
        </p:txBody>
      </p:sp>
    </p:spTree>
    <p:extLst>
      <p:ext uri="{BB962C8B-B14F-4D97-AF65-F5344CB8AC3E}">
        <p14:creationId xmlns:p14="http://schemas.microsoft.com/office/powerpoint/2010/main" val="26262373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gnaro@naro.go.ug" TargetMode="External"/><Relationship Id="rId2" Type="http://schemas.openxmlformats.org/officeDocument/2006/relationships/image" Target="../media/image2.emf"/><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gif"/><Relationship Id="rId4" Type="http://schemas.openxmlformats.org/officeDocument/2006/relationships/hyperlink" Target="mailto:aagona@hot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3201" y="1663872"/>
            <a:ext cx="8515488" cy="1391144"/>
          </a:xfrm>
        </p:spPr>
        <p:txBody>
          <a:bodyPr>
            <a:noAutofit/>
          </a:bodyPr>
          <a:lstStyle/>
          <a:p>
            <a:r>
              <a:rPr lang="en-GB" sz="3600" b="1" dirty="0" smtClean="0">
                <a:latin typeface="Georgia"/>
                <a:cs typeface="Georgia"/>
              </a:rPr>
              <a:t>CABI-NARO PARTNERSHIP FOR DEVELOPMENT</a:t>
            </a:r>
            <a:endParaRPr lang="en-GB" sz="3600" b="1" dirty="0">
              <a:latin typeface="Georgia"/>
              <a:cs typeface="Georgia"/>
            </a:endParaRPr>
          </a:p>
        </p:txBody>
      </p:sp>
      <p:sp>
        <p:nvSpPr>
          <p:cNvPr id="3" name="Subtitle 2"/>
          <p:cNvSpPr>
            <a:spLocks noGrp="1"/>
          </p:cNvSpPr>
          <p:nvPr>
            <p:ph type="subTitle" idx="1"/>
          </p:nvPr>
        </p:nvSpPr>
        <p:spPr>
          <a:xfrm>
            <a:off x="203200" y="5674880"/>
            <a:ext cx="8737600" cy="1024395"/>
          </a:xfrm>
        </p:spPr>
        <p:txBody>
          <a:bodyPr>
            <a:noAutofit/>
          </a:bodyPr>
          <a:lstStyle/>
          <a:p>
            <a:pPr>
              <a:lnSpc>
                <a:spcPct val="110000"/>
              </a:lnSpc>
            </a:pPr>
            <a:r>
              <a:rPr lang="en-GB" sz="1800" b="1" dirty="0" smtClean="0">
                <a:latin typeface="Georgia" charset="0"/>
              </a:rPr>
              <a:t>IMPROVING LIVELIHOODS THROUGH KNOWLEDGE SOLUTIONS AND PARTNERSHIPS: AFRICAN MEMBER COUNTRIES REGIONAL CONSULTATION, 14-16 OCTOBER, LUSAKA, ZAMBIA</a:t>
            </a:r>
            <a:endParaRPr lang="en-GB" sz="1800" b="1" dirty="0">
              <a:latin typeface="Georgia" charset="0"/>
            </a:endParaRPr>
          </a:p>
          <a:p>
            <a:pPr algn="r">
              <a:lnSpc>
                <a:spcPct val="80000"/>
              </a:lnSpc>
            </a:pPr>
            <a:endParaRPr lang="en-GB"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0200" y="238125"/>
            <a:ext cx="1189948" cy="11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ubtitle 2"/>
          <p:cNvSpPr txBox="1">
            <a:spLocks/>
          </p:cNvSpPr>
          <p:nvPr/>
        </p:nvSpPr>
        <p:spPr>
          <a:xfrm>
            <a:off x="330200" y="3502889"/>
            <a:ext cx="8610600" cy="1729552"/>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ct val="80000"/>
              </a:lnSpc>
            </a:pPr>
            <a:endParaRPr lang="en-GB" sz="2200" b="1" dirty="0" smtClean="0">
              <a:solidFill>
                <a:schemeClr val="tx1"/>
              </a:solidFill>
              <a:latin typeface="Georgia" charset="0"/>
              <a:cs typeface="Georgia" charset="0"/>
            </a:endParaRPr>
          </a:p>
          <a:p>
            <a:pPr>
              <a:lnSpc>
                <a:spcPct val="80000"/>
              </a:lnSpc>
            </a:pPr>
            <a:r>
              <a:rPr lang="en-GB" sz="2200" b="1" dirty="0" smtClean="0">
                <a:solidFill>
                  <a:schemeClr val="tx1"/>
                </a:solidFill>
                <a:latin typeface="Georgia" charset="0"/>
                <a:cs typeface="Georgia" charset="0"/>
              </a:rPr>
              <a:t>J.A. AGONA, PHD</a:t>
            </a:r>
          </a:p>
          <a:p>
            <a:pPr>
              <a:lnSpc>
                <a:spcPct val="80000"/>
              </a:lnSpc>
            </a:pPr>
            <a:r>
              <a:rPr lang="en-GB" sz="2200" b="1" dirty="0" smtClean="0">
                <a:solidFill>
                  <a:schemeClr val="tx1"/>
                </a:solidFill>
                <a:latin typeface="Georgia" charset="0"/>
                <a:cs typeface="Georgia" charset="0"/>
              </a:rPr>
              <a:t>DIRECTOR GENERAL</a:t>
            </a:r>
          </a:p>
          <a:p>
            <a:pPr>
              <a:lnSpc>
                <a:spcPct val="80000"/>
              </a:lnSpc>
            </a:pPr>
            <a:r>
              <a:rPr lang="en-GB" sz="2200" b="1" dirty="0" smtClean="0">
                <a:solidFill>
                  <a:schemeClr val="tx1"/>
                </a:solidFill>
                <a:latin typeface="Georgia" charset="0"/>
                <a:cs typeface="Georgia" charset="0"/>
              </a:rPr>
              <a:t>NATIONAL AGRICULTURAL RESEARCH ORGANISATION</a:t>
            </a:r>
          </a:p>
          <a:p>
            <a:pPr>
              <a:lnSpc>
                <a:spcPct val="80000"/>
              </a:lnSpc>
            </a:pPr>
            <a:r>
              <a:rPr lang="en-GB" sz="2200" b="1" dirty="0" smtClean="0">
                <a:solidFill>
                  <a:schemeClr val="tx1"/>
                </a:solidFill>
                <a:latin typeface="Georgia" charset="0"/>
                <a:cs typeface="Georgia" charset="0"/>
                <a:hlinkClick r:id="rId3"/>
              </a:rPr>
              <a:t>dgnaro@naro.go.ug</a:t>
            </a:r>
            <a:r>
              <a:rPr lang="en-GB" sz="2200" b="1" dirty="0" smtClean="0">
                <a:solidFill>
                  <a:schemeClr val="tx1"/>
                </a:solidFill>
                <a:latin typeface="Georgia" charset="0"/>
                <a:cs typeface="Georgia" charset="0"/>
              </a:rPr>
              <a:t>; </a:t>
            </a:r>
            <a:r>
              <a:rPr lang="en-GB" sz="2200" b="1" dirty="0" smtClean="0">
                <a:solidFill>
                  <a:schemeClr val="tx1"/>
                </a:solidFill>
                <a:latin typeface="Georgia" charset="0"/>
                <a:cs typeface="Georgia" charset="0"/>
                <a:hlinkClick r:id="rId4"/>
              </a:rPr>
              <a:t>aagona@hotmail.com</a:t>
            </a:r>
            <a:endParaRPr lang="en-GB" sz="2200" b="1" dirty="0" smtClean="0">
              <a:solidFill>
                <a:schemeClr val="tx1"/>
              </a:solidFill>
              <a:latin typeface="Georgia" charset="0"/>
              <a:cs typeface="Georgia" charset="0"/>
            </a:endParaRPr>
          </a:p>
          <a:p>
            <a:pPr>
              <a:lnSpc>
                <a:spcPct val="80000"/>
              </a:lnSpc>
            </a:pPr>
            <a:endParaRPr lang="en-GB" sz="2200" b="1" dirty="0" smtClean="0">
              <a:solidFill>
                <a:schemeClr val="tx1"/>
              </a:solidFill>
              <a:latin typeface="Georgia" charset="0"/>
              <a:cs typeface="Georgia" charset="0"/>
            </a:endParaRPr>
          </a:p>
          <a:p>
            <a:pPr>
              <a:lnSpc>
                <a:spcPct val="80000"/>
              </a:lnSpc>
            </a:pPr>
            <a:r>
              <a:rPr lang="en-GB" sz="2200" b="1" dirty="0" smtClean="0">
                <a:solidFill>
                  <a:schemeClr val="tx1"/>
                </a:solidFill>
                <a:latin typeface="Georgia" charset="0"/>
                <a:cs typeface="Georgia" charset="0"/>
              </a:rPr>
              <a:t> </a:t>
            </a:r>
          </a:p>
        </p:txBody>
      </p:sp>
      <p:pic>
        <p:nvPicPr>
          <p:cNvPr id="7" name="Picture 12" descr="ug-flag1"/>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699853" y="238125"/>
            <a:ext cx="1828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CABI_URL_RGB.jpg"/>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62392" y="499139"/>
            <a:ext cx="1554562" cy="890986"/>
          </a:xfrm>
          <a:prstGeom prst="rect">
            <a:avLst/>
          </a:prstGeom>
          <a:noFill/>
          <a:ln>
            <a:noFill/>
          </a:ln>
        </p:spPr>
      </p:pic>
    </p:spTree>
    <p:extLst>
      <p:ext uri="{BB962C8B-B14F-4D97-AF65-F5344CB8AC3E}">
        <p14:creationId xmlns:p14="http://schemas.microsoft.com/office/powerpoint/2010/main" val="2981766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75144"/>
            <a:ext cx="7886700" cy="985189"/>
          </a:xfrm>
        </p:spPr>
        <p:txBody>
          <a:bodyPr vert="horz" lIns="91440" tIns="45720" rIns="91440" bIns="45720" rtlCol="0" anchor="ctr">
            <a:normAutofit/>
          </a:bodyPr>
          <a:lstStyle/>
          <a:p>
            <a:pPr algn="ctr"/>
            <a:r>
              <a:rPr lang="en-US" sz="3600" b="1" dirty="0" smtClean="0">
                <a:latin typeface="Georgia" charset="0"/>
                <a:cs typeface="Georgia" charset="0"/>
              </a:rPr>
              <a:t>Plant Health Clinics (</a:t>
            </a:r>
            <a:r>
              <a:rPr lang="en-US" sz="3600" b="1" dirty="0" err="1" smtClean="0">
                <a:latin typeface="Georgia" charset="0"/>
                <a:cs typeface="Georgia" charset="0"/>
              </a:rPr>
              <a:t>PlantWise</a:t>
            </a:r>
            <a:r>
              <a:rPr lang="en-US" sz="3600" b="1" dirty="0" smtClean="0">
                <a:latin typeface="Georgia" charset="0"/>
                <a:cs typeface="Georgia" charset="0"/>
              </a:rPr>
              <a:t>)</a:t>
            </a:r>
            <a:endParaRPr lang="en-US" sz="36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10</a:t>
            </a:fld>
            <a:endParaRPr lang="en-GB"/>
          </a:p>
        </p:txBody>
      </p:sp>
      <p:sp>
        <p:nvSpPr>
          <p:cNvPr id="5" name="Content Placeholder 4"/>
          <p:cNvSpPr>
            <a:spLocks noGrp="1"/>
          </p:cNvSpPr>
          <p:nvPr>
            <p:ph idx="1"/>
          </p:nvPr>
        </p:nvSpPr>
        <p:spPr>
          <a:xfrm>
            <a:off x="628650" y="1007082"/>
            <a:ext cx="7886700" cy="5714394"/>
          </a:xfrm>
        </p:spPr>
        <p:txBody>
          <a:bodyPr>
            <a:normAutofit fontScale="92500" lnSpcReduction="20000"/>
          </a:bodyPr>
          <a:lstStyle/>
          <a:p>
            <a:pPr algn="just">
              <a:buFont typeface="Wingdings" charset="2"/>
              <a:buChar char="q"/>
            </a:pPr>
            <a:r>
              <a:rPr lang="en-GB" b="1" dirty="0" smtClean="0">
                <a:latin typeface="Georgia"/>
                <a:cs typeface="Georgia"/>
              </a:rPr>
              <a:t>Plant </a:t>
            </a:r>
            <a:r>
              <a:rPr lang="en-GB" b="1" dirty="0">
                <a:latin typeface="Georgia"/>
                <a:cs typeface="Georgia"/>
              </a:rPr>
              <a:t>H</a:t>
            </a:r>
            <a:r>
              <a:rPr lang="en-GB" b="1" dirty="0" smtClean="0">
                <a:latin typeface="Georgia"/>
                <a:cs typeface="Georgia"/>
              </a:rPr>
              <a:t>ealth Clinics (PHCs) have been established in &gt;70 districts in Uganda and the strategy is seen as a </a:t>
            </a:r>
            <a:r>
              <a:rPr lang="en-GB" b="1" dirty="0">
                <a:latin typeface="Georgia"/>
                <a:cs typeface="Georgia"/>
              </a:rPr>
              <a:t>n</a:t>
            </a:r>
            <a:r>
              <a:rPr lang="en-GB" b="1" dirty="0" smtClean="0">
                <a:latin typeface="Georgia"/>
                <a:cs typeface="Georgia"/>
              </a:rPr>
              <a:t>ovelty in providing plant health advice to farmers. </a:t>
            </a:r>
          </a:p>
          <a:p>
            <a:pPr marL="0" indent="0" algn="just">
              <a:buNone/>
            </a:pPr>
            <a:endParaRPr lang="en-GB" sz="1300" b="1" dirty="0">
              <a:latin typeface="Georgia"/>
              <a:cs typeface="Georgia"/>
            </a:endParaRPr>
          </a:p>
          <a:p>
            <a:pPr algn="just">
              <a:buFont typeface="Wingdings" charset="2"/>
              <a:buChar char="q"/>
            </a:pPr>
            <a:r>
              <a:rPr lang="en-GB" b="1" dirty="0">
                <a:latin typeface="Georgia"/>
                <a:cs typeface="Georgia"/>
              </a:rPr>
              <a:t>S</a:t>
            </a:r>
            <a:r>
              <a:rPr lang="en-GB" b="1" dirty="0" smtClean="0">
                <a:latin typeface="Georgia"/>
                <a:cs typeface="Georgia"/>
              </a:rPr>
              <a:t>ingle-spine </a:t>
            </a:r>
            <a:r>
              <a:rPr lang="en-GB" b="1" dirty="0">
                <a:latin typeface="Georgia"/>
                <a:cs typeface="Georgia"/>
              </a:rPr>
              <a:t>a</a:t>
            </a:r>
            <a:r>
              <a:rPr lang="en-GB" b="1" dirty="0" smtClean="0">
                <a:latin typeface="Georgia"/>
                <a:cs typeface="Georgia"/>
              </a:rPr>
              <a:t>gricultural </a:t>
            </a:r>
            <a:r>
              <a:rPr lang="en-GB" b="1" dirty="0">
                <a:latin typeface="Georgia"/>
                <a:cs typeface="Georgia"/>
              </a:rPr>
              <a:t>e</a:t>
            </a:r>
            <a:r>
              <a:rPr lang="en-GB" b="1" dirty="0" smtClean="0">
                <a:latin typeface="Georgia"/>
                <a:cs typeface="Georgia"/>
              </a:rPr>
              <a:t>xtension system yet to take root. PHCs buffered and enhanced the outreach of agricultural extension, captured wider farmer demand and improved disease vigilance since 2005.</a:t>
            </a:r>
          </a:p>
          <a:p>
            <a:pPr marL="0" indent="0" algn="just">
              <a:buNone/>
            </a:pPr>
            <a:endParaRPr lang="en-GB" sz="1300" b="1" dirty="0" smtClean="0">
              <a:latin typeface="Georgia"/>
              <a:cs typeface="Georgia"/>
            </a:endParaRPr>
          </a:p>
          <a:p>
            <a:pPr algn="just">
              <a:buFont typeface="Wingdings" charset="2"/>
              <a:buChar char="q"/>
            </a:pPr>
            <a:r>
              <a:rPr lang="en-GB" b="1" dirty="0" smtClean="0">
                <a:latin typeface="Georgia"/>
                <a:cs typeface="Georgia"/>
              </a:rPr>
              <a:t>In 2010 after a period of inactivity, due to changes in donor funding (Global Plant Clinics to </a:t>
            </a:r>
            <a:r>
              <a:rPr lang="en-GB" b="1" dirty="0" err="1" smtClean="0">
                <a:latin typeface="Georgia"/>
                <a:cs typeface="Georgia"/>
              </a:rPr>
              <a:t>PlantWise</a:t>
            </a:r>
            <a:r>
              <a:rPr lang="en-GB" b="1" dirty="0" smtClean="0">
                <a:latin typeface="Georgia"/>
                <a:cs typeface="Georgia"/>
              </a:rPr>
              <a:t>) plant clinics were re-activated by MAAIF and CABI.  The PHCs were operationalized in the districts by local governments and non-governmental organizations.  </a:t>
            </a:r>
          </a:p>
          <a:p>
            <a:pPr marL="0" indent="0" algn="just">
              <a:buNone/>
            </a:pPr>
            <a:endParaRPr lang="en-GB" b="1" dirty="0" smtClean="0">
              <a:latin typeface="Georgia"/>
              <a:cs typeface="Georgia"/>
            </a:endParaRPr>
          </a:p>
          <a:p>
            <a:pPr marL="0" indent="0" algn="just">
              <a:buNone/>
            </a:pPr>
            <a:endParaRPr lang="en-GB" b="1" dirty="0">
              <a:latin typeface="Georgia"/>
              <a:cs typeface="Georgia"/>
            </a:endParaRPr>
          </a:p>
          <a:p>
            <a:pPr marL="0" indent="0" algn="just">
              <a:buNone/>
            </a:pPr>
            <a:endParaRPr lang="en-GB" b="1" dirty="0">
              <a:latin typeface="Georgia"/>
              <a:cs typeface="Georgia"/>
            </a:endParaRPr>
          </a:p>
        </p:txBody>
      </p:sp>
    </p:spTree>
    <p:extLst>
      <p:ext uri="{BB962C8B-B14F-4D97-AF65-F5344CB8AC3E}">
        <p14:creationId xmlns:p14="http://schemas.microsoft.com/office/powerpoint/2010/main" val="7115887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11</a:t>
            </a:fld>
            <a:endParaRPr lang="en-GB"/>
          </a:p>
        </p:txBody>
      </p:sp>
      <p:sp>
        <p:nvSpPr>
          <p:cNvPr id="5" name="Content Placeholder 4"/>
          <p:cNvSpPr>
            <a:spLocks noGrp="1"/>
          </p:cNvSpPr>
          <p:nvPr>
            <p:ph idx="1"/>
          </p:nvPr>
        </p:nvSpPr>
        <p:spPr>
          <a:xfrm>
            <a:off x="394114" y="415968"/>
            <a:ext cx="8363982" cy="6305508"/>
          </a:xfrm>
        </p:spPr>
        <p:txBody>
          <a:bodyPr>
            <a:normAutofit fontScale="92500" lnSpcReduction="10000"/>
          </a:bodyPr>
          <a:lstStyle/>
          <a:p>
            <a:pPr algn="just">
              <a:buFont typeface="Wingdings" charset="2"/>
              <a:buChar char="q"/>
            </a:pPr>
            <a:r>
              <a:rPr lang="en-GB" b="1" dirty="0">
                <a:latin typeface="Georgia"/>
                <a:cs typeface="Georgia"/>
              </a:rPr>
              <a:t>PHCs </a:t>
            </a:r>
            <a:r>
              <a:rPr lang="en-GB" b="1" dirty="0" smtClean="0">
                <a:latin typeface="Georgia"/>
                <a:cs typeface="Georgia"/>
              </a:rPr>
              <a:t>viewed </a:t>
            </a:r>
            <a:r>
              <a:rPr lang="en-GB" b="1" dirty="0">
                <a:latin typeface="Georgia"/>
                <a:cs typeface="Georgia"/>
              </a:rPr>
              <a:t>as the wider “Plant </a:t>
            </a:r>
            <a:r>
              <a:rPr lang="en-GB" b="1" dirty="0" smtClean="0">
                <a:latin typeface="Georgia"/>
                <a:cs typeface="Georgia"/>
              </a:rPr>
              <a:t>Health </a:t>
            </a:r>
            <a:r>
              <a:rPr lang="en-GB" b="1" dirty="0">
                <a:latin typeface="Georgia"/>
                <a:cs typeface="Georgia"/>
              </a:rPr>
              <a:t>System” where plant clinics, diagnostic laboratories, disease surveillance, research and input </a:t>
            </a:r>
            <a:r>
              <a:rPr lang="en-GB" b="1" dirty="0" smtClean="0">
                <a:latin typeface="Georgia"/>
                <a:cs typeface="Georgia"/>
              </a:rPr>
              <a:t>should be </a:t>
            </a:r>
            <a:r>
              <a:rPr lang="en-GB" b="1" dirty="0">
                <a:latin typeface="Georgia"/>
                <a:cs typeface="Georgia"/>
              </a:rPr>
              <a:t>integrated.</a:t>
            </a:r>
          </a:p>
          <a:p>
            <a:pPr marL="0" indent="0" algn="just">
              <a:buNone/>
            </a:pPr>
            <a:endParaRPr lang="en-GB" sz="1300" b="1" dirty="0">
              <a:latin typeface="Georgia"/>
              <a:cs typeface="Georgia"/>
            </a:endParaRPr>
          </a:p>
          <a:p>
            <a:pPr algn="just">
              <a:buFont typeface="Wingdings" charset="2"/>
              <a:buChar char="q"/>
            </a:pPr>
            <a:r>
              <a:rPr lang="en-GB" b="1" dirty="0" smtClean="0">
                <a:latin typeface="Georgia"/>
                <a:cs typeface="Georgia"/>
              </a:rPr>
              <a:t>Although the basic operations of PHCs are well understood by stakeholders, there are challenges in practical application: </a:t>
            </a:r>
            <a:r>
              <a:rPr lang="en-GB" b="1" dirty="0" err="1" smtClean="0">
                <a:latin typeface="Georgia"/>
                <a:cs typeface="Georgia"/>
              </a:rPr>
              <a:t>replicability</a:t>
            </a:r>
            <a:r>
              <a:rPr lang="en-GB" b="1" dirty="0">
                <a:latin typeface="Georgia"/>
                <a:cs typeface="Georgia"/>
              </a:rPr>
              <a:t> </a:t>
            </a:r>
            <a:r>
              <a:rPr lang="en-GB" b="1" dirty="0" smtClean="0">
                <a:latin typeface="Georgia"/>
                <a:cs typeface="Georgia"/>
              </a:rPr>
              <a:t>and reliability of diagnosis and data management by Plant Doctors, Research and Ministry. Systematic changes are needed to formalise links between plant clinics, research laboratories and other key stakeholders e.g. agro input suppliers</a:t>
            </a:r>
          </a:p>
          <a:p>
            <a:pPr marL="0" indent="0" algn="just">
              <a:buNone/>
            </a:pPr>
            <a:endParaRPr lang="en-GB" sz="1300" b="1" dirty="0">
              <a:latin typeface="Georgia"/>
              <a:cs typeface="Georgia"/>
            </a:endParaRPr>
          </a:p>
          <a:p>
            <a:pPr algn="just">
              <a:buFont typeface="Wingdings" charset="2"/>
              <a:buChar char="q"/>
            </a:pPr>
            <a:r>
              <a:rPr lang="en-GB" b="1" dirty="0" smtClean="0">
                <a:latin typeface="Georgia"/>
                <a:cs typeface="Georgia"/>
              </a:rPr>
              <a:t>Plant clinics have become part of MAAIF policy instrument and Local Governments have increasingly shown commitments. </a:t>
            </a:r>
            <a:endParaRPr lang="en-GB" b="1" dirty="0">
              <a:latin typeface="Georgia"/>
              <a:cs typeface="Georgia"/>
            </a:endParaRPr>
          </a:p>
        </p:txBody>
      </p:sp>
    </p:spTree>
    <p:extLst>
      <p:ext uri="{BB962C8B-B14F-4D97-AF65-F5344CB8AC3E}">
        <p14:creationId xmlns:p14="http://schemas.microsoft.com/office/powerpoint/2010/main" val="16277132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970350"/>
          </a:xfrm>
        </p:spPr>
        <p:txBody>
          <a:bodyPr vert="horz" lIns="91440" tIns="45720" rIns="91440" bIns="45720" rtlCol="0" anchor="ctr">
            <a:normAutofit fontScale="90000"/>
          </a:bodyPr>
          <a:lstStyle/>
          <a:p>
            <a:pPr algn="ctr"/>
            <a:r>
              <a:rPr lang="en-US" sz="4000" b="1" dirty="0" smtClean="0">
                <a:latin typeface="Georgia" charset="0"/>
                <a:cs typeface="Georgia" charset="0"/>
              </a:rPr>
              <a:t>Benefits from CABI Membership</a:t>
            </a:r>
            <a:endParaRPr lang="en-US" sz="40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12</a:t>
            </a:fld>
            <a:endParaRPr lang="en-GB"/>
          </a:p>
        </p:txBody>
      </p:sp>
      <p:sp>
        <p:nvSpPr>
          <p:cNvPr id="5" name="Content Placeholder 4"/>
          <p:cNvSpPr>
            <a:spLocks noGrp="1"/>
          </p:cNvSpPr>
          <p:nvPr>
            <p:ph idx="1"/>
          </p:nvPr>
        </p:nvSpPr>
        <p:spPr>
          <a:xfrm>
            <a:off x="628650" y="766257"/>
            <a:ext cx="7886700" cy="5385999"/>
          </a:xfrm>
        </p:spPr>
        <p:txBody>
          <a:bodyPr>
            <a:noAutofit/>
          </a:bodyPr>
          <a:lstStyle/>
          <a:p>
            <a:pPr algn="just">
              <a:buFont typeface="Wingdings" charset="2"/>
              <a:buChar char="q"/>
            </a:pPr>
            <a:r>
              <a:rPr lang="en-GB" b="1" dirty="0" smtClean="0">
                <a:latin typeface="Georgia"/>
                <a:cs typeface="Georgia"/>
              </a:rPr>
              <a:t>Price discount of 20% of CABI’s databases and assorted publications</a:t>
            </a:r>
          </a:p>
          <a:p>
            <a:pPr algn="just">
              <a:buFont typeface="Wingdings" charset="2"/>
              <a:buChar char="q"/>
            </a:pPr>
            <a:endParaRPr lang="en-GB" sz="1200" b="1" dirty="0">
              <a:latin typeface="Georgia"/>
              <a:cs typeface="Georgia"/>
            </a:endParaRPr>
          </a:p>
          <a:p>
            <a:pPr algn="just">
              <a:buFont typeface="Wingdings" charset="2"/>
              <a:buChar char="q"/>
            </a:pPr>
            <a:r>
              <a:rPr lang="en-GB" b="1" dirty="0" smtClean="0">
                <a:latin typeface="Georgia"/>
                <a:cs typeface="Georgia"/>
              </a:rPr>
              <a:t>Price discount of 50% in charges on pest and disease identifications</a:t>
            </a:r>
          </a:p>
          <a:p>
            <a:pPr marL="0" indent="0" algn="just">
              <a:buNone/>
            </a:pPr>
            <a:endParaRPr lang="en-GB" sz="1200" b="1" dirty="0" smtClean="0">
              <a:latin typeface="Georgia"/>
              <a:cs typeface="Georgia"/>
            </a:endParaRPr>
          </a:p>
          <a:p>
            <a:pPr algn="just">
              <a:buFont typeface="Wingdings" charset="2"/>
              <a:buChar char="q"/>
            </a:pPr>
            <a:r>
              <a:rPr lang="en-GB" b="1" dirty="0" smtClean="0">
                <a:latin typeface="Georgia"/>
                <a:cs typeface="Georgia"/>
              </a:rPr>
              <a:t>Up to 40 pest and disease samples are offered free diagnosis</a:t>
            </a:r>
            <a:endParaRPr lang="en-GB" sz="1200" b="1" dirty="0" smtClean="0">
              <a:latin typeface="Georgia"/>
              <a:cs typeface="Georgia"/>
            </a:endParaRPr>
          </a:p>
          <a:p>
            <a:pPr algn="just">
              <a:buFont typeface="Wingdings" charset="2"/>
              <a:buChar char="q"/>
            </a:pPr>
            <a:r>
              <a:rPr lang="en-GB" b="1" dirty="0" smtClean="0">
                <a:latin typeface="Georgia"/>
                <a:cs typeface="Georgia"/>
              </a:rPr>
              <a:t>Securing donor funding to support IAR4D</a:t>
            </a:r>
          </a:p>
          <a:p>
            <a:pPr marL="0" indent="0" algn="just">
              <a:buNone/>
            </a:pPr>
            <a:endParaRPr lang="en-GB" sz="1200" b="1" dirty="0">
              <a:latin typeface="Georgia"/>
              <a:cs typeface="Georgia"/>
            </a:endParaRPr>
          </a:p>
          <a:p>
            <a:pPr algn="just">
              <a:buFont typeface="Wingdings" charset="2"/>
              <a:buChar char="q"/>
            </a:pPr>
            <a:r>
              <a:rPr lang="en-GB" b="1" dirty="0" smtClean="0">
                <a:latin typeface="Georgia"/>
                <a:cs typeface="Georgia"/>
              </a:rPr>
              <a:t>Online access to CAB abstracts and full text through </a:t>
            </a:r>
            <a:r>
              <a:rPr lang="en-US" b="1" dirty="0" smtClean="0">
                <a:latin typeface="Georgia"/>
                <a:cs typeface="Georgia"/>
              </a:rPr>
              <a:t>–</a:t>
            </a:r>
            <a:r>
              <a:rPr lang="en-GB" b="1" dirty="0" smtClean="0">
                <a:latin typeface="Georgia"/>
                <a:cs typeface="Georgia"/>
              </a:rPr>
              <a:t>Access to Global Online Research in Agriculture (AGORA). Over 80% of CABI journal abstracts available.</a:t>
            </a:r>
          </a:p>
        </p:txBody>
      </p:sp>
    </p:spTree>
    <p:extLst>
      <p:ext uri="{BB962C8B-B14F-4D97-AF65-F5344CB8AC3E}">
        <p14:creationId xmlns:p14="http://schemas.microsoft.com/office/powerpoint/2010/main" val="31935247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13</a:t>
            </a:fld>
            <a:endParaRPr lang="en-GB"/>
          </a:p>
        </p:txBody>
      </p:sp>
      <p:sp>
        <p:nvSpPr>
          <p:cNvPr id="5" name="Content Placeholder 4"/>
          <p:cNvSpPr>
            <a:spLocks noGrp="1"/>
          </p:cNvSpPr>
          <p:nvPr>
            <p:ph idx="1"/>
          </p:nvPr>
        </p:nvSpPr>
        <p:spPr>
          <a:xfrm>
            <a:off x="628650" y="394074"/>
            <a:ext cx="8085656" cy="5962277"/>
          </a:xfrm>
        </p:spPr>
        <p:txBody>
          <a:bodyPr>
            <a:noAutofit/>
          </a:bodyPr>
          <a:lstStyle/>
          <a:p>
            <a:pPr algn="just">
              <a:buFont typeface="Wingdings" charset="2"/>
              <a:buChar char="q"/>
            </a:pPr>
            <a:r>
              <a:rPr lang="en-GB" b="1" dirty="0" smtClean="0">
                <a:latin typeface="Georgia"/>
                <a:cs typeface="Georgia"/>
              </a:rPr>
              <a:t>Accessed over 3,400 high quality international journals covering agriculture, fisheries, food, nutrition, veterinary science and related biological, environmental and social science.</a:t>
            </a:r>
          </a:p>
          <a:p>
            <a:pPr marL="0" indent="0" algn="just">
              <a:buNone/>
            </a:pPr>
            <a:endParaRPr lang="en-GB" sz="1200" b="1" dirty="0" smtClean="0">
              <a:latin typeface="Georgia"/>
              <a:cs typeface="Georgia"/>
            </a:endParaRPr>
          </a:p>
          <a:p>
            <a:pPr algn="just">
              <a:buFont typeface="Wingdings" charset="2"/>
              <a:buChar char="q"/>
            </a:pPr>
            <a:r>
              <a:rPr lang="en-GB" b="1" dirty="0" smtClean="0">
                <a:latin typeface="Georgia"/>
                <a:cs typeface="Georgia"/>
              </a:rPr>
              <a:t>CABI offered 100 rare to find articles to NARO scientists annually from the period of 1999 to 2006</a:t>
            </a:r>
          </a:p>
          <a:p>
            <a:pPr marL="0" indent="0" algn="just">
              <a:buNone/>
            </a:pPr>
            <a:endParaRPr lang="en-GB" sz="1200" b="1" dirty="0" smtClean="0">
              <a:latin typeface="Georgia"/>
              <a:cs typeface="Georgia"/>
            </a:endParaRPr>
          </a:p>
          <a:p>
            <a:pPr algn="just">
              <a:buFont typeface="Wingdings" charset="2"/>
              <a:buChar char="q"/>
            </a:pPr>
            <a:r>
              <a:rPr lang="en-GB" b="1" dirty="0" smtClean="0">
                <a:latin typeface="Georgia"/>
                <a:cs typeface="Georgia"/>
              </a:rPr>
              <a:t>Received Compendia on Crop Protection (2000-2002) and Animal Health (2002) that combine indexed info on all scientific research, detailed datasheets, images etc.</a:t>
            </a:r>
            <a:endParaRPr lang="en-GB" b="1" dirty="0">
              <a:latin typeface="Georgia"/>
              <a:cs typeface="Georgia"/>
            </a:endParaRPr>
          </a:p>
        </p:txBody>
      </p:sp>
    </p:spTree>
    <p:extLst>
      <p:ext uri="{BB962C8B-B14F-4D97-AF65-F5344CB8AC3E}">
        <p14:creationId xmlns:p14="http://schemas.microsoft.com/office/powerpoint/2010/main" val="40865122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800" y="0"/>
            <a:ext cx="8298296" cy="729528"/>
          </a:xfrm>
        </p:spPr>
        <p:txBody>
          <a:bodyPr vert="horz" lIns="91440" tIns="45720" rIns="91440" bIns="45720" rtlCol="0" anchor="ctr">
            <a:normAutofit fontScale="90000"/>
          </a:bodyPr>
          <a:lstStyle/>
          <a:p>
            <a:pPr algn="ctr"/>
            <a:r>
              <a:rPr lang="en-US" sz="3600" b="1" dirty="0" smtClean="0">
                <a:latin typeface="Georgia" charset="0"/>
                <a:cs typeface="Georgia" charset="0"/>
              </a:rPr>
              <a:t>What Uganda Needs: Future scenarios</a:t>
            </a:r>
            <a:endParaRPr lang="en-US" sz="36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14</a:t>
            </a:fld>
            <a:endParaRPr lang="en-GB"/>
          </a:p>
        </p:txBody>
      </p:sp>
      <p:sp>
        <p:nvSpPr>
          <p:cNvPr id="5" name="Content Placeholder 4"/>
          <p:cNvSpPr>
            <a:spLocks noGrp="1"/>
          </p:cNvSpPr>
          <p:nvPr>
            <p:ph idx="1"/>
          </p:nvPr>
        </p:nvSpPr>
        <p:spPr>
          <a:xfrm>
            <a:off x="459800" y="751422"/>
            <a:ext cx="8298296" cy="5970054"/>
          </a:xfrm>
        </p:spPr>
        <p:txBody>
          <a:bodyPr>
            <a:noAutofit/>
          </a:bodyPr>
          <a:lstStyle/>
          <a:p>
            <a:pPr algn="just">
              <a:buFont typeface="Wingdings" charset="2"/>
              <a:buChar char="Ø"/>
            </a:pPr>
            <a:r>
              <a:rPr lang="en-GB" b="1" dirty="0" smtClean="0">
                <a:latin typeface="Georgia"/>
                <a:cs typeface="Georgia"/>
              </a:rPr>
              <a:t>Specialised specialist subsets of CAB abstracts databases e.g. </a:t>
            </a:r>
            <a:r>
              <a:rPr lang="en-GB" b="1" dirty="0" err="1" smtClean="0">
                <a:latin typeface="Georgia"/>
                <a:cs typeface="Georgia"/>
              </a:rPr>
              <a:t>AgeconCD</a:t>
            </a:r>
            <a:r>
              <a:rPr lang="en-GB" b="1" dirty="0" smtClean="0">
                <a:latin typeface="Georgia"/>
                <a:cs typeface="Georgia"/>
              </a:rPr>
              <a:t>, </a:t>
            </a:r>
            <a:r>
              <a:rPr lang="en-GB" b="1" dirty="0" err="1" smtClean="0">
                <a:latin typeface="Georgia"/>
                <a:cs typeface="Georgia"/>
              </a:rPr>
              <a:t>CABPestCD</a:t>
            </a:r>
            <a:r>
              <a:rPr lang="en-GB" b="1" dirty="0" smtClean="0">
                <a:latin typeface="Georgia"/>
                <a:cs typeface="Georgia"/>
              </a:rPr>
              <a:t>, </a:t>
            </a:r>
            <a:r>
              <a:rPr lang="en-GB" b="1" dirty="0" err="1" smtClean="0">
                <a:latin typeface="Georgia"/>
                <a:cs typeface="Georgia"/>
              </a:rPr>
              <a:t>CropCD</a:t>
            </a:r>
            <a:r>
              <a:rPr lang="en-GB" b="1" dirty="0" smtClean="0">
                <a:latin typeface="Georgia"/>
                <a:cs typeface="Georgia"/>
              </a:rPr>
              <a:t>, </a:t>
            </a:r>
            <a:r>
              <a:rPr lang="en-GB" b="1" dirty="0" err="1" smtClean="0">
                <a:latin typeface="Georgia"/>
                <a:cs typeface="Georgia"/>
              </a:rPr>
              <a:t>HortCD</a:t>
            </a:r>
            <a:r>
              <a:rPr lang="en-GB" b="1" dirty="0" smtClean="0">
                <a:latin typeface="Georgia"/>
                <a:cs typeface="Georgia"/>
              </a:rPr>
              <a:t>, </a:t>
            </a:r>
            <a:r>
              <a:rPr lang="en-GB" b="1" dirty="0" err="1" smtClean="0">
                <a:latin typeface="Georgia"/>
                <a:cs typeface="Georgia"/>
              </a:rPr>
              <a:t>PlantGeneCD</a:t>
            </a:r>
            <a:r>
              <a:rPr lang="en-GB" b="1" dirty="0" smtClean="0">
                <a:latin typeface="Georgia"/>
                <a:cs typeface="Georgia"/>
              </a:rPr>
              <a:t>, </a:t>
            </a:r>
            <a:r>
              <a:rPr lang="en-GB" b="1" dirty="0" err="1" smtClean="0">
                <a:latin typeface="Georgia"/>
                <a:cs typeface="Georgia"/>
              </a:rPr>
              <a:t>SoilCD</a:t>
            </a:r>
            <a:r>
              <a:rPr lang="en-GB" b="1" dirty="0" smtClean="0">
                <a:latin typeface="Georgia"/>
                <a:cs typeface="Georgia"/>
              </a:rPr>
              <a:t>, E-CD (environmental quality/degradation)</a:t>
            </a:r>
          </a:p>
          <a:p>
            <a:pPr marL="0" indent="0" algn="just">
              <a:buNone/>
            </a:pPr>
            <a:endParaRPr lang="en-GB" sz="1200" b="1" dirty="0" smtClean="0">
              <a:latin typeface="Georgia"/>
              <a:cs typeface="Georgia"/>
            </a:endParaRPr>
          </a:p>
          <a:p>
            <a:pPr algn="just">
              <a:buFont typeface="Wingdings" charset="2"/>
              <a:buChar char="Ø"/>
            </a:pPr>
            <a:r>
              <a:rPr lang="en-GB" b="1" dirty="0" smtClean="0">
                <a:latin typeface="Georgia"/>
                <a:cs typeface="Georgia"/>
              </a:rPr>
              <a:t>Entire range CABI compendia: Crop protection, Invasive species, Aquaculture, Animal health, Horticulture, Forestry etc. NARO has applied for CABI compendia IP access.</a:t>
            </a:r>
          </a:p>
          <a:p>
            <a:pPr marL="0" indent="0" algn="just">
              <a:buNone/>
            </a:pPr>
            <a:endParaRPr lang="en-GB" sz="1200" b="1" dirty="0" smtClean="0">
              <a:latin typeface="Georgia"/>
              <a:cs typeface="Georgia"/>
            </a:endParaRPr>
          </a:p>
          <a:p>
            <a:pPr algn="just">
              <a:buFont typeface="Wingdings" charset="2"/>
              <a:buChar char="Ø"/>
            </a:pPr>
            <a:r>
              <a:rPr lang="en-GB" b="1" dirty="0" smtClean="0">
                <a:latin typeface="Georgia"/>
                <a:cs typeface="Georgia"/>
              </a:rPr>
              <a:t>Access to CABI’s full text products: CAB e-books, Reviews, Descriptions of Fungi and Bacteria, Maps of Plant Diseases</a:t>
            </a:r>
          </a:p>
        </p:txBody>
      </p:sp>
    </p:spTree>
    <p:extLst>
      <p:ext uri="{BB962C8B-B14F-4D97-AF65-F5344CB8AC3E}">
        <p14:creationId xmlns:p14="http://schemas.microsoft.com/office/powerpoint/2010/main" val="3599380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15</a:t>
            </a:fld>
            <a:endParaRPr lang="en-GB"/>
          </a:p>
        </p:txBody>
      </p:sp>
      <p:sp>
        <p:nvSpPr>
          <p:cNvPr id="5" name="Content Placeholder 4"/>
          <p:cNvSpPr>
            <a:spLocks noGrp="1"/>
          </p:cNvSpPr>
          <p:nvPr>
            <p:ph idx="1"/>
          </p:nvPr>
        </p:nvSpPr>
        <p:spPr>
          <a:xfrm>
            <a:off x="217054" y="328395"/>
            <a:ext cx="8298296" cy="6393081"/>
          </a:xfrm>
        </p:spPr>
        <p:txBody>
          <a:bodyPr>
            <a:noAutofit/>
          </a:bodyPr>
          <a:lstStyle/>
          <a:p>
            <a:pPr marL="0" indent="0" algn="just">
              <a:buNone/>
            </a:pPr>
            <a:endParaRPr lang="en-GB" b="1" dirty="0" smtClean="0">
              <a:latin typeface="Georgia"/>
              <a:cs typeface="Georgia"/>
            </a:endParaRPr>
          </a:p>
          <a:p>
            <a:pPr algn="just">
              <a:buFont typeface="Wingdings" charset="2"/>
              <a:buChar char="Ø"/>
            </a:pPr>
            <a:r>
              <a:rPr lang="en-GB" b="1" dirty="0" smtClean="0">
                <a:latin typeface="Georgia"/>
                <a:cs typeface="Georgia"/>
              </a:rPr>
              <a:t>Training and capacity development in info management, processing tools and Thesaurus for NARO info staff</a:t>
            </a:r>
          </a:p>
          <a:p>
            <a:pPr marL="0" indent="0" algn="just">
              <a:buNone/>
            </a:pPr>
            <a:endParaRPr lang="en-GB" sz="1200" b="1" dirty="0" smtClean="0">
              <a:latin typeface="Georgia"/>
              <a:cs typeface="Georgia"/>
            </a:endParaRPr>
          </a:p>
          <a:p>
            <a:pPr algn="just">
              <a:buFont typeface="Wingdings" charset="2"/>
              <a:buChar char="Ø"/>
            </a:pPr>
            <a:r>
              <a:rPr lang="en-GB" b="1" dirty="0" smtClean="0">
                <a:latin typeface="Georgia"/>
                <a:cs typeface="Georgia"/>
              </a:rPr>
              <a:t>Pest and Disease identification services </a:t>
            </a:r>
          </a:p>
          <a:p>
            <a:pPr marL="0" indent="0" algn="just">
              <a:buNone/>
            </a:pPr>
            <a:endParaRPr lang="en-GB" sz="1200" b="1" dirty="0" smtClean="0">
              <a:latin typeface="Georgia"/>
              <a:cs typeface="Georgia"/>
            </a:endParaRPr>
          </a:p>
          <a:p>
            <a:pPr algn="just">
              <a:buFont typeface="Wingdings" charset="2"/>
              <a:buChar char="Ø"/>
            </a:pPr>
            <a:r>
              <a:rPr lang="en-GB" b="1" dirty="0" smtClean="0">
                <a:latin typeface="Georgia"/>
                <a:cs typeface="Georgia"/>
              </a:rPr>
              <a:t>Training in taxonomy and digitisation of insect collection  and </a:t>
            </a:r>
            <a:r>
              <a:rPr lang="en-GB" b="1" dirty="0" err="1" smtClean="0">
                <a:latin typeface="Georgia"/>
                <a:cs typeface="Georgia"/>
              </a:rPr>
              <a:t>curation</a:t>
            </a:r>
            <a:endParaRPr lang="en-GB" b="1" dirty="0" smtClean="0">
              <a:latin typeface="Georgia"/>
              <a:cs typeface="Georgia"/>
            </a:endParaRPr>
          </a:p>
          <a:p>
            <a:pPr marL="0" indent="0" algn="just">
              <a:buNone/>
            </a:pPr>
            <a:endParaRPr lang="en-GB" sz="1200" b="1" dirty="0">
              <a:latin typeface="Georgia"/>
              <a:cs typeface="Georgia"/>
            </a:endParaRPr>
          </a:p>
          <a:p>
            <a:pPr algn="just">
              <a:buFont typeface="Wingdings" charset="2"/>
              <a:buChar char="Ø"/>
            </a:pPr>
            <a:r>
              <a:rPr lang="en-GB" b="1" dirty="0" smtClean="0">
                <a:latin typeface="Georgia"/>
                <a:cs typeface="Georgia"/>
              </a:rPr>
              <a:t>Partnership in project development</a:t>
            </a:r>
          </a:p>
          <a:p>
            <a:pPr marL="0" indent="0" algn="just">
              <a:buNone/>
            </a:pPr>
            <a:endParaRPr lang="en-GB" sz="1200" b="1" dirty="0" smtClean="0">
              <a:latin typeface="Georgia"/>
              <a:cs typeface="Georgia"/>
            </a:endParaRPr>
          </a:p>
          <a:p>
            <a:pPr algn="just">
              <a:buFont typeface="Wingdings" charset="2"/>
              <a:buChar char="Ø"/>
            </a:pPr>
            <a:r>
              <a:rPr lang="en-GB" b="1" dirty="0" smtClean="0">
                <a:latin typeface="Georgia"/>
                <a:cs typeface="Georgia"/>
              </a:rPr>
              <a:t>Collaboration in Climate smart agricultural research</a:t>
            </a:r>
          </a:p>
          <a:p>
            <a:pPr marL="0" indent="0" algn="just">
              <a:buNone/>
            </a:pPr>
            <a:r>
              <a:rPr lang="en-GB" b="1" dirty="0" smtClean="0">
                <a:latin typeface="Georgia"/>
                <a:cs typeface="Georgia"/>
              </a:rPr>
              <a:t> </a:t>
            </a:r>
            <a:endParaRPr lang="en-GB" b="1" dirty="0">
              <a:latin typeface="Georgia"/>
              <a:cs typeface="Georgia"/>
            </a:endParaRPr>
          </a:p>
        </p:txBody>
      </p:sp>
    </p:spTree>
    <p:extLst>
      <p:ext uri="{BB962C8B-B14F-4D97-AF65-F5344CB8AC3E}">
        <p14:creationId xmlns:p14="http://schemas.microsoft.com/office/powerpoint/2010/main" val="35304996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16</a:t>
            </a:fld>
            <a:endParaRPr lang="en-GB"/>
          </a:p>
        </p:txBody>
      </p:sp>
      <p:sp>
        <p:nvSpPr>
          <p:cNvPr id="5" name="Content Placeholder 4"/>
          <p:cNvSpPr>
            <a:spLocks noGrp="1"/>
          </p:cNvSpPr>
          <p:nvPr>
            <p:ph idx="1"/>
          </p:nvPr>
        </p:nvSpPr>
        <p:spPr/>
        <p:txBody>
          <a:bodyPr>
            <a:normAutofit/>
          </a:bodyPr>
          <a:lstStyle/>
          <a:p>
            <a:pPr marL="0" indent="0" algn="ctr">
              <a:buNone/>
            </a:pPr>
            <a:endParaRPr lang="en-GB" sz="5400" b="1" dirty="0">
              <a:latin typeface="Apple Chancery"/>
              <a:cs typeface="Apple Chancery"/>
            </a:endParaRPr>
          </a:p>
          <a:p>
            <a:pPr marL="0" indent="0" algn="ctr">
              <a:buNone/>
            </a:pPr>
            <a:r>
              <a:rPr lang="en-GB" sz="5400" b="1" dirty="0" smtClean="0">
                <a:latin typeface="Apple Chancery"/>
                <a:cs typeface="Apple Chancery"/>
              </a:rPr>
              <a:t>Thank y</a:t>
            </a:r>
            <a:r>
              <a:rPr lang="en-US" sz="5400" b="1" dirty="0" err="1" smtClean="0">
                <a:latin typeface="Apple Chancery"/>
                <a:cs typeface="Apple Chancery"/>
              </a:rPr>
              <a:t>ou</a:t>
            </a:r>
            <a:r>
              <a:rPr lang="en-GB" sz="5400" b="1" dirty="0" smtClean="0">
                <a:latin typeface="Apple Chancery"/>
                <a:cs typeface="Apple Chancery"/>
              </a:rPr>
              <a:t> for listening</a:t>
            </a:r>
            <a:endParaRPr lang="en-GB" sz="5400" b="1" dirty="0">
              <a:latin typeface="Apple Chancery"/>
              <a:cs typeface="Apple Chancery"/>
            </a:endParaRPr>
          </a:p>
        </p:txBody>
      </p:sp>
    </p:spTree>
    <p:extLst>
      <p:ext uri="{BB962C8B-B14F-4D97-AF65-F5344CB8AC3E}">
        <p14:creationId xmlns:p14="http://schemas.microsoft.com/office/powerpoint/2010/main" val="24483208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3895"/>
            <a:ext cx="7886700" cy="983374"/>
          </a:xfrm>
        </p:spPr>
        <p:txBody>
          <a:bodyPr>
            <a:normAutofit/>
          </a:bodyPr>
          <a:lstStyle/>
          <a:p>
            <a:pPr algn="ctr"/>
            <a:r>
              <a:rPr lang="en-GB" sz="4000" b="1" dirty="0" smtClean="0">
                <a:latin typeface="Georgia" charset="0"/>
                <a:cs typeface="Georgia" charset="0"/>
              </a:rPr>
              <a:t>Introduction</a:t>
            </a:r>
            <a:endParaRPr lang="en-GB" sz="4000" dirty="0"/>
          </a:p>
        </p:txBody>
      </p:sp>
      <p:sp>
        <p:nvSpPr>
          <p:cNvPr id="3" name="Content Placeholder 2"/>
          <p:cNvSpPr>
            <a:spLocks noGrp="1"/>
          </p:cNvSpPr>
          <p:nvPr>
            <p:ph idx="1"/>
          </p:nvPr>
        </p:nvSpPr>
        <p:spPr>
          <a:xfrm>
            <a:off x="628650" y="1258518"/>
            <a:ext cx="7886700" cy="5599482"/>
          </a:xfrm>
        </p:spPr>
        <p:txBody>
          <a:bodyPr>
            <a:spAutoFit/>
          </a:bodyPr>
          <a:lstStyle/>
          <a:p>
            <a:pPr algn="just">
              <a:lnSpc>
                <a:spcPct val="80000"/>
              </a:lnSpc>
              <a:spcBef>
                <a:spcPts val="1200"/>
              </a:spcBef>
              <a:spcAft>
                <a:spcPts val="600"/>
              </a:spcAft>
              <a:buFont typeface="Wingdings" charset="2"/>
              <a:buChar char="q"/>
              <a:defRPr/>
            </a:pPr>
            <a:r>
              <a:rPr lang="en-GB" b="1" dirty="0" smtClean="0">
                <a:latin typeface="Georgia"/>
                <a:cs typeface="Georgia"/>
              </a:rPr>
              <a:t>NARO’s mandate is </a:t>
            </a:r>
            <a:r>
              <a:rPr lang="en-GB" b="1" dirty="0">
                <a:latin typeface="Georgia"/>
                <a:cs typeface="Georgia"/>
              </a:rPr>
              <a:t>to </a:t>
            </a:r>
            <a:r>
              <a:rPr lang="en-GB" b="1" dirty="0" smtClean="0">
                <a:latin typeface="Georgia"/>
                <a:cs typeface="Georgia"/>
              </a:rPr>
              <a:t>oversee, </a:t>
            </a:r>
            <a:r>
              <a:rPr lang="en-GB" b="1" dirty="0">
                <a:latin typeface="Georgia"/>
                <a:cs typeface="Georgia"/>
              </a:rPr>
              <a:t>coordinate and implement research for development in all aspects of crops, livestock, fisheries, forestry and natural </a:t>
            </a:r>
            <a:r>
              <a:rPr lang="en-GB" b="1" dirty="0" smtClean="0">
                <a:latin typeface="Georgia"/>
                <a:cs typeface="Georgia"/>
              </a:rPr>
              <a:t>resources.  </a:t>
            </a:r>
            <a:endParaRPr lang="en-GB" b="1" dirty="0">
              <a:latin typeface="Georgia"/>
              <a:cs typeface="Georgia"/>
            </a:endParaRPr>
          </a:p>
          <a:p>
            <a:pPr algn="just">
              <a:lnSpc>
                <a:spcPct val="80000"/>
              </a:lnSpc>
              <a:spcBef>
                <a:spcPts val="1200"/>
              </a:spcBef>
              <a:spcAft>
                <a:spcPts val="600"/>
              </a:spcAft>
              <a:buFont typeface="Wingdings" charset="2"/>
              <a:buChar char="q"/>
              <a:defRPr/>
            </a:pPr>
            <a:r>
              <a:rPr lang="en-GB" b="1" dirty="0">
                <a:latin typeface="Georgia"/>
                <a:cs typeface="Georgia"/>
              </a:rPr>
              <a:t>Research agenda are demand-driven, client-oriented and market-</a:t>
            </a:r>
            <a:r>
              <a:rPr lang="en-GB" b="1" dirty="0" smtClean="0">
                <a:latin typeface="Georgia"/>
                <a:cs typeface="Georgia"/>
              </a:rPr>
              <a:t>based.</a:t>
            </a:r>
            <a:endParaRPr lang="en-GB" b="1" dirty="0">
              <a:latin typeface="Georgia"/>
              <a:cs typeface="Georgia"/>
            </a:endParaRPr>
          </a:p>
          <a:p>
            <a:pPr algn="just">
              <a:lnSpc>
                <a:spcPct val="80000"/>
              </a:lnSpc>
              <a:spcBef>
                <a:spcPts val="1200"/>
              </a:spcBef>
              <a:spcAft>
                <a:spcPts val="600"/>
              </a:spcAft>
              <a:buFont typeface="Wingdings" charset="2"/>
              <a:buChar char="q"/>
              <a:defRPr/>
            </a:pPr>
            <a:r>
              <a:rPr lang="en-GB" b="1" dirty="0">
                <a:latin typeface="Georgia"/>
                <a:cs typeface="Georgia"/>
              </a:rPr>
              <a:t>G</a:t>
            </a:r>
            <a:r>
              <a:rPr lang="en-GB" b="1" dirty="0" smtClean="0">
                <a:latin typeface="Georgia"/>
                <a:cs typeface="Georgia"/>
              </a:rPr>
              <a:t>oal </a:t>
            </a:r>
            <a:r>
              <a:rPr lang="en-GB" b="1" dirty="0">
                <a:latin typeface="Georgia"/>
                <a:cs typeface="Georgia"/>
              </a:rPr>
              <a:t>of </a:t>
            </a:r>
            <a:r>
              <a:rPr lang="en-GB" b="1" dirty="0" smtClean="0">
                <a:latin typeface="Georgia"/>
                <a:cs typeface="Georgia"/>
              </a:rPr>
              <a:t>NARO </a:t>
            </a:r>
            <a:r>
              <a:rPr lang="en-GB" b="1" dirty="0">
                <a:latin typeface="Georgia"/>
                <a:cs typeface="Georgia"/>
              </a:rPr>
              <a:t>is to enhance the contribution of agricultural research to sustainable agricultural productivity, sustained competitiveness, economic growth, food security and </a:t>
            </a:r>
            <a:r>
              <a:rPr lang="en-GB" b="1" dirty="0" smtClean="0">
                <a:latin typeface="Georgia"/>
                <a:cs typeface="Georgia"/>
              </a:rPr>
              <a:t>poverty eradication.</a:t>
            </a:r>
            <a:endParaRPr lang="en-US" b="1" dirty="0">
              <a:latin typeface="Georgia"/>
              <a:cs typeface="Georgia"/>
            </a:endParaRPr>
          </a:p>
          <a:p>
            <a:pPr marL="0" indent="0">
              <a:lnSpc>
                <a:spcPct val="80000"/>
              </a:lnSpc>
              <a:buNone/>
            </a:pPr>
            <a:endParaRPr lang="en-GB" dirty="0"/>
          </a:p>
        </p:txBody>
      </p:sp>
      <p:sp>
        <p:nvSpPr>
          <p:cNvPr id="7" name="Slide Number Placeholder 6"/>
          <p:cNvSpPr>
            <a:spLocks noGrp="1"/>
          </p:cNvSpPr>
          <p:nvPr>
            <p:ph type="sldNum" sz="quarter" idx="12"/>
          </p:nvPr>
        </p:nvSpPr>
        <p:spPr/>
        <p:txBody>
          <a:bodyPr/>
          <a:lstStyle/>
          <a:p>
            <a:fld id="{FD5F914D-079E-1349-B708-7B9EC5134DB5}" type="slidenum">
              <a:rPr lang="en-GB" smtClean="0"/>
              <a:pPr/>
              <a:t>2</a:t>
            </a:fld>
            <a:endParaRPr lang="en-GB"/>
          </a:p>
        </p:txBody>
      </p:sp>
    </p:spTree>
    <p:extLst>
      <p:ext uri="{BB962C8B-B14F-4D97-AF65-F5344CB8AC3E}">
        <p14:creationId xmlns:p14="http://schemas.microsoft.com/office/powerpoint/2010/main" val="1127179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3</a:t>
            </a:fld>
            <a:endParaRPr lang="en-GB"/>
          </a:p>
        </p:txBody>
      </p:sp>
      <p:sp>
        <p:nvSpPr>
          <p:cNvPr id="5" name="Content Placeholder 4"/>
          <p:cNvSpPr>
            <a:spLocks noGrp="1"/>
          </p:cNvSpPr>
          <p:nvPr>
            <p:ph idx="1"/>
          </p:nvPr>
        </p:nvSpPr>
        <p:spPr>
          <a:xfrm>
            <a:off x="394113" y="197038"/>
            <a:ext cx="8407773" cy="6524438"/>
          </a:xfrm>
        </p:spPr>
        <p:txBody>
          <a:bodyPr>
            <a:normAutofit/>
          </a:bodyPr>
          <a:lstStyle/>
          <a:p>
            <a:pPr algn="just">
              <a:buFont typeface="Wingdings" charset="2"/>
              <a:buChar char="q"/>
            </a:pPr>
            <a:endParaRPr lang="en-GB" b="1" dirty="0" smtClean="0">
              <a:latin typeface="Georgia"/>
              <a:cs typeface="Georgia"/>
            </a:endParaRPr>
          </a:p>
          <a:p>
            <a:pPr algn="just">
              <a:buFont typeface="Wingdings" charset="2"/>
              <a:buChar char="q"/>
            </a:pPr>
            <a:r>
              <a:rPr lang="en-GB" b="1" dirty="0" smtClean="0">
                <a:latin typeface="Georgia"/>
                <a:cs typeface="Georgia"/>
              </a:rPr>
              <a:t>NARO espouses collaboration, strategic alliances, linkages and/or partnerships with agricultural related institutions at at national, regional and international levels.</a:t>
            </a:r>
          </a:p>
          <a:p>
            <a:pPr marL="0" indent="0" algn="just">
              <a:buNone/>
            </a:pPr>
            <a:endParaRPr lang="en-GB" b="1" dirty="0" smtClean="0">
              <a:latin typeface="Georgia"/>
              <a:cs typeface="Georgia"/>
            </a:endParaRPr>
          </a:p>
          <a:p>
            <a:pPr algn="just">
              <a:buFont typeface="Wingdings" charset="2"/>
              <a:buChar char="q"/>
            </a:pPr>
            <a:r>
              <a:rPr lang="en-GB" b="1" dirty="0" smtClean="0">
                <a:latin typeface="Georgia"/>
                <a:cs typeface="Georgia"/>
              </a:rPr>
              <a:t>Such arrangements provide for exchange &amp; sharing of technologies, info, knowledge, germplasm, and/or joint capacity building and project implementation.</a:t>
            </a:r>
          </a:p>
          <a:p>
            <a:pPr marL="0" indent="0" algn="just">
              <a:buNone/>
            </a:pPr>
            <a:endParaRPr lang="en-GB" b="1" dirty="0" smtClean="0">
              <a:latin typeface="Georgia"/>
              <a:cs typeface="Georgia"/>
            </a:endParaRPr>
          </a:p>
          <a:p>
            <a:pPr algn="just">
              <a:buFont typeface="Wingdings" charset="2"/>
              <a:buChar char="q"/>
            </a:pPr>
            <a:r>
              <a:rPr lang="en-GB" b="1" dirty="0" smtClean="0">
                <a:latin typeface="Georgia"/>
                <a:cs typeface="Georgia"/>
              </a:rPr>
              <a:t>One such premier partnership has been with Centre for Agricultural Biosciences International (CABI) in fostering IAR4D.</a:t>
            </a:r>
            <a:endParaRPr lang="en-GB" b="1" dirty="0">
              <a:latin typeface="Georgia"/>
              <a:cs typeface="Georgia"/>
            </a:endParaRPr>
          </a:p>
        </p:txBody>
      </p:sp>
    </p:spTree>
    <p:extLst>
      <p:ext uri="{BB962C8B-B14F-4D97-AF65-F5344CB8AC3E}">
        <p14:creationId xmlns:p14="http://schemas.microsoft.com/office/powerpoint/2010/main" val="39036779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48457"/>
          </a:xfrm>
        </p:spPr>
        <p:txBody>
          <a:bodyPr vert="horz" lIns="91440" tIns="45720" rIns="91440" bIns="45720" rtlCol="0" anchor="ctr">
            <a:normAutofit/>
          </a:bodyPr>
          <a:lstStyle/>
          <a:p>
            <a:pPr algn="ctr"/>
            <a:r>
              <a:rPr lang="en-US" sz="3600" b="1" dirty="0" smtClean="0">
                <a:latin typeface="Georgia" charset="0"/>
                <a:cs typeface="Georgia" charset="0"/>
              </a:rPr>
              <a:t>CABI-NARO PARTNERSHIPS</a:t>
            </a:r>
            <a:endParaRPr lang="en-US" sz="36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4</a:t>
            </a:fld>
            <a:endParaRPr lang="en-GB"/>
          </a:p>
        </p:txBody>
      </p:sp>
      <p:sp>
        <p:nvSpPr>
          <p:cNvPr id="5" name="Content Placeholder 4"/>
          <p:cNvSpPr>
            <a:spLocks noGrp="1"/>
          </p:cNvSpPr>
          <p:nvPr>
            <p:ph idx="1"/>
          </p:nvPr>
        </p:nvSpPr>
        <p:spPr>
          <a:xfrm>
            <a:off x="628650" y="1313583"/>
            <a:ext cx="7886700" cy="5042768"/>
          </a:xfrm>
        </p:spPr>
        <p:txBody>
          <a:bodyPr>
            <a:normAutofit fontScale="92500" lnSpcReduction="10000"/>
          </a:bodyPr>
          <a:lstStyle/>
          <a:p>
            <a:pPr algn="just">
              <a:buFont typeface="Wingdings" charset="2"/>
              <a:buChar char="q"/>
            </a:pPr>
            <a:r>
              <a:rPr lang="en-GB" b="1" dirty="0" smtClean="0">
                <a:latin typeface="Georgia"/>
                <a:cs typeface="Georgia"/>
              </a:rPr>
              <a:t>Uganda’s involvement with CABI dates back to early 1960’s when the East Africa Station of the Commonwealth Institute of Biological Control, as it was known, but now part of CABI was established in Kawanda Research Station in 1962.</a:t>
            </a:r>
          </a:p>
          <a:p>
            <a:pPr algn="just">
              <a:buFont typeface="Wingdings" charset="2"/>
              <a:buChar char="q"/>
            </a:pPr>
            <a:endParaRPr lang="en-GB" b="1" dirty="0">
              <a:latin typeface="Georgia"/>
              <a:cs typeface="Georgia"/>
            </a:endParaRPr>
          </a:p>
          <a:p>
            <a:pPr algn="just">
              <a:buFont typeface="Wingdings" charset="2"/>
              <a:buChar char="q"/>
            </a:pPr>
            <a:r>
              <a:rPr lang="en-GB" b="1" dirty="0" smtClean="0">
                <a:latin typeface="Georgia"/>
                <a:cs typeface="Georgia"/>
              </a:rPr>
              <a:t>Since 1995, NARO has been an active member and has directly or indirectly worked together with CABI in: Erudite info access, Invasive alien species research, </a:t>
            </a:r>
            <a:r>
              <a:rPr lang="en-GB" b="1" dirty="0" err="1" smtClean="0">
                <a:latin typeface="Georgia"/>
                <a:cs typeface="Georgia"/>
              </a:rPr>
              <a:t>PlantWise</a:t>
            </a:r>
            <a:r>
              <a:rPr lang="en-GB" b="1" dirty="0" smtClean="0">
                <a:latin typeface="Georgia"/>
                <a:cs typeface="Georgia"/>
              </a:rPr>
              <a:t>, False Codling Moth, Fertiliser Optimiser Decision Tool, Africa Soils </a:t>
            </a:r>
            <a:r>
              <a:rPr lang="en-GB" b="1" dirty="0">
                <a:latin typeface="Georgia"/>
                <a:cs typeface="Georgia"/>
              </a:rPr>
              <a:t>H</a:t>
            </a:r>
            <a:r>
              <a:rPr lang="en-GB" b="1" dirty="0" smtClean="0">
                <a:latin typeface="Georgia"/>
                <a:cs typeface="Georgia"/>
              </a:rPr>
              <a:t>ealth Consortia (ISFM </a:t>
            </a:r>
            <a:r>
              <a:rPr lang="en-GB" b="1" dirty="0">
                <a:latin typeface="Georgia"/>
                <a:cs typeface="Georgia"/>
              </a:rPr>
              <a:t>i</a:t>
            </a:r>
            <a:r>
              <a:rPr lang="en-GB" b="1" dirty="0" smtClean="0">
                <a:latin typeface="Georgia"/>
                <a:cs typeface="Georgia"/>
              </a:rPr>
              <a:t>nfo materials)</a:t>
            </a:r>
            <a:endParaRPr lang="en-GB" b="1" dirty="0">
              <a:latin typeface="Georgia"/>
              <a:cs typeface="Georgia"/>
            </a:endParaRPr>
          </a:p>
        </p:txBody>
      </p:sp>
    </p:spTree>
    <p:extLst>
      <p:ext uri="{BB962C8B-B14F-4D97-AF65-F5344CB8AC3E}">
        <p14:creationId xmlns:p14="http://schemas.microsoft.com/office/powerpoint/2010/main" val="2806544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28396"/>
            <a:ext cx="7886700" cy="810043"/>
          </a:xfrm>
        </p:spPr>
        <p:txBody>
          <a:bodyPr vert="horz" lIns="91440" tIns="45720" rIns="91440" bIns="45720" rtlCol="0" anchor="ctr">
            <a:normAutofit/>
          </a:bodyPr>
          <a:lstStyle/>
          <a:p>
            <a:pPr algn="ctr"/>
            <a:r>
              <a:rPr lang="en-US" sz="4000" b="1" dirty="0" smtClean="0">
                <a:latin typeface="Georgia" charset="0"/>
                <a:cs typeface="Georgia" charset="0"/>
              </a:rPr>
              <a:t>Erudite Information Access</a:t>
            </a:r>
            <a:endParaRPr lang="en-US" sz="40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5</a:t>
            </a:fld>
            <a:endParaRPr lang="en-GB"/>
          </a:p>
        </p:txBody>
      </p:sp>
      <p:sp>
        <p:nvSpPr>
          <p:cNvPr id="5" name="Content Placeholder 4"/>
          <p:cNvSpPr>
            <a:spLocks noGrp="1"/>
          </p:cNvSpPr>
          <p:nvPr>
            <p:ph idx="1"/>
          </p:nvPr>
        </p:nvSpPr>
        <p:spPr>
          <a:xfrm>
            <a:off x="628650" y="1168832"/>
            <a:ext cx="7886700" cy="5355299"/>
          </a:xfrm>
        </p:spPr>
        <p:txBody>
          <a:bodyPr>
            <a:normAutofit lnSpcReduction="10000"/>
          </a:bodyPr>
          <a:lstStyle/>
          <a:p>
            <a:pPr algn="just">
              <a:buFont typeface="Wingdings" charset="2"/>
              <a:buChar char="ü"/>
            </a:pPr>
            <a:r>
              <a:rPr lang="en-GB" b="1" dirty="0" smtClean="0">
                <a:latin typeface="Georgia"/>
                <a:cs typeface="Georgia"/>
              </a:rPr>
              <a:t>CABI’s Scientific publications</a:t>
            </a:r>
          </a:p>
          <a:p>
            <a:pPr algn="just">
              <a:buFont typeface="Wingdings" charset="2"/>
              <a:buChar char="ü"/>
            </a:pPr>
            <a:r>
              <a:rPr lang="en-GB" b="1" dirty="0" smtClean="0">
                <a:latin typeface="Georgia"/>
                <a:cs typeface="Georgia"/>
              </a:rPr>
              <a:t>Abstracts: Animal breeding, dairy, crop protection, nutrition, crop science, horticulture, forestry, machinery, biotechnology, economics etc.</a:t>
            </a:r>
          </a:p>
          <a:p>
            <a:pPr algn="just">
              <a:buFont typeface="Wingdings" charset="2"/>
              <a:buChar char="ü"/>
            </a:pPr>
            <a:r>
              <a:rPr lang="en-GB" b="1" dirty="0" smtClean="0">
                <a:latin typeface="Georgia"/>
                <a:cs typeface="Georgia"/>
              </a:rPr>
              <a:t>Multimedia Compendia</a:t>
            </a:r>
          </a:p>
          <a:p>
            <a:pPr algn="just">
              <a:buFont typeface="Wingdings" charset="2"/>
              <a:buChar char="ü"/>
            </a:pPr>
            <a:r>
              <a:rPr lang="en-GB" b="1" dirty="0" smtClean="0">
                <a:latin typeface="Georgia"/>
                <a:cs typeface="Georgia"/>
              </a:rPr>
              <a:t>Books</a:t>
            </a:r>
          </a:p>
          <a:p>
            <a:pPr algn="just">
              <a:buFont typeface="Wingdings" charset="2"/>
              <a:buChar char="ü"/>
            </a:pPr>
            <a:r>
              <a:rPr lang="en-US" b="1" dirty="0" smtClean="0">
                <a:latin typeface="Georgia"/>
                <a:cs typeface="Georgia"/>
              </a:rPr>
              <a:t>E</a:t>
            </a:r>
            <a:r>
              <a:rPr lang="en-GB" b="1" dirty="0" smtClean="0">
                <a:latin typeface="Georgia"/>
                <a:cs typeface="Georgia"/>
              </a:rPr>
              <a:t>-books</a:t>
            </a:r>
          </a:p>
          <a:p>
            <a:pPr algn="just">
              <a:buFont typeface="Wingdings" charset="2"/>
              <a:buChar char="ü"/>
            </a:pPr>
            <a:r>
              <a:rPr lang="en-GB" b="1" dirty="0" smtClean="0">
                <a:latin typeface="Georgia"/>
                <a:cs typeface="Georgia"/>
              </a:rPr>
              <a:t>Interactive electronic resources</a:t>
            </a:r>
          </a:p>
          <a:p>
            <a:pPr marL="0" indent="0" algn="just">
              <a:buNone/>
            </a:pPr>
            <a:endParaRPr lang="en-GB" b="1" dirty="0">
              <a:latin typeface="Georgia"/>
              <a:cs typeface="Georgia"/>
            </a:endParaRPr>
          </a:p>
          <a:p>
            <a:pPr marL="0" indent="0" algn="just">
              <a:buNone/>
            </a:pPr>
            <a:r>
              <a:rPr lang="en-GB" b="1" dirty="0" smtClean="0">
                <a:latin typeface="Georgia"/>
                <a:cs typeface="Georgia"/>
              </a:rPr>
              <a:t>All aimed at furthering science and its application</a:t>
            </a:r>
            <a:endParaRPr lang="en-GB" b="1" dirty="0">
              <a:latin typeface="Georgia"/>
              <a:cs typeface="Georgia"/>
            </a:endParaRPr>
          </a:p>
        </p:txBody>
      </p:sp>
    </p:spTree>
    <p:extLst>
      <p:ext uri="{BB962C8B-B14F-4D97-AF65-F5344CB8AC3E}">
        <p14:creationId xmlns:p14="http://schemas.microsoft.com/office/powerpoint/2010/main" val="3818400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84610"/>
            <a:ext cx="7886700" cy="810043"/>
          </a:xfrm>
        </p:spPr>
        <p:txBody>
          <a:bodyPr vert="horz" lIns="91440" tIns="45720" rIns="91440" bIns="45720" rtlCol="0" anchor="ctr">
            <a:normAutofit/>
          </a:bodyPr>
          <a:lstStyle/>
          <a:p>
            <a:pPr algn="ctr"/>
            <a:r>
              <a:rPr lang="en-US" sz="4000" b="1" dirty="0" smtClean="0">
                <a:latin typeface="Georgia" charset="0"/>
                <a:cs typeface="Georgia" charset="0"/>
              </a:rPr>
              <a:t>Information Dissemination</a:t>
            </a:r>
            <a:endParaRPr lang="en-US" sz="40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6</a:t>
            </a:fld>
            <a:endParaRPr lang="en-GB"/>
          </a:p>
        </p:txBody>
      </p:sp>
      <p:sp>
        <p:nvSpPr>
          <p:cNvPr id="5" name="Content Placeholder 4"/>
          <p:cNvSpPr>
            <a:spLocks noGrp="1"/>
          </p:cNvSpPr>
          <p:nvPr>
            <p:ph idx="1"/>
          </p:nvPr>
        </p:nvSpPr>
        <p:spPr>
          <a:xfrm>
            <a:off x="437905" y="1168832"/>
            <a:ext cx="8385877" cy="5552644"/>
          </a:xfrm>
        </p:spPr>
        <p:txBody>
          <a:bodyPr>
            <a:normAutofit fontScale="85000" lnSpcReduction="20000"/>
          </a:bodyPr>
          <a:lstStyle/>
          <a:p>
            <a:pPr algn="just">
              <a:buFont typeface="Wingdings" charset="2"/>
              <a:buChar char="ü"/>
            </a:pPr>
            <a:r>
              <a:rPr lang="en-US" b="1" dirty="0" smtClean="0">
                <a:latin typeface="Georgia"/>
                <a:cs typeface="Georgia"/>
              </a:rPr>
              <a:t>With funding from IDRC, CABI partnered with NARO from 2002-2004 in a project on Electronic delivery of agricultural info to rural communities to meet rural farmers’ info needs. Info repackaging in user-friendly formats, and application of ICT through </a:t>
            </a:r>
            <a:r>
              <a:rPr lang="en-US" b="1" dirty="0" err="1" smtClean="0">
                <a:latin typeface="Georgia"/>
                <a:cs typeface="Georgia"/>
              </a:rPr>
              <a:t>telecentres</a:t>
            </a:r>
            <a:r>
              <a:rPr lang="en-US" b="1" dirty="0" smtClean="0">
                <a:latin typeface="Georgia"/>
                <a:cs typeface="Georgia"/>
              </a:rPr>
              <a:t> (community radio listening, Q&amp;A, mobile videos etc.) conducted</a:t>
            </a:r>
          </a:p>
          <a:p>
            <a:pPr marL="0" indent="0" algn="just">
              <a:buNone/>
            </a:pPr>
            <a:endParaRPr lang="en-US" b="1" dirty="0" smtClean="0">
              <a:latin typeface="Georgia"/>
              <a:cs typeface="Georgia"/>
            </a:endParaRPr>
          </a:p>
          <a:p>
            <a:pPr algn="just">
              <a:buFont typeface="Wingdings" charset="2"/>
              <a:buChar char="ü"/>
            </a:pPr>
            <a:r>
              <a:rPr lang="en-US" b="1" dirty="0" smtClean="0">
                <a:latin typeface="Georgia"/>
                <a:cs typeface="Georgia"/>
              </a:rPr>
              <a:t>CABI, UNCST, NARO, MAAIF, NAADS and MUK established </a:t>
            </a:r>
            <a:r>
              <a:rPr lang="en-US" b="1" dirty="0">
                <a:latin typeface="Georgia"/>
                <a:cs typeface="Georgia"/>
              </a:rPr>
              <a:t>Uganda Biotechnology Initiative (UBI</a:t>
            </a:r>
            <a:r>
              <a:rPr lang="en-US" b="1" dirty="0" smtClean="0">
                <a:latin typeface="Georgia"/>
                <a:cs typeface="Georgia"/>
              </a:rPr>
              <a:t>).  Public awareness on GMOs and related technologies were promoted. CABI provided info resources and technical backstopping, including training and info management. Two NARO staff had a field attachment at CABI and 100 monographs on biotechnology donated to NARO by CABI.</a:t>
            </a:r>
            <a:endParaRPr lang="en-GB" b="1" dirty="0">
              <a:latin typeface="Georgia"/>
              <a:cs typeface="Georgia"/>
            </a:endParaRPr>
          </a:p>
        </p:txBody>
      </p:sp>
    </p:spTree>
    <p:extLst>
      <p:ext uri="{BB962C8B-B14F-4D97-AF65-F5344CB8AC3E}">
        <p14:creationId xmlns:p14="http://schemas.microsoft.com/office/powerpoint/2010/main" val="4173674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904671"/>
          </a:xfrm>
        </p:spPr>
        <p:txBody>
          <a:bodyPr vert="horz" lIns="91440" tIns="45720" rIns="91440" bIns="45720" rtlCol="0" anchor="ctr">
            <a:normAutofit/>
          </a:bodyPr>
          <a:lstStyle/>
          <a:p>
            <a:pPr algn="ctr"/>
            <a:r>
              <a:rPr lang="en-US" sz="3600" b="1" dirty="0" smtClean="0">
                <a:latin typeface="Georgia" charset="0"/>
                <a:cs typeface="Georgia" charset="0"/>
              </a:rPr>
              <a:t>Invasive Alien Species Project</a:t>
            </a:r>
            <a:endParaRPr lang="en-US" sz="3600" b="1" dirty="0">
              <a:latin typeface="Georgia" charset="0"/>
              <a:cs typeface="Georgia" charset="0"/>
            </a:endParaRPr>
          </a:p>
        </p:txBody>
      </p:sp>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7</a:t>
            </a:fld>
            <a:endParaRPr lang="en-GB"/>
          </a:p>
        </p:txBody>
      </p:sp>
      <p:sp>
        <p:nvSpPr>
          <p:cNvPr id="5" name="Content Placeholder 4"/>
          <p:cNvSpPr>
            <a:spLocks noGrp="1"/>
          </p:cNvSpPr>
          <p:nvPr>
            <p:ph idx="1"/>
          </p:nvPr>
        </p:nvSpPr>
        <p:spPr>
          <a:xfrm>
            <a:off x="328429" y="1269796"/>
            <a:ext cx="8561039" cy="5451679"/>
          </a:xfrm>
        </p:spPr>
        <p:txBody>
          <a:bodyPr>
            <a:normAutofit fontScale="92500" lnSpcReduction="10000"/>
          </a:bodyPr>
          <a:lstStyle/>
          <a:p>
            <a:pPr algn="just">
              <a:buFont typeface="Wingdings" charset="2"/>
              <a:buChar char="q"/>
            </a:pPr>
            <a:r>
              <a:rPr lang="en-GB" b="1" dirty="0" smtClean="0">
                <a:latin typeface="Georgia"/>
                <a:cs typeface="Georgia"/>
              </a:rPr>
              <a:t>Together with Ethiopia, Ghana and Zambia, Uganda was privileged to participate in the project “Removing Barriers to Invasive Plant Management in Africa” that was coordinated by CABI and IUCN (T</a:t>
            </a:r>
            <a:r>
              <a:rPr lang="en-US" b="1" dirty="0" smtClean="0">
                <a:latin typeface="Georgia"/>
                <a:cs typeface="Georgia"/>
              </a:rPr>
              <a:t>h</a:t>
            </a:r>
            <a:r>
              <a:rPr lang="en-GB" b="1" dirty="0" smtClean="0">
                <a:latin typeface="Georgia"/>
                <a:cs typeface="Georgia"/>
              </a:rPr>
              <a:t>e Word Conservation Union).</a:t>
            </a:r>
          </a:p>
          <a:p>
            <a:pPr marL="0" indent="0" algn="just">
              <a:buNone/>
            </a:pPr>
            <a:endParaRPr lang="en-GB" sz="1300" b="1" dirty="0">
              <a:latin typeface="Georgia"/>
              <a:cs typeface="Georgia"/>
            </a:endParaRPr>
          </a:p>
          <a:p>
            <a:pPr algn="just">
              <a:buFont typeface="Wingdings" charset="2"/>
              <a:buChar char="q"/>
            </a:pPr>
            <a:r>
              <a:rPr lang="en-GB" b="1" dirty="0" smtClean="0">
                <a:latin typeface="Georgia"/>
                <a:cs typeface="Georgia"/>
              </a:rPr>
              <a:t>Technical support enabled the development of the National Invasive Species Strategy Action Plan (NISSAP) and Policy Guidelines.</a:t>
            </a:r>
          </a:p>
          <a:p>
            <a:pPr marL="0" indent="0" algn="just">
              <a:buNone/>
            </a:pPr>
            <a:endParaRPr lang="en-GB" sz="1300" b="1" dirty="0" smtClean="0">
              <a:latin typeface="Georgia"/>
              <a:cs typeface="Georgia"/>
            </a:endParaRPr>
          </a:p>
          <a:p>
            <a:pPr algn="just">
              <a:buFont typeface="Wingdings" charset="2"/>
              <a:buChar char="q"/>
            </a:pPr>
            <a:r>
              <a:rPr lang="en-GB" b="1" dirty="0" smtClean="0">
                <a:latin typeface="Georgia"/>
                <a:cs typeface="Georgia"/>
              </a:rPr>
              <a:t>Goal of NISSAP is to minimise the impact of IAS on aquatic and terrestrial ecosystems in Uganda for improved livelihoods, poverty reduction and sustainable economic growth.</a:t>
            </a:r>
          </a:p>
        </p:txBody>
      </p:sp>
    </p:spTree>
    <p:extLst>
      <p:ext uri="{BB962C8B-B14F-4D97-AF65-F5344CB8AC3E}">
        <p14:creationId xmlns:p14="http://schemas.microsoft.com/office/powerpoint/2010/main" val="4184370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8</a:t>
            </a:fld>
            <a:endParaRPr lang="en-GB"/>
          </a:p>
        </p:txBody>
      </p:sp>
      <p:sp>
        <p:nvSpPr>
          <p:cNvPr id="5" name="Content Placeholder 4"/>
          <p:cNvSpPr>
            <a:spLocks noGrp="1"/>
          </p:cNvSpPr>
          <p:nvPr>
            <p:ph idx="1"/>
          </p:nvPr>
        </p:nvSpPr>
        <p:spPr>
          <a:xfrm>
            <a:off x="628650" y="394074"/>
            <a:ext cx="7886700" cy="6327401"/>
          </a:xfrm>
        </p:spPr>
        <p:txBody>
          <a:bodyPr>
            <a:noAutofit/>
          </a:bodyPr>
          <a:lstStyle/>
          <a:p>
            <a:pPr algn="just">
              <a:buFont typeface="Wingdings" charset="2"/>
              <a:buChar char="q"/>
            </a:pPr>
            <a:r>
              <a:rPr lang="en-GB" b="1" dirty="0" smtClean="0">
                <a:latin typeface="Georgia"/>
                <a:cs typeface="Georgia"/>
              </a:rPr>
              <a:t>Purpose of NISSAP is to guide decision making during national and sectoral planning by government and other stakeholders to to give effect to Article 8(h) of the Convention on Biological Diversity (CBD)</a:t>
            </a:r>
          </a:p>
          <a:p>
            <a:pPr marL="0" indent="0" algn="just">
              <a:buNone/>
            </a:pPr>
            <a:endParaRPr lang="en-GB" sz="1200" b="1" dirty="0" smtClean="0">
              <a:latin typeface="Georgia"/>
              <a:cs typeface="Georgia"/>
            </a:endParaRPr>
          </a:p>
          <a:p>
            <a:pPr algn="just">
              <a:buFont typeface="Wingdings" charset="2"/>
              <a:buChar char="q"/>
            </a:pPr>
            <a:r>
              <a:rPr lang="en-GB" b="1" dirty="0" smtClean="0">
                <a:latin typeface="Georgia"/>
                <a:cs typeface="Georgia"/>
              </a:rPr>
              <a:t>Although significant inroads were made in the control of some IAS, Uganda is still bedevilled by alien species of high economic importance, </a:t>
            </a:r>
            <a:r>
              <a:rPr lang="en-GB" b="1" i="1" dirty="0" smtClean="0">
                <a:latin typeface="Georgia"/>
                <a:cs typeface="Georgia"/>
              </a:rPr>
              <a:t>viz.</a:t>
            </a:r>
          </a:p>
          <a:p>
            <a:pPr marL="0" indent="0" algn="just">
              <a:buNone/>
            </a:pPr>
            <a:endParaRPr lang="en-GB" sz="1200" b="1" dirty="0" smtClean="0">
              <a:latin typeface="Georgia"/>
              <a:cs typeface="Georgia"/>
            </a:endParaRPr>
          </a:p>
          <a:p>
            <a:pPr marL="571500" indent="-571500">
              <a:lnSpc>
                <a:spcPct val="110000"/>
              </a:lnSpc>
              <a:buFont typeface="+mj-lt"/>
              <a:buAutoNum type="romanLcPeriod"/>
            </a:pPr>
            <a:r>
              <a:rPr lang="en-GB" b="1" dirty="0" smtClean="0">
                <a:latin typeface="Georgia"/>
                <a:cs typeface="Georgia"/>
              </a:rPr>
              <a:t>Congress weed (</a:t>
            </a:r>
            <a:r>
              <a:rPr lang="en-GB" b="1" i="1" dirty="0" err="1" smtClean="0">
                <a:latin typeface="Georgia"/>
                <a:cs typeface="Georgia"/>
              </a:rPr>
              <a:t>Parthenium</a:t>
            </a:r>
            <a:r>
              <a:rPr lang="en-GB" b="1" dirty="0" smtClean="0">
                <a:latin typeface="Georgia"/>
                <a:cs typeface="Georgia"/>
              </a:rPr>
              <a:t> </a:t>
            </a:r>
            <a:r>
              <a:rPr lang="en-GB" b="1" i="1" dirty="0" err="1" smtClean="0">
                <a:latin typeface="Georgia"/>
                <a:cs typeface="Georgia"/>
              </a:rPr>
              <a:t>hysterophorus</a:t>
            </a:r>
            <a:r>
              <a:rPr lang="en-GB" b="1" dirty="0" smtClean="0">
                <a:latin typeface="Georgia"/>
                <a:cs typeface="Georgia"/>
              </a:rPr>
              <a:t>)</a:t>
            </a:r>
          </a:p>
          <a:p>
            <a:pPr marL="571500" indent="-571500" algn="just">
              <a:lnSpc>
                <a:spcPct val="110000"/>
              </a:lnSpc>
              <a:buFont typeface="+mj-lt"/>
              <a:buAutoNum type="romanLcPeriod"/>
            </a:pPr>
            <a:r>
              <a:rPr lang="en-GB" b="1" dirty="0" smtClean="0">
                <a:latin typeface="Georgia"/>
                <a:cs typeface="Georgia"/>
              </a:rPr>
              <a:t>Cassia (</a:t>
            </a:r>
            <a:r>
              <a:rPr lang="en-GB" b="1" i="1" dirty="0" err="1" smtClean="0">
                <a:latin typeface="Georgia"/>
                <a:cs typeface="Georgia"/>
              </a:rPr>
              <a:t>Senna</a:t>
            </a:r>
            <a:r>
              <a:rPr lang="en-GB" b="1" i="1" dirty="0" smtClean="0">
                <a:latin typeface="Georgia"/>
                <a:cs typeface="Georgia"/>
              </a:rPr>
              <a:t> </a:t>
            </a:r>
            <a:r>
              <a:rPr lang="en-GB" b="1" i="1" dirty="0" err="1" smtClean="0">
                <a:latin typeface="Georgia"/>
                <a:cs typeface="Georgia"/>
              </a:rPr>
              <a:t>spectabilis</a:t>
            </a:r>
            <a:r>
              <a:rPr lang="en-GB" b="1" dirty="0" smtClean="0">
                <a:latin typeface="Georgia"/>
                <a:cs typeface="Georgia"/>
              </a:rPr>
              <a:t>)</a:t>
            </a:r>
          </a:p>
        </p:txBody>
      </p:sp>
    </p:spTree>
    <p:extLst>
      <p:ext uri="{BB962C8B-B14F-4D97-AF65-F5344CB8AC3E}">
        <p14:creationId xmlns:p14="http://schemas.microsoft.com/office/powerpoint/2010/main" val="38364960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29CEEDB-35B9-414F-AF9D-D83906A93870}" type="slidenum">
              <a:rPr lang="en-GB" smtClean="0"/>
              <a:pPr>
                <a:defRPr/>
              </a:pPr>
              <a:t>9</a:t>
            </a:fld>
            <a:endParaRPr lang="en-GB"/>
          </a:p>
        </p:txBody>
      </p:sp>
      <p:sp>
        <p:nvSpPr>
          <p:cNvPr id="5" name="Content Placeholder 4"/>
          <p:cNvSpPr>
            <a:spLocks noGrp="1"/>
          </p:cNvSpPr>
          <p:nvPr>
            <p:ph idx="1"/>
          </p:nvPr>
        </p:nvSpPr>
        <p:spPr>
          <a:xfrm>
            <a:off x="628650" y="481647"/>
            <a:ext cx="7886700" cy="5695316"/>
          </a:xfrm>
        </p:spPr>
        <p:txBody>
          <a:bodyPr>
            <a:noAutofit/>
          </a:bodyPr>
          <a:lstStyle/>
          <a:p>
            <a:pPr marL="571500" indent="-571500" algn="just">
              <a:lnSpc>
                <a:spcPct val="110000"/>
              </a:lnSpc>
              <a:buFont typeface="+mj-lt"/>
              <a:buAutoNum type="romanLcPeriod"/>
            </a:pPr>
            <a:endParaRPr lang="en-GB" b="1" dirty="0" smtClean="0">
              <a:latin typeface="Georgia"/>
              <a:cs typeface="Georgia"/>
            </a:endParaRPr>
          </a:p>
          <a:p>
            <a:pPr marL="571500" indent="-571500" algn="just">
              <a:lnSpc>
                <a:spcPct val="110000"/>
              </a:lnSpc>
              <a:buFont typeface="+mj-lt"/>
              <a:buAutoNum type="romanLcPeriod"/>
            </a:pPr>
            <a:endParaRPr lang="en-GB" b="1" dirty="0">
              <a:latin typeface="Georgia"/>
              <a:cs typeface="Georgia"/>
            </a:endParaRPr>
          </a:p>
          <a:p>
            <a:pPr marL="571500" indent="-571500" algn="just">
              <a:lnSpc>
                <a:spcPct val="110000"/>
              </a:lnSpc>
              <a:buFont typeface="+mj-lt"/>
              <a:buAutoNum type="romanLcPeriod" startAt="3"/>
            </a:pPr>
            <a:r>
              <a:rPr lang="en-GB" b="1" dirty="0" err="1" smtClean="0">
                <a:latin typeface="Georgia"/>
                <a:cs typeface="Georgia"/>
              </a:rPr>
              <a:t>Kariba</a:t>
            </a:r>
            <a:r>
              <a:rPr lang="en-GB" b="1" dirty="0" smtClean="0">
                <a:latin typeface="Georgia"/>
                <a:cs typeface="Georgia"/>
              </a:rPr>
              <a:t> weed (</a:t>
            </a:r>
            <a:r>
              <a:rPr lang="en-GB" b="1" i="1" dirty="0" err="1" smtClean="0">
                <a:latin typeface="Georgia"/>
                <a:cs typeface="Georgia"/>
              </a:rPr>
              <a:t>Salvinia</a:t>
            </a:r>
            <a:r>
              <a:rPr lang="en-GB" b="1" i="1" dirty="0" smtClean="0">
                <a:latin typeface="Georgia"/>
                <a:cs typeface="Georgia"/>
              </a:rPr>
              <a:t> </a:t>
            </a:r>
            <a:r>
              <a:rPr lang="en-GB" b="1" i="1" dirty="0" err="1" smtClean="0">
                <a:latin typeface="Georgia"/>
                <a:cs typeface="Georgia"/>
              </a:rPr>
              <a:t>molesta</a:t>
            </a:r>
            <a:r>
              <a:rPr lang="en-GB" b="1" dirty="0" smtClean="0">
                <a:latin typeface="Georgia"/>
                <a:cs typeface="Georgia"/>
              </a:rPr>
              <a:t>)</a:t>
            </a:r>
          </a:p>
          <a:p>
            <a:pPr marL="571500" indent="-571500" algn="just">
              <a:lnSpc>
                <a:spcPct val="110000"/>
              </a:lnSpc>
              <a:buFont typeface="+mj-lt"/>
              <a:buAutoNum type="romanLcPeriod" startAt="3"/>
            </a:pPr>
            <a:r>
              <a:rPr lang="en-GB" b="1" dirty="0" smtClean="0">
                <a:latin typeface="Georgia"/>
                <a:cs typeface="Georgia"/>
              </a:rPr>
              <a:t>Water hyacinth (</a:t>
            </a:r>
            <a:r>
              <a:rPr lang="en-GB" b="1" i="1" dirty="0" err="1">
                <a:latin typeface="Georgia"/>
                <a:cs typeface="Georgia"/>
              </a:rPr>
              <a:t>E</a:t>
            </a:r>
            <a:r>
              <a:rPr lang="en-GB" b="1" i="1" dirty="0" err="1" smtClean="0">
                <a:latin typeface="Georgia"/>
                <a:cs typeface="Georgia"/>
              </a:rPr>
              <a:t>ichorrnia</a:t>
            </a:r>
            <a:r>
              <a:rPr lang="en-GB" b="1" i="1" dirty="0" smtClean="0">
                <a:latin typeface="Georgia"/>
                <a:cs typeface="Georgia"/>
              </a:rPr>
              <a:t> </a:t>
            </a:r>
            <a:r>
              <a:rPr lang="en-GB" b="1" i="1" dirty="0" err="1" smtClean="0">
                <a:latin typeface="Georgia"/>
                <a:cs typeface="Georgia"/>
              </a:rPr>
              <a:t>crassipes</a:t>
            </a:r>
            <a:r>
              <a:rPr lang="en-GB" b="1" dirty="0" smtClean="0">
                <a:latin typeface="Georgia"/>
                <a:cs typeface="Georgia"/>
              </a:rPr>
              <a:t>)</a:t>
            </a:r>
          </a:p>
          <a:p>
            <a:pPr marL="571500" indent="-571500" algn="just">
              <a:lnSpc>
                <a:spcPct val="110000"/>
              </a:lnSpc>
              <a:buFont typeface="+mj-lt"/>
              <a:buAutoNum type="romanLcPeriod" startAt="3"/>
            </a:pPr>
            <a:r>
              <a:rPr lang="en-GB" b="1" dirty="0" err="1" smtClean="0">
                <a:latin typeface="Georgia"/>
                <a:cs typeface="Georgia"/>
              </a:rPr>
              <a:t>Striga</a:t>
            </a:r>
            <a:r>
              <a:rPr lang="en-GB" b="1" dirty="0" smtClean="0">
                <a:latin typeface="Georgia"/>
                <a:cs typeface="Georgia"/>
              </a:rPr>
              <a:t> (</a:t>
            </a:r>
            <a:r>
              <a:rPr lang="en-GB" b="1" i="1" dirty="0" err="1" smtClean="0">
                <a:latin typeface="Georgia"/>
                <a:cs typeface="Georgia"/>
              </a:rPr>
              <a:t>Striga</a:t>
            </a:r>
            <a:r>
              <a:rPr lang="en-GB" b="1" i="1" dirty="0" smtClean="0">
                <a:latin typeface="Georgia"/>
                <a:cs typeface="Georgia"/>
              </a:rPr>
              <a:t> </a:t>
            </a:r>
            <a:r>
              <a:rPr lang="en-GB" b="1" i="1" dirty="0" err="1" smtClean="0">
                <a:latin typeface="Georgia"/>
                <a:cs typeface="Georgia"/>
              </a:rPr>
              <a:t>hermonthica</a:t>
            </a:r>
            <a:r>
              <a:rPr lang="en-GB" b="1" dirty="0" smtClean="0">
                <a:latin typeface="Georgia"/>
                <a:cs typeface="Georgia"/>
              </a:rPr>
              <a:t>)</a:t>
            </a:r>
          </a:p>
          <a:p>
            <a:pPr marL="571500" indent="-571500" algn="just">
              <a:lnSpc>
                <a:spcPct val="110000"/>
              </a:lnSpc>
              <a:buFont typeface="+mj-lt"/>
              <a:buAutoNum type="romanLcPeriod" startAt="3"/>
            </a:pPr>
            <a:r>
              <a:rPr lang="en-GB" b="1" dirty="0" smtClean="0">
                <a:latin typeface="Georgia"/>
                <a:cs typeface="Georgia"/>
              </a:rPr>
              <a:t>False codling moth (</a:t>
            </a:r>
            <a:r>
              <a:rPr lang="en-GB" b="1" i="1" dirty="0" err="1" smtClean="0">
                <a:latin typeface="Georgia"/>
                <a:cs typeface="Georgia"/>
              </a:rPr>
              <a:t>Thaumatotibia</a:t>
            </a:r>
            <a:r>
              <a:rPr lang="en-GB" b="1" dirty="0" smtClean="0">
                <a:latin typeface="Georgia"/>
                <a:cs typeface="Georgia"/>
              </a:rPr>
              <a:t> </a:t>
            </a:r>
            <a:r>
              <a:rPr lang="en-GB" b="1" i="1" dirty="0" err="1" smtClean="0">
                <a:latin typeface="Georgia"/>
                <a:cs typeface="Georgia"/>
              </a:rPr>
              <a:t>leucotreta</a:t>
            </a:r>
            <a:r>
              <a:rPr lang="en-GB" b="1" i="1" dirty="0" smtClean="0">
                <a:latin typeface="Georgia"/>
                <a:cs typeface="Georgia"/>
              </a:rPr>
              <a:t>)</a:t>
            </a:r>
          </a:p>
          <a:p>
            <a:pPr marL="571500" indent="-571500" algn="just">
              <a:lnSpc>
                <a:spcPct val="110000"/>
              </a:lnSpc>
              <a:buFont typeface="+mj-lt"/>
              <a:buAutoNum type="romanLcPeriod" startAt="3"/>
            </a:pPr>
            <a:r>
              <a:rPr lang="en-GB" b="1" dirty="0" smtClean="0">
                <a:latin typeface="Georgia"/>
                <a:cs typeface="Georgia"/>
              </a:rPr>
              <a:t>Leaf miner (</a:t>
            </a:r>
            <a:r>
              <a:rPr lang="en-GB" b="1" i="1" dirty="0" err="1" smtClean="0">
                <a:latin typeface="Georgia"/>
                <a:cs typeface="Georgia"/>
              </a:rPr>
              <a:t>Tuta</a:t>
            </a:r>
            <a:r>
              <a:rPr lang="en-GB" b="1" dirty="0" smtClean="0">
                <a:latin typeface="Georgia"/>
                <a:cs typeface="Georgia"/>
              </a:rPr>
              <a:t> </a:t>
            </a:r>
            <a:r>
              <a:rPr lang="en-GB" b="1" i="1" dirty="0" err="1" smtClean="0">
                <a:latin typeface="Georgia"/>
                <a:cs typeface="Georgia"/>
              </a:rPr>
              <a:t>absoluta</a:t>
            </a:r>
            <a:r>
              <a:rPr lang="en-GB" b="1" dirty="0" smtClean="0">
                <a:latin typeface="Georgia"/>
                <a:cs typeface="Georgia"/>
              </a:rPr>
              <a:t>)</a:t>
            </a:r>
            <a:endParaRPr lang="en-GB" b="1" dirty="0">
              <a:latin typeface="Georgia"/>
              <a:cs typeface="Georgia"/>
            </a:endParaRPr>
          </a:p>
        </p:txBody>
      </p:sp>
    </p:spTree>
    <p:extLst>
      <p:ext uri="{BB962C8B-B14F-4D97-AF65-F5344CB8AC3E}">
        <p14:creationId xmlns:p14="http://schemas.microsoft.com/office/powerpoint/2010/main" val="1676743941"/>
      </p:ext>
    </p:extLst>
  </p:cSld>
  <p:clrMapOvr>
    <a:masterClrMapping/>
  </p:clrMapOvr>
  <p:timing>
    <p:tnLst>
      <p:par>
        <p:cTn id="1" dur="indefinite" restart="never" nodeType="tmRoot"/>
      </p:par>
    </p:tnLst>
  </p:timing>
</p:sld>
</file>

<file path=ppt/theme/theme1.xml><?xml version="1.0" encoding="utf-8"?>
<a:theme xmlns:a="http://schemas.openxmlformats.org/drawingml/2006/main" name="NARO PP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SharedContentType xmlns="Microsoft.SharePoint.Taxonomy.ContentTypeSync" SourceId="d8dd7c1c-4333-446f-aac1-2085e198f311" ContentTypeId="0x010100B73AEB2BC9FE5343B1F3C335A1578D940A" PreviousValue="false"/>
</file>

<file path=customXml/item3.xml><?xml version="1.0" encoding="utf-8"?>
<ct:contentTypeSchema xmlns:ct="http://schemas.microsoft.com/office/2006/metadata/contentType" xmlns:ma="http://schemas.microsoft.com/office/2006/metadata/properties/metaAttributes" ct:_="" ma:_="" ma:contentTypeName="CABI Document" ma:contentTypeID="0x010100B73AEB2BC9FE5343B1F3C335A1578D940A000F49FD40320F5044943BBC9893338162" ma:contentTypeVersion="4" ma:contentTypeDescription="" ma:contentTypeScope="" ma:versionID="67b10446555de7413b5f93f9b6439e20">
  <xsd:schema xmlns:xsd="http://www.w3.org/2001/XMLSchema" xmlns:xs="http://www.w3.org/2001/XMLSchema" xmlns:p="http://schemas.microsoft.com/office/2006/metadata/properties" xmlns:ns2="d07fce95-64a3-45e0-8e78-c550b935440d" targetNamespace="http://schemas.microsoft.com/office/2006/metadata/properties" ma:root="true" ma:fieldsID="450b4e59a71d0f4e8b807d5a3bd36074" ns2:_="">
    <xsd:import namespace="d07fce95-64a3-45e0-8e78-c550b935440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7fce95-64a3-45e0-8e78-c550b935440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dlc_DocId xmlns="d07fce95-64a3-45e0-8e78-c550b935440d">CABICORP-90-243</_dlc_DocId>
    <_dlc_DocIdUrl xmlns="d07fce95-64a3-45e0-8e78-c550b935440d">
      <Url>http://teams.cabi.org/function/Corporate/cabi_membership/_layouts/DocIdRedir.aspx?ID=CABICORP-90-243</Url>
      <Description>CABICORP-90-243</Description>
    </_dlc_DocIdUrl>
  </documentManagement>
</p:properties>
</file>

<file path=customXml/itemProps1.xml><?xml version="1.0" encoding="utf-8"?>
<ds:datastoreItem xmlns:ds="http://schemas.openxmlformats.org/officeDocument/2006/customXml" ds:itemID="{5638F910-8CE7-435C-B85C-7533B8069275}"/>
</file>

<file path=customXml/itemProps2.xml><?xml version="1.0" encoding="utf-8"?>
<ds:datastoreItem xmlns:ds="http://schemas.openxmlformats.org/officeDocument/2006/customXml" ds:itemID="{D86820F6-F633-4EEE-9F56-25A3FC228A8E}"/>
</file>

<file path=customXml/itemProps3.xml><?xml version="1.0" encoding="utf-8"?>
<ds:datastoreItem xmlns:ds="http://schemas.openxmlformats.org/officeDocument/2006/customXml" ds:itemID="{C49E8C4D-9243-4099-ADD5-BCFA017EB2C6}"/>
</file>

<file path=customXml/itemProps4.xml><?xml version="1.0" encoding="utf-8"?>
<ds:datastoreItem xmlns:ds="http://schemas.openxmlformats.org/officeDocument/2006/customXml" ds:itemID="{318E3AD7-E5D9-4CF7-B709-4E70E51B12B2}"/>
</file>

<file path=customXml/itemProps5.xml><?xml version="1.0" encoding="utf-8"?>
<ds:datastoreItem xmlns:ds="http://schemas.openxmlformats.org/officeDocument/2006/customXml" ds:itemID="{B6C51F84-166A-4D21-9B10-548D4FAE4A27}"/>
</file>

<file path=docProps/app.xml><?xml version="1.0" encoding="utf-8"?>
<Properties xmlns="http://schemas.openxmlformats.org/officeDocument/2006/extended-properties" xmlns:vt="http://schemas.openxmlformats.org/officeDocument/2006/docPropsVTypes">
  <Template/>
  <TotalTime>7635</TotalTime>
  <Words>1129</Words>
  <Application>Microsoft Office PowerPoint</Application>
  <PresentationFormat>On-screen Show (4:3)</PresentationFormat>
  <Paragraphs>115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NARO PPT</vt:lpstr>
      <vt:lpstr>CABI-NARO PARTNERSHIP FOR DEVELOPMENT</vt:lpstr>
      <vt:lpstr>Introduction</vt:lpstr>
      <vt:lpstr>PowerPoint Presentation</vt:lpstr>
      <vt:lpstr>CABI-NARO PARTNERSHIPS</vt:lpstr>
      <vt:lpstr>Erudite Information Access</vt:lpstr>
      <vt:lpstr>Information Dissemination</vt:lpstr>
      <vt:lpstr>Invasive Alien Species Project</vt:lpstr>
      <vt:lpstr>PowerPoint Presentation</vt:lpstr>
      <vt:lpstr>PowerPoint Presentation</vt:lpstr>
      <vt:lpstr>Plant Health Clinics (PlantWise)</vt:lpstr>
      <vt:lpstr>PowerPoint Presentation</vt:lpstr>
      <vt:lpstr>Benefits from CABI Membership</vt:lpstr>
      <vt:lpstr>PowerPoint Presentation</vt:lpstr>
      <vt:lpstr>What Uganda Needs: Future scenarios</vt:lpstr>
      <vt:lpstr>PowerPoint Presentation</vt:lpstr>
      <vt:lpstr>PowerPoint Presentation</vt:lpstr>
    </vt:vector>
  </TitlesOfParts>
  <Company>Kawanda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Ambrose  Agona</dc:creator>
  <cp:lastModifiedBy>Peace Tusasirwe</cp:lastModifiedBy>
  <cp:revision>462</cp:revision>
  <cp:lastPrinted>2015-09-13T18:15:56Z</cp:lastPrinted>
  <dcterms:created xsi:type="dcterms:W3CDTF">2014-03-02T10:32:49Z</dcterms:created>
  <dcterms:modified xsi:type="dcterms:W3CDTF">2015-10-13T10:22:15Z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0x010100B73AEB2BC9FE5343B1F3C335A1578D940A000F49FD40320F5044943BBC9893338162</vt:lpwstr>
  </property>
  <property fmtid="{D5CDD505-2E9C-101B-9397-08002B2CF9AE}" pid="3" name="_dlc_DocIdItemGuid">
    <vt:lpwstr>1bfcb424-2f5f-4f21-a344-447fdc98d7dc</vt:lpwstr>
  </property>
</Properties>
</file>