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5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B84D-965D-47A7-B10C-AC00085EB402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09F4-074A-4A62-818C-4657B36B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9F4-074A-4A62-818C-4657B36BD9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6D4A-0BCF-4CB4-A5D9-90A412C7D692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7B03-DDAC-43E1-98E2-87053313047A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94AE-99D2-47AE-A846-9979A5DDB42C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1E89-0F42-4AF7-95B0-5D81AC253947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1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3CF9-EA3C-4545-80F2-24F1A4522742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907-E0E9-499A-A9C2-95B6690D511E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3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72D-94CB-4FF2-8009-8646F6B43BF3}" type="datetime1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7DA-0B63-457F-8E5D-9A676E21B74D}" type="datetime1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48BF-AC62-4D3A-A973-60D0EA961038}" type="datetime1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1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B6D-E27A-47CE-BAB3-1665E9787A29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93B4-70F7-4A2F-9CCD-BF592CB0E4DC}" type="datetime1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3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9744-8311-4633-ACC1-888D4378658A}" type="datetime1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D3F2-ED74-4070-BBED-96B3B8BC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CABI AFRICA MEMBER COUNTRY CONSULTATION </a:t>
            </a:r>
          </a:p>
          <a:p>
            <a:endParaRPr lang="en-US" sz="4800" dirty="0" smtClean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LUSAKA, ZAMBIA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14</a:t>
            </a:r>
            <a:r>
              <a:rPr lang="en-US" sz="4800" baseline="30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TH</a:t>
            </a:r>
            <a:r>
              <a:rPr lang="en-US" sz="4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OCTOBER 2015</a:t>
            </a:r>
          </a:p>
          <a:p>
            <a:endParaRPr lang="en-US" sz="48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30917997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8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533402"/>
            <a:ext cx="3581400" cy="533399"/>
          </a:xfrm>
        </p:spPr>
        <p:txBody>
          <a:bodyPr>
            <a:normAutofit/>
          </a:bodyPr>
          <a:lstStyle/>
          <a:p>
            <a:pPr algn="r"/>
            <a:r>
              <a:rPr lang="en-US" sz="14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001000" cy="48768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NATIONAL PRIORITIES IN AGRIC. &amp; ENVIRONMENT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Nigerian Agricultural Policy Focus 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– Agriculture as a business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Land and agricultural input support  </a:t>
            </a:r>
            <a:endParaRPr 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Agricultural Value Chains development - Priority commodities including cocoa, rice, cassava, sorghum, cotton, maize, livestock and fisheries, etc.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Post harvest and processing, marketing and utilization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Agricultural Research and extension system development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Food and nutrition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Climate Resilient agricultural development 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Agricultural risk sharing and insurance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2888792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2"/>
            <a:ext cx="4191000" cy="533399"/>
          </a:xfrm>
        </p:spPr>
        <p:txBody>
          <a:bodyPr>
            <a:normAutofit/>
          </a:bodyPr>
          <a:lstStyle/>
          <a:p>
            <a:pPr algn="r"/>
            <a:r>
              <a:rPr lang="en-US" sz="14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49530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NATIONAL PRIORITIES IN AGRIC. &amp; ENVIRONMENT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3. </a:t>
            </a:r>
            <a:r>
              <a:rPr lang="en-US" sz="2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Agricultural </a:t>
            </a:r>
            <a:r>
              <a:rPr lang="en-US" sz="2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Research </a:t>
            </a:r>
            <a:r>
              <a:rPr lang="en-US" sz="2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Focus/Priorities: 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Reduce poverty and increase food security by contributing to the establishment of sustainable agricultural growth and development in Nigeria</a:t>
            </a:r>
          </a:p>
          <a:p>
            <a:pPr algn="just"/>
            <a:endParaRPr lang="en-US" sz="22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Development </a:t>
            </a:r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and dissemination of 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demand-driven agricultural technologies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Establishment </a:t>
            </a:r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of 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agricultural knowledge </a:t>
            </a:r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management 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system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Capacity strengthening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Appropriate agricultural </a:t>
            </a:r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policy 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options, markets and competitiveness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Cross-cutting: Environmental sustainability, gender mainstreaming, pro-poor, pro-health, agricultural innovation systems</a:t>
            </a:r>
            <a:endParaRPr 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endParaRPr lang="en-US" sz="2700" dirty="0" smtClean="0">
              <a:solidFill>
                <a:schemeClr val="tx1"/>
              </a:solidFill>
            </a:endParaRPr>
          </a:p>
          <a:p>
            <a:endParaRPr lang="en-US" sz="27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2223675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00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NATIONAL PRIORITIES IN AGRIC. &amp; ENVIRONMENT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Relationship with the priorities of CABI: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2000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CABI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				</a:t>
            </a:r>
            <a:r>
              <a:rPr lang="en-US" sz="2000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</a:t>
            </a:r>
            <a:endPara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Improving food security		-Increase food security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Supporting farmers		-Technologies 							 development and 						 dissemination; Capacity 					  strengthening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Protecting biodiversity		-Sustainable agricultural 					 growth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Providing information		-Knowledge management 					 system</a:t>
            </a:r>
          </a:p>
          <a:p>
            <a:endParaRPr lang="en-US" sz="27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6772199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39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OPPORTUNITIES &amp; MECHANISMS TO FURTHER STRENGTHEN PARTNERSHIP WITH CABI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Areas of CABI’s activities to complement efforts in Nigeria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Providing easy access to plant clinics and diagnostic information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Help Nigerian farmers to improve their crop quality and yield.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‘Good Seed Initiative’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Encouraging higher investment in smallholder farmers 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Combating </a:t>
            </a:r>
            <a:r>
              <a:rPr lang="en-US" sz="18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invasives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and plant pests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Advising on global trade and quarantine issues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Training farmers on the best methods for harvesting and processing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Advising on good agricultural practice and market access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Ensuring farmers benefit from scientific research interventions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Using ICTs to make information available to support farmers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Production of leading agricultural resources</a:t>
            </a:r>
            <a:endParaRPr 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endParaRPr lang="en-US" sz="27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31120415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7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OPPORTUNITIES &amp; MECHANISMS TO FURTHER STRENGTHEN PARTNERSHIP WITH CABI</a:t>
            </a:r>
          </a:p>
          <a:p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Prioritize areas of intervention in the country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Inclusion of more agricultural research institutions in the interventions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Wider circulation of scientific information from CABI in Nigeria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Improving on communication between CABI and 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Complementing national government research &amp; extension initiatives in the country</a:t>
            </a:r>
          </a:p>
          <a:p>
            <a:pPr algn="just"/>
            <a:endParaRPr lang="en-US" sz="27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74910056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2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OPPORTUNITIES &amp; MECHANISMS TO FURTHER STRENGTHEN PARTNERSHIP WITH CABI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It is important for CABI to adequately inform ARCN of its interventions/initiatives in 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This would help in tracking the progress of the interventions</a:t>
            </a:r>
          </a:p>
          <a:p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endParaRPr lang="en-US" sz="27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7038190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6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OVERVIEW OF THE NIGERIAN NATIONAL AGRICULTURAL RESEARCH &amp; EXTENSION SYSTEM</a:t>
            </a:r>
          </a:p>
          <a:p>
            <a:endParaRPr lang="en-U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 has the largest Agricultural Research system in SSA</a:t>
            </a:r>
          </a:p>
          <a:p>
            <a:pPr algn="just"/>
            <a:endParaRPr lang="en-US" sz="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18 National Agric. Research Institutes, NARIs (15 under the aegis of ARCN)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17 Federal Colleges of Agriculture (11 under ARCN)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19 State Colleges of Agriculture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 Universities of Agriculture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47 Faculties of Agriculture in both State and Federal Universities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10 Faculties of Veterinary Medicine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5 International Agricultural Research Centers present in Nigeria </a:t>
            </a:r>
          </a:p>
          <a:p>
            <a:pPr lvl="1" algn="just"/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	(IITA, </a:t>
            </a:r>
            <a:r>
              <a:rPr lang="en-US" sz="21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AfricaRice</a:t>
            </a:r>
            <a:r>
              <a:rPr lang="en-US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ICRISAT, IFPRI and ILRI) </a:t>
            </a:r>
          </a:p>
          <a:p>
            <a:pPr lvl="1" algn="just"/>
            <a:endParaRPr lang="en-US" sz="1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Several Organized Private Sector (OPSs), Non Governmental Organizations (NGOs), Community-Based Organizations (CBOs), Faith-Based Organizations (FBOs)</a:t>
            </a:r>
          </a:p>
          <a:p>
            <a:endParaRPr lang="en-US" sz="2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04062920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3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487680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All NARIs are owned by the FG while each of the 36 states are divided into Extension Zones, Blocks and Cells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Extension Workers &amp; Subject Matter Specialists (SMSs) of the States Agric. Dev. Projects (ADPs) depend on NARIs for most technologies</a:t>
            </a:r>
          </a:p>
          <a:p>
            <a:pPr lvl="1" algn="just"/>
            <a:endParaRPr lang="en-US" sz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 is divided into 5 Ecological Zones; 5 Regional Coordinating Research Institutes oversee the research need and coordinate farming system research activities of each ecological zone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Research-extension linkages are promoted at regional levels through regional research-extension committees and quarterly technological review meetings involving SMSs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National Agric. Extension Research &amp; Liaison Service operates through the </a:t>
            </a:r>
            <a:r>
              <a:rPr lang="en-US" sz="2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Programmes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of each NARI and NAERLS Regional Offices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114093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5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PAST PARTNERSHIP WITH CABI</a:t>
            </a:r>
            <a:endParaRPr lang="en-US" sz="2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sz="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 is one of the founding member of CABI. </a:t>
            </a:r>
          </a:p>
          <a:p>
            <a:pPr algn="l"/>
            <a:endParaRPr lang="en-US" sz="5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 those period, Nigeria has benefited from her partnership with CABI in form of:</a:t>
            </a:r>
          </a:p>
          <a:p>
            <a:pPr algn="l"/>
            <a:endParaRPr lang="en-US" sz="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Expertise in the control of pre- and post-harvest pests of crops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Environmental sustainability through the use of CABI technologies in the country 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Nigerian scientists have benefited from annual capacity development activities of CABI in form of short courses, workshops, seminars, etc.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92541678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5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PRESENT PARTNERSHIP WITH CABI</a:t>
            </a:r>
          </a:p>
          <a:p>
            <a:pPr algn="l"/>
            <a:endParaRPr lang="en-US" sz="2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 recent time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Research organizations in Nigeria have continued to benefit from CABI’s publications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Some project being implemented in Nigeria. These include: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Africa </a:t>
            </a:r>
            <a:r>
              <a: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Soil Health Consortium (ASHC</a:t>
            </a:r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  This brings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together experts in soil health, and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brings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communications expertise and experience of working with farmers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ASHC is being implemented in 5 countries including Nigeria  from June 2015 – June 2019.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8778074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0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PRESENT PARTNERSHIP WITH CABI CONTD.</a:t>
            </a:r>
          </a:p>
          <a:p>
            <a:endParaRPr lang="en-U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Institutionalizing the quality of commercial products: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CABI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working with partners, is supporting increased knowledge and information available to smallholder farmers and decision makers on commercial bio fertilizers and bio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pesticides.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This is in order to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support uptake and use and support regulatory mechanisms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Implemented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6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countries including Nigeria  from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July 2012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–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Dec. 2016.</a:t>
            </a:r>
            <a:endPara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44313946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0010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PRESENT PARTNERSHIP WITH CABI CONTD.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mNutrition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 Addressing hidden hunger through mobile 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messaging.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Helping to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combat the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problem of hidden hunger,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CABI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and its partners in the DFID </a:t>
            </a:r>
            <a:r>
              <a:rPr lang="en-US" sz="20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mNutrition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initiative are developing content for a mobile phone-based messaging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service.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Aimed 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 increasing knowledge of nutrition and health within communities in 14 </a:t>
            </a: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countries, including Nigeria.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project is being implemented from May 2014 – May 2017</a:t>
            </a:r>
            <a:endPara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7158181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14800" y="533402"/>
            <a:ext cx="3581400" cy="533399"/>
          </a:xfrm>
        </p:spPr>
        <p:txBody>
          <a:bodyPr>
            <a:normAutofit/>
          </a:bodyPr>
          <a:lstStyle/>
          <a:p>
            <a:pPr algn="r"/>
            <a:r>
              <a:rPr lang="en-US" sz="14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9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0010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PRESENT PARTNERSHIP WITH CABI CONTD.</a:t>
            </a:r>
          </a:p>
          <a:p>
            <a:endParaRPr lang="en-US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CABI’s Direct2Farm mobile enabled information service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Provides agro-advisory services across India and Africa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Compliments existing field-based extension services operated by governments and private industry</a:t>
            </a:r>
          </a:p>
          <a:p>
            <a:pPr marL="800100" lvl="1" indent="-342900" algn="l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 is among the countries to participate in the second phase</a:t>
            </a:r>
            <a:endPara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53423276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14800" y="533402"/>
            <a:ext cx="3581400" cy="533399"/>
          </a:xfrm>
        </p:spPr>
        <p:txBody>
          <a:bodyPr>
            <a:normAutofit/>
          </a:bodyPr>
          <a:lstStyle/>
          <a:p>
            <a:pPr algn="r"/>
            <a:r>
              <a:rPr lang="en-US" sz="14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3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01000" cy="48768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NATIONAL PRIORITIES IN AGRICULTURE &amp; ENVIRONMENT</a:t>
            </a:r>
          </a:p>
          <a:p>
            <a:endParaRPr lang="en-US" sz="27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1. </a:t>
            </a:r>
            <a:r>
              <a:rPr lang="en-US" sz="27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Nigeria’s Environmental Priority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Reduce </a:t>
            </a:r>
            <a:r>
              <a: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Nigeria's vulnerability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to the negative impacts of climate change through </a:t>
            </a:r>
            <a:r>
              <a: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minimizing risk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improving local and national adaptive capacity and resilience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leveraging new opportunities</a:t>
            </a:r>
            <a:r>
              <a:rPr lang="en-US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and facilitating </a:t>
            </a:r>
            <a:r>
              <a: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collaboration with the global </a:t>
            </a:r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community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19575288"/>
              </p:ext>
            </p:extLst>
          </p:nvPr>
        </p:nvGraphicFramePr>
        <p:xfrm>
          <a:off x="471489" y="152400"/>
          <a:ext cx="11287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orelDRAW" r:id="rId4" imgW="816538" imgH="752316" progId="">
                  <p:embed/>
                </p:oleObj>
              </mc:Choice>
              <mc:Fallback>
                <p:oleObj name="CorelDRAW" r:id="rId4" imgW="816538" imgH="75231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" y="152400"/>
                        <a:ext cx="11287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15379" t="34590" r="67958" b="44124"/>
          <a:stretch>
            <a:fillRect/>
          </a:stretch>
        </p:blipFill>
        <p:spPr bwMode="auto">
          <a:xfrm>
            <a:off x="7696200" y="152401"/>
            <a:ext cx="1099404" cy="914400"/>
          </a:xfrm>
          <a:prstGeom prst="roundRect">
            <a:avLst>
              <a:gd name="adj" fmla="val 59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533402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AGRICULTURAL RESEARCH COUNCIL OF NIGERIA</a:t>
            </a:r>
            <a:endParaRPr lang="en-US" sz="1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D3F2-ED74-4070-BBED-96B3B8BC68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7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F49FD40320F5044943BBC9893338162" ma:contentTypeVersion="4" ma:contentTypeDescription="" ma:contentTypeScope="" ma:versionID="67b10446555de7413b5f93f9b6439e20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450b4e59a71d0f4e8b807d5a3bd36074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CABICORP-90-244</_dlc_DocId>
    <_dlc_DocIdUrl xmlns="d07fce95-64a3-45e0-8e78-c550b935440d">
      <Url>http://teams.cabi.org/function/Corporate/cabi_membership/_layouts/DocIdRedir.aspx?ID=CABICORP-90-244</Url>
      <Description>CABICORP-90-244</Description>
    </_dlc_DocIdUrl>
  </documentManagement>
</p:properties>
</file>

<file path=customXml/itemProps1.xml><?xml version="1.0" encoding="utf-8"?>
<ds:datastoreItem xmlns:ds="http://schemas.openxmlformats.org/officeDocument/2006/customXml" ds:itemID="{BCFF9B71-BC56-4D4D-A49B-DCE92A483E2B}"/>
</file>

<file path=customXml/itemProps2.xml><?xml version="1.0" encoding="utf-8"?>
<ds:datastoreItem xmlns:ds="http://schemas.openxmlformats.org/officeDocument/2006/customXml" ds:itemID="{20D03315-E0E4-411A-8904-A4235DA96872}"/>
</file>

<file path=customXml/itemProps3.xml><?xml version="1.0" encoding="utf-8"?>
<ds:datastoreItem xmlns:ds="http://schemas.openxmlformats.org/officeDocument/2006/customXml" ds:itemID="{E3995B42-BBBE-4C73-BED6-EDC88B501FE9}"/>
</file>

<file path=customXml/itemProps4.xml><?xml version="1.0" encoding="utf-8"?>
<ds:datastoreItem xmlns:ds="http://schemas.openxmlformats.org/officeDocument/2006/customXml" ds:itemID="{0D21DA11-ADC3-4AD6-BD9D-80926DF92C4C}"/>
</file>

<file path=customXml/itemProps5.xml><?xml version="1.0" encoding="utf-8"?>
<ds:datastoreItem xmlns:ds="http://schemas.openxmlformats.org/officeDocument/2006/customXml" ds:itemID="{15561D70-CE55-4FCD-9C59-E77DBD038D34}"/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980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AGRICULTURAL RESEARCH COUNCIL OF NIGERIA</vt:lpstr>
      <vt:lpstr>AGRICULTURAL RESEARCH COUNCIL OF NIGERIA</vt:lpstr>
      <vt:lpstr>PowerPoint Presentation</vt:lpstr>
      <vt:lpstr>AGRICULTURAL RESEARCH COUNCIL OF NIGERIA</vt:lpstr>
      <vt:lpstr>AGRICULTURAL RESEARCH COUNCIL OF NIGERIA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RESEARCH COUNCIL OF NIGERIA</dc:title>
  <dc:creator>EKONG</dc:creator>
  <cp:lastModifiedBy>Peace Tusasirwe</cp:lastModifiedBy>
  <cp:revision>29</cp:revision>
  <dcterms:created xsi:type="dcterms:W3CDTF">2015-09-29T16:44:53Z</dcterms:created>
  <dcterms:modified xsi:type="dcterms:W3CDTF">2015-10-13T10:23:49Z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0x010100B73AEB2BC9FE5343B1F3C335A1578D940A000F49FD40320F5044943BBC9893338162</vt:lpwstr>
  </property>
  <property fmtid="{D5CDD505-2E9C-101B-9397-08002B2CF9AE}" pid="3" name="_dlc_DocIdItemGuid">
    <vt:lpwstr>2be0c34a-4417-4cbf-91a6-dc890f0595e7</vt:lpwstr>
  </property>
</Properties>
</file>