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64" r:id="rId8"/>
    <p:sldId id="260" r:id="rId9"/>
    <p:sldId id="258" r:id="rId10"/>
    <p:sldId id="262" r:id="rId11"/>
    <p:sldId id="263" r:id="rId12"/>
    <p:sldId id="259" r:id="rId13"/>
    <p:sldId id="261" r:id="rId14"/>
    <p:sldId id="257" r:id="rId15"/>
    <p:sldId id="265" r:id="rId1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F94B3B-5A27-4C78-804C-798E92F37B8C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BFA1E-44AB-40FE-B909-0C75BBCFEEE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6EDDA-2F5A-4D86-BB46-2DE39A4809E7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64D6C-8EA8-4603-8191-6DE3E4DB57F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51003-9F20-477F-A7C7-76A66EA8CE34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583DD-CA3B-4C34-B112-4CA98D6E942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1ABA6-909B-4636-A128-424759CA5615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30E847-B40E-4191-834D-5F04C789F35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32AB29-78CA-4C1F-A401-BA3BAD5602A8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41E20-C1A5-4189-9A1B-78E0215F8F1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CC43B-4C62-4196-A814-9FA9EC416AD2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713A4-A6C1-4BD5-9D84-ECD10929CB8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CF2DC-C942-4A2D-80AE-554AFD18AF7C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3B7031-FB43-4C99-ABF5-1A31F170D98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5DC2F-F165-4ADB-A361-1B20199F271E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ECA26-ADFC-4AB2-B0D4-F84ACC6D8B3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154B3-E50F-4735-88C2-FB880D0BADCA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B9B4A-AD68-4DB4-84AE-6A28735C00D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F358C-FEDB-45A3-8E7C-50CF61098CE4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0B5CE-BEAC-48E1-B1AD-06B12DD9C15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D63B3-2071-4AEA-BCDA-04BDA0852FA9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AB9B7-8323-4BE8-9C08-2EF0371E0CD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B82C0C5-AB04-416D-8C70-6C2423E94CEA}" type="datetimeFigureOut">
              <a:rPr lang="fr-FR"/>
              <a:pPr>
                <a:defRPr/>
              </a:pPr>
              <a:t>08/10/2015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C16C8B8-5F2E-4319-A6A2-C11B7857698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mu/url?sa=i&amp;rct=j&amp;q=&amp;esrc=s&amp;source=images&amp;cd=&amp;cad=rja&amp;uact=8&amp;ved=0CAcQjRxqFQoTCMLY-sDgoMgCFYHWFAodLq8A0w&amp;url=http://www.mauritius-islander.com/pamplemousses_botanical_gardens.htm&amp;psig=AFQjCNHFOk6htTqDHCHeAycsACD4qJa5zg&amp;ust=1443770846585433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mu/url?sa=i&amp;rct=j&amp;q=&amp;esrc=s&amp;source=images&amp;cd=&amp;cad=rja&amp;uact=8&amp;ved=0CAcQjRxqFQoTCNvezu_foMgCFUVcFAodmPcKGg&amp;url=http://primotravel.co.uk/top-five-attractions-in-mauritius/&amp;psig=AFQjCNHFOk6htTqDHCHeAycsACD4qJa5zg&amp;ust=144377084658543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/>
          <a:lstStyle/>
          <a:p>
            <a:r>
              <a:rPr lang="en-US" smtClean="0"/>
              <a:t>CABI African Member Country Consultation</a:t>
            </a:r>
            <a:endParaRPr lang="fr-FR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1150" y="2057400"/>
            <a:ext cx="6400800" cy="20574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err="1" smtClean="0"/>
              <a:t>Mr</a:t>
            </a:r>
            <a:r>
              <a:rPr lang="en-US" dirty="0" smtClean="0"/>
              <a:t> V </a:t>
            </a:r>
            <a:r>
              <a:rPr lang="en-US" dirty="0" err="1" smtClean="0"/>
              <a:t>Punchoo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Chief Agricultural Officer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Agricultural Services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Ministry of Agro Industry and Food Security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dirty="0" smtClean="0"/>
              <a:t>Republic of Mauritius</a:t>
            </a:r>
            <a:endParaRPr lang="fr-FR" dirty="0"/>
          </a:p>
        </p:txBody>
      </p:sp>
      <p:pic>
        <p:nvPicPr>
          <p:cNvPr id="13315" name="Picture 2" descr="http://www.mauritius-islander.com/Pamplemousses_Garden_3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4114800"/>
            <a:ext cx="3333750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4724400"/>
            <a:ext cx="8229600" cy="1143000"/>
          </a:xfrm>
        </p:spPr>
        <p:txBody>
          <a:bodyPr/>
          <a:lstStyle/>
          <a:p>
            <a:r>
              <a:rPr lang="en-US" smtClean="0"/>
              <a:t>Thank you all for your attention</a:t>
            </a:r>
            <a:endParaRPr lang="fr-FR" smtClean="0"/>
          </a:p>
        </p:txBody>
      </p:sp>
      <p:pic>
        <p:nvPicPr>
          <p:cNvPr id="22530" name="Picture 4" descr="http://primotravel.co.uk/wp-content/uploads/2013/04/Mauritiu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782638"/>
            <a:ext cx="56292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Mauritian Government Policy</a:t>
            </a:r>
            <a:endParaRPr lang="fr-FR" smtClean="0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To ensure food security</a:t>
            </a:r>
          </a:p>
          <a:p>
            <a:r>
              <a:rPr lang="en-US" smtClean="0"/>
              <a:t>50% of local agricultural produce organic by 2020</a:t>
            </a:r>
          </a:p>
          <a:p>
            <a:r>
              <a:rPr lang="en-US" smtClean="0"/>
              <a:t>Use of environment friendly techniques for crop protection</a:t>
            </a:r>
          </a:p>
          <a:p>
            <a:endParaRPr lang="en-US" smtClean="0"/>
          </a:p>
          <a:p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Biological control of the cypress aphid,</a:t>
            </a:r>
            <a:br>
              <a:rPr lang="en-US" dirty="0" smtClean="0"/>
            </a:br>
            <a:r>
              <a:rPr lang="en-US" i="1" dirty="0" err="1" smtClean="0"/>
              <a:t>Cinara</a:t>
            </a:r>
            <a:r>
              <a:rPr lang="en-US" i="1" dirty="0" smtClean="0"/>
              <a:t> </a:t>
            </a:r>
            <a:r>
              <a:rPr lang="en-US" i="1" dirty="0" err="1" smtClean="0"/>
              <a:t>cupressivora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3434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In January 1999, the cypress aphid, </a:t>
            </a:r>
            <a:r>
              <a:rPr lang="en-US" i="1" dirty="0" err="1"/>
              <a:t>Cinara</a:t>
            </a:r>
            <a:r>
              <a:rPr lang="en-US" i="1" dirty="0"/>
              <a:t> </a:t>
            </a:r>
            <a:r>
              <a:rPr lang="en-US" i="1" dirty="0" err="1"/>
              <a:t>cupressivora</a:t>
            </a:r>
            <a:r>
              <a:rPr lang="en-US" dirty="0"/>
              <a:t>, was detected </a:t>
            </a:r>
            <a:r>
              <a:rPr lang="en-US" dirty="0" smtClean="0"/>
              <a:t>in </a:t>
            </a:r>
            <a:r>
              <a:rPr lang="en-US" dirty="0"/>
              <a:t>Mauritius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A major pest of cypress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i="1" dirty="0" err="1" smtClean="0"/>
              <a:t>Pauesia</a:t>
            </a:r>
            <a:r>
              <a:rPr lang="en-US" i="1" dirty="0" smtClean="0"/>
              <a:t> </a:t>
            </a:r>
            <a:r>
              <a:rPr lang="en-US" i="1" dirty="0" err="1" smtClean="0"/>
              <a:t>juniperorum</a:t>
            </a:r>
            <a:r>
              <a:rPr lang="en-US" i="1" dirty="0" smtClean="0"/>
              <a:t> </a:t>
            </a:r>
            <a:r>
              <a:rPr lang="en-US" dirty="0" smtClean="0"/>
              <a:t>introduced from KEFRI, Kenya Forestry </a:t>
            </a:r>
            <a:r>
              <a:rPr lang="en-US" smtClean="0"/>
              <a:t>Research Institute </a:t>
            </a:r>
            <a:r>
              <a:rPr lang="en-US" dirty="0" smtClean="0"/>
              <a:t>in 2001 with the support of CABI</a:t>
            </a:r>
            <a:endParaRPr lang="fr-FR" i="1" dirty="0"/>
          </a:p>
        </p:txBody>
      </p:sp>
      <p:pic>
        <p:nvPicPr>
          <p:cNvPr id="15363" name="Picture 2" descr="http://agriculture.govmu.org/English/PublishingImages/ENTOMOLOGY/Cypress%20aphi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905000"/>
            <a:ext cx="379095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Request for microbial identification</a:t>
            </a:r>
            <a:endParaRPr lang="fr-FR" smtClean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Microbial identification of enterobacteria (including symbiotic ones) found in the gut of fruit flies </a:t>
            </a:r>
          </a:p>
          <a:p>
            <a:r>
              <a:rPr lang="en-US" smtClean="0"/>
              <a:t>Capacity building for the identification of viruses in honey bees</a:t>
            </a:r>
          </a:p>
          <a:p>
            <a:endParaRPr lang="fr-F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Quarantine pests</a:t>
            </a:r>
            <a:endParaRPr lang="fr-FR" smtClean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tomato leaf miner, </a:t>
            </a:r>
            <a:r>
              <a:rPr lang="en-US" i="1" smtClean="0"/>
              <a:t>Tuta absoluta </a:t>
            </a:r>
            <a:r>
              <a:rPr lang="en-US" smtClean="0"/>
              <a:t>is present in the African continent and it has now reached Comoros Island.</a:t>
            </a:r>
          </a:p>
          <a:p>
            <a:r>
              <a:rPr lang="en-US" smtClean="0"/>
              <a:t>This pest has not been recorded in Mauritius</a:t>
            </a:r>
          </a:p>
          <a:p>
            <a:r>
              <a:rPr lang="en-US" smtClean="0"/>
              <a:t>Support for the preparation of a preparedness action plan for the eradication of the tomato leaf miner (if it is introduced) is being requested.</a:t>
            </a:r>
            <a:endParaRPr lang="fr-F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Banana Freckle Disease</a:t>
            </a:r>
            <a:endParaRPr lang="fr-FR" smtClean="0"/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The banana freckle disease has been detected in Mauritius.</a:t>
            </a:r>
          </a:p>
          <a:p>
            <a:r>
              <a:rPr lang="en-US" smtClean="0"/>
              <a:t>This devastating disease has severely affected banana production in Mauritius.</a:t>
            </a:r>
          </a:p>
          <a:p>
            <a:r>
              <a:rPr lang="en-US" smtClean="0"/>
              <a:t>The support of CABI is being requested to carry out a feasibility study for the eradication of this disease from Mauritius.</a:t>
            </a:r>
            <a:endParaRPr lang="fr-F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Training on molecular identification of pests and diseases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Agricultural crops are damaged by pests and diseases.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Crop </a:t>
            </a:r>
            <a:r>
              <a:rPr lang="en-US" dirty="0"/>
              <a:t>losses </a:t>
            </a:r>
            <a:r>
              <a:rPr lang="en-US" dirty="0" smtClean="0"/>
              <a:t>can be </a:t>
            </a:r>
            <a:r>
              <a:rPr lang="en-US" dirty="0"/>
              <a:t>minimized and specific treatments can be tailored to combat specific pathogens if plant diseases </a:t>
            </a:r>
            <a:r>
              <a:rPr lang="en-US" dirty="0" smtClean="0"/>
              <a:t>are correctly </a:t>
            </a:r>
            <a:r>
              <a:rPr lang="en-US" dirty="0"/>
              <a:t>diagnosed and identified early. </a:t>
            </a:r>
            <a:endParaRPr lang="en-US" dirty="0" smtClean="0"/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The traditional method of identifying plant pathogens is through visual examination</a:t>
            </a:r>
            <a:r>
              <a:rPr lang="en-US" dirty="0" smtClean="0"/>
              <a:t>. Identification is done after the pest has already caused severe damage to the crop.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Capacity building in the field of molecular identification of plant pests and diseases would enable early identification. 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Appropriate control measure is applied at an early stage of pest status. Pest damage is </a:t>
            </a:r>
            <a:r>
              <a:rPr lang="en-US" dirty="0" err="1" smtClean="0"/>
              <a:t>minimised</a:t>
            </a:r>
            <a:r>
              <a:rPr lang="en-US" dirty="0" smtClean="0"/>
              <a:t>.</a:t>
            </a: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 of biological agents</a:t>
            </a:r>
            <a:endParaRPr lang="fr-FR" smtClean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Support is requested for the introduction of biological agents for the control of white flies (</a:t>
            </a:r>
            <a:r>
              <a:rPr lang="en-US" i="1" smtClean="0"/>
              <a:t>Bemisia tabaci</a:t>
            </a:r>
            <a:r>
              <a:rPr lang="en-US" smtClean="0"/>
              <a:t>) and the hopper attacking okra.</a:t>
            </a:r>
            <a:endParaRPr lang="fr-FR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Access to scientific papers and other scientific publications</a:t>
            </a:r>
            <a:endParaRPr lang="fr-FR" dirty="0"/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Free access to scientific papers and other scientific publications is desirable.</a:t>
            </a:r>
          </a:p>
          <a:p>
            <a:r>
              <a:rPr lang="en-US" smtClean="0"/>
              <a:t>This will help us to boost our knowledge</a:t>
            </a:r>
          </a:p>
          <a:p>
            <a:r>
              <a:rPr lang="en-US" smtClean="0"/>
              <a:t>Better implement and monitor projects (biological control of pests, combating invasive species, ..)</a:t>
            </a: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ABI Document" ma:contentTypeID="0x010100B73AEB2BC9FE5343B1F3C335A1578D940A000F49FD40320F5044943BBC9893338162" ma:contentTypeVersion="4" ma:contentTypeDescription="" ma:contentTypeScope="" ma:versionID="67b10446555de7413b5f93f9b6439e20">
  <xsd:schema xmlns:xsd="http://www.w3.org/2001/XMLSchema" xmlns:xs="http://www.w3.org/2001/XMLSchema" xmlns:p="http://schemas.microsoft.com/office/2006/metadata/properties" xmlns:ns2="d07fce95-64a3-45e0-8e78-c550b935440d" targetNamespace="http://schemas.microsoft.com/office/2006/metadata/properties" ma:root="true" ma:fieldsID="450b4e59a71d0f4e8b807d5a3bd36074" ns2:_="">
    <xsd:import namespace="d07fce95-64a3-45e0-8e78-c550b935440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7fce95-64a3-45e0-8e78-c550b93544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d8dd7c1c-4333-446f-aac1-2085e198f311" ContentTypeId="0x010100B73AEB2BC9FE5343B1F3C335A1578D940A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07fce95-64a3-45e0-8e78-c550b935440d">CABICORP-90-228</_dlc_DocId>
    <_dlc_DocIdUrl xmlns="d07fce95-64a3-45e0-8e78-c550b935440d">
      <Url>http://teams.cabi.org/function/Corporate/cabi_membership/_layouts/DocIdRedir.aspx?ID=CABICORP-90-228</Url>
      <Description>CABICORP-90-228</Description>
    </_dlc_DocIdUrl>
  </documentManagement>
</p:properties>
</file>

<file path=customXml/itemProps1.xml><?xml version="1.0" encoding="utf-8"?>
<ds:datastoreItem xmlns:ds="http://schemas.openxmlformats.org/officeDocument/2006/customXml" ds:itemID="{1373FD8D-E65C-4FF0-80AA-081E0E6B913E}"/>
</file>

<file path=customXml/itemProps2.xml><?xml version="1.0" encoding="utf-8"?>
<ds:datastoreItem xmlns:ds="http://schemas.openxmlformats.org/officeDocument/2006/customXml" ds:itemID="{6201D32A-12BA-4164-B104-AAB3977126FB}"/>
</file>

<file path=customXml/itemProps3.xml><?xml version="1.0" encoding="utf-8"?>
<ds:datastoreItem xmlns:ds="http://schemas.openxmlformats.org/officeDocument/2006/customXml" ds:itemID="{9BE9D098-FFAD-4037-B135-553C1BB6367B}"/>
</file>

<file path=customXml/itemProps4.xml><?xml version="1.0" encoding="utf-8"?>
<ds:datastoreItem xmlns:ds="http://schemas.openxmlformats.org/officeDocument/2006/customXml" ds:itemID="{E0986117-99CE-4FBA-8B94-4506E8BDBF19}"/>
</file>

<file path=customXml/itemProps5.xml><?xml version="1.0" encoding="utf-8"?>
<ds:datastoreItem xmlns:ds="http://schemas.openxmlformats.org/officeDocument/2006/customXml" ds:itemID="{4413240D-E794-458F-A510-1629A43B0C5F}"/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410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CABI African Member Country Consultation</vt:lpstr>
      <vt:lpstr>Mauritian Government Policy</vt:lpstr>
      <vt:lpstr>Biological control of the cypress aphid, Cinara cupressivora</vt:lpstr>
      <vt:lpstr>Request for microbial identification</vt:lpstr>
      <vt:lpstr>Quarantine pests</vt:lpstr>
      <vt:lpstr>Banana Freckle Disease</vt:lpstr>
      <vt:lpstr>Training on molecular identification of pests and diseases</vt:lpstr>
      <vt:lpstr>Introduction of biological agents</vt:lpstr>
      <vt:lpstr>Access to scientific papers and other scientific publications</vt:lpstr>
      <vt:lpstr>Thank you all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</dc:title>
  <dc:creator>Sookar</dc:creator>
  <cp:lastModifiedBy>Qiaoqiao Zhang</cp:lastModifiedBy>
  <cp:revision>20</cp:revision>
  <dcterms:created xsi:type="dcterms:W3CDTF">2015-09-28T03:50:45Z</dcterms:created>
  <dcterms:modified xsi:type="dcterms:W3CDTF">2015-10-08T08:41:52Z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0x010100B73AEB2BC9FE5343B1F3C335A1578D940A000F49FD40320F5044943BBC9893338162</vt:lpwstr>
  </property>
  <property fmtid="{D5CDD505-2E9C-101B-9397-08002B2CF9AE}" pid="3" name="_dlc_DocIdItemGuid">
    <vt:lpwstr>28aaddc7-0904-462c-a853-a4b713929f31</vt:lpwstr>
  </property>
</Properties>
</file>