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6"/>
  </p:sldMasterIdLst>
  <p:notesMasterIdLst>
    <p:notesMasterId r:id="rId27"/>
  </p:notesMasterIdLst>
  <p:handoutMasterIdLst>
    <p:handoutMasterId r:id="rId28"/>
  </p:handoutMasterIdLst>
  <p:sldIdLst>
    <p:sldId id="287" r:id="rId7"/>
    <p:sldId id="337" r:id="rId8"/>
    <p:sldId id="339" r:id="rId9"/>
    <p:sldId id="344" r:id="rId10"/>
    <p:sldId id="343" r:id="rId11"/>
    <p:sldId id="329" r:id="rId12"/>
    <p:sldId id="290" r:id="rId13"/>
    <p:sldId id="306" r:id="rId14"/>
    <p:sldId id="302" r:id="rId15"/>
    <p:sldId id="315" r:id="rId16"/>
    <p:sldId id="309" r:id="rId17"/>
    <p:sldId id="317" r:id="rId18"/>
    <p:sldId id="330" r:id="rId19"/>
    <p:sldId id="345" r:id="rId20"/>
    <p:sldId id="319" r:id="rId21"/>
    <p:sldId id="321" r:id="rId22"/>
    <p:sldId id="323" r:id="rId23"/>
    <p:sldId id="326" r:id="rId24"/>
    <p:sldId id="332" r:id="rId25"/>
    <p:sldId id="295" r:id="rId26"/>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000000"/>
    <a:srgbClr val="6FB72B"/>
    <a:srgbClr val="78BE20"/>
    <a:srgbClr val="7BC143"/>
    <a:srgbClr val="77933C"/>
    <a:srgbClr val="93B64E"/>
    <a:srgbClr val="FFFFFF"/>
    <a:srgbClr val="41963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74962" autoAdjust="0"/>
  </p:normalViewPr>
  <p:slideViewPr>
    <p:cSldViewPr snapToObjects="1">
      <p:cViewPr>
        <p:scale>
          <a:sx n="59" d="100"/>
          <a:sy n="59" d="100"/>
        </p:scale>
        <p:origin x="-1118" y="144"/>
      </p:cViewPr>
      <p:guideLst>
        <p:guide orient="horz" pos="2160"/>
        <p:guide pos="2880"/>
      </p:guideLst>
    </p:cSldViewPr>
  </p:slideViewPr>
  <p:outlineViewPr>
    <p:cViewPr>
      <p:scale>
        <a:sx n="33" d="100"/>
        <a:sy n="33" d="100"/>
      </p:scale>
      <p:origin x="0" y="11022"/>
    </p:cViewPr>
  </p:outlineViewPr>
  <p:notesTextViewPr>
    <p:cViewPr>
      <p:scale>
        <a:sx n="1" d="1"/>
        <a:sy n="1" d="1"/>
      </p:scale>
      <p:origin x="0" y="0"/>
    </p:cViewPr>
  </p:notesTextViewPr>
  <p:sorterViewPr>
    <p:cViewPr>
      <p:scale>
        <a:sx n="100" d="100"/>
        <a:sy n="100" d="100"/>
      </p:scale>
      <p:origin x="0" y="3360"/>
    </p:cViewPr>
  </p:sorterViewPr>
  <p:notesViewPr>
    <p:cSldViewPr snapToObjects="1">
      <p:cViewPr varScale="1">
        <p:scale>
          <a:sx n="46" d="100"/>
          <a:sy n="46" d="100"/>
        </p:scale>
        <p:origin x="-2352" y="-101"/>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058" cy="496277"/>
          </a:xfrm>
          <a:prstGeom prst="rect">
            <a:avLst/>
          </a:prstGeom>
        </p:spPr>
        <p:txBody>
          <a:bodyPr vert="horz" lIns="62980" tIns="31490" rIns="62980" bIns="31490" rtlCol="0"/>
          <a:lstStyle>
            <a:lvl1pPr algn="l">
              <a:defRPr sz="800"/>
            </a:lvl1pPr>
          </a:lstStyle>
          <a:p>
            <a:endParaRPr lang="en-GB"/>
          </a:p>
        </p:txBody>
      </p:sp>
      <p:sp>
        <p:nvSpPr>
          <p:cNvPr id="3" name="Date Placeholder 2"/>
          <p:cNvSpPr>
            <a:spLocks noGrp="1"/>
          </p:cNvSpPr>
          <p:nvPr>
            <p:ph type="dt" sz="quarter" idx="1"/>
          </p:nvPr>
        </p:nvSpPr>
        <p:spPr>
          <a:xfrm>
            <a:off x="3850531" y="0"/>
            <a:ext cx="2946058" cy="496277"/>
          </a:xfrm>
          <a:prstGeom prst="rect">
            <a:avLst/>
          </a:prstGeom>
        </p:spPr>
        <p:txBody>
          <a:bodyPr vert="horz" lIns="62980" tIns="31490" rIns="62980" bIns="31490" rtlCol="0"/>
          <a:lstStyle>
            <a:lvl1pPr algn="r">
              <a:defRPr sz="800"/>
            </a:lvl1pPr>
          </a:lstStyle>
          <a:p>
            <a:fld id="{A0F2F776-CAC3-4CDA-A06D-E9B2C6DE932E}" type="datetimeFigureOut">
              <a:rPr lang="en-GB" smtClean="0"/>
              <a:t>09/10/2015</a:t>
            </a:fld>
            <a:endParaRPr lang="en-GB"/>
          </a:p>
        </p:txBody>
      </p:sp>
      <p:sp>
        <p:nvSpPr>
          <p:cNvPr id="4" name="Footer Placeholder 3"/>
          <p:cNvSpPr>
            <a:spLocks noGrp="1"/>
          </p:cNvSpPr>
          <p:nvPr>
            <p:ph type="ftr" sz="quarter" idx="2"/>
          </p:nvPr>
        </p:nvSpPr>
        <p:spPr>
          <a:xfrm>
            <a:off x="1" y="9428165"/>
            <a:ext cx="2946058" cy="496277"/>
          </a:xfrm>
          <a:prstGeom prst="rect">
            <a:avLst/>
          </a:prstGeom>
        </p:spPr>
        <p:txBody>
          <a:bodyPr vert="horz" lIns="62980" tIns="31490" rIns="62980" bIns="31490" rtlCol="0" anchor="b"/>
          <a:lstStyle>
            <a:lvl1pPr algn="l">
              <a:defRPr sz="800"/>
            </a:lvl1pPr>
          </a:lstStyle>
          <a:p>
            <a:endParaRPr lang="en-GB"/>
          </a:p>
        </p:txBody>
      </p:sp>
      <p:sp>
        <p:nvSpPr>
          <p:cNvPr id="5" name="Slide Number Placeholder 4"/>
          <p:cNvSpPr>
            <a:spLocks noGrp="1"/>
          </p:cNvSpPr>
          <p:nvPr>
            <p:ph type="sldNum" sz="quarter" idx="3"/>
          </p:nvPr>
        </p:nvSpPr>
        <p:spPr>
          <a:xfrm>
            <a:off x="3850531" y="9428165"/>
            <a:ext cx="2946058" cy="496277"/>
          </a:xfrm>
          <a:prstGeom prst="rect">
            <a:avLst/>
          </a:prstGeom>
        </p:spPr>
        <p:txBody>
          <a:bodyPr vert="horz" lIns="62980" tIns="31490" rIns="62980" bIns="31490" rtlCol="0" anchor="b"/>
          <a:lstStyle>
            <a:lvl1pPr algn="r">
              <a:defRPr sz="800"/>
            </a:lvl1pPr>
          </a:lstStyle>
          <a:p>
            <a:fld id="{7823938B-2D6B-4F90-B055-F5FC8ABE7CCB}" type="slidenum">
              <a:rPr lang="en-GB" smtClean="0"/>
              <a:t>‹#›</a:t>
            </a:fld>
            <a:endParaRPr lang="en-GB"/>
          </a:p>
        </p:txBody>
      </p:sp>
    </p:spTree>
    <p:extLst>
      <p:ext uri="{BB962C8B-B14F-4D97-AF65-F5344CB8AC3E}">
        <p14:creationId xmlns:p14="http://schemas.microsoft.com/office/powerpoint/2010/main" val="1299990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6"/>
            <a:ext cx="2946400" cy="496413"/>
          </a:xfrm>
          <a:prstGeom prst="rect">
            <a:avLst/>
          </a:prstGeom>
        </p:spPr>
        <p:txBody>
          <a:bodyPr vert="horz" lIns="91426" tIns="45714" rIns="91426" bIns="45714" rtlCol="0"/>
          <a:lstStyle>
            <a:lvl1pPr algn="l">
              <a:defRPr sz="1200"/>
            </a:lvl1pPr>
          </a:lstStyle>
          <a:p>
            <a:endParaRPr lang="en-GB"/>
          </a:p>
        </p:txBody>
      </p:sp>
      <p:sp>
        <p:nvSpPr>
          <p:cNvPr id="3" name="Date Placeholder 2"/>
          <p:cNvSpPr>
            <a:spLocks noGrp="1"/>
          </p:cNvSpPr>
          <p:nvPr>
            <p:ph type="dt" idx="1"/>
          </p:nvPr>
        </p:nvSpPr>
        <p:spPr>
          <a:xfrm>
            <a:off x="3849690" y="6"/>
            <a:ext cx="2946400" cy="496413"/>
          </a:xfrm>
          <a:prstGeom prst="rect">
            <a:avLst/>
          </a:prstGeom>
        </p:spPr>
        <p:txBody>
          <a:bodyPr vert="horz" lIns="91426" tIns="45714" rIns="91426" bIns="45714" rtlCol="0"/>
          <a:lstStyle>
            <a:lvl1pPr algn="r">
              <a:defRPr sz="1200"/>
            </a:lvl1pPr>
          </a:lstStyle>
          <a:p>
            <a:fld id="{3500F1D7-6A3F-43E4-9DBA-4762DA2120F2}" type="datetimeFigureOut">
              <a:rPr lang="en-GB" smtClean="0"/>
              <a:t>09/10/2015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6" tIns="45714" rIns="91426" bIns="45714" rtlCol="0" anchor="ctr"/>
          <a:lstStyle/>
          <a:p>
            <a:endParaRPr lang="en-GB"/>
          </a:p>
        </p:txBody>
      </p:sp>
      <p:sp>
        <p:nvSpPr>
          <p:cNvPr id="5" name="Notes Placeholder 4"/>
          <p:cNvSpPr>
            <a:spLocks noGrp="1"/>
          </p:cNvSpPr>
          <p:nvPr>
            <p:ph type="body" sz="quarter" idx="3"/>
          </p:nvPr>
        </p:nvSpPr>
        <p:spPr>
          <a:xfrm>
            <a:off x="679451" y="4715113"/>
            <a:ext cx="5438775" cy="4467706"/>
          </a:xfrm>
          <a:prstGeom prst="rect">
            <a:avLst/>
          </a:prstGeom>
        </p:spPr>
        <p:txBody>
          <a:bodyPr vert="horz" lIns="91426" tIns="45714" rIns="91426" bIns="457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2" y="9428631"/>
            <a:ext cx="2946400" cy="496411"/>
          </a:xfrm>
          <a:prstGeom prst="rect">
            <a:avLst/>
          </a:prstGeom>
        </p:spPr>
        <p:txBody>
          <a:bodyPr vert="horz" lIns="91426" tIns="45714" rIns="91426" bIns="45714" rtlCol="0" anchor="b"/>
          <a:lstStyle>
            <a:lvl1pPr algn="l">
              <a:defRPr sz="1200"/>
            </a:lvl1pPr>
          </a:lstStyle>
          <a:p>
            <a:endParaRPr lang="en-GB"/>
          </a:p>
        </p:txBody>
      </p:sp>
      <p:sp>
        <p:nvSpPr>
          <p:cNvPr id="7" name="Slide Number Placeholder 6"/>
          <p:cNvSpPr>
            <a:spLocks noGrp="1"/>
          </p:cNvSpPr>
          <p:nvPr>
            <p:ph type="sldNum" sz="quarter" idx="5"/>
          </p:nvPr>
        </p:nvSpPr>
        <p:spPr>
          <a:xfrm>
            <a:off x="3849690" y="9428631"/>
            <a:ext cx="2946400" cy="496411"/>
          </a:xfrm>
          <a:prstGeom prst="rect">
            <a:avLst/>
          </a:prstGeom>
        </p:spPr>
        <p:txBody>
          <a:bodyPr vert="horz" lIns="91426" tIns="45714" rIns="91426" bIns="45714" rtlCol="0" anchor="b"/>
          <a:lstStyle>
            <a:lvl1pPr algn="r">
              <a:defRPr sz="1200"/>
            </a:lvl1pPr>
          </a:lstStyle>
          <a:p>
            <a:fld id="{98055286-2640-4854-A921-823BA7D2A0F0}" type="slidenum">
              <a:rPr lang="en-GB" smtClean="0"/>
              <a:t>‹#›</a:t>
            </a:fld>
            <a:endParaRPr lang="en-GB"/>
          </a:p>
        </p:txBody>
      </p:sp>
    </p:spTree>
    <p:extLst>
      <p:ext uri="{BB962C8B-B14F-4D97-AF65-F5344CB8AC3E}">
        <p14:creationId xmlns:p14="http://schemas.microsoft.com/office/powerpoint/2010/main" val="63740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8055286-2640-4854-A921-823BA7D2A0F0}" type="slidenum">
              <a:rPr lang="en-GB" smtClean="0"/>
              <a:t>1</a:t>
            </a:fld>
            <a:endParaRPr lang="en-GB"/>
          </a:p>
        </p:txBody>
      </p:sp>
    </p:spTree>
    <p:extLst>
      <p:ext uri="{BB962C8B-B14F-4D97-AF65-F5344CB8AC3E}">
        <p14:creationId xmlns:p14="http://schemas.microsoft.com/office/powerpoint/2010/main" val="163636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hape 40"/>
          <p:cNvSpPr>
            <a:spLocks noGrp="1" noRot="1" noChangeAspect="1" noTextEdit="1"/>
          </p:cNvSpPr>
          <p:nvPr>
            <p:ph type="sldImg" idx="2"/>
          </p:nvPr>
        </p:nvSpPr>
        <p:spPr>
          <a:noFill/>
        </p:spPr>
      </p:sp>
      <p:sp>
        <p:nvSpPr>
          <p:cNvPr id="16386" name="Shape 4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smtClean="0"/>
              <a:t>The paper created tremendous interest</a:t>
            </a:r>
            <a:r>
              <a:rPr lang="en-US" altLang="en-US" baseline="0" dirty="0" smtClean="0"/>
              <a:t> at IODC and has been widely shared</a:t>
            </a:r>
          </a:p>
          <a:p>
            <a:pPr>
              <a:spcBef>
                <a:spcPct val="0"/>
              </a:spcBef>
            </a:pPr>
            <a:endParaRPr lang="en-US" altLang="en-US" baseline="0" dirty="0" smtClean="0"/>
          </a:p>
          <a:p>
            <a:pPr>
              <a:spcBef>
                <a:spcPct val="0"/>
              </a:spcBef>
            </a:pPr>
            <a:r>
              <a:rPr lang="en-US" altLang="en-US" baseline="0" dirty="0" smtClean="0"/>
              <a:t>It has been downloaded from the GODAN and ODI websites around 4,000 times </a:t>
            </a:r>
          </a:p>
          <a:p>
            <a:pPr>
              <a:spcBef>
                <a:spcPct val="0"/>
              </a:spcBef>
            </a:pPr>
            <a:endParaRPr lang="en-US" altLang="en-US" baseline="0" dirty="0" smtClean="0"/>
          </a:p>
          <a:p>
            <a:pPr>
              <a:spcBef>
                <a:spcPct val="0"/>
              </a:spcBef>
            </a:pPr>
            <a:r>
              <a:rPr lang="en-US" altLang="en-US" baseline="0" dirty="0" smtClean="0"/>
              <a:t>The ODI has reprinted the report in hard copy to share at events</a:t>
            </a:r>
          </a:p>
          <a:p>
            <a:pPr>
              <a:spcBef>
                <a:spcPct val="0"/>
              </a:spcBef>
            </a:pPr>
            <a:endParaRPr lang="en-US" altLang="en-US" baseline="0" dirty="0" smtClean="0"/>
          </a:p>
          <a:p>
            <a:pPr>
              <a:spcBef>
                <a:spcPct val="0"/>
              </a:spcBef>
            </a:pPr>
            <a:r>
              <a:rPr lang="en-US" altLang="en-US" baseline="0" dirty="0" smtClean="0"/>
              <a:t>GODAN has also reprinted the report twice since the end of May</a:t>
            </a:r>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smtClean="0">
                <a:solidFill>
                  <a:schemeClr val="tx1"/>
                </a:solidFill>
                <a:ea typeface="Arial"/>
                <a:cs typeface="Arial"/>
                <a:sym typeface="Arial"/>
              </a:rPr>
              <a:t>CABI</a:t>
            </a:r>
          </a:p>
          <a:p>
            <a:pPr lvl="0"/>
            <a:r>
              <a:rPr lang="en-GB" b="1" dirty="0" smtClean="0">
                <a:solidFill>
                  <a:schemeClr val="tx1"/>
                </a:solidFill>
                <a:ea typeface="Arial"/>
                <a:cs typeface="Arial"/>
                <a:sym typeface="Arial"/>
              </a:rPr>
              <a:t>Host of the GODAN Secretariat</a:t>
            </a:r>
            <a:r>
              <a:rPr lang="en-GB" b="1" dirty="0" smtClean="0">
                <a:solidFill>
                  <a:srgbClr val="419639"/>
                </a:solidFill>
                <a:ea typeface="Arial"/>
                <a:cs typeface="Arial"/>
                <a:sym typeface="Arial"/>
              </a:rPr>
              <a:t> </a:t>
            </a:r>
          </a:p>
          <a:p>
            <a:pPr lvl="0"/>
            <a:endParaRPr lang="en-GB" b="1" dirty="0" smtClean="0">
              <a:solidFill>
                <a:srgbClr val="419639"/>
              </a:solidFil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S</a:t>
            </a:r>
            <a:r>
              <a:rPr lang="en-GB" sz="1200" b="0" i="0" u="none" strike="noStrike" cap="none" baseline="0" dirty="0" smtClean="0">
                <a:solidFill>
                  <a:srgbClr val="4C4C4C"/>
                </a:solidFill>
                <a:latin typeface="Arial"/>
                <a:ea typeface="Arial"/>
                <a:cs typeface="Arial"/>
                <a:sym typeface="Arial"/>
              </a:rPr>
              <a:t>upports the GODAN</a:t>
            </a:r>
            <a:r>
              <a:rPr lang="en-GB" sz="1200" b="0" i="0" u="none" strike="noStrike" cap="none" dirty="0" smtClean="0">
                <a:solidFill>
                  <a:srgbClr val="4C4C4C"/>
                </a:solidFill>
                <a:latin typeface="Arial"/>
                <a:ea typeface="Arial"/>
                <a:cs typeface="Arial"/>
                <a:sym typeface="Arial"/>
              </a:rPr>
              <a:t> </a:t>
            </a:r>
            <a:r>
              <a:rPr lang="en-GB" sz="1200" b="0" i="0" u="none" strike="noStrike" cap="none" baseline="0" dirty="0" smtClean="0">
                <a:solidFill>
                  <a:srgbClr val="4C4C4C"/>
                </a:solidFill>
                <a:latin typeface="Arial"/>
                <a:ea typeface="Arial"/>
                <a:cs typeface="Arial"/>
                <a:sym typeface="Arial"/>
              </a:rPr>
              <a:t>network</a:t>
            </a:r>
          </a:p>
          <a:p>
            <a:pPr marL="216000" indent="-216000">
              <a:spcBef>
                <a:spcPts val="0"/>
              </a:spcBef>
              <a:buSzPct val="100000"/>
              <a:buFont typeface="Arial" panose="020B0604020202020204" pitchFamily="34" charset="0"/>
              <a:buChar char="•"/>
            </a:pPr>
            <a:endParaRPr lang="en-GB" sz="1050" b="0" i="0" u="none" strike="noStrike" cap="none" baseline="0"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Works to e</a:t>
            </a:r>
            <a:r>
              <a:rPr lang="en-GB" sz="1200" b="0" i="0" u="none" strike="noStrike" cap="none" baseline="0" dirty="0" smtClean="0">
                <a:solidFill>
                  <a:srgbClr val="4C4C4C"/>
                </a:solidFill>
                <a:latin typeface="Arial"/>
                <a:ea typeface="Arial"/>
                <a:cs typeface="Arial"/>
                <a:sym typeface="Arial"/>
              </a:rPr>
              <a:t>nhance community ownership</a:t>
            </a:r>
          </a:p>
          <a:p>
            <a:pPr marL="216000" marR="0" lvl="0" indent="-216000" algn="l" rtl="0">
              <a:lnSpc>
                <a:spcPct val="100000"/>
              </a:lnSpc>
              <a:spcBef>
                <a:spcPts val="0"/>
              </a:spcBef>
              <a:spcAft>
                <a:spcPts val="0"/>
              </a:spcAft>
              <a:buClr>
                <a:srgbClr val="40B450"/>
              </a:buClr>
              <a:buSzPct val="100000"/>
              <a:buFont typeface="Arial" panose="020B0604020202020204" pitchFamily="34" charset="0"/>
              <a:buChar char="•"/>
            </a:pPr>
            <a:endParaRPr lang="en-GB" sz="500" b="0" i="0" u="none" strike="noStrike" cap="none" baseline="0"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Supports high level advocacy and awareness</a:t>
            </a:r>
          </a:p>
          <a:p>
            <a:pPr marL="216000" marR="0" lvl="0" indent="-216000" algn="l" rtl="0">
              <a:lnSpc>
                <a:spcPct val="100000"/>
              </a:lnSpc>
              <a:spcBef>
                <a:spcPts val="0"/>
              </a:spcBef>
              <a:spcAft>
                <a:spcPts val="0"/>
              </a:spcAft>
              <a:buClr>
                <a:srgbClr val="40B450"/>
              </a:buClr>
              <a:buSzPct val="100000"/>
              <a:buFont typeface="Arial" panose="020B0604020202020204" pitchFamily="34" charset="0"/>
              <a:buChar char="•"/>
            </a:pPr>
            <a:endParaRPr lang="en-GB" sz="500" b="0" i="0" u="none" strike="noStrike" cap="none" baseline="0"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Coordinates</a:t>
            </a:r>
            <a:r>
              <a:rPr lang="en-GB" sz="1200" b="0" i="0" u="none" strike="noStrike" cap="none" baseline="0" dirty="0" smtClean="0">
                <a:solidFill>
                  <a:srgbClr val="4C4C4C"/>
                </a:solidFill>
                <a:latin typeface="Arial"/>
                <a:ea typeface="Arial"/>
                <a:cs typeface="Arial"/>
                <a:sym typeface="Arial"/>
              </a:rPr>
              <a:t> working groups</a:t>
            </a:r>
          </a:p>
          <a:p>
            <a:pPr marL="216000" indent="-216000">
              <a:spcBef>
                <a:spcPts val="0"/>
              </a:spcBef>
              <a:buSzPct val="100000"/>
              <a:buFont typeface="Arial" panose="020B0604020202020204" pitchFamily="34" charset="0"/>
              <a:buChar char="•"/>
            </a:pPr>
            <a:endParaRPr lang="en-GB" sz="1050" b="0" i="0" u="none" strike="noStrike" cap="none" baseline="0"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Manages a programme of dialogue and events</a:t>
            </a:r>
          </a:p>
          <a:p>
            <a:pPr marL="216000" indent="-216000">
              <a:spcBef>
                <a:spcPts val="0"/>
              </a:spcBef>
              <a:buSzPct val="100000"/>
              <a:buFont typeface="Arial" panose="020B0604020202020204" pitchFamily="34" charset="0"/>
              <a:buChar char="•"/>
            </a:pPr>
            <a:endParaRPr lang="en-GB"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Coordinates partner involvement</a:t>
            </a:r>
          </a:p>
          <a:p>
            <a:pPr marL="216000" indent="-216000">
              <a:spcBef>
                <a:spcPts val="0"/>
              </a:spcBef>
              <a:buSzPct val="100000"/>
              <a:buFont typeface="Arial" panose="020B0604020202020204" pitchFamily="34" charset="0"/>
              <a:buChar char="•"/>
            </a:pPr>
            <a:endParaRPr lang="en-GB" sz="500" b="0" i="0" u="none" strike="noStrike" cap="none" baseline="0"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r>
              <a:rPr lang="en-GB" dirty="0" smtClean="0">
                <a:solidFill>
                  <a:srgbClr val="4C4C4C"/>
                </a:solidFill>
                <a:latin typeface="Arial"/>
                <a:ea typeface="Arial"/>
                <a:cs typeface="Arial"/>
                <a:sym typeface="Arial"/>
              </a:rPr>
              <a:t>Shares information and news</a:t>
            </a:r>
          </a:p>
          <a:p>
            <a:pPr marL="216000" indent="-216000">
              <a:spcBef>
                <a:spcPts val="0"/>
              </a:spcBef>
              <a:buSzPct val="100000"/>
              <a:buFont typeface="Arial" panose="020B0604020202020204" pitchFamily="34" charset="0"/>
              <a:buChar char="•"/>
            </a:pPr>
            <a:endParaRPr lang="en-GB"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endParaRPr lang="en-GB" dirty="0" smtClean="0">
              <a:solidFill>
                <a:srgbClr val="4C4C4C"/>
              </a:solidFill>
              <a:latin typeface="Arial"/>
              <a:ea typeface="Arial"/>
              <a:cs typeface="Arial"/>
              <a:sym typeface="Arial"/>
            </a:endParaRPr>
          </a:p>
          <a:p>
            <a:pPr marL="216000" indent="-216000">
              <a:spcBef>
                <a:spcPts val="0"/>
              </a:spcBef>
              <a:buSzPct val="100000"/>
              <a:buFont typeface="Arial" panose="020B0604020202020204" pitchFamily="34" charset="0"/>
              <a:buChar char="•"/>
            </a:pPr>
            <a:endParaRPr lang="en-GB" sz="1200" b="0" i="0" u="none" strike="noStrike" cap="none" baseline="0" dirty="0" smtClean="0">
              <a:solidFill>
                <a:srgbClr val="4C4C4C"/>
              </a:solidFill>
              <a:latin typeface="Arial"/>
              <a:ea typeface="Arial"/>
              <a:cs typeface="Arial"/>
              <a:sym typeface="Arial"/>
            </a:endParaRPr>
          </a:p>
          <a:p>
            <a:r>
              <a:rPr lang="en-GB" dirty="0" smtClean="0"/>
              <a:t>A small team</a:t>
            </a:r>
            <a:r>
              <a:rPr lang="en-GB" baseline="0" dirty="0" smtClean="0"/>
              <a:t>, Executive Director, Programme Manager and Communications in Wallingford</a:t>
            </a:r>
          </a:p>
          <a:p>
            <a:endParaRPr lang="en-GB" baseline="0" dirty="0" smtClean="0"/>
          </a:p>
          <a:p>
            <a:r>
              <a:rPr lang="en-GB" baseline="0" dirty="0" smtClean="0"/>
              <a:t>Researcher and Partnerships Advisor in </a:t>
            </a:r>
            <a:r>
              <a:rPr lang="en-GB" baseline="0" dirty="0" err="1" smtClean="0"/>
              <a:t>Wageningen</a:t>
            </a:r>
            <a:endParaRPr lang="en-GB" baseline="0" dirty="0" smtClean="0"/>
          </a:p>
          <a:p>
            <a:endParaRPr lang="en-GB" baseline="0" dirty="0" smtClean="0"/>
          </a:p>
          <a:p>
            <a:r>
              <a:rPr lang="en-GB" dirty="0" smtClean="0"/>
              <a:t>Partnerships</a:t>
            </a:r>
            <a:r>
              <a:rPr lang="en-GB" baseline="0" dirty="0" smtClean="0"/>
              <a:t> Development in Rome</a:t>
            </a:r>
            <a:endParaRPr lang="en-GB" dirty="0" smtClean="0"/>
          </a:p>
          <a:p>
            <a:pPr marL="216000" indent="-216000">
              <a:spcBef>
                <a:spcPts val="0"/>
              </a:spcBef>
              <a:buSzPct val="100000"/>
              <a:buFont typeface="Arial" panose="020B0604020202020204" pitchFamily="34" charset="0"/>
              <a:buChar char="•"/>
            </a:pPr>
            <a:endParaRPr lang="en-GB" sz="1200" b="0" i="0" u="none" strike="noStrike" cap="none" baseline="0" dirty="0" smtClean="0">
              <a:solidFill>
                <a:srgbClr val="4C4C4C"/>
              </a:solidFill>
              <a:latin typeface="Arial"/>
              <a:ea typeface="Arial"/>
              <a:cs typeface="Arial"/>
              <a:sym typeface="Arial"/>
            </a:endParaRPr>
          </a:p>
          <a:p>
            <a:pPr lvl="0"/>
            <a:endParaRPr lang="en-GB" b="1" dirty="0" smtClean="0">
              <a:solidFill>
                <a:srgbClr val="419639"/>
              </a:solidFill>
              <a:ea typeface="Arial"/>
              <a:cs typeface="Arial"/>
              <a:sym typeface="Arial"/>
            </a:endParaRPr>
          </a:p>
          <a:p>
            <a:pPr lvl="0"/>
            <a:endParaRPr lang="en-GB" b="1" dirty="0" smtClean="0">
              <a:solidFill>
                <a:srgbClr val="419639"/>
              </a:solidFill>
              <a:ea typeface="Arial"/>
              <a:cs typeface="Arial"/>
              <a:sym typeface="Arial"/>
            </a:endParaRPr>
          </a:p>
          <a:p>
            <a:pPr lvl="0"/>
            <a:endParaRPr lang="en-GB" b="1" dirty="0" smtClean="0">
              <a:solidFill>
                <a:srgbClr val="419639"/>
              </a:solidFill>
              <a:ea typeface="Arial"/>
              <a:cs typeface="Arial"/>
              <a:sym typeface="Arial"/>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12</a:t>
            </a:fld>
            <a:endParaRPr lang="en-GB"/>
          </a:p>
        </p:txBody>
      </p:sp>
    </p:spTree>
    <p:extLst>
      <p:ext uri="{BB962C8B-B14F-4D97-AF65-F5344CB8AC3E}">
        <p14:creationId xmlns:p14="http://schemas.microsoft.com/office/powerpoint/2010/main" val="198062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Improving nutritional status of women of child bearing age and children under the age of two years can have a profound effect on a child’s ability to grow, learn and rise out of poverty while it also contributes</a:t>
            </a:r>
            <a:r>
              <a:rPr lang="en-GB" baseline="0" dirty="0" smtClean="0"/>
              <a:t> to the overall productivity, economic development and poverty reduction of a country</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t>13</a:t>
            </a:fld>
            <a:endParaRPr lang="en-GB"/>
          </a:p>
        </p:txBody>
      </p:sp>
    </p:spTree>
    <p:extLst>
      <p:ext uri="{BB962C8B-B14F-4D97-AF65-F5344CB8AC3E}">
        <p14:creationId xmlns:p14="http://schemas.microsoft.com/office/powerpoint/2010/main" val="4002313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14</a:t>
            </a:fld>
            <a:endParaRPr lang="en-GB"/>
          </a:p>
        </p:txBody>
      </p:sp>
    </p:spTree>
    <p:extLst>
      <p:ext uri="{BB962C8B-B14F-4D97-AF65-F5344CB8AC3E}">
        <p14:creationId xmlns:p14="http://schemas.microsoft.com/office/powerpoint/2010/main" val="75930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400" kern="0" dirty="0" smtClean="0">
                <a:solidFill>
                  <a:srgbClr val="000000"/>
                </a:solidFill>
                <a:latin typeface="Arial"/>
                <a:cs typeface="Arial"/>
              </a:rPr>
              <a:t>The </a:t>
            </a:r>
            <a:r>
              <a:rPr lang="en-US" sz="1400" kern="0" dirty="0" err="1" smtClean="0">
                <a:solidFill>
                  <a:srgbClr val="000000"/>
                </a:solidFill>
                <a:latin typeface="Arial"/>
                <a:cs typeface="Arial"/>
              </a:rPr>
              <a:t>mNutrition</a:t>
            </a:r>
            <a:r>
              <a:rPr lang="en-US" sz="1400" kern="0" dirty="0" smtClean="0">
                <a:solidFill>
                  <a:srgbClr val="000000"/>
                </a:solidFill>
                <a:latin typeface="Arial"/>
                <a:cs typeface="Arial"/>
              </a:rPr>
              <a:t> initiative builds on the expertise and capacity of two existing platforms:</a:t>
            </a:r>
          </a:p>
          <a:p>
            <a:pPr lvl="1">
              <a:buFontTx/>
              <a:buChar char="-"/>
            </a:pPr>
            <a:r>
              <a:rPr lang="en-US" sz="1400" kern="0" dirty="0" smtClean="0">
                <a:solidFill>
                  <a:srgbClr val="000000"/>
                </a:solidFill>
                <a:latin typeface="Arial"/>
                <a:cs typeface="Arial"/>
              </a:rPr>
              <a:t>the </a:t>
            </a:r>
            <a:r>
              <a:rPr lang="en-US" sz="1400" kern="0" dirty="0" err="1" smtClean="0">
                <a:solidFill>
                  <a:srgbClr val="000000"/>
                </a:solidFill>
                <a:latin typeface="Arial"/>
                <a:cs typeface="Arial"/>
              </a:rPr>
              <a:t>mHealth</a:t>
            </a:r>
            <a:r>
              <a:rPr lang="en-US" sz="1400" kern="0" dirty="0" smtClean="0">
                <a:solidFill>
                  <a:srgbClr val="000000"/>
                </a:solidFill>
                <a:latin typeface="Arial"/>
                <a:cs typeface="Arial"/>
              </a:rPr>
              <a:t> </a:t>
            </a:r>
          </a:p>
          <a:p>
            <a:pPr lvl="1">
              <a:buFontTx/>
              <a:buChar char="-"/>
            </a:pPr>
            <a:r>
              <a:rPr lang="en-US" sz="1400" kern="0" dirty="0" smtClean="0">
                <a:solidFill>
                  <a:srgbClr val="000000"/>
                </a:solidFill>
                <a:latin typeface="Arial"/>
                <a:cs typeface="Arial"/>
              </a:rPr>
              <a:t>the </a:t>
            </a:r>
            <a:r>
              <a:rPr lang="en-US" sz="1400" kern="0" dirty="0" err="1" smtClean="0">
                <a:solidFill>
                  <a:srgbClr val="000000"/>
                </a:solidFill>
                <a:latin typeface="Arial"/>
                <a:cs typeface="Arial"/>
              </a:rPr>
              <a:t>mFarmer</a:t>
            </a:r>
            <a:r>
              <a:rPr lang="en-US" sz="1400" kern="0" dirty="0" smtClean="0">
                <a:solidFill>
                  <a:srgbClr val="000000"/>
                </a:solidFill>
                <a:latin typeface="Arial"/>
                <a:cs typeface="Arial"/>
              </a:rPr>
              <a:t>/</a:t>
            </a:r>
            <a:r>
              <a:rPr lang="en-US" sz="1400" kern="0" dirty="0" err="1" smtClean="0">
                <a:solidFill>
                  <a:srgbClr val="000000"/>
                </a:solidFill>
                <a:latin typeface="Arial"/>
                <a:cs typeface="Arial"/>
              </a:rPr>
              <a:t>mAgri</a:t>
            </a:r>
            <a:r>
              <a:rPr lang="en-US" sz="1400" kern="0" dirty="0" smtClean="0">
                <a:solidFill>
                  <a:srgbClr val="000000"/>
                </a:solidFill>
                <a:latin typeface="Arial"/>
                <a:cs typeface="Arial"/>
              </a:rPr>
              <a:t> </a:t>
            </a:r>
          </a:p>
          <a:p>
            <a:pPr marL="0" lvl="0" indent="0">
              <a:buNone/>
            </a:pPr>
            <a:endParaRPr lang="en-US" sz="1400" kern="0" dirty="0" smtClean="0">
              <a:solidFill>
                <a:srgbClr val="000000"/>
              </a:solidFill>
              <a:latin typeface="Arial"/>
              <a:cs typeface="Arial"/>
            </a:endParaRPr>
          </a:p>
          <a:p>
            <a:pPr marL="0" lvl="0" indent="0">
              <a:buNone/>
            </a:pPr>
            <a:r>
              <a:rPr lang="en-US" sz="1400" kern="0" dirty="0" smtClean="0">
                <a:solidFill>
                  <a:srgbClr val="000000"/>
                </a:solidFill>
                <a:latin typeface="Arial"/>
                <a:cs typeface="Arial"/>
              </a:rPr>
              <a:t>GSMA brings together mobile network operators, the wider mobile industry and the development community to develop, test and roll-out commercial mobile services for the underserved people in emerging markets.  </a:t>
            </a:r>
          </a:p>
          <a:p>
            <a:pPr marL="0" lvl="0" indent="0">
              <a:buNone/>
            </a:pPr>
            <a:endParaRPr lang="en-US" sz="1400" kern="0" dirty="0" smtClean="0">
              <a:solidFill>
                <a:srgbClr val="000000"/>
              </a:solidFill>
              <a:latin typeface="Arial"/>
              <a:cs typeface="Arial"/>
            </a:endParaRPr>
          </a:p>
          <a:p>
            <a:pPr marL="0" lvl="0" indent="0">
              <a:buNone/>
            </a:pPr>
            <a:r>
              <a:rPr lang="en-US" sz="1400" kern="0" dirty="0" smtClean="0">
                <a:solidFill>
                  <a:srgbClr val="000000"/>
                </a:solidFill>
                <a:latin typeface="Arial"/>
                <a:cs typeface="Arial"/>
              </a:rPr>
              <a:t>The overall aim of the </a:t>
            </a:r>
            <a:r>
              <a:rPr lang="en-US" sz="1400" kern="0" dirty="0" err="1" smtClean="0">
                <a:solidFill>
                  <a:srgbClr val="000000"/>
                </a:solidFill>
                <a:latin typeface="Arial"/>
                <a:cs typeface="Arial"/>
              </a:rPr>
              <a:t>mNutrition</a:t>
            </a:r>
            <a:r>
              <a:rPr lang="en-US" sz="1400" kern="0" dirty="0" smtClean="0">
                <a:solidFill>
                  <a:srgbClr val="000000"/>
                </a:solidFill>
                <a:latin typeface="Arial"/>
                <a:cs typeface="Arial"/>
              </a:rPr>
              <a:t> project is</a:t>
            </a:r>
            <a:r>
              <a:rPr lang="en-US" sz="1400" b="1" kern="0" dirty="0" smtClean="0">
                <a:solidFill>
                  <a:srgbClr val="000000"/>
                </a:solidFill>
                <a:latin typeface="Arial"/>
                <a:cs typeface="Arial"/>
              </a:rPr>
              <a:t>: ‘</a:t>
            </a:r>
            <a:r>
              <a:rPr lang="en-US" sz="1400" b="1" i="1" kern="0" dirty="0" smtClean="0">
                <a:solidFill>
                  <a:srgbClr val="000000"/>
                </a:solidFill>
                <a:latin typeface="Arial"/>
                <a:cs typeface="Arial"/>
              </a:rPr>
              <a:t>Improved nutrition for the poor as a result of behavior change promoted by accessible mobile-based services delivered at scale through sustainable business models</a:t>
            </a:r>
            <a:r>
              <a:rPr lang="en-US" sz="1400" b="1" kern="0" dirty="0" smtClean="0">
                <a:solidFill>
                  <a:srgbClr val="000000"/>
                </a:solidFill>
                <a:latin typeface="Arial"/>
                <a:cs typeface="Arial"/>
              </a:rPr>
              <a:t>.’</a:t>
            </a:r>
          </a:p>
          <a:p>
            <a:pPr marL="0" lvl="0" indent="0">
              <a:buNone/>
            </a:pPr>
            <a:r>
              <a:rPr lang="en-US" sz="1400" kern="0" dirty="0" smtClean="0">
                <a:solidFill>
                  <a:srgbClr val="000000"/>
                </a:solidFill>
                <a:latin typeface="Arial"/>
                <a:cs typeface="Arial"/>
              </a:rPr>
              <a:t> </a:t>
            </a:r>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15</a:t>
            </a:fld>
            <a:endParaRPr lang="en-GB"/>
          </a:p>
        </p:txBody>
      </p:sp>
    </p:spTree>
    <p:extLst>
      <p:ext uri="{BB962C8B-B14F-4D97-AF65-F5344CB8AC3E}">
        <p14:creationId xmlns:p14="http://schemas.microsoft.com/office/powerpoint/2010/main" val="69037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400" kern="0" dirty="0" smtClean="0">
                <a:solidFill>
                  <a:srgbClr val="000000"/>
                </a:solidFill>
                <a:latin typeface="Arial"/>
                <a:cs typeface="Arial"/>
              </a:rPr>
              <a:t>Running from </a:t>
            </a:r>
            <a:r>
              <a:rPr lang="en-US" sz="1400" b="1" kern="0" dirty="0" smtClean="0">
                <a:solidFill>
                  <a:srgbClr val="000000"/>
                </a:solidFill>
                <a:latin typeface="Arial"/>
                <a:cs typeface="Arial"/>
              </a:rPr>
              <a:t>May 2014 to May 2017</a:t>
            </a:r>
            <a:r>
              <a:rPr lang="en-US" sz="1400" kern="0" dirty="0" smtClean="0">
                <a:solidFill>
                  <a:srgbClr val="000000"/>
                </a:solidFill>
                <a:latin typeface="Arial"/>
                <a:cs typeface="Arial"/>
              </a:rPr>
              <a:t>, the project aims to reach at least </a:t>
            </a:r>
            <a:r>
              <a:rPr lang="en-US" sz="1400" b="1" kern="0" dirty="0" smtClean="0">
                <a:solidFill>
                  <a:srgbClr val="000000"/>
                </a:solidFill>
                <a:latin typeface="Arial"/>
                <a:cs typeface="Arial"/>
              </a:rPr>
              <a:t>3 million </a:t>
            </a:r>
            <a:r>
              <a:rPr lang="en-US" sz="1400" kern="0" dirty="0" smtClean="0">
                <a:solidFill>
                  <a:srgbClr val="000000"/>
                </a:solidFill>
                <a:latin typeface="Arial"/>
                <a:cs typeface="Arial"/>
              </a:rPr>
              <a:t>people in:</a:t>
            </a:r>
          </a:p>
          <a:p>
            <a:pPr lvl="0">
              <a:buFontTx/>
              <a:buChar char="-"/>
            </a:pPr>
            <a:r>
              <a:rPr lang="en-US" sz="1400" kern="0" dirty="0" smtClean="0">
                <a:solidFill>
                  <a:srgbClr val="000000"/>
                </a:solidFill>
                <a:latin typeface="Arial"/>
                <a:cs typeface="Arial"/>
              </a:rPr>
              <a:t>8 countries in Africa </a:t>
            </a:r>
          </a:p>
          <a:p>
            <a:pPr lvl="1">
              <a:buFontTx/>
              <a:buChar char="-"/>
            </a:pPr>
            <a:r>
              <a:rPr lang="en-US" sz="1400" kern="0" dirty="0" smtClean="0">
                <a:solidFill>
                  <a:srgbClr val="000000"/>
                </a:solidFill>
                <a:latin typeface="Arial"/>
                <a:cs typeface="Arial"/>
              </a:rPr>
              <a:t>Five New Alliance countries: </a:t>
            </a:r>
            <a:r>
              <a:rPr lang="en-US" sz="1400" b="1" kern="0" dirty="0" smtClean="0">
                <a:solidFill>
                  <a:srgbClr val="000000"/>
                </a:solidFill>
                <a:latin typeface="Arial"/>
                <a:cs typeface="Arial"/>
              </a:rPr>
              <a:t>Ghana</a:t>
            </a:r>
            <a:r>
              <a:rPr lang="en-US" sz="1400" kern="0" dirty="0" smtClean="0">
                <a:solidFill>
                  <a:srgbClr val="000000"/>
                </a:solidFill>
                <a:latin typeface="Arial"/>
                <a:cs typeface="Arial"/>
              </a:rPr>
              <a:t>, </a:t>
            </a:r>
            <a:r>
              <a:rPr lang="en-US" sz="1400" b="1" kern="0" dirty="0" smtClean="0">
                <a:solidFill>
                  <a:srgbClr val="000000"/>
                </a:solidFill>
                <a:latin typeface="Arial"/>
                <a:cs typeface="Arial"/>
              </a:rPr>
              <a:t>Malawi</a:t>
            </a:r>
            <a:r>
              <a:rPr lang="en-US" sz="1400" kern="0" dirty="0" smtClean="0">
                <a:solidFill>
                  <a:srgbClr val="000000"/>
                </a:solidFill>
                <a:latin typeface="Arial"/>
                <a:cs typeface="Arial"/>
              </a:rPr>
              <a:t>, </a:t>
            </a:r>
            <a:r>
              <a:rPr lang="en-US" sz="1400" b="1" kern="0" dirty="0" smtClean="0">
                <a:solidFill>
                  <a:srgbClr val="000000"/>
                </a:solidFill>
                <a:latin typeface="Arial"/>
                <a:cs typeface="Arial"/>
              </a:rPr>
              <a:t>Mozambique</a:t>
            </a:r>
            <a:r>
              <a:rPr lang="en-US" sz="1400" kern="0" dirty="0" smtClean="0">
                <a:solidFill>
                  <a:srgbClr val="000000"/>
                </a:solidFill>
                <a:latin typeface="Arial"/>
                <a:cs typeface="Arial"/>
              </a:rPr>
              <a:t>, </a:t>
            </a:r>
            <a:r>
              <a:rPr lang="en-US" sz="1400" b="1" kern="0" dirty="0" smtClean="0">
                <a:solidFill>
                  <a:srgbClr val="000000"/>
                </a:solidFill>
                <a:latin typeface="Arial"/>
                <a:cs typeface="Arial"/>
              </a:rPr>
              <a:t>Nigeria</a:t>
            </a:r>
            <a:r>
              <a:rPr lang="en-US" sz="1400" kern="0" dirty="0" smtClean="0">
                <a:solidFill>
                  <a:srgbClr val="000000"/>
                </a:solidFill>
                <a:latin typeface="Arial"/>
                <a:cs typeface="Arial"/>
              </a:rPr>
              <a:t>, </a:t>
            </a:r>
            <a:r>
              <a:rPr lang="en-US" sz="1400" b="1" kern="0" dirty="0" smtClean="0">
                <a:solidFill>
                  <a:srgbClr val="000000"/>
                </a:solidFill>
                <a:latin typeface="Arial"/>
                <a:cs typeface="Arial"/>
              </a:rPr>
              <a:t>Tanzania </a:t>
            </a:r>
          </a:p>
          <a:p>
            <a:pPr lvl="1">
              <a:buFontTx/>
              <a:buChar char="-"/>
            </a:pPr>
            <a:r>
              <a:rPr lang="en-US" sz="1400" kern="0" dirty="0" smtClean="0">
                <a:solidFill>
                  <a:srgbClr val="000000"/>
                </a:solidFill>
                <a:latin typeface="Arial"/>
                <a:cs typeface="Arial"/>
              </a:rPr>
              <a:t>Three additional nutrition priority countries: </a:t>
            </a:r>
            <a:r>
              <a:rPr lang="en-US" sz="1400" b="1" kern="0" dirty="0" smtClean="0">
                <a:solidFill>
                  <a:srgbClr val="000000"/>
                </a:solidFill>
                <a:latin typeface="Arial"/>
                <a:cs typeface="Arial"/>
              </a:rPr>
              <a:t>Rwanda</a:t>
            </a:r>
            <a:r>
              <a:rPr lang="en-US" sz="1400" kern="0" dirty="0" smtClean="0">
                <a:solidFill>
                  <a:srgbClr val="000000"/>
                </a:solidFill>
                <a:latin typeface="Arial"/>
                <a:cs typeface="Arial"/>
              </a:rPr>
              <a:t>, </a:t>
            </a:r>
            <a:r>
              <a:rPr lang="en-US" sz="1400" b="1" kern="0" dirty="0" smtClean="0">
                <a:solidFill>
                  <a:srgbClr val="000000"/>
                </a:solidFill>
                <a:latin typeface="Arial"/>
                <a:cs typeface="Arial"/>
              </a:rPr>
              <a:t>Uganda</a:t>
            </a:r>
            <a:r>
              <a:rPr lang="en-US" sz="1400" kern="0" dirty="0" smtClean="0">
                <a:solidFill>
                  <a:srgbClr val="000000"/>
                </a:solidFill>
                <a:latin typeface="Arial"/>
                <a:cs typeface="Arial"/>
              </a:rPr>
              <a:t>, </a:t>
            </a:r>
            <a:r>
              <a:rPr lang="en-US" sz="1400" b="1" kern="0" dirty="0" smtClean="0">
                <a:solidFill>
                  <a:srgbClr val="000000"/>
                </a:solidFill>
                <a:latin typeface="Arial"/>
                <a:cs typeface="Arial"/>
              </a:rPr>
              <a:t>Zambia</a:t>
            </a:r>
          </a:p>
          <a:p>
            <a:pPr>
              <a:buFontTx/>
              <a:buChar char="-"/>
            </a:pPr>
            <a:r>
              <a:rPr lang="en-US" sz="1400" kern="0" dirty="0" smtClean="0">
                <a:solidFill>
                  <a:srgbClr val="000000"/>
                </a:solidFill>
                <a:latin typeface="Arial"/>
                <a:cs typeface="Arial"/>
              </a:rPr>
              <a:t>4 countries in South Asia: </a:t>
            </a:r>
            <a:r>
              <a:rPr lang="en-US" sz="1400" b="1" kern="0" dirty="0" smtClean="0">
                <a:latin typeface="Arial"/>
                <a:cs typeface="Arial"/>
              </a:rPr>
              <a:t>Pakistan</a:t>
            </a:r>
            <a:r>
              <a:rPr lang="en-US" sz="1400" kern="0" dirty="0" smtClean="0">
                <a:latin typeface="Arial"/>
                <a:cs typeface="Arial"/>
              </a:rPr>
              <a:t>, </a:t>
            </a:r>
            <a:r>
              <a:rPr lang="en-US" sz="1400" b="1" kern="0" dirty="0" smtClean="0">
                <a:latin typeface="Arial"/>
                <a:cs typeface="Arial"/>
              </a:rPr>
              <a:t>Sri</a:t>
            </a:r>
            <a:r>
              <a:rPr lang="en-US" sz="1400" kern="0" dirty="0" smtClean="0">
                <a:latin typeface="Arial"/>
                <a:cs typeface="Arial"/>
              </a:rPr>
              <a:t> </a:t>
            </a:r>
            <a:r>
              <a:rPr lang="en-US" sz="1400" b="1" kern="0" dirty="0" smtClean="0">
                <a:latin typeface="Arial"/>
                <a:cs typeface="Arial"/>
              </a:rPr>
              <a:t>Lanka</a:t>
            </a:r>
            <a:r>
              <a:rPr lang="en-US" sz="1400" kern="0" dirty="0" smtClean="0">
                <a:latin typeface="Arial"/>
                <a:cs typeface="Arial"/>
              </a:rPr>
              <a:t>, </a:t>
            </a:r>
            <a:r>
              <a:rPr lang="en-US" sz="1400" b="1" kern="0" dirty="0" smtClean="0">
                <a:latin typeface="Arial"/>
                <a:cs typeface="Arial"/>
              </a:rPr>
              <a:t>Bangladesh</a:t>
            </a:r>
            <a:r>
              <a:rPr lang="en-US" sz="1400" kern="0" dirty="0" smtClean="0">
                <a:latin typeface="Arial"/>
                <a:cs typeface="Arial"/>
              </a:rPr>
              <a:t> and </a:t>
            </a:r>
            <a:r>
              <a:rPr lang="en-US" sz="1400" b="1" kern="0" dirty="0" smtClean="0">
                <a:latin typeface="Arial"/>
                <a:cs typeface="Arial"/>
              </a:rPr>
              <a:t>Myanmar</a:t>
            </a:r>
            <a:r>
              <a:rPr lang="en-US" sz="1400" kern="0" dirty="0" smtClean="0">
                <a:solidFill>
                  <a:srgbClr val="000000"/>
                </a:solidFill>
                <a:latin typeface="Arial"/>
                <a:cs typeface="Arial"/>
              </a:rPr>
              <a:t>. </a:t>
            </a:r>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16</a:t>
            </a:fld>
            <a:endParaRPr lang="en-GB"/>
          </a:p>
        </p:txBody>
      </p:sp>
    </p:spTree>
    <p:extLst>
      <p:ext uri="{BB962C8B-B14F-4D97-AF65-F5344CB8AC3E}">
        <p14:creationId xmlns:p14="http://schemas.microsoft.com/office/powerpoint/2010/main" val="78093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spcBef>
                <a:spcPts val="0"/>
              </a:spcBef>
              <a:buFont typeface="Arial" panose="020B0604020202020204" pitchFamily="34" charset="0"/>
              <a:buChar char="•"/>
            </a:pPr>
            <a:r>
              <a:rPr lang="en-US" kern="0" dirty="0" err="1" smtClean="0">
                <a:solidFill>
                  <a:srgbClr val="4C4C4C"/>
                </a:solidFill>
                <a:cs typeface="Arial"/>
              </a:rPr>
              <a:t>behaviour</a:t>
            </a:r>
            <a:r>
              <a:rPr lang="en-US" kern="0" dirty="0" smtClean="0">
                <a:solidFill>
                  <a:srgbClr val="4C4C4C"/>
                </a:solidFill>
                <a:cs typeface="Arial"/>
              </a:rPr>
              <a:t> change in feeding and dietary practices </a:t>
            </a:r>
          </a:p>
          <a:p>
            <a:pPr marL="216000" indent="-216000">
              <a:spcBef>
                <a:spcPts val="0"/>
              </a:spcBef>
              <a:buFont typeface="Arial" panose="020B0604020202020204" pitchFamily="34" charset="0"/>
              <a:buChar char="•"/>
            </a:pPr>
            <a:endParaRPr lang="en-US" kern="0" dirty="0" smtClean="0">
              <a:solidFill>
                <a:srgbClr val="4C4C4C"/>
              </a:solidFill>
              <a:cs typeface="Arial"/>
            </a:endParaRPr>
          </a:p>
          <a:p>
            <a:pPr marL="216000" indent="-216000">
              <a:spcBef>
                <a:spcPts val="0"/>
              </a:spcBef>
              <a:buFont typeface="Arial" panose="020B0604020202020204" pitchFamily="34" charset="0"/>
              <a:buChar char="•"/>
            </a:pPr>
            <a:r>
              <a:rPr lang="en-US" kern="0" dirty="0" smtClean="0">
                <a:solidFill>
                  <a:srgbClr val="4C4C4C"/>
                </a:solidFill>
                <a:cs typeface="Arial"/>
              </a:rPr>
              <a:t>referral to and demand creation for nutrition and health services </a:t>
            </a:r>
          </a:p>
          <a:p>
            <a:pPr marL="216000" indent="-216000">
              <a:spcBef>
                <a:spcPts val="0"/>
              </a:spcBef>
              <a:buFont typeface="Arial" panose="020B0604020202020204" pitchFamily="34" charset="0"/>
              <a:buChar char="•"/>
            </a:pPr>
            <a:endParaRPr lang="en-US" kern="0" dirty="0" smtClean="0">
              <a:solidFill>
                <a:srgbClr val="4C4C4C"/>
              </a:solidFill>
              <a:cs typeface="Arial"/>
            </a:endParaRPr>
          </a:p>
          <a:p>
            <a:pPr marL="216000" indent="-216000">
              <a:spcBef>
                <a:spcPts val="0"/>
              </a:spcBef>
              <a:buFont typeface="Arial" panose="020B0604020202020204" pitchFamily="34" charset="0"/>
              <a:buChar char="•"/>
            </a:pPr>
            <a:r>
              <a:rPr lang="en-US" kern="0" dirty="0" smtClean="0">
                <a:solidFill>
                  <a:srgbClr val="4C4C4C"/>
                </a:solidFill>
                <a:cs typeface="Arial"/>
              </a:rPr>
              <a:t>registration of target population and timely and efficient data surveillance of key nutrition indicators</a:t>
            </a:r>
          </a:p>
          <a:p>
            <a:pPr marL="216000" indent="-216000">
              <a:spcBef>
                <a:spcPts val="0"/>
              </a:spcBef>
              <a:buFont typeface="Arial" panose="020B0604020202020204" pitchFamily="34" charset="0"/>
              <a:buChar char="•"/>
            </a:pPr>
            <a:endParaRPr lang="en-US" b="1" kern="0" dirty="0" smtClean="0">
              <a:solidFill>
                <a:srgbClr val="4C4C4C"/>
              </a:solidFill>
              <a:cs typeface="Arial"/>
            </a:endParaRPr>
          </a:p>
          <a:p>
            <a:pPr marL="216000" indent="-216000">
              <a:spcBef>
                <a:spcPts val="0"/>
              </a:spcBef>
              <a:buFont typeface="Arial" panose="020B0604020202020204" pitchFamily="34" charset="0"/>
              <a:buChar char="•"/>
            </a:pPr>
            <a:r>
              <a:rPr lang="en-US" b="1" kern="0" dirty="0" smtClean="0">
                <a:solidFill>
                  <a:srgbClr val="4C4C4C"/>
                </a:solidFill>
                <a:cs typeface="Arial"/>
              </a:rPr>
              <a:t>nutrition-sensitive agriculture practices including cultivation and consumption of crops with higher nutritional value(s) and improved livestock management and  consumption of animal-based products</a:t>
            </a:r>
          </a:p>
          <a:p>
            <a:pPr marL="216000" indent="-216000">
              <a:spcBef>
                <a:spcPts val="0"/>
              </a:spcBef>
              <a:buFont typeface="Arial" panose="020B0604020202020204" pitchFamily="34" charset="0"/>
              <a:buChar char="•"/>
            </a:pPr>
            <a:endParaRPr lang="en-US" b="1" kern="0" dirty="0" smtClean="0">
              <a:solidFill>
                <a:srgbClr val="4C4C4C"/>
              </a:solidFill>
              <a:cs typeface="Arial"/>
            </a:endParaRPr>
          </a:p>
          <a:p>
            <a:pPr marL="216000" indent="-216000">
              <a:spcBef>
                <a:spcPts val="0"/>
              </a:spcBef>
              <a:buFont typeface="Arial" panose="020B0604020202020204" pitchFamily="34" charset="0"/>
              <a:buChar char="•"/>
            </a:pPr>
            <a:r>
              <a:rPr lang="en-US" b="1" kern="0" dirty="0" smtClean="0">
                <a:solidFill>
                  <a:srgbClr val="4C4C4C"/>
                </a:solidFill>
                <a:cs typeface="Arial"/>
              </a:rPr>
              <a:t>increased access to food as a result of improved agricultural production and income </a:t>
            </a:r>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17</a:t>
            </a:fld>
            <a:endParaRPr lang="en-GB"/>
          </a:p>
        </p:txBody>
      </p:sp>
    </p:spTree>
    <p:extLst>
      <p:ext uri="{BB962C8B-B14F-4D97-AF65-F5344CB8AC3E}">
        <p14:creationId xmlns:p14="http://schemas.microsoft.com/office/powerpoint/2010/main" val="75930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smtClean="0"/>
              <a:t>Created a common framework for nutrition sensitive agriculture and health related nutrition content to be applied across all target countries</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Completed nutrition landscape analyses and content frameworks in 12 countries to identify key nutrition indicators and potential health &amp; agriculture interventions and validated in country</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Developed nutrition-sensitive agriculture content for mobile </a:t>
            </a:r>
            <a:r>
              <a:rPr lang="en-GB" dirty="0" err="1" smtClean="0"/>
              <a:t>Agri</a:t>
            </a:r>
            <a:r>
              <a:rPr lang="en-GB" dirty="0" smtClean="0"/>
              <a:t> services in 4 countries (Ghana, Malawi, Sri Lanka &amp; Bangladesh) through local partnerships</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Developed health based nutrition content for mobile Health services in 4 countries (Ghana, Malawi, Nigeria &amp; Tanzania) through local partnerships</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3 mobile </a:t>
            </a:r>
            <a:r>
              <a:rPr lang="en-GB" dirty="0" err="1" smtClean="0"/>
              <a:t>Agri</a:t>
            </a:r>
            <a:r>
              <a:rPr lang="en-GB" dirty="0" smtClean="0"/>
              <a:t> services have launched in pilot scale so far and a 4th will launch imminently, together with the first 2 mobile Health services</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Linked up </a:t>
            </a:r>
            <a:r>
              <a:rPr lang="en-GB" dirty="0" err="1" smtClean="0"/>
              <a:t>Plantwise</a:t>
            </a:r>
            <a:r>
              <a:rPr lang="en-GB" dirty="0" smtClean="0"/>
              <a:t> country teams with </a:t>
            </a:r>
            <a:r>
              <a:rPr lang="en-GB" dirty="0" err="1" smtClean="0"/>
              <a:t>mNutrition</a:t>
            </a:r>
            <a:r>
              <a:rPr lang="en-GB" dirty="0" smtClean="0"/>
              <a:t> implementation teams in all </a:t>
            </a:r>
            <a:r>
              <a:rPr lang="en-GB" dirty="0" err="1" smtClean="0"/>
              <a:t>Agri</a:t>
            </a:r>
            <a:r>
              <a:rPr lang="en-GB" dirty="0" smtClean="0"/>
              <a:t> countries (Ghana, Malawi, Sri Lanka, Bangladesh, Pakistan &amp; Myanmar) to work on potential collaborations</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Used </a:t>
            </a:r>
            <a:r>
              <a:rPr lang="en-GB" dirty="0" err="1" smtClean="0"/>
              <a:t>Plantwise</a:t>
            </a:r>
            <a:r>
              <a:rPr lang="en-GB" dirty="0" smtClean="0"/>
              <a:t> factsheets and pest management decision guides as a source for development of </a:t>
            </a:r>
            <a:r>
              <a:rPr lang="en-GB" dirty="0" err="1" smtClean="0"/>
              <a:t>mNutrition</a:t>
            </a:r>
            <a:r>
              <a:rPr lang="en-GB" dirty="0" smtClean="0"/>
              <a:t> country content – supporting the wide dissemination of </a:t>
            </a:r>
            <a:r>
              <a:rPr lang="en-GB" dirty="0" err="1" smtClean="0"/>
              <a:t>Plantwise</a:t>
            </a:r>
            <a:r>
              <a:rPr lang="en-GB" dirty="0" smtClean="0"/>
              <a:t> content via mobile</a:t>
            </a:r>
          </a:p>
          <a:p>
            <a:pPr>
              <a:buFont typeface="Arial" panose="020B0604020202020204" pitchFamily="34" charset="0"/>
              <a:buChar char="•"/>
            </a:pPr>
            <a:endParaRPr lang="en-GB" dirty="0" smtClean="0"/>
          </a:p>
          <a:p>
            <a:pPr>
              <a:buFont typeface="Arial" panose="020B0604020202020204" pitchFamily="34" charset="0"/>
              <a:buChar char="•"/>
            </a:pPr>
            <a:r>
              <a:rPr lang="en-GB" dirty="0" smtClean="0"/>
              <a:t>Started development of a Nutrition Knowledge Bank to act as an open source repository of nutrition related factsheets and messages (which can also feed the </a:t>
            </a:r>
            <a:r>
              <a:rPr lang="en-GB" dirty="0" err="1" smtClean="0"/>
              <a:t>Plantwise</a:t>
            </a:r>
            <a:r>
              <a:rPr lang="en-GB" dirty="0" smtClean="0"/>
              <a:t> Knowledge Bank)</a:t>
            </a:r>
          </a:p>
          <a:p>
            <a:pPr>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18</a:t>
            </a:fld>
            <a:endParaRPr lang="en-GB"/>
          </a:p>
        </p:txBody>
      </p:sp>
    </p:spTree>
    <p:extLst>
      <p:ext uri="{BB962C8B-B14F-4D97-AF65-F5344CB8AC3E}">
        <p14:creationId xmlns:p14="http://schemas.microsoft.com/office/powerpoint/2010/main" val="759302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19</a:t>
            </a:fld>
            <a:endParaRPr lang="en-GB"/>
          </a:p>
        </p:txBody>
      </p:sp>
    </p:spTree>
    <p:extLst>
      <p:ext uri="{BB962C8B-B14F-4D97-AF65-F5344CB8AC3E}">
        <p14:creationId xmlns:p14="http://schemas.microsoft.com/office/powerpoint/2010/main" val="75930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thank</a:t>
            </a:r>
            <a:r>
              <a:rPr lang="en-GB" b="0" baseline="0" dirty="0" smtClean="0"/>
              <a:t> you slide</a:t>
            </a:r>
          </a:p>
          <a:p>
            <a:r>
              <a:rPr lang="en-GB" baseline="0" dirty="0" smtClean="0"/>
              <a:t>changes only to name, centre &amp; email</a:t>
            </a:r>
          </a:p>
          <a:p>
            <a:r>
              <a:rPr lang="en-US" sz="1200" dirty="0" smtClean="0">
                <a:latin typeface="Arial" panose="020B0604020202020204" pitchFamily="34" charset="0"/>
                <a:cs typeface="Arial" panose="020B0604020202020204" pitchFamily="34" charset="0"/>
              </a:rPr>
              <a:t>Arial</a:t>
            </a:r>
            <a:r>
              <a:rPr lang="en-GB" dirty="0" smtClean="0"/>
              <a:t>24bold, light</a:t>
            </a:r>
            <a:r>
              <a:rPr lang="en-GB" baseline="0" dirty="0" smtClean="0">
                <a:latin typeface="Arial" panose="020B0604020202020204" pitchFamily="34" charset="0"/>
                <a:cs typeface="Arial" panose="020B0604020202020204" pitchFamily="34" charset="0"/>
              </a:rPr>
              <a:t> green</a:t>
            </a:r>
            <a:endParaRPr lang="en-GB" baseline="0" dirty="0" smtClean="0"/>
          </a:p>
          <a:p>
            <a:r>
              <a:rPr lang="en-GB" baseline="0" dirty="0" smtClean="0"/>
              <a:t>Please let us know if there are any languages you wish to add to this slide</a:t>
            </a:r>
          </a:p>
          <a:p>
            <a:r>
              <a:rPr lang="en-GB" baseline="0" dirty="0" smtClean="0"/>
              <a:t>no change to be made to image</a:t>
            </a:r>
            <a:endParaRPr lang="en-GB" dirty="0" smtClean="0"/>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20</a:t>
            </a:fld>
            <a:endParaRPr lang="en-GB"/>
          </a:p>
        </p:txBody>
      </p:sp>
    </p:spTree>
    <p:extLst>
      <p:ext uri="{BB962C8B-B14F-4D97-AF65-F5344CB8AC3E}">
        <p14:creationId xmlns:p14="http://schemas.microsoft.com/office/powerpoint/2010/main" val="6662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2</a:t>
            </a:fld>
            <a:endParaRPr lang="en-GB"/>
          </a:p>
        </p:txBody>
      </p:sp>
    </p:spTree>
    <p:extLst>
      <p:ext uri="{BB962C8B-B14F-4D97-AF65-F5344CB8AC3E}">
        <p14:creationId xmlns:p14="http://schemas.microsoft.com/office/powerpoint/2010/main" val="412681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3</a:t>
            </a:fld>
            <a:endParaRPr lang="en-GB"/>
          </a:p>
        </p:txBody>
      </p:sp>
    </p:spTree>
    <p:extLst>
      <p:ext uri="{BB962C8B-B14F-4D97-AF65-F5344CB8AC3E}">
        <p14:creationId xmlns:p14="http://schemas.microsoft.com/office/powerpoint/2010/main" val="75930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Accessing knowledge: making a difference</a:t>
            </a:r>
          </a:p>
          <a:p>
            <a:endParaRPr lang="en-GB" b="1" dirty="0" smtClean="0"/>
          </a:p>
          <a:p>
            <a:pPr marL="216000" indent="-216000">
              <a:buFont typeface="Arial" panose="020B0604020202020204" pitchFamily="34" charset="0"/>
              <a:buChar char="•"/>
            </a:pPr>
            <a:r>
              <a:rPr lang="en-GB" dirty="0" smtClean="0">
                <a:solidFill>
                  <a:srgbClr val="4C4C4C"/>
                </a:solidFill>
                <a:latin typeface="Arial" panose="020B0604020202020204" pitchFamily="34" charset="0"/>
              </a:rPr>
              <a:t>Access to research findings and technical agricultural information are vital resources for food security, sustainable agriculture and nutrition</a:t>
            </a:r>
          </a:p>
          <a:p>
            <a:pPr marL="216000" indent="-216000">
              <a:buFont typeface="Arial" panose="020B0604020202020204" pitchFamily="34" charset="0"/>
              <a:buChar char="•"/>
            </a:pPr>
            <a:endParaRPr lang="en-GB" dirty="0" smtClean="0">
              <a:solidFill>
                <a:srgbClr val="4C4C4C"/>
              </a:solidFill>
              <a:latin typeface="Arial" panose="020B0604020202020204" pitchFamily="34" charset="0"/>
            </a:endParaRPr>
          </a:p>
          <a:p>
            <a:pPr marL="216000" indent="-216000">
              <a:buFont typeface="Arial" panose="020B0604020202020204" pitchFamily="34" charset="0"/>
              <a:buChar char="•"/>
            </a:pPr>
            <a:r>
              <a:rPr lang="en-GB" dirty="0" smtClean="0">
                <a:solidFill>
                  <a:srgbClr val="4C4C4C"/>
                </a:solidFill>
                <a:latin typeface="Arial" panose="020B0604020202020204" pitchFamily="34" charset="0"/>
              </a:rPr>
              <a:t>Improving nutrition for the poor as a result of behaviour change promoted by accessible mobile-based services delivered at scale through sustainable business models</a:t>
            </a:r>
          </a:p>
          <a:p>
            <a:endParaRPr lang="en-GB" b="1" dirty="0"/>
          </a:p>
        </p:txBody>
      </p:sp>
      <p:sp>
        <p:nvSpPr>
          <p:cNvPr id="4" name="Slide Number Placeholder 3"/>
          <p:cNvSpPr>
            <a:spLocks noGrp="1"/>
          </p:cNvSpPr>
          <p:nvPr>
            <p:ph type="sldNum" sz="quarter" idx="10"/>
          </p:nvPr>
        </p:nvSpPr>
        <p:spPr/>
        <p:txBody>
          <a:bodyPr/>
          <a:lstStyle/>
          <a:p>
            <a:fld id="{98055286-2640-4854-A921-823BA7D2A0F0}" type="slidenum">
              <a:rPr lang="en-GB" smtClean="0"/>
              <a:t>4</a:t>
            </a:fld>
            <a:endParaRPr lang="en-GB"/>
          </a:p>
        </p:txBody>
      </p:sp>
    </p:spTree>
    <p:extLst>
      <p:ext uri="{BB962C8B-B14F-4D97-AF65-F5344CB8AC3E}">
        <p14:creationId xmlns:p14="http://schemas.microsoft.com/office/powerpoint/2010/main" val="348727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Challenges</a:t>
            </a:r>
            <a:r>
              <a:rPr lang="en-GB" baseline="0" dirty="0" smtClean="0"/>
              <a:t> the first part of democratisation is to get access to data.  </a:t>
            </a:r>
          </a:p>
          <a:p>
            <a:endParaRPr lang="en-GB" baseline="0" dirty="0" smtClean="0"/>
          </a:p>
          <a:p>
            <a:r>
              <a:rPr lang="en-GB" baseline="0" dirty="0" smtClean="0"/>
              <a:t>Much information is simply not in the public domain.  </a:t>
            </a:r>
          </a:p>
          <a:p>
            <a:endParaRPr lang="en-GB" baseline="0" dirty="0" smtClean="0"/>
          </a:p>
          <a:p>
            <a:r>
              <a:rPr lang="en-GB" baseline="0" dirty="0" smtClean="0"/>
              <a:t>When it is available , information is often difficult to find: specific information and data sets are often buried  in big documents, they are unprocessed and fragmented.  </a:t>
            </a:r>
          </a:p>
          <a:p>
            <a:endParaRPr lang="en-GB" baseline="0" dirty="0" smtClean="0"/>
          </a:p>
          <a:p>
            <a:r>
              <a:rPr lang="en-GB" baseline="0" dirty="0" smtClean="0"/>
              <a:t>A lot of work needs to be done to make it useful and understandable</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5</a:t>
            </a:fld>
            <a:endParaRPr lang="en-GB"/>
          </a:p>
        </p:txBody>
      </p:sp>
    </p:spTree>
    <p:extLst>
      <p:ext uri="{BB962C8B-B14F-4D97-AF65-F5344CB8AC3E}">
        <p14:creationId xmlns:p14="http://schemas.microsoft.com/office/powerpoint/2010/main" val="75930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Data first needs to be available – not necessarily free – but not closed</a:t>
            </a:r>
          </a:p>
          <a:p>
            <a:endParaRPr lang="en-GB" dirty="0" smtClean="0"/>
          </a:p>
          <a:p>
            <a:r>
              <a:rPr lang="en-GB" dirty="0" smtClean="0"/>
              <a:t>To be accessible means that it is usually in machine readable code</a:t>
            </a:r>
          </a:p>
          <a:p>
            <a:endParaRPr lang="en-GB" dirty="0" smtClean="0"/>
          </a:p>
          <a:p>
            <a:r>
              <a:rPr lang="en-GB" dirty="0" smtClean="0"/>
              <a:t>Data</a:t>
            </a:r>
            <a:r>
              <a:rPr lang="en-GB" baseline="0" dirty="0" smtClean="0"/>
              <a:t> should be in a form that is ‘interoperable’ so that it can be manipulated and aggregated with data from elsewhere to produce results that are of practical use for farmers and consumers</a:t>
            </a:r>
          </a:p>
          <a:p>
            <a:endParaRPr lang="en-GB" baseline="0" dirty="0" smtClean="0"/>
          </a:p>
          <a:p>
            <a:r>
              <a:rPr lang="en-GB" baseline="0" dirty="0" smtClean="0"/>
              <a:t>Data can be from records of farmer harvests and land use, satellite data on local weather or even visualizations of crop damage </a:t>
            </a:r>
          </a:p>
          <a:p>
            <a:endParaRPr lang="en-GB" baseline="0" dirty="0" smtClean="0"/>
          </a:p>
          <a:p>
            <a:r>
              <a:rPr lang="en-GB" baseline="0" dirty="0" smtClean="0"/>
              <a:t>Data can help inform farmer decisions and work towards food security</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t>7</a:t>
            </a:fld>
            <a:endParaRPr lang="en-GB"/>
          </a:p>
        </p:txBody>
      </p:sp>
    </p:spTree>
    <p:extLst>
      <p:ext uri="{BB962C8B-B14F-4D97-AF65-F5344CB8AC3E}">
        <p14:creationId xmlns:p14="http://schemas.microsoft.com/office/powerpoint/2010/main" val="412681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G8</a:t>
            </a:r>
            <a:r>
              <a:rPr lang="en-GB" baseline="0" dirty="0" smtClean="0"/>
              <a:t> discussions in 2012 World Leaders committed to share data to achieve food security and meet Sustainable Development Goals to tackle extreme poverty</a:t>
            </a:r>
          </a:p>
          <a:p>
            <a:endParaRPr lang="en-GB" baseline="0" dirty="0" smtClean="0"/>
          </a:p>
          <a:p>
            <a:r>
              <a:rPr lang="en-GB" baseline="0" dirty="0" smtClean="0"/>
              <a:t>They held a international conference relating to agriculture in April 2013</a:t>
            </a:r>
          </a:p>
          <a:p>
            <a:endParaRPr lang="en-GB" baseline="0" dirty="0" smtClean="0"/>
          </a:p>
          <a:p>
            <a:r>
              <a:rPr lang="en-GB" baseline="0" dirty="0" smtClean="0"/>
              <a:t>This resulted in the launch of GODAN at the Open Government Partnership meeting October 2013</a:t>
            </a:r>
          </a:p>
          <a:p>
            <a:endParaRPr lang="en-GB" baseline="0" dirty="0" smtClean="0"/>
          </a:p>
          <a:p>
            <a:r>
              <a:rPr lang="en-GB" baseline="0" dirty="0" smtClean="0"/>
              <a:t>A small secretariat was set up in late 2014 with centres in Wallingford, </a:t>
            </a:r>
            <a:r>
              <a:rPr lang="en-GB" baseline="0" dirty="0" err="1" smtClean="0"/>
              <a:t>Wageningen</a:t>
            </a:r>
            <a:r>
              <a:rPr lang="en-GB" baseline="0" dirty="0" smtClean="0"/>
              <a:t> and Rome</a:t>
            </a:r>
          </a:p>
          <a:p>
            <a:endParaRPr lang="en-GB" baseline="0" dirty="0" smtClean="0"/>
          </a:p>
          <a:p>
            <a:r>
              <a:rPr lang="en-GB" baseline="0" dirty="0" smtClean="0"/>
              <a:t>This has a 5 year timeline with an Inception Period from January to end of July</a:t>
            </a:r>
          </a:p>
          <a:p>
            <a:endParaRPr lang="en-GB" baseline="0" dirty="0" smtClean="0"/>
          </a:p>
          <a:p>
            <a:r>
              <a:rPr lang="en-GB" baseline="0" dirty="0" smtClean="0"/>
              <a:t>The Secretariat has engaged in international events and has held one-to-one meetings with national governments and major organizations</a:t>
            </a:r>
          </a:p>
          <a:p>
            <a:endParaRPr lang="en-GB" baseline="0" dirty="0" smtClean="0"/>
          </a:p>
          <a:p>
            <a:r>
              <a:rPr lang="en-GB" baseline="0" dirty="0" smtClean="0"/>
              <a:t>It has an active work programme and is ready to take on the challenges of the years ahead</a:t>
            </a:r>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The aim of the GODAN initiative is to create practical</a:t>
            </a:r>
            <a:r>
              <a:rPr lang="en-GB" baseline="0" dirty="0" smtClean="0"/>
              <a:t> benefit for farmers and consumers worldwide and to create a culture where the default option </a:t>
            </a:r>
            <a:r>
              <a:rPr lang="en-GB" i="1" baseline="0" dirty="0" smtClean="0"/>
              <a:t>(why not open data?) </a:t>
            </a:r>
            <a:r>
              <a:rPr lang="en-GB" i="0" baseline="0" dirty="0" smtClean="0"/>
              <a:t>is normal</a:t>
            </a:r>
          </a:p>
          <a:p>
            <a:endParaRPr lang="en-GB" i="0" baseline="0" dirty="0" smtClean="0"/>
          </a:p>
          <a:p>
            <a:r>
              <a:rPr lang="en-GB" i="0" baseline="0" dirty="0" smtClean="0"/>
              <a:t>It is important that we engage not only with governments and businesses, but also with developers and the scientific community to enable the data that is opened to be transformed into useful applications that meet the need for food security</a:t>
            </a:r>
          </a:p>
          <a:p>
            <a:endParaRPr lang="en-GB" i="0" baseline="0" dirty="0" smtClean="0"/>
          </a:p>
          <a:p>
            <a:r>
              <a:rPr lang="en-GB" i="0" baseline="0" dirty="0" smtClean="0"/>
              <a:t>This means working with our partners globally to bring people and organizations together </a:t>
            </a:r>
          </a:p>
          <a:p>
            <a:endParaRPr lang="en-GB" i="0" baseline="0" dirty="0" smtClean="0"/>
          </a:p>
          <a:p>
            <a:r>
              <a:rPr lang="en-GB" i="0" baseline="0" dirty="0" smtClean="0"/>
              <a:t>We also need to understand the importance of open data for research – universities will be among the major consumers of open data to create innovation</a:t>
            </a:r>
            <a:endParaRPr lang="en-GB" i="0" dirty="0"/>
          </a:p>
        </p:txBody>
      </p:sp>
      <p:sp>
        <p:nvSpPr>
          <p:cNvPr id="4" name="Slide Number Placeholder 3"/>
          <p:cNvSpPr>
            <a:spLocks noGrp="1"/>
          </p:cNvSpPr>
          <p:nvPr>
            <p:ph type="sldNum" sz="quarter" idx="10"/>
          </p:nvPr>
        </p:nvSpPr>
        <p:spPr/>
        <p:txBody>
          <a:bodyPr/>
          <a:lstStyle/>
          <a:p>
            <a:fld id="{98055286-2640-4854-A921-823BA7D2A0F0}" type="slidenum">
              <a:rPr lang="en-GB" smtClean="0"/>
              <a:t>8</a:t>
            </a:fld>
            <a:endParaRPr lang="en-GB"/>
          </a:p>
        </p:txBody>
      </p:sp>
    </p:spTree>
    <p:extLst>
      <p:ext uri="{BB962C8B-B14F-4D97-AF65-F5344CB8AC3E}">
        <p14:creationId xmlns:p14="http://schemas.microsoft.com/office/powerpoint/2010/main" val="166491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smtClean="0">
                <a:solidFill>
                  <a:schemeClr val="tx1"/>
                </a:solidFill>
                <a:ea typeface="Arial"/>
                <a:cs typeface="Arial"/>
                <a:sym typeface="Arial"/>
              </a:rPr>
              <a:t>Core aims and activities</a:t>
            </a:r>
          </a:p>
          <a:p>
            <a:endParaRPr lang="en-GB" sz="1100" dirty="0" smtClean="0">
              <a:solidFill>
                <a:srgbClr val="419639"/>
              </a:solidFill>
            </a:endParaRPr>
          </a:p>
          <a:p>
            <a:pPr marL="0" lvl="0" indent="0">
              <a:spcBef>
                <a:spcPts val="0"/>
              </a:spcBef>
              <a:buClr>
                <a:schemeClr val="lt2"/>
              </a:buClr>
              <a:buSzPct val="100000"/>
              <a:buNone/>
            </a:pPr>
            <a:r>
              <a:rPr lang="en-GB" dirty="0" smtClean="0">
                <a:solidFill>
                  <a:srgbClr val="4C4C4C"/>
                </a:solidFill>
                <a:ea typeface="Arial"/>
                <a:cs typeface="Arial"/>
                <a:sym typeface="Arial"/>
              </a:rPr>
              <a:t>Brings together agriculture, nutrition and open data sectors for:</a:t>
            </a:r>
          </a:p>
          <a:p>
            <a:pPr lvl="0">
              <a:spcBef>
                <a:spcPts val="0"/>
              </a:spcBef>
              <a:buClr>
                <a:schemeClr val="lt2"/>
              </a:buClr>
              <a:buSzPct val="100000"/>
            </a:pPr>
            <a:endParaRPr lang="en-GB" dirty="0" smtClean="0">
              <a:solidFill>
                <a:srgbClr val="4C4C4C"/>
              </a:solidFill>
              <a:ea typeface="Arial"/>
              <a:cs typeface="Arial"/>
              <a:sym typeface="Arial"/>
            </a:endParaRPr>
          </a:p>
          <a:p>
            <a:pPr marL="171450" marR="0" lvl="0" indent="-171450" algn="l" rtl="0">
              <a:spcBef>
                <a:spcPts val="0"/>
              </a:spcBef>
              <a:buClr>
                <a:schemeClr val="lt2"/>
              </a:buClr>
              <a:buSzPct val="100000"/>
              <a:buFont typeface="Arial" panose="020B0604020202020204" pitchFamily="34" charset="0"/>
              <a:buChar char="•"/>
            </a:pPr>
            <a:r>
              <a:rPr lang="en-GB" sz="1200" b="0" i="0" u="none" strike="noStrike" cap="none" baseline="0" dirty="0" smtClean="0">
                <a:solidFill>
                  <a:schemeClr val="dk1"/>
                </a:solidFill>
                <a:latin typeface="+mn-lt"/>
                <a:ea typeface="Calibri"/>
                <a:cs typeface="Calibri"/>
                <a:sym typeface="Calibri"/>
              </a:rPr>
              <a:t>High level advocacy for GODAN and on the importance of open data across agricultural and nutritional datasets</a:t>
            </a:r>
          </a:p>
          <a:p>
            <a:pPr marL="0" marR="0" lvl="0" indent="0" algn="l" rtl="0">
              <a:spcBef>
                <a:spcPts val="0"/>
              </a:spcBef>
              <a:buClr>
                <a:schemeClr val="lt2"/>
              </a:buClr>
              <a:buSzPct val="100000"/>
              <a:buFont typeface="Calibri"/>
              <a:buNone/>
            </a:pPr>
            <a:endParaRPr lang="en-GB" sz="1200" b="0" i="0" u="none" strike="noStrike" cap="none" baseline="0" dirty="0" smtClean="0">
              <a:solidFill>
                <a:schemeClr val="dk1"/>
              </a:solidFill>
              <a:latin typeface="+mn-lt"/>
              <a:ea typeface="Calibri"/>
              <a:cs typeface="Calibri"/>
              <a:sym typeface="Calibri"/>
            </a:endParaRPr>
          </a:p>
          <a:p>
            <a:pPr marL="171450" marR="0" lvl="0" indent="-171450" algn="l" rtl="0">
              <a:spcBef>
                <a:spcPts val="0"/>
              </a:spcBef>
              <a:buClr>
                <a:schemeClr val="lt2"/>
              </a:buClr>
              <a:buSzPct val="100000"/>
              <a:buFont typeface="Arial" panose="020B0604020202020204" pitchFamily="34" charset="0"/>
              <a:buChar char="•"/>
            </a:pPr>
            <a:r>
              <a:rPr lang="en-GB" sz="1200" b="0" i="0" u="none" strike="noStrike" cap="none" baseline="0" dirty="0" smtClean="0">
                <a:solidFill>
                  <a:schemeClr val="dk1"/>
                </a:solidFill>
                <a:latin typeface="+mn-lt"/>
                <a:ea typeface="Calibri"/>
                <a:cs typeface="Calibri"/>
                <a:sym typeface="Calibri"/>
              </a:rPr>
              <a:t>Harmonize activities with others, share knowledge and lessons and identify evidence of impact of engagement of engagement in agricultural/ nutritional open data activities</a:t>
            </a:r>
          </a:p>
          <a:p>
            <a:pPr marL="0" marR="0" lvl="0" indent="0" algn="l" rtl="0">
              <a:spcBef>
                <a:spcPts val="0"/>
              </a:spcBef>
              <a:buClr>
                <a:schemeClr val="lt2"/>
              </a:buClr>
              <a:buSzPct val="100000"/>
              <a:buFont typeface="Calibri"/>
              <a:buNone/>
            </a:pPr>
            <a:endParaRPr lang="en-GB" sz="1200" b="0" i="0" u="none" strike="noStrike" cap="none" baseline="0" dirty="0" smtClean="0">
              <a:solidFill>
                <a:schemeClr val="dk1"/>
              </a:solidFill>
              <a:latin typeface="+mn-lt"/>
              <a:ea typeface="Calibri"/>
              <a:cs typeface="Calibri"/>
              <a:sym typeface="Calibri"/>
            </a:endParaRPr>
          </a:p>
          <a:p>
            <a:pPr marL="171450" marR="0" lvl="0" indent="-171450" algn="l" rtl="0">
              <a:spcBef>
                <a:spcPts val="0"/>
              </a:spcBef>
              <a:buClr>
                <a:schemeClr val="lt2"/>
              </a:buClr>
              <a:buSzPct val="100000"/>
              <a:buFont typeface="Arial" panose="020B0604020202020204" pitchFamily="34" charset="0"/>
              <a:buChar char="•"/>
            </a:pPr>
            <a:r>
              <a:rPr lang="en-GB" sz="1200" b="0" i="0" u="none" strike="noStrike" cap="none" baseline="0" dirty="0" smtClean="0">
                <a:solidFill>
                  <a:schemeClr val="dk1"/>
                </a:solidFill>
                <a:latin typeface="+mn-lt"/>
                <a:ea typeface="Calibri"/>
                <a:cs typeface="Calibri"/>
                <a:sym typeface="Calibri"/>
              </a:rPr>
              <a:t>Manage a framework of national and international events and dialogues to stimulate end-user engagement with open data and to build the GODAN community of practice</a:t>
            </a:r>
          </a:p>
          <a:p>
            <a:pPr marL="216000" lvl="0" indent="-216000">
              <a:spcBef>
                <a:spcPts val="0"/>
              </a:spcBef>
              <a:buClr>
                <a:schemeClr val="lt2"/>
              </a:buClr>
              <a:buSzPct val="100000"/>
              <a:buFont typeface="Arial" panose="020B0604020202020204" pitchFamily="34" charset="0"/>
              <a:buChar char="•"/>
            </a:pPr>
            <a:endParaRPr lang="en-GB" dirty="0" smtClean="0">
              <a:solidFill>
                <a:srgbClr val="4C4C4C"/>
              </a:solidFill>
              <a:ea typeface="Arial"/>
              <a:cs typeface="Arial"/>
              <a:sym typeface="Arial"/>
            </a:endParaRPr>
          </a:p>
        </p:txBody>
      </p:sp>
      <p:sp>
        <p:nvSpPr>
          <p:cNvPr id="4" name="Slide Number Placeholder 3"/>
          <p:cNvSpPr>
            <a:spLocks noGrp="1"/>
          </p:cNvSpPr>
          <p:nvPr>
            <p:ph type="sldNum" sz="quarter" idx="10"/>
          </p:nvPr>
        </p:nvSpPr>
        <p:spPr/>
        <p:txBody>
          <a:bodyPr/>
          <a:lstStyle/>
          <a:p>
            <a:fld id="{98055286-2640-4854-A921-823BA7D2A0F0}" type="slidenum">
              <a:rPr lang="en-GB" smtClean="0"/>
              <a:t>9</a:t>
            </a:fld>
            <a:endParaRPr lang="en-GB"/>
          </a:p>
        </p:txBody>
      </p:sp>
    </p:spTree>
    <p:extLst>
      <p:ext uri="{BB962C8B-B14F-4D97-AF65-F5344CB8AC3E}">
        <p14:creationId xmlns:p14="http://schemas.microsoft.com/office/powerpoint/2010/main" val="234949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Open data in agriculture and nutrition</a:t>
            </a:r>
          </a:p>
          <a:p>
            <a:endParaRPr lang="en-US" sz="1200" b="1" kern="1200" dirty="0" smtClean="0">
              <a:solidFill>
                <a:srgbClr val="4C4C4C"/>
              </a:solidFill>
              <a:latin typeface="+mn-lt"/>
              <a:ea typeface="+mn-ea"/>
              <a:cs typeface="Arial" panose="020B0604020202020204" pitchFamily="34" charset="0"/>
            </a:endParaRPr>
          </a:p>
          <a:p>
            <a:pPr marL="0" indent="0">
              <a:buNone/>
            </a:pPr>
            <a:endParaRPr lang="en-GB" dirty="0" smtClean="0">
              <a:solidFill>
                <a:srgbClr val="4C4C4C"/>
              </a:solidFill>
            </a:endParaRPr>
          </a:p>
          <a:p>
            <a:r>
              <a:rPr lang="en-GB" dirty="0" smtClean="0">
                <a:solidFill>
                  <a:srgbClr val="4C4C4C"/>
                </a:solidFill>
              </a:rPr>
              <a:t>Will inform understanding the Agriculture and Nutrition Open Data Value Chain</a:t>
            </a:r>
          </a:p>
          <a:p>
            <a:pPr marL="0" indent="0">
              <a:buNone/>
            </a:pPr>
            <a:endParaRPr lang="en-GB" b="1" dirty="0" smtClean="0">
              <a:solidFill>
                <a:srgbClr val="4C4C4C"/>
              </a:solidFill>
            </a:endParaRPr>
          </a:p>
          <a:p>
            <a:r>
              <a:rPr lang="en-GB" dirty="0" smtClean="0">
                <a:solidFill>
                  <a:srgbClr val="4C4C4C"/>
                </a:solidFill>
              </a:rPr>
              <a:t>Addresses real-world problems for farmers and consumers</a:t>
            </a:r>
          </a:p>
          <a:p>
            <a:pPr marL="0" indent="0">
              <a:buNone/>
            </a:pPr>
            <a:endParaRPr lang="en-GB" dirty="0" smtClean="0">
              <a:solidFill>
                <a:srgbClr val="4C4C4C"/>
              </a:solidFill>
            </a:endParaRPr>
          </a:p>
          <a:p>
            <a:r>
              <a:rPr lang="en-GB" dirty="0" smtClean="0">
                <a:solidFill>
                  <a:srgbClr val="4C4C4C"/>
                </a:solidFill>
              </a:rPr>
              <a:t>Creates need for data scientists and developers as intermediaries to enable open data to be used</a:t>
            </a:r>
          </a:p>
          <a:p>
            <a:pPr marL="0" indent="0">
              <a:buNone/>
            </a:pPr>
            <a:endParaRPr lang="en-GB" dirty="0" smtClean="0">
              <a:solidFill>
                <a:srgbClr val="4C4C4C"/>
              </a:solidFill>
            </a:endParaRPr>
          </a:p>
          <a:p>
            <a:r>
              <a:rPr lang="en-GB" dirty="0" smtClean="0">
                <a:solidFill>
                  <a:srgbClr val="4C4C4C"/>
                </a:solidFill>
              </a:rPr>
              <a:t>Requires fora to bring together everyone in the data value chain </a:t>
            </a:r>
          </a:p>
          <a:p>
            <a:pPr marL="0" indent="0">
              <a:buNone/>
            </a:pPr>
            <a:endParaRPr lang="en-GB" dirty="0" smtClean="0">
              <a:solidFill>
                <a:srgbClr val="4C4C4C"/>
              </a:solidFill>
            </a:endParaRPr>
          </a:p>
          <a:p>
            <a:r>
              <a:rPr lang="en-GB" dirty="0" smtClean="0">
                <a:solidFill>
                  <a:srgbClr val="4C4C4C"/>
                </a:solidFill>
              </a:rPr>
              <a:t>Identifies universities as real consumers of open data in Agriculture and Nutrition</a:t>
            </a:r>
          </a:p>
          <a:p>
            <a:pPr marL="0" indent="0"/>
            <a:r>
              <a:rPr lang="en-GB" dirty="0" smtClean="0"/>
              <a:t>Open data in agriculture and nutrition</a:t>
            </a:r>
          </a:p>
          <a:p>
            <a:endParaRPr lang="en-US" sz="1200" b="1" kern="1200" dirty="0" smtClean="0">
              <a:solidFill>
                <a:srgbClr val="4C4C4C"/>
              </a:solidFill>
              <a:latin typeface="+mn-lt"/>
              <a:ea typeface="+mn-ea"/>
              <a:cs typeface="Arial" panose="020B0604020202020204" pitchFamily="34" charset="0"/>
            </a:endParaRPr>
          </a:p>
          <a:p>
            <a:r>
              <a:rPr lang="en-GB" dirty="0" smtClean="0"/>
              <a:t>The aim of the GODAN initiative is to create practical</a:t>
            </a:r>
            <a:r>
              <a:rPr lang="en-GB" baseline="0" dirty="0" smtClean="0"/>
              <a:t> benefit for farmers and consumers worldwide and to create a culture where the default option </a:t>
            </a:r>
            <a:r>
              <a:rPr lang="en-GB" i="1" baseline="0" dirty="0" smtClean="0"/>
              <a:t>(why not open data?) </a:t>
            </a:r>
            <a:r>
              <a:rPr lang="en-GB" i="0" baseline="0" dirty="0" smtClean="0"/>
              <a:t>is normal</a:t>
            </a:r>
          </a:p>
          <a:p>
            <a:endParaRPr lang="en-GB" i="0" baseline="0" dirty="0" smtClean="0"/>
          </a:p>
          <a:p>
            <a:r>
              <a:rPr lang="en-GB" i="0" baseline="0" dirty="0" smtClean="0"/>
              <a:t>It is important that we engage not only with governments and businesses, but also with developers and the scientific community to enable the data that is opened to be transformed into useful applications that meet the need for food security</a:t>
            </a:r>
          </a:p>
          <a:p>
            <a:endParaRPr lang="en-GB" i="0" baseline="0" dirty="0" smtClean="0"/>
          </a:p>
          <a:p>
            <a:r>
              <a:rPr lang="en-GB" i="0" baseline="0" dirty="0" smtClean="0"/>
              <a:t>This means working with our partners globally to bring people and organizations together </a:t>
            </a:r>
          </a:p>
          <a:p>
            <a:endParaRPr lang="en-GB" i="0" baseline="0" dirty="0" smtClean="0"/>
          </a:p>
          <a:p>
            <a:r>
              <a:rPr lang="en-GB" i="0" baseline="0" dirty="0" smtClean="0"/>
              <a:t>We also need to understand the importance of open data for research – universities will be among the major consumers of open data to create innovation</a:t>
            </a:r>
            <a:endParaRPr lang="en-GB" dirty="0" smtClean="0">
              <a:solidFill>
                <a:srgbClr val="4C4C4C"/>
              </a:solidFill>
            </a:endParaRP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President </a:t>
            </a:r>
            <a:r>
              <a:rPr lang="en-GB" dirty="0" err="1" smtClean="0">
                <a:solidFill>
                  <a:srgbClr val="4C4C4C"/>
                </a:solidFill>
              </a:rPr>
              <a:t>Jakaya</a:t>
            </a:r>
            <a:r>
              <a:rPr lang="en-GB" dirty="0" smtClean="0">
                <a:solidFill>
                  <a:srgbClr val="4C4C4C"/>
                </a:solidFill>
              </a:rPr>
              <a:t> </a:t>
            </a:r>
            <a:r>
              <a:rPr lang="en-GB" dirty="0" err="1" smtClean="0">
                <a:solidFill>
                  <a:srgbClr val="4C4C4C"/>
                </a:solidFill>
              </a:rPr>
              <a:t>Kikwete</a:t>
            </a:r>
            <a:r>
              <a:rPr lang="en-GB" dirty="0" smtClean="0">
                <a:solidFill>
                  <a:srgbClr val="4C4C4C"/>
                </a:solidFill>
              </a:rPr>
              <a:t>, Tanzania, attending the Conference</a:t>
            </a:r>
          </a:p>
          <a:p>
            <a:pPr marL="0" indent="0">
              <a:spcBef>
                <a:spcPts val="0"/>
              </a:spcBef>
              <a:buNone/>
            </a:pPr>
            <a:endParaRPr lang="en-GB" dirty="0" smtClean="0">
              <a:solidFill>
                <a:srgbClr val="4C4C4C"/>
              </a:solidFill>
            </a:endParaRP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err="1" smtClean="0">
                <a:solidFill>
                  <a:srgbClr val="4C4C4C"/>
                </a:solidFill>
              </a:rPr>
              <a:t>Kiringa</a:t>
            </a:r>
            <a:r>
              <a:rPr lang="en-GB" dirty="0" smtClean="0">
                <a:solidFill>
                  <a:srgbClr val="4C4C4C"/>
                </a:solidFill>
              </a:rPr>
              <a:t> </a:t>
            </a:r>
            <a:r>
              <a:rPr lang="en-GB" dirty="0" err="1" smtClean="0">
                <a:solidFill>
                  <a:srgbClr val="4C4C4C"/>
                </a:solidFill>
              </a:rPr>
              <a:t>Makau</a:t>
            </a:r>
            <a:r>
              <a:rPr lang="en-GB" dirty="0" smtClean="0">
                <a:solidFill>
                  <a:srgbClr val="4C4C4C"/>
                </a:solidFill>
              </a:rPr>
              <a:t>, Ministry of Kenya answering questions about agricultural transformation and the role of open data in Kenya</a:t>
            </a:r>
          </a:p>
          <a:p>
            <a:pPr marL="216000" indent="-216000">
              <a:spcBef>
                <a:spcPts val="0"/>
              </a:spcBef>
              <a:buFont typeface="Arial" panose="020B0604020202020204" pitchFamily="34" charset="0"/>
              <a:buChar char="•"/>
            </a:pPr>
            <a:endParaRPr lang="en-GB" dirty="0" smtClean="0">
              <a:solidFill>
                <a:srgbClr val="4C4C4C"/>
              </a:solidFill>
            </a:endParaRPr>
          </a:p>
          <a:p>
            <a:r>
              <a:rPr lang="en-GB" dirty="0" smtClean="0">
                <a:solidFill>
                  <a:schemeClr val="tx1"/>
                </a:solidFill>
              </a:rPr>
              <a:t>Africa Open Data Conference</a:t>
            </a:r>
          </a:p>
          <a:p>
            <a:endParaRPr lang="en-GB" i="0" dirty="0"/>
          </a:p>
        </p:txBody>
      </p:sp>
      <p:sp>
        <p:nvSpPr>
          <p:cNvPr id="4" name="Slide Number Placeholder 3"/>
          <p:cNvSpPr>
            <a:spLocks noGrp="1"/>
          </p:cNvSpPr>
          <p:nvPr>
            <p:ph type="sldNum" sz="quarter" idx="10"/>
          </p:nvPr>
        </p:nvSpPr>
        <p:spPr/>
        <p:txBody>
          <a:bodyPr/>
          <a:lstStyle/>
          <a:p>
            <a:fld id="{98055286-2640-4854-A921-823BA7D2A0F0}" type="slidenum">
              <a:rPr lang="en-GB" smtClean="0"/>
              <a:t>10</a:t>
            </a:fld>
            <a:endParaRPr lang="en-GB"/>
          </a:p>
        </p:txBody>
      </p:sp>
    </p:spTree>
    <p:extLst>
      <p:ext uri="{BB962C8B-B14F-4D97-AF65-F5344CB8AC3E}">
        <p14:creationId xmlns:p14="http://schemas.microsoft.com/office/powerpoint/2010/main" val="166491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1.xml"/><Relationship Id="rId4" Type="http://schemas.openxmlformats.org/officeDocument/2006/relationships/image" Target="../media/image7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4"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40.png"/><Relationship Id="rId18" Type="http://schemas.openxmlformats.org/officeDocument/2006/relationships/image" Target="../media/image50.png"/><Relationship Id="rId3" Type="http://schemas.openxmlformats.org/officeDocument/2006/relationships/image" Target="../media/image56.gif"/><Relationship Id="rId21" Type="http://schemas.openxmlformats.org/officeDocument/2006/relationships/image" Target="../media/image72.png"/><Relationship Id="rId7" Type="http://schemas.openxmlformats.org/officeDocument/2006/relationships/image" Target="../media/image60.gif"/><Relationship Id="rId12" Type="http://schemas.openxmlformats.org/officeDocument/2006/relationships/image" Target="../media/image65.gif"/><Relationship Id="rId17" Type="http://schemas.openxmlformats.org/officeDocument/2006/relationships/image" Target="../media/image69.png"/><Relationship Id="rId2" Type="http://schemas.openxmlformats.org/officeDocument/2006/relationships/image" Target="../media/image55.jpeg"/><Relationship Id="rId16" Type="http://schemas.openxmlformats.org/officeDocument/2006/relationships/image" Target="../media/image68.png"/><Relationship Id="rId20"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59.gif"/><Relationship Id="rId11" Type="http://schemas.openxmlformats.org/officeDocument/2006/relationships/image" Target="../media/image64.jpeg"/><Relationship Id="rId5" Type="http://schemas.openxmlformats.org/officeDocument/2006/relationships/image" Target="../media/image58.gif"/><Relationship Id="rId15" Type="http://schemas.openxmlformats.org/officeDocument/2006/relationships/image" Target="../media/image67.gif"/><Relationship Id="rId23" Type="http://schemas.openxmlformats.org/officeDocument/2006/relationships/image" Target="../media/image74.png"/><Relationship Id="rId10" Type="http://schemas.openxmlformats.org/officeDocument/2006/relationships/image" Target="../media/image63.png"/><Relationship Id="rId19" Type="http://schemas.openxmlformats.org/officeDocument/2006/relationships/image" Target="../media/image70.png"/><Relationship Id="rId4" Type="http://schemas.openxmlformats.org/officeDocument/2006/relationships/image" Target="../media/image57.gif"/><Relationship Id="rId9" Type="http://schemas.openxmlformats.org/officeDocument/2006/relationships/image" Target="../media/image62.gif"/><Relationship Id="rId14" Type="http://schemas.openxmlformats.org/officeDocument/2006/relationships/image" Target="../media/image66.png"/><Relationship Id="rId22" Type="http://schemas.openxmlformats.org/officeDocument/2006/relationships/image" Target="../media/image73.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9144000" cy="4725143"/>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7" name="Rectangle 6"/>
          <p:cNvSpPr/>
          <p:nvPr userDrawn="1"/>
        </p:nvSpPr>
        <p:spPr>
          <a:xfrm>
            <a:off x="-9164" y="4725144"/>
            <a:ext cx="9153164" cy="2157341"/>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chemeClr val="bg1"/>
                </a:solidFill>
              </a:rPr>
              <a:t>KNOWLEDGE FOR LIFE</a:t>
            </a:r>
            <a:endParaRPr lang="en-GB" sz="1200" b="1" dirty="0">
              <a:solidFill>
                <a:schemeClr val="bg1"/>
              </a:solidFill>
            </a:endParaRPr>
          </a:p>
        </p:txBody>
      </p:sp>
      <p:sp>
        <p:nvSpPr>
          <p:cNvPr id="3" name="Subtitle 2"/>
          <p:cNvSpPr>
            <a:spLocks noGrp="1"/>
          </p:cNvSpPr>
          <p:nvPr>
            <p:ph type="subTitle" idx="1" hasCustomPrompt="1"/>
          </p:nvPr>
        </p:nvSpPr>
        <p:spPr>
          <a:xfrm>
            <a:off x="107504" y="4725144"/>
            <a:ext cx="8928992" cy="749024"/>
          </a:xfrm>
        </p:spPr>
        <p:txBody>
          <a:bodyPr anchor="ctr">
            <a:normAutofit/>
          </a:bodyPr>
          <a:lstStyle>
            <a:lvl1pPr marL="0" indent="0" algn="ct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 here</a:t>
            </a:r>
          </a:p>
        </p:txBody>
      </p:sp>
      <p:sp>
        <p:nvSpPr>
          <p:cNvPr id="30" name="Text Placeholder 29"/>
          <p:cNvSpPr>
            <a:spLocks noGrp="1"/>
          </p:cNvSpPr>
          <p:nvPr>
            <p:ph type="body" sz="quarter" idx="11" hasCustomPrompt="1"/>
          </p:nvPr>
        </p:nvSpPr>
        <p:spPr>
          <a:xfrm>
            <a:off x="107504" y="5474567"/>
            <a:ext cx="8928991" cy="326042"/>
          </a:xfrm>
        </p:spPr>
        <p:txBody>
          <a:bodyPr>
            <a:normAutofit/>
          </a:bodyPr>
          <a:lstStyle>
            <a:lvl1pPr marL="0" indent="0" algn="ctr">
              <a:buNone/>
              <a:defRPr sz="1400" b="1" baseline="0">
                <a:solidFill>
                  <a:schemeClr val="accent3">
                    <a:lumMod val="40000"/>
                    <a:lumOff val="60000"/>
                  </a:schemeClr>
                </a:solidFill>
              </a:defRPr>
            </a:lvl1pPr>
          </a:lstStyle>
          <a:p>
            <a:pPr lvl="0"/>
            <a:r>
              <a:rPr lang="en-US" dirty="0" smtClean="0"/>
              <a:t>Data collected by (names of contributors and production team)</a:t>
            </a:r>
            <a:endParaRPr lang="en-GB" dirty="0"/>
          </a:p>
        </p:txBody>
      </p:sp>
      <p:sp>
        <p:nvSpPr>
          <p:cNvPr id="32" name="Text Placeholder 31"/>
          <p:cNvSpPr>
            <a:spLocks noGrp="1"/>
          </p:cNvSpPr>
          <p:nvPr>
            <p:ph type="body" sz="quarter" idx="12" hasCustomPrompt="1"/>
          </p:nvPr>
        </p:nvSpPr>
        <p:spPr>
          <a:xfrm>
            <a:off x="102922" y="5812508"/>
            <a:ext cx="8928991"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Analysis and Compilation by (names of contributors)</a:t>
            </a:r>
            <a:endParaRPr lang="en-GB" dirty="0"/>
          </a:p>
        </p:txBody>
      </p:sp>
      <p:sp>
        <p:nvSpPr>
          <p:cNvPr id="33" name="Text Placeholder 31"/>
          <p:cNvSpPr>
            <a:spLocks noGrp="1"/>
          </p:cNvSpPr>
          <p:nvPr>
            <p:ph type="body" sz="quarter" idx="13" hasCustomPrompt="1"/>
          </p:nvPr>
        </p:nvSpPr>
        <p:spPr>
          <a:xfrm>
            <a:off x="107504" y="6163317"/>
            <a:ext cx="8928990"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Presenters name, date, event</a:t>
            </a:r>
            <a:endParaRPr lang="en-GB"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26" name="Title 25"/>
          <p:cNvSpPr>
            <a:spLocks noGrp="1"/>
          </p:cNvSpPr>
          <p:nvPr>
            <p:ph type="title" hasCustomPrompt="1"/>
          </p:nvPr>
        </p:nvSpPr>
        <p:spPr>
          <a:xfrm>
            <a:off x="571023" y="3510136"/>
            <a:ext cx="8229600" cy="1143000"/>
          </a:xfrm>
        </p:spPr>
        <p:txBody>
          <a:bodyPr>
            <a:normAutofit/>
          </a:bodyPr>
          <a:lstStyle>
            <a:lvl1pPr>
              <a:defRPr sz="3600" b="1" cap="none" spc="0" baseline="0">
                <a:ln>
                  <a:noFill/>
                </a:ln>
                <a:solidFill>
                  <a:schemeClr val="bg1"/>
                </a:solidFill>
                <a:effectLst/>
              </a:defRPr>
            </a:lvl1pPr>
          </a:lstStyle>
          <a:p>
            <a:r>
              <a:rPr lang="en-US" dirty="0" smtClean="0"/>
              <a:t>Presentation heading here</a:t>
            </a:r>
            <a:br>
              <a:rPr lang="en-US" dirty="0" smtClean="0"/>
            </a:br>
            <a:r>
              <a:rPr lang="en-US" dirty="0" smtClean="0"/>
              <a:t>2nd line if needed</a:t>
            </a:r>
            <a:endParaRPr lang="en-GB" dirty="0"/>
          </a:p>
        </p:txBody>
      </p:sp>
    </p:spTree>
    <p:extLst>
      <p:ext uri="{BB962C8B-B14F-4D97-AF65-F5344CB8AC3E}">
        <p14:creationId xmlns:p14="http://schemas.microsoft.com/office/powerpoint/2010/main" val="108829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C4C4C"/>
                </a:solidFill>
              </a:defRPr>
            </a:lvl1pPr>
          </a:lstStyle>
          <a:p>
            <a:r>
              <a:rPr lang="en-US" smtClean="0"/>
              <a:t>Click to edit Master title style</a:t>
            </a:r>
            <a:endParaRPr lang="en-GB" dirty="0"/>
          </a:p>
        </p:txBody>
      </p:sp>
      <p:sp>
        <p:nvSpPr>
          <p:cNvPr id="4" name="Content Placeholder 3"/>
          <p:cNvSpPr>
            <a:spLocks noGrp="1"/>
          </p:cNvSpPr>
          <p:nvPr>
            <p:ph sz="quarter" idx="10"/>
          </p:nvPr>
        </p:nvSpPr>
        <p:spPr>
          <a:xfrm>
            <a:off x="457200" y="1556792"/>
            <a:ext cx="3960000" cy="4320000"/>
          </a:xfrm>
        </p:spPr>
        <p:txBody>
          <a:bodyPr/>
          <a:lstStyle>
            <a:lvl1pPr marL="177800" indent="-177800">
              <a:buFont typeface="Arial" panose="020B0604020202020204" pitchFamily="34" charset="0"/>
              <a:buChar char="●"/>
              <a:tabLst/>
              <a:defRPr/>
            </a:lvl1pPr>
            <a:lvl2pPr marL="539750" indent="-177800">
              <a:buFont typeface="Arial" panose="020B0604020202020204" pitchFamily="34" charset="0"/>
              <a:buChar char="●"/>
              <a:tabLst/>
              <a:defRPr/>
            </a:lvl2pPr>
            <a:lvl3pPr marL="730250" indent="-177800">
              <a:buFont typeface="Arial" panose="020B0604020202020204" pitchFamily="34" charset="0"/>
              <a:buChar char="●"/>
              <a:tabLst/>
              <a:defRPr/>
            </a:lvl3pPr>
            <a:lvl4pPr marL="901700" indent="-177800">
              <a:buFont typeface="Arial" panose="020B0604020202020204" pitchFamily="34" charset="0"/>
              <a:buChar char="●"/>
              <a:tabLst/>
              <a:defRPr/>
            </a:lvl4pPr>
            <a:lvl5pPr marL="1092200" indent="-177800">
              <a:buFont typeface="Arial" panose="020B0604020202020204" pitchFamily="34" charset="0"/>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5"/>
          <p:cNvSpPr>
            <a:spLocks noGrp="1"/>
          </p:cNvSpPr>
          <p:nvPr>
            <p:ph type="body" sz="quarter" idx="11"/>
          </p:nvPr>
        </p:nvSpPr>
        <p:spPr>
          <a:xfrm>
            <a:off x="4726800" y="1556792"/>
            <a:ext cx="3960000" cy="4320000"/>
          </a:xfrm>
        </p:spPr>
        <p:txBody>
          <a:bodyPr/>
          <a:lstStyle>
            <a:lvl1pPr marL="177800" indent="-177800">
              <a:buFont typeface="Arial" panose="020B0604020202020204" pitchFamily="34" charset="0"/>
              <a:buChar char="●"/>
              <a:defRPr/>
            </a:lvl1pPr>
            <a:lvl2pPr marL="539750" indent="-177800">
              <a:buFont typeface="Arial" panose="020B0604020202020204" pitchFamily="34" charset="0"/>
              <a:buChar char="●"/>
              <a:defRPr/>
            </a:lvl2pPr>
            <a:lvl3pPr marL="730250" indent="-177800">
              <a:buFont typeface="Arial" panose="020B0604020202020204" pitchFamily="34" charset="0"/>
              <a:buChar char="●"/>
              <a:defRPr/>
            </a:lvl3pPr>
            <a:lvl4pPr marL="901700" indent="-177800">
              <a:buFont typeface="Arial" panose="020B0604020202020204" pitchFamily="34" charset="0"/>
              <a:buChar char="●"/>
              <a:defRPr/>
            </a:lvl4pPr>
            <a:lvl5pPr marL="1092200" indent="-177800" defTabSz="89535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409287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mp;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9209"/>
            <a:ext cx="3132138" cy="6156000"/>
          </a:xfrm>
          <a:blipFill>
            <a:blip r:embed="rId2" cstate="email">
              <a:extLst>
                <a:ext uri="{28A0092B-C50C-407E-A947-70E740481C1C}">
                  <a14:useLocalDpi xmlns:a14="http://schemas.microsoft.com/office/drawing/2010/main"/>
                </a:ext>
              </a:extLst>
            </a:blip>
            <a:srcRect/>
            <a:stretch>
              <a:fillRect b="160"/>
            </a:stretch>
          </a:blipFill>
        </p:spPr>
        <p:txBody>
          <a:bodyPr/>
          <a:lstStyle>
            <a:lvl1pPr marL="0" indent="0">
              <a:buNone/>
              <a:defRPr/>
            </a:lvl1pPr>
          </a:lstStyle>
          <a:p>
            <a:r>
              <a:rPr lang="en-US" smtClean="0"/>
              <a:t>Click icon to add picture</a:t>
            </a:r>
            <a:endParaRPr lang="en-GB" dirty="0"/>
          </a:p>
        </p:txBody>
      </p:sp>
      <p:sp>
        <p:nvSpPr>
          <p:cNvPr id="11" name="Text Placeholder 10"/>
          <p:cNvSpPr>
            <a:spLocks noGrp="1"/>
          </p:cNvSpPr>
          <p:nvPr>
            <p:ph type="body" sz="quarter" idx="11"/>
          </p:nvPr>
        </p:nvSpPr>
        <p:spPr>
          <a:xfrm>
            <a:off x="3418721" y="1510884"/>
            <a:ext cx="5473758" cy="4535016"/>
          </a:xfrm>
        </p:spPr>
        <p:txBody>
          <a:bodyPr/>
          <a:lstStyle>
            <a:lvl1pPr marL="177800" indent="-177800">
              <a:buFont typeface="Arial" panose="020B0604020202020204" pitchFamily="34" charset="0"/>
              <a:buChar char="●"/>
              <a:defRPr>
                <a:latin typeface="+mn-lt"/>
              </a:defRPr>
            </a:lvl1pPr>
            <a:lvl2pPr marL="539750" indent="-177800">
              <a:buFont typeface="Arial" panose="020B0604020202020204" pitchFamily="34" charset="0"/>
              <a:buChar char="●"/>
              <a:defRPr>
                <a:latin typeface="+mn-lt"/>
              </a:defRPr>
            </a:lvl2pPr>
            <a:lvl3pPr marL="730250" indent="-177800">
              <a:buFont typeface="Arial" panose="020B0604020202020204" pitchFamily="34" charset="0"/>
              <a:buChar char="●"/>
              <a:defRPr>
                <a:latin typeface="+mn-lt"/>
              </a:defRPr>
            </a:lvl3pPr>
            <a:lvl4pPr marL="901700" indent="-177800">
              <a:buFont typeface="Arial" panose="020B0604020202020204" pitchFamily="34" charset="0"/>
              <a:buChar char="●"/>
              <a:defRPr>
                <a:latin typeface="+mn-lt"/>
              </a:defRPr>
            </a:lvl4pPr>
            <a:lvl5pPr marL="1092200" indent="-177800">
              <a:buFont typeface="Arial" panose="020B0604020202020204" pitchFamily="34" charset="0"/>
              <a:buChar cha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Tree>
    <p:extLst>
      <p:ext uri="{BB962C8B-B14F-4D97-AF65-F5344CB8AC3E}">
        <p14:creationId xmlns:p14="http://schemas.microsoft.com/office/powerpoint/2010/main" val="10885634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3418721" y="1520921"/>
            <a:ext cx="5473758"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
        <p:nvSpPr>
          <p:cNvPr id="3" name="Picture Placeholder 2"/>
          <p:cNvSpPr>
            <a:spLocks noGrp="1"/>
          </p:cNvSpPr>
          <p:nvPr>
            <p:ph type="pic" sz="quarter" idx="13"/>
          </p:nvPr>
        </p:nvSpPr>
        <p:spPr>
          <a:xfrm>
            <a:off x="0" y="0"/>
            <a:ext cx="3132138" cy="1908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0" name="Picture Placeholder 2"/>
          <p:cNvSpPr>
            <a:spLocks noGrp="1"/>
          </p:cNvSpPr>
          <p:nvPr>
            <p:ph type="pic" sz="quarter" idx="14"/>
          </p:nvPr>
        </p:nvSpPr>
        <p:spPr>
          <a:xfrm>
            <a:off x="0" y="2111666"/>
            <a:ext cx="3132138" cy="1908000"/>
          </a:xfrm>
          <a:blipFill>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2" name="Picture Placeholder 2"/>
          <p:cNvSpPr>
            <a:spLocks noGrp="1"/>
          </p:cNvSpPr>
          <p:nvPr>
            <p:ph type="pic" sz="quarter" idx="15"/>
          </p:nvPr>
        </p:nvSpPr>
        <p:spPr>
          <a:xfrm>
            <a:off x="0" y="4221088"/>
            <a:ext cx="3132138" cy="1908000"/>
          </a:xfrm>
          <a:blipFill>
            <a:blip r:embed="rId4" cstate="email">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r>
              <a:rPr lang="en-US" smtClean="0"/>
              <a:t>Click icon to add picture</a:t>
            </a:r>
            <a:endParaRPr lang="en-GB"/>
          </a:p>
        </p:txBody>
      </p:sp>
    </p:spTree>
    <p:extLst>
      <p:ext uri="{BB962C8B-B14F-4D97-AF65-F5344CB8AC3E}">
        <p14:creationId xmlns:p14="http://schemas.microsoft.com/office/powerpoint/2010/main" val="4139782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p:cNvSpPr/>
          <p:nvPr userDrawn="1"/>
        </p:nvSpPr>
        <p:spPr>
          <a:xfrm>
            <a:off x="0" y="3157302"/>
            <a:ext cx="9144000" cy="3700698"/>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chemeClr val="bg1"/>
                </a:solidFill>
              </a:rPr>
              <a:t>KNOWLEDGE FOR LIFE</a:t>
            </a:r>
            <a:endParaRPr lang="en-GB" sz="1200" b="1" dirty="0">
              <a:solidFill>
                <a:schemeClr val="bg1"/>
              </a:solidFill>
            </a:endParaRPr>
          </a:p>
        </p:txBody>
      </p:sp>
      <p:sp>
        <p:nvSpPr>
          <p:cNvPr id="8" name="Text Box 4"/>
          <p:cNvSpPr txBox="1">
            <a:spLocks noChangeArrowheads="1"/>
          </p:cNvSpPr>
          <p:nvPr userDrawn="1"/>
        </p:nvSpPr>
        <p:spPr bwMode="auto">
          <a:xfrm>
            <a:off x="4173280" y="3267175"/>
            <a:ext cx="355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600" spc="-150" dirty="0" err="1">
                <a:solidFill>
                  <a:schemeClr val="accent3">
                    <a:lumMod val="75000"/>
                  </a:schemeClr>
                </a:solidFill>
              </a:rPr>
              <a:t>xie-xie</a:t>
            </a:r>
            <a:endParaRPr lang="en-GB" sz="3200" spc="-150" dirty="0">
              <a:solidFill>
                <a:schemeClr val="accent3">
                  <a:lumMod val="75000"/>
                </a:schemeClr>
              </a:solidFill>
            </a:endParaRPr>
          </a:p>
        </p:txBody>
      </p:sp>
      <p:sp>
        <p:nvSpPr>
          <p:cNvPr id="12" name="Text Box 4"/>
          <p:cNvSpPr txBox="1">
            <a:spLocks noChangeArrowheads="1"/>
          </p:cNvSpPr>
          <p:nvPr userDrawn="1"/>
        </p:nvSpPr>
        <p:spPr bwMode="auto">
          <a:xfrm>
            <a:off x="2992114" y="3620454"/>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spc="-150" dirty="0" err="1">
                <a:solidFill>
                  <a:schemeClr val="accent3">
                    <a:lumMod val="60000"/>
                    <a:lumOff val="40000"/>
                  </a:schemeClr>
                </a:solidFill>
              </a:rPr>
              <a:t>zikomo</a:t>
            </a:r>
            <a:endParaRPr lang="en-GB" spc="-150" dirty="0">
              <a:solidFill>
                <a:schemeClr val="accent3">
                  <a:lumMod val="60000"/>
                  <a:lumOff val="40000"/>
                </a:schemeClr>
              </a:solidFill>
            </a:endParaRPr>
          </a:p>
        </p:txBody>
      </p:sp>
      <p:sp>
        <p:nvSpPr>
          <p:cNvPr id="14" name="Text Box 4"/>
          <p:cNvSpPr txBox="1">
            <a:spLocks noChangeArrowheads="1"/>
          </p:cNvSpPr>
          <p:nvPr userDrawn="1"/>
        </p:nvSpPr>
        <p:spPr bwMode="auto">
          <a:xfrm>
            <a:off x="2362551" y="3625471"/>
            <a:ext cx="40625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6600" b="1" spc="-150" dirty="0" smtClean="0">
                <a:solidFill>
                  <a:schemeClr val="accent3">
                    <a:lumMod val="75000"/>
                  </a:schemeClr>
                </a:solidFill>
              </a:rPr>
              <a:t>thank </a:t>
            </a:r>
            <a:r>
              <a:rPr lang="en-GB" sz="6600" b="1" spc="-150" dirty="0">
                <a:solidFill>
                  <a:schemeClr val="accent3">
                    <a:lumMod val="75000"/>
                  </a:schemeClr>
                </a:solidFill>
              </a:rPr>
              <a:t>you </a:t>
            </a:r>
          </a:p>
        </p:txBody>
      </p:sp>
      <p:sp>
        <p:nvSpPr>
          <p:cNvPr id="16" name="Text Box 4"/>
          <p:cNvSpPr txBox="1">
            <a:spLocks noChangeArrowheads="1"/>
          </p:cNvSpPr>
          <p:nvPr userDrawn="1"/>
        </p:nvSpPr>
        <p:spPr bwMode="auto">
          <a:xfrm>
            <a:off x="678924" y="4262265"/>
            <a:ext cx="355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smtClean="0">
                <a:solidFill>
                  <a:schemeClr val="accent3">
                    <a:lumMod val="60000"/>
                    <a:lumOff val="40000"/>
                  </a:schemeClr>
                </a:solidFill>
              </a:rPr>
              <a:t>urakoze</a:t>
            </a:r>
            <a:endParaRPr lang="en-GB" sz="3200" b="1" spc="-150" dirty="0">
              <a:solidFill>
                <a:schemeClr val="accent3">
                  <a:lumMod val="60000"/>
                  <a:lumOff val="40000"/>
                </a:schemeClr>
              </a:solidFill>
            </a:endParaRPr>
          </a:p>
        </p:txBody>
      </p:sp>
      <p:sp>
        <p:nvSpPr>
          <p:cNvPr id="18" name="Text Box 4"/>
          <p:cNvSpPr txBox="1">
            <a:spLocks noChangeArrowheads="1"/>
          </p:cNvSpPr>
          <p:nvPr userDrawn="1"/>
        </p:nvSpPr>
        <p:spPr bwMode="auto">
          <a:xfrm>
            <a:off x="2501735" y="4539381"/>
            <a:ext cx="355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b="1" spc="-150" dirty="0" err="1">
                <a:solidFill>
                  <a:schemeClr val="accent3">
                    <a:lumMod val="75000"/>
                  </a:schemeClr>
                </a:solidFill>
              </a:rPr>
              <a:t>terima</a:t>
            </a:r>
            <a:r>
              <a:rPr lang="en-GB" sz="3200" b="1" spc="-150" dirty="0">
                <a:solidFill>
                  <a:schemeClr val="accent3">
                    <a:lumMod val="75000"/>
                  </a:schemeClr>
                </a:solidFill>
              </a:rPr>
              <a:t> </a:t>
            </a:r>
            <a:r>
              <a:rPr lang="en-GB" sz="3200" b="1" spc="-150" dirty="0" err="1">
                <a:solidFill>
                  <a:schemeClr val="accent3">
                    <a:lumMod val="75000"/>
                  </a:schemeClr>
                </a:solidFill>
              </a:rPr>
              <a:t>kasih</a:t>
            </a:r>
            <a:r>
              <a:rPr lang="en-GB" sz="3200" b="1" spc="-150" dirty="0">
                <a:solidFill>
                  <a:schemeClr val="accent3">
                    <a:lumMod val="75000"/>
                  </a:schemeClr>
                </a:solidFill>
              </a:rPr>
              <a:t> </a:t>
            </a:r>
          </a:p>
        </p:txBody>
      </p:sp>
      <p:sp>
        <p:nvSpPr>
          <p:cNvPr id="19" name="Text Box 4"/>
          <p:cNvSpPr txBox="1">
            <a:spLocks noChangeArrowheads="1"/>
          </p:cNvSpPr>
          <p:nvPr userDrawn="1"/>
        </p:nvSpPr>
        <p:spPr bwMode="auto">
          <a:xfrm>
            <a:off x="4315361" y="4184299"/>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3200" spc="-150" dirty="0" err="1">
                <a:solidFill>
                  <a:srgbClr val="92D050"/>
                </a:solidFill>
              </a:rPr>
              <a:t>ke</a:t>
            </a:r>
            <a:r>
              <a:rPr lang="en-GB" sz="3200" spc="-150" dirty="0">
                <a:solidFill>
                  <a:srgbClr val="92D050"/>
                </a:solidFill>
              </a:rPr>
              <a:t> </a:t>
            </a:r>
            <a:r>
              <a:rPr lang="en-GB" sz="3200" spc="-150" dirty="0" err="1">
                <a:solidFill>
                  <a:srgbClr val="92D050"/>
                </a:solidFill>
              </a:rPr>
              <a:t>itumetse</a:t>
            </a:r>
            <a:endParaRPr lang="en-GB" sz="3200" spc="-150" dirty="0">
              <a:solidFill>
                <a:srgbClr val="92D050"/>
              </a:solidFill>
            </a:endParaRPr>
          </a:p>
        </p:txBody>
      </p:sp>
      <p:sp>
        <p:nvSpPr>
          <p:cNvPr id="20" name="Text Box 4"/>
          <p:cNvSpPr txBox="1">
            <a:spLocks noChangeArrowheads="1"/>
          </p:cNvSpPr>
          <p:nvPr userDrawn="1"/>
        </p:nvSpPr>
        <p:spPr bwMode="auto">
          <a:xfrm>
            <a:off x="5120975" y="4545688"/>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pc="-150" dirty="0" err="1">
                <a:solidFill>
                  <a:schemeClr val="accent3">
                    <a:lumMod val="75000"/>
                  </a:schemeClr>
                </a:solidFill>
              </a:rPr>
              <a:t>dhanyawaad</a:t>
            </a:r>
            <a:endParaRPr lang="en-GB" spc="-150" dirty="0">
              <a:solidFill>
                <a:schemeClr val="accent3">
                  <a:lumMod val="75000"/>
                </a:schemeClr>
              </a:solidFill>
            </a:endParaRPr>
          </a:p>
        </p:txBody>
      </p:sp>
      <p:sp>
        <p:nvSpPr>
          <p:cNvPr id="21" name="Text Box 4"/>
          <p:cNvSpPr txBox="1">
            <a:spLocks noChangeArrowheads="1"/>
          </p:cNvSpPr>
          <p:nvPr userDrawn="1"/>
        </p:nvSpPr>
        <p:spPr bwMode="auto">
          <a:xfrm>
            <a:off x="1018505" y="3555150"/>
            <a:ext cx="355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spc="-150" dirty="0" err="1" smtClean="0">
                <a:solidFill>
                  <a:schemeClr val="accent3">
                    <a:lumMod val="60000"/>
                    <a:lumOff val="40000"/>
                  </a:schemeClr>
                </a:solidFill>
              </a:rPr>
              <a:t>merci</a:t>
            </a:r>
            <a:endParaRPr lang="en-GB" sz="2800" spc="-150" dirty="0">
              <a:solidFill>
                <a:schemeClr val="accent3">
                  <a:lumMod val="60000"/>
                  <a:lumOff val="40000"/>
                </a:schemeClr>
              </a:solidFill>
            </a:endParaRPr>
          </a:p>
        </p:txBody>
      </p:sp>
      <p:sp>
        <p:nvSpPr>
          <p:cNvPr id="22" name="Text Box 4"/>
          <p:cNvSpPr txBox="1">
            <a:spLocks noChangeArrowheads="1"/>
          </p:cNvSpPr>
          <p:nvPr userDrawn="1"/>
        </p:nvSpPr>
        <p:spPr bwMode="auto">
          <a:xfrm>
            <a:off x="5862004" y="3569338"/>
            <a:ext cx="355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b="1" spc="-150" dirty="0" err="1">
                <a:solidFill>
                  <a:schemeClr val="accent3">
                    <a:lumMod val="60000"/>
                    <a:lumOff val="40000"/>
                  </a:schemeClr>
                </a:solidFill>
              </a:rPr>
              <a:t>efharistó</a:t>
            </a:r>
            <a:endParaRPr lang="en-GB" sz="2800" b="1" spc="-150" dirty="0">
              <a:solidFill>
                <a:schemeClr val="accent3">
                  <a:lumMod val="60000"/>
                  <a:lumOff val="40000"/>
                </a:schemeClr>
              </a:solidFill>
            </a:endParaRPr>
          </a:p>
        </p:txBody>
      </p:sp>
      <p:sp>
        <p:nvSpPr>
          <p:cNvPr id="25" name="Rectangle 24"/>
          <p:cNvSpPr/>
          <p:nvPr userDrawn="1"/>
        </p:nvSpPr>
        <p:spPr>
          <a:xfrm>
            <a:off x="1125396" y="3292006"/>
            <a:ext cx="2752677" cy="523220"/>
          </a:xfrm>
          <a:prstGeom prst="rect">
            <a:avLst/>
          </a:prstGeom>
        </p:spPr>
        <p:txBody>
          <a:bodyPr wrap="none">
            <a:spAutoFit/>
          </a:bodyPr>
          <a:lstStyle/>
          <a:p>
            <a:r>
              <a:rPr lang="en-GB" sz="2800" b="1" spc="-150" dirty="0" err="1">
                <a:solidFill>
                  <a:schemeClr val="accent3">
                    <a:lumMod val="75000"/>
                  </a:schemeClr>
                </a:solidFill>
              </a:rPr>
              <a:t>Assalamualikum</a:t>
            </a:r>
            <a:endParaRPr lang="en-GB" b="1" spc="-150" dirty="0">
              <a:solidFill>
                <a:schemeClr val="accent3">
                  <a:lumMod val="75000"/>
                </a:schemeClr>
              </a:solidFill>
            </a:endParaRPr>
          </a:p>
        </p:txBody>
      </p:sp>
      <p:sp>
        <p:nvSpPr>
          <p:cNvPr id="26" name="TextBox 25"/>
          <p:cNvSpPr txBox="1"/>
          <p:nvPr userDrawn="1"/>
        </p:nvSpPr>
        <p:spPr>
          <a:xfrm>
            <a:off x="4110374" y="4181300"/>
            <a:ext cx="497252" cy="400110"/>
          </a:xfrm>
          <a:prstGeom prst="rect">
            <a:avLst/>
          </a:prstGeom>
          <a:noFill/>
        </p:spPr>
        <p:txBody>
          <a:bodyPr wrap="none" rtlCol="0">
            <a:spAutoFit/>
          </a:bodyPr>
          <a:lstStyle/>
          <a:p>
            <a:r>
              <a:rPr lang="en-GB" sz="2000" b="1" spc="-150" dirty="0" err="1" smtClean="0">
                <a:solidFill>
                  <a:schemeClr val="accent3">
                    <a:lumMod val="60000"/>
                    <a:lumOff val="40000"/>
                  </a:schemeClr>
                </a:solidFill>
              </a:rPr>
              <a:t>tak</a:t>
            </a:r>
            <a:endParaRPr lang="en-GB" sz="2000" b="1" spc="-150" dirty="0">
              <a:solidFill>
                <a:schemeClr val="accent3">
                  <a:lumMod val="60000"/>
                  <a:lumOff val="40000"/>
                </a:schemeClr>
              </a:solidFill>
            </a:endParaRPr>
          </a:p>
        </p:txBody>
      </p:sp>
      <p:sp>
        <p:nvSpPr>
          <p:cNvPr id="28" name="Rectangle 27"/>
          <p:cNvSpPr/>
          <p:nvPr userDrawn="1"/>
        </p:nvSpPr>
        <p:spPr>
          <a:xfrm>
            <a:off x="1416823" y="4158782"/>
            <a:ext cx="671979" cy="369332"/>
          </a:xfrm>
          <a:prstGeom prst="rect">
            <a:avLst/>
          </a:prstGeom>
        </p:spPr>
        <p:txBody>
          <a:bodyPr wrap="none">
            <a:spAutoFit/>
          </a:bodyPr>
          <a:lstStyle/>
          <a:p>
            <a:r>
              <a:rPr lang="fi-FI" sz="1800" b="1" spc="-150" dirty="0">
                <a:solidFill>
                  <a:schemeClr val="accent3">
                    <a:lumMod val="75000"/>
                  </a:schemeClr>
                </a:solidFill>
              </a:rPr>
              <a:t>kiitos</a:t>
            </a:r>
            <a:endParaRPr lang="fi-FI" sz="1800" b="1" spc="-150" dirty="0">
              <a:solidFill>
                <a:schemeClr val="accent3">
                  <a:lumMod val="75000"/>
                </a:schemeClr>
              </a:solidFill>
              <a:effectLst/>
            </a:endParaRPr>
          </a:p>
        </p:txBody>
      </p:sp>
      <p:sp>
        <p:nvSpPr>
          <p:cNvPr id="30" name="Rectangle 29"/>
          <p:cNvSpPr/>
          <p:nvPr userDrawn="1"/>
        </p:nvSpPr>
        <p:spPr>
          <a:xfrm>
            <a:off x="3915393" y="3425416"/>
            <a:ext cx="854721" cy="400110"/>
          </a:xfrm>
          <a:prstGeom prst="rect">
            <a:avLst/>
          </a:prstGeom>
        </p:spPr>
        <p:txBody>
          <a:bodyPr wrap="none">
            <a:spAutoFit/>
          </a:bodyPr>
          <a:lstStyle/>
          <a:p>
            <a:r>
              <a:rPr lang="hi-IN" sz="2000" spc="-150" dirty="0">
                <a:solidFill>
                  <a:schemeClr val="accent3">
                    <a:lumMod val="75000"/>
                  </a:schemeClr>
                </a:solidFill>
              </a:rPr>
              <a:t>शुक्रिया</a:t>
            </a:r>
          </a:p>
        </p:txBody>
      </p:sp>
      <p:sp>
        <p:nvSpPr>
          <p:cNvPr id="32" name="Rectangle 31"/>
          <p:cNvSpPr/>
          <p:nvPr userDrawn="1"/>
        </p:nvSpPr>
        <p:spPr>
          <a:xfrm>
            <a:off x="1018505" y="4776818"/>
            <a:ext cx="1369286" cy="461665"/>
          </a:xfrm>
          <a:prstGeom prst="rect">
            <a:avLst/>
          </a:prstGeom>
        </p:spPr>
        <p:txBody>
          <a:bodyPr wrap="none">
            <a:spAutoFit/>
          </a:bodyPr>
          <a:lstStyle/>
          <a:p>
            <a:r>
              <a:rPr lang="ja-JP" altLang="en-US" spc="-150" dirty="0">
                <a:solidFill>
                  <a:srgbClr val="92D050"/>
                </a:solidFill>
              </a:rPr>
              <a:t>ありがとう</a:t>
            </a:r>
            <a:endParaRPr lang="ja-JP" altLang="en-US" spc="-150" dirty="0">
              <a:solidFill>
                <a:srgbClr val="92D050"/>
              </a:solidFill>
              <a:effectLst/>
            </a:endParaRPr>
          </a:p>
        </p:txBody>
      </p:sp>
      <p:sp>
        <p:nvSpPr>
          <p:cNvPr id="34" name="Rectangle 33"/>
          <p:cNvSpPr/>
          <p:nvPr userDrawn="1"/>
        </p:nvSpPr>
        <p:spPr>
          <a:xfrm>
            <a:off x="5951280" y="3913287"/>
            <a:ext cx="947695" cy="400110"/>
          </a:xfrm>
          <a:prstGeom prst="rect">
            <a:avLst/>
          </a:prstGeom>
        </p:spPr>
        <p:txBody>
          <a:bodyPr wrap="none">
            <a:spAutoFit/>
          </a:bodyPr>
          <a:lstStyle/>
          <a:p>
            <a:r>
              <a:rPr lang="es-ES" sz="2000" b="1" spc="-150" dirty="0">
                <a:solidFill>
                  <a:schemeClr val="accent3">
                    <a:lumMod val="60000"/>
                    <a:lumOff val="40000"/>
                  </a:schemeClr>
                </a:solidFill>
              </a:rPr>
              <a:t>gracias</a:t>
            </a:r>
            <a:endParaRPr lang="es-ES" sz="2000" b="1" spc="-150" dirty="0">
              <a:solidFill>
                <a:schemeClr val="accent3">
                  <a:lumMod val="60000"/>
                  <a:lumOff val="40000"/>
                </a:schemeClr>
              </a:solidFill>
              <a:effectLst/>
            </a:endParaRPr>
          </a:p>
        </p:txBody>
      </p:sp>
      <p:sp>
        <p:nvSpPr>
          <p:cNvPr id="29" name="Text Box 4"/>
          <p:cNvSpPr txBox="1">
            <a:spLocks noChangeArrowheads="1"/>
          </p:cNvSpPr>
          <p:nvPr userDrawn="1"/>
        </p:nvSpPr>
        <p:spPr bwMode="auto">
          <a:xfrm>
            <a:off x="5860025" y="4184299"/>
            <a:ext cx="355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1800" dirty="0" err="1">
                <a:solidFill>
                  <a:schemeClr val="accent3">
                    <a:lumMod val="75000"/>
                  </a:schemeClr>
                </a:solidFill>
              </a:rPr>
              <a:t>zikomo</a:t>
            </a:r>
            <a:endParaRPr lang="en-GB" dirty="0">
              <a:solidFill>
                <a:schemeClr val="accent3">
                  <a:lumMod val="75000"/>
                </a:schemeClr>
              </a:solidFill>
            </a:endParaRPr>
          </a:p>
        </p:txBody>
      </p:sp>
      <p:sp>
        <p:nvSpPr>
          <p:cNvPr id="31" name="Rectangle 30"/>
          <p:cNvSpPr/>
          <p:nvPr userDrawn="1"/>
        </p:nvSpPr>
        <p:spPr>
          <a:xfrm>
            <a:off x="6754450" y="3276585"/>
            <a:ext cx="883575" cy="400110"/>
          </a:xfrm>
          <a:prstGeom prst="rect">
            <a:avLst/>
          </a:prstGeom>
        </p:spPr>
        <p:txBody>
          <a:bodyPr wrap="none">
            <a:spAutoFit/>
          </a:bodyPr>
          <a:lstStyle/>
          <a:p>
            <a:r>
              <a:rPr lang="de-DE" sz="2000" dirty="0" smtClean="0">
                <a:solidFill>
                  <a:schemeClr val="accent3">
                    <a:lumMod val="75000"/>
                  </a:schemeClr>
                </a:solidFill>
              </a:rPr>
              <a:t>danke</a:t>
            </a:r>
            <a:endParaRPr lang="de-DE" sz="2000" dirty="0">
              <a:solidFill>
                <a:schemeClr val="accent3">
                  <a:lumMod val="75000"/>
                </a:schemeClr>
              </a:solidFill>
              <a:effectLst/>
            </a:endParaRP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3" name="Text Placeholder 2"/>
          <p:cNvSpPr>
            <a:spLocks noGrp="1"/>
          </p:cNvSpPr>
          <p:nvPr>
            <p:ph type="body" sz="quarter" idx="11" hasCustomPrompt="1"/>
          </p:nvPr>
        </p:nvSpPr>
        <p:spPr>
          <a:xfrm>
            <a:off x="467543" y="5125169"/>
            <a:ext cx="8209431" cy="914400"/>
          </a:xfrm>
        </p:spPr>
        <p:txBody>
          <a:bodyPr>
            <a:normAutofit/>
          </a:bodyPr>
          <a:lstStyle>
            <a:lvl1pPr marL="0" marR="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lang="en-GB" sz="2400" b="1" smtClean="0">
                <a:solidFill>
                  <a:schemeClr val="accent3">
                    <a:lumMod val="20000"/>
                    <a:lumOff val="80000"/>
                  </a:schemeClr>
                </a:solidFill>
              </a:defRPr>
            </a:lvl1pPr>
          </a:lstStyle>
          <a:p>
            <a:pPr marL="0" marR="0" lvl="0" indent="0" algn="ctr" defTabSz="914400" rtl="0" eaLnBrk="1" fontAlgn="auto" latinLnBrk="0" hangingPunct="1">
              <a:lnSpc>
                <a:spcPct val="100000"/>
              </a:lnSpc>
              <a:spcBef>
                <a:spcPct val="20000"/>
              </a:spcBef>
              <a:spcAft>
                <a:spcPts val="0"/>
              </a:spcAft>
              <a:buClr>
                <a:srgbClr val="7BC143"/>
              </a:buClr>
              <a:buSzTx/>
              <a:buFont typeface="Calibri" panose="020F0502020204030204" pitchFamily="34" charset="0"/>
              <a:buNone/>
              <a:tabLst/>
              <a:defRPr/>
            </a:pPr>
            <a:r>
              <a:rPr lang="en-GB" sz="2000" b="1" dirty="0" smtClean="0">
                <a:solidFill>
                  <a:schemeClr val="accent3">
                    <a:lumMod val="20000"/>
                    <a:lumOff val="80000"/>
                  </a:schemeClr>
                </a:solidFill>
                <a:latin typeface="+mj-lt"/>
              </a:rPr>
              <a:t>Name, CABI Centre</a:t>
            </a:r>
            <a:br>
              <a:rPr lang="en-GB" sz="2000" b="1" dirty="0" smtClean="0">
                <a:solidFill>
                  <a:schemeClr val="accent3">
                    <a:lumMod val="20000"/>
                    <a:lumOff val="80000"/>
                  </a:schemeClr>
                </a:solidFill>
                <a:latin typeface="+mj-lt"/>
              </a:rPr>
            </a:br>
            <a:r>
              <a:rPr lang="en-GB" sz="2000" b="1" dirty="0" smtClean="0">
                <a:solidFill>
                  <a:schemeClr val="accent3">
                    <a:lumMod val="20000"/>
                    <a:lumOff val="80000"/>
                  </a:schemeClr>
                </a:solidFill>
                <a:latin typeface="+mj-lt"/>
              </a:rPr>
              <a:t>email@cabi.org</a:t>
            </a:r>
          </a:p>
          <a:p>
            <a:pPr lvl="0"/>
            <a:endParaRPr lang="en-GB" dirty="0"/>
          </a:p>
        </p:txBody>
      </p:sp>
      <p:sp>
        <p:nvSpPr>
          <p:cNvPr id="36" name="Text Box 4"/>
          <p:cNvSpPr txBox="1">
            <a:spLocks noChangeArrowheads="1"/>
          </p:cNvSpPr>
          <p:nvPr userDrawn="1"/>
        </p:nvSpPr>
        <p:spPr bwMode="auto">
          <a:xfrm>
            <a:off x="-424160" y="3697868"/>
            <a:ext cx="355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GB" sz="2800" b="1" spc="-150" dirty="0" err="1" smtClean="0">
                <a:solidFill>
                  <a:schemeClr val="bg1"/>
                </a:solidFill>
              </a:rPr>
              <a:t>asante</a:t>
            </a:r>
            <a:r>
              <a:rPr lang="en-GB" sz="2800" b="1" spc="-150" dirty="0" smtClean="0">
                <a:solidFill>
                  <a:schemeClr val="bg1"/>
                </a:solidFill>
              </a:rPr>
              <a:t> </a:t>
            </a:r>
            <a:r>
              <a:rPr lang="en-GB" sz="2800" b="1" spc="-150" dirty="0" err="1" smtClean="0">
                <a:solidFill>
                  <a:schemeClr val="bg1"/>
                </a:solidFill>
              </a:rPr>
              <a:t>sana</a:t>
            </a:r>
            <a:endParaRPr lang="en-GB" sz="3600" b="1" spc="-150" dirty="0">
              <a:solidFill>
                <a:schemeClr val="bg1"/>
              </a:soli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505"/>
            <a:ext cx="9144000" cy="3176016"/>
          </a:xfrm>
          <a:prstGeom prst="rect">
            <a:avLst/>
          </a:prstGeom>
        </p:spPr>
      </p:pic>
    </p:spTree>
    <p:extLst>
      <p:ext uri="{BB962C8B-B14F-4D97-AF65-F5344CB8AC3E}">
        <p14:creationId xmlns:p14="http://schemas.microsoft.com/office/powerpoint/2010/main" val="10998090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3418721" y="1520921"/>
            <a:ext cx="5473758" cy="4500367"/>
          </a:xfrm>
        </p:spPr>
        <p:txBody>
          <a:bodyPr/>
          <a:lstStyle>
            <a:lvl1pPr marL="285750" marR="0" indent="-285750"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lvl1pPr>
            <a:lvl2pPr marL="177800" indent="-177800">
              <a:defRPr/>
            </a:lvl2pPr>
            <a:lvl3pPr marL="804863" marR="0" indent="-85725"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lvl3pPr>
            <a:lvl4pPr marL="446088" marR="0" indent="185738"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lvl4pPr>
            <a:lvl5pPr marL="177800" indent="-177800">
              <a:defRPr/>
            </a:lvl5pPr>
          </a:lstStyle>
          <a:p>
            <a:pPr marL="285750" marR="0" lvl="0" indent="-285750"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Click to edit Master text styles</a:t>
            </a:r>
          </a:p>
          <a:p>
            <a:pPr marL="446088" marR="0" lvl="3" indent="185738"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Second level</a:t>
            </a:r>
          </a:p>
          <a:p>
            <a:pPr marL="804863" marR="0" lvl="2" indent="-85725"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Third level</a:t>
            </a:r>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Tree>
    <p:extLst>
      <p:ext uri="{BB962C8B-B14F-4D97-AF65-F5344CB8AC3E}">
        <p14:creationId xmlns:p14="http://schemas.microsoft.com/office/powerpoint/2010/main" val="4826613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7"/>
          <p:cNvSpPr txBox="1">
            <a:spLocks noGrp="1"/>
          </p:cNvSpPr>
          <p:nvPr>
            <p:ph type="sldNum" idx="13"/>
          </p:nvPr>
        </p:nvSpPr>
        <p:spPr>
          <a:xfrm>
            <a:off x="8556625" y="6332538"/>
            <a:ext cx="549275" cy="525462"/>
          </a:xfrm>
          <a:prstGeom prst="rect">
            <a:avLst/>
          </a:prstGeom>
          <a:ln/>
        </p:spPr>
        <p:txBody>
          <a:bodyPr/>
          <a:lstStyle>
            <a:lvl1pPr>
              <a:defRPr/>
            </a:lvl1pPr>
          </a:lstStyle>
          <a:p>
            <a:fld id="{BA380182-1D7E-4834-B1A0-A2D996C28461}" type="slidenum">
              <a:rPr lang="en-GB" altLang="en-US"/>
              <a:pPr/>
              <a:t>‹#›</a:t>
            </a:fld>
            <a:endParaRPr lang="en-GB" altLang="en-US"/>
          </a:p>
        </p:txBody>
      </p:sp>
    </p:spTree>
    <p:extLst>
      <p:ext uri="{BB962C8B-B14F-4D97-AF65-F5344CB8AC3E}">
        <p14:creationId xmlns:p14="http://schemas.microsoft.com/office/powerpoint/2010/main" val="359627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3418721" y="1520921"/>
            <a:ext cx="5473758" cy="4500367"/>
          </a:xfrm>
        </p:spPr>
        <p:txBody>
          <a:bodyPr/>
          <a:lstStyle>
            <a:lvl1pPr marL="285750" marR="0" indent="-285750"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lvl1pPr>
            <a:lvl2pPr marL="177800" indent="-177800">
              <a:defRPr/>
            </a:lvl2pPr>
            <a:lvl3pPr marL="804863" marR="0" indent="-85725"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lvl3pPr>
            <a:lvl4pPr marL="446088" marR="0" indent="185738"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lvl4pPr>
            <a:lvl5pPr marL="177800" indent="-177800">
              <a:defRPr/>
            </a:lvl5pPr>
          </a:lstStyle>
          <a:p>
            <a:pPr marL="285750" marR="0" lvl="0" indent="-285750"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Click to edit Master text styles</a:t>
            </a:r>
          </a:p>
          <a:p>
            <a:pPr marL="446088" marR="0" lvl="3" indent="185738"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Second level</a:t>
            </a:r>
          </a:p>
          <a:p>
            <a:pPr marL="804863" marR="0" lvl="2" indent="-85725" algn="l" defTabSz="914400" rtl="0" eaLnBrk="1" fontAlgn="auto" latinLnBrk="0" hangingPunct="1">
              <a:lnSpc>
                <a:spcPct val="100000"/>
              </a:lnSpc>
              <a:spcBef>
                <a:spcPct val="20000"/>
              </a:spcBef>
              <a:spcAft>
                <a:spcPts val="0"/>
              </a:spcAft>
              <a:buClr>
                <a:srgbClr val="40B450"/>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Third level</a:t>
            </a:r>
          </a:p>
        </p:txBody>
      </p:sp>
      <p:sp>
        <p:nvSpPr>
          <p:cNvPr id="13" name="Text Placeholder 12"/>
          <p:cNvSpPr>
            <a:spLocks noGrp="1"/>
          </p:cNvSpPr>
          <p:nvPr>
            <p:ph type="body" sz="quarter" idx="12" hasCustomPrompt="1"/>
          </p:nvPr>
        </p:nvSpPr>
        <p:spPr>
          <a:xfrm>
            <a:off x="3419872" y="450850"/>
            <a:ext cx="5472607"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Tree>
    <p:extLst>
      <p:ext uri="{BB962C8B-B14F-4D97-AF65-F5344CB8AC3E}">
        <p14:creationId xmlns:p14="http://schemas.microsoft.com/office/powerpoint/2010/main" val="4826613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62A7C0E-7869-4A9D-B5C0-5B7AB83E2015}" type="datetimeFigureOut">
              <a:rPr lang="en-GB" smtClean="0"/>
              <a:t>09/10/2015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ABCC30-F87E-4BF7-8346-CF348BC5E451}" type="slidenum">
              <a:rPr lang="en-GB" smtClean="0"/>
              <a:t>‹#›</a:t>
            </a:fld>
            <a:endParaRPr lang="en-GB"/>
          </a:p>
        </p:txBody>
      </p:sp>
    </p:spTree>
    <p:extLst>
      <p:ext uri="{BB962C8B-B14F-4D97-AF65-F5344CB8AC3E}">
        <p14:creationId xmlns:p14="http://schemas.microsoft.com/office/powerpoint/2010/main" val="15697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4162"/>
            <a:ext cx="9144000" cy="6156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lang="en-GB" baseline="0" dirty="0" smtClean="0">
                <a:solidFill>
                  <a:schemeClr val="bg1"/>
                </a:solidFill>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2" name="Title 1"/>
          <p:cNvSpPr>
            <a:spLocks noGrp="1"/>
          </p:cNvSpPr>
          <p:nvPr>
            <p:ph type="title"/>
          </p:nvPr>
        </p:nvSpPr>
        <p:spPr>
          <a:xfrm>
            <a:off x="179511" y="4869160"/>
            <a:ext cx="8229600" cy="1143000"/>
          </a:xfrm>
        </p:spPr>
        <p:txBody>
          <a:bodyPr/>
          <a:lstStyle>
            <a:lvl1pPr algn="l">
              <a:defRPr b="1" cap="none" spc="0">
                <a:ln>
                  <a:noFill/>
                </a:ln>
                <a:solidFill>
                  <a:schemeClr val="bg1"/>
                </a:solidFill>
                <a:effectLst/>
                <a:latin typeface="+mj-lt"/>
              </a:defRPr>
            </a:lvl1pPr>
          </a:lstStyle>
          <a:p>
            <a:r>
              <a:rPr lang="en-US" smtClean="0"/>
              <a:t>Click to edit Master title style</a:t>
            </a:r>
            <a:endParaRPr lang="en-GB" dirty="0"/>
          </a:p>
        </p:txBody>
      </p:sp>
    </p:spTree>
    <p:extLst>
      <p:ext uri="{BB962C8B-B14F-4D97-AF65-F5344CB8AC3E}">
        <p14:creationId xmlns:p14="http://schemas.microsoft.com/office/powerpoint/2010/main" val="35306604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r mission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chemeClr val="bg1"/>
                </a:solidFill>
              </a:rPr>
              <a:t>KNOWLEDGE FOR LIFE</a:t>
            </a:r>
            <a:endParaRPr lang="en-GB" sz="1200" b="1" dirty="0">
              <a:solidFill>
                <a:schemeClr val="bg1"/>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5" name="TextBox 4"/>
          <p:cNvSpPr txBox="1"/>
          <p:nvPr userDrawn="1"/>
        </p:nvSpPr>
        <p:spPr>
          <a:xfrm>
            <a:off x="437960" y="3602501"/>
            <a:ext cx="7154234" cy="3108543"/>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2800" b="1" dirty="0" smtClean="0">
              <a:solidFill>
                <a:schemeClr val="bg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solidFill>
                <a:latin typeface="+mn-lt"/>
              </a:rPr>
              <a:t>CABI is a not-for-profit international organization that improves people’s lives by providing information and applying scientific expertise to solve problems in agriculture and the environment</a:t>
            </a:r>
            <a:endParaRPr lang="en-GB" sz="2800" b="1" dirty="0" smtClean="0">
              <a:solidFill>
                <a:schemeClr val="bg1"/>
              </a:solidFill>
              <a:latin typeface="+mn-lt"/>
            </a:endParaRPr>
          </a:p>
          <a:p>
            <a:endParaRPr lang="en-GB" sz="2800" b="1" dirty="0">
              <a:solidFill>
                <a:schemeClr val="bg1"/>
              </a:solidFill>
              <a:latin typeface="+mn-lt"/>
            </a:endParaRPr>
          </a:p>
        </p:txBody>
      </p:sp>
      <p:sp>
        <p:nvSpPr>
          <p:cNvPr id="10" name="TextBox 9"/>
          <p:cNvSpPr txBox="1"/>
          <p:nvPr userDrawn="1"/>
        </p:nvSpPr>
        <p:spPr>
          <a:xfrm>
            <a:off x="386494" y="2924944"/>
            <a:ext cx="2800767" cy="1200329"/>
          </a:xfrm>
          <a:prstGeom prst="rect">
            <a:avLst/>
          </a:prstGeom>
          <a:noFill/>
        </p:spPr>
        <p:txBody>
          <a:bodyPr wrap="none" rtlCol="0">
            <a:spAutoFit/>
          </a:bodyPr>
          <a:lstStyle/>
          <a:p>
            <a:endParaRPr lang="en-GB" sz="3600" b="1" dirty="0" smtClean="0">
              <a:solidFill>
                <a:schemeClr val="bg1"/>
              </a:solidFill>
              <a:latin typeface="+mj-lt"/>
            </a:endParaRPr>
          </a:p>
          <a:p>
            <a:r>
              <a:rPr lang="en-GB" sz="3600" b="1" dirty="0" smtClean="0">
                <a:solidFill>
                  <a:schemeClr val="bg1"/>
                </a:solidFill>
                <a:latin typeface="+mj-lt"/>
              </a:rPr>
              <a:t>our mission</a:t>
            </a:r>
            <a:endParaRPr lang="en-GB" sz="3600" b="1" dirty="0">
              <a:solidFill>
                <a:schemeClr val="bg1"/>
              </a:solidFill>
              <a:latin typeface="+mj-lt"/>
            </a:endParaRPr>
          </a:p>
        </p:txBody>
      </p:sp>
      <p:sp>
        <p:nvSpPr>
          <p:cNvPr id="11" name="Rectangle 10"/>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47901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at is CABI Slide">
    <p:spTree>
      <p:nvGrpSpPr>
        <p:cNvPr id="1" name=""/>
        <p:cNvGrpSpPr/>
        <p:nvPr/>
      </p:nvGrpSpPr>
      <p:grpSpPr>
        <a:xfrm>
          <a:off x="0" y="0"/>
          <a:ext cx="0" cy="0"/>
          <a:chOff x="0" y="0"/>
          <a:chExt cx="0" cy="0"/>
        </a:xfrm>
      </p:grpSpPr>
      <p:sp>
        <p:nvSpPr>
          <p:cNvPr id="7" name="Rectangle 6"/>
          <p:cNvSpPr/>
          <p:nvPr userDrawn="1"/>
        </p:nvSpPr>
        <p:spPr>
          <a:xfrm>
            <a:off x="0" y="2684435"/>
            <a:ext cx="9144000"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chemeClr val="bg1"/>
                </a:solidFill>
              </a:rPr>
              <a:t>KNOWLEDGE FOR LIFE</a:t>
            </a:r>
            <a:endParaRPr lang="en-GB" sz="1200" b="1" dirty="0">
              <a:solidFill>
                <a:schemeClr val="bg1"/>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4" name="TextBox 3"/>
          <p:cNvSpPr txBox="1"/>
          <p:nvPr userDrawn="1"/>
        </p:nvSpPr>
        <p:spPr>
          <a:xfrm>
            <a:off x="380442" y="3580643"/>
            <a:ext cx="6685129" cy="2677656"/>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2800" b="1" dirty="0" smtClean="0">
              <a:solidFill>
                <a:schemeClr val="bg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2800" b="1" dirty="0" smtClean="0">
              <a:solidFill>
                <a:schemeClr val="bg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2800" b="1" dirty="0" smtClean="0">
                <a:solidFill>
                  <a:schemeClr val="bg1"/>
                </a:solidFill>
                <a:latin typeface="+mn-lt"/>
              </a:rPr>
              <a:t>CABI</a:t>
            </a:r>
            <a:r>
              <a:rPr lang="en-GB" sz="2800" dirty="0" smtClean="0">
                <a:solidFill>
                  <a:schemeClr val="bg1"/>
                </a:solidFill>
                <a:latin typeface="+mn-lt"/>
              </a:rPr>
              <a:t> </a:t>
            </a:r>
            <a:r>
              <a:rPr lang="en-GB" altLang="en-US" sz="2800" b="1" dirty="0" smtClean="0">
                <a:solidFill>
                  <a:schemeClr val="bg1"/>
                </a:solidFill>
                <a:latin typeface="+mn-lt"/>
              </a:rPr>
              <a:t>is a not-for-profit science-based development and information organization </a:t>
            </a:r>
          </a:p>
          <a:p>
            <a:r>
              <a:rPr lang="en-GB" sz="2800" dirty="0" smtClean="0">
                <a:solidFill>
                  <a:schemeClr val="bg1"/>
                </a:solidFill>
                <a:latin typeface="+mn-lt"/>
              </a:rPr>
              <a:t> </a:t>
            </a:r>
            <a:endParaRPr lang="en-GB" sz="2800" dirty="0">
              <a:solidFill>
                <a:schemeClr val="bg1"/>
              </a:solidFill>
              <a:latin typeface="+mn-lt"/>
            </a:endParaRPr>
          </a:p>
        </p:txBody>
      </p:sp>
      <p:sp>
        <p:nvSpPr>
          <p:cNvPr id="5" name="TextBox 4"/>
          <p:cNvSpPr txBox="1"/>
          <p:nvPr userDrawn="1"/>
        </p:nvSpPr>
        <p:spPr>
          <a:xfrm>
            <a:off x="386494" y="2924944"/>
            <a:ext cx="3288080" cy="1200329"/>
          </a:xfrm>
          <a:prstGeom prst="rect">
            <a:avLst/>
          </a:prstGeom>
          <a:noFill/>
        </p:spPr>
        <p:txBody>
          <a:bodyPr wrap="none" rtlCol="0">
            <a:spAutoFit/>
          </a:bodyPr>
          <a:lstStyle/>
          <a:p>
            <a:endParaRPr lang="en-GB" sz="3600" b="1" dirty="0" smtClean="0">
              <a:solidFill>
                <a:schemeClr val="bg1"/>
              </a:solidFill>
              <a:latin typeface="+mj-lt"/>
            </a:endParaRPr>
          </a:p>
          <a:p>
            <a:r>
              <a:rPr lang="en-GB" sz="3600" b="1" dirty="0" smtClean="0">
                <a:solidFill>
                  <a:schemeClr val="bg1"/>
                </a:solidFill>
                <a:latin typeface="+mj-lt"/>
              </a:rPr>
              <a:t>what is CABI?</a:t>
            </a:r>
            <a:endParaRPr lang="en-GB" sz="3600" b="1" dirty="0">
              <a:solidFill>
                <a:schemeClr val="bg1"/>
              </a:solidFill>
              <a:latin typeface="+mj-lt"/>
            </a:endParaRPr>
          </a:p>
        </p:txBody>
      </p:sp>
      <p:sp>
        <p:nvSpPr>
          <p:cNvPr id="13" name="Rectangle 12"/>
          <p:cNvSpPr/>
          <p:nvPr userDrawn="1"/>
        </p:nvSpPr>
        <p:spPr>
          <a:xfrm>
            <a:off x="0" y="-18324"/>
            <a:ext cx="9144000" cy="317562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27943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at does CABI do Slide">
    <p:spTree>
      <p:nvGrpSpPr>
        <p:cNvPr id="1" name=""/>
        <p:cNvGrpSpPr/>
        <p:nvPr/>
      </p:nvGrpSpPr>
      <p:grpSpPr>
        <a:xfrm>
          <a:off x="0" y="0"/>
          <a:ext cx="0" cy="0"/>
          <a:chOff x="0" y="0"/>
          <a:chExt cx="0" cy="0"/>
        </a:xfrm>
      </p:grpSpPr>
      <p:sp>
        <p:nvSpPr>
          <p:cNvPr id="7" name="Rectangle 6"/>
          <p:cNvSpPr/>
          <p:nvPr userDrawn="1"/>
        </p:nvSpPr>
        <p:spPr>
          <a:xfrm>
            <a:off x="-19874" y="2684435"/>
            <a:ext cx="9163873" cy="4173565"/>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chemeClr val="bg1"/>
                </a:solidFill>
              </a:rPr>
              <a:t>KNOWLEDGE FOR LIFE</a:t>
            </a:r>
            <a:endParaRPr lang="en-GB" sz="1200" b="1" dirty="0">
              <a:solidFill>
                <a:schemeClr val="bg1"/>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
        <p:nvSpPr>
          <p:cNvPr id="12" name="TextBox 11"/>
          <p:cNvSpPr txBox="1"/>
          <p:nvPr userDrawn="1"/>
        </p:nvSpPr>
        <p:spPr>
          <a:xfrm>
            <a:off x="380442" y="3580643"/>
            <a:ext cx="6685129" cy="3108543"/>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GB" sz="2800" b="1" dirty="0" smtClean="0">
              <a:solidFill>
                <a:schemeClr val="bg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2800" b="1" dirty="0" smtClean="0">
              <a:solidFill>
                <a:schemeClr val="bg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2800" b="1" dirty="0" smtClean="0">
                <a:solidFill>
                  <a:schemeClr val="bg1"/>
                </a:solidFill>
                <a:latin typeface="+mn-lt"/>
              </a:rPr>
              <a:t>CABI addresses issues of global concern such as food security, through science, information and communication</a:t>
            </a:r>
          </a:p>
          <a:p>
            <a:r>
              <a:rPr lang="en-GB" sz="2800" dirty="0" smtClean="0">
                <a:solidFill>
                  <a:schemeClr val="bg1"/>
                </a:solidFill>
                <a:latin typeface="+mn-lt"/>
              </a:rPr>
              <a:t> </a:t>
            </a:r>
            <a:endParaRPr lang="en-GB" sz="2800" dirty="0">
              <a:solidFill>
                <a:schemeClr val="bg1"/>
              </a:solidFill>
              <a:latin typeface="+mn-lt"/>
            </a:endParaRPr>
          </a:p>
        </p:txBody>
      </p:sp>
      <p:sp>
        <p:nvSpPr>
          <p:cNvPr id="13" name="TextBox 12"/>
          <p:cNvSpPr txBox="1"/>
          <p:nvPr userDrawn="1"/>
        </p:nvSpPr>
        <p:spPr>
          <a:xfrm>
            <a:off x="386494" y="2924944"/>
            <a:ext cx="4673074" cy="1200329"/>
          </a:xfrm>
          <a:prstGeom prst="rect">
            <a:avLst/>
          </a:prstGeom>
          <a:noFill/>
        </p:spPr>
        <p:txBody>
          <a:bodyPr wrap="none" rtlCol="0">
            <a:spAutoFit/>
          </a:bodyPr>
          <a:lstStyle/>
          <a:p>
            <a:endParaRPr lang="en-GB" sz="3600" b="1" dirty="0" smtClean="0">
              <a:solidFill>
                <a:schemeClr val="bg1"/>
              </a:solidFill>
              <a:latin typeface="+mj-lt"/>
            </a:endParaRPr>
          </a:p>
          <a:p>
            <a:r>
              <a:rPr lang="en-GB" sz="3600" b="1" dirty="0" smtClean="0">
                <a:solidFill>
                  <a:schemeClr val="bg1"/>
                </a:solidFill>
                <a:latin typeface="+mj-lt"/>
              </a:rPr>
              <a:t>what does CABI do?</a:t>
            </a:r>
            <a:endParaRPr lang="en-GB" sz="3600" b="1" dirty="0">
              <a:solidFill>
                <a:schemeClr val="bg1"/>
              </a:solidFill>
              <a:latin typeface="+mj-lt"/>
            </a:endParaRPr>
          </a:p>
        </p:txBody>
      </p:sp>
      <p:sp>
        <p:nvSpPr>
          <p:cNvPr id="15" name="Rectangle 14"/>
          <p:cNvSpPr/>
          <p:nvPr userDrawn="1"/>
        </p:nvSpPr>
        <p:spPr>
          <a:xfrm>
            <a:off x="-19874" y="-171400"/>
            <a:ext cx="9163874" cy="332870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761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BI in Brief">
    <p:spTree>
      <p:nvGrpSpPr>
        <p:cNvPr id="1" name=""/>
        <p:cNvGrpSpPr/>
        <p:nvPr/>
      </p:nvGrpSpPr>
      <p:grpSpPr>
        <a:xfrm>
          <a:off x="0" y="0"/>
          <a:ext cx="0" cy="0"/>
          <a:chOff x="0" y="0"/>
          <a:chExt cx="0" cy="0"/>
        </a:xfrm>
      </p:grpSpPr>
      <p:sp>
        <p:nvSpPr>
          <p:cNvPr id="4" name="Rectangle 3"/>
          <p:cNvSpPr/>
          <p:nvPr userDrawn="1"/>
        </p:nvSpPr>
        <p:spPr>
          <a:xfrm>
            <a:off x="3419871" y="1484784"/>
            <a:ext cx="5472607" cy="4401205"/>
          </a:xfrm>
          <a:prstGeom prst="rect">
            <a:avLst/>
          </a:prstGeom>
        </p:spPr>
        <p:txBody>
          <a:bodyPr wrap="square">
            <a:spAutoFit/>
          </a:bodyPr>
          <a:lstStyle/>
          <a:p>
            <a:pPr marL="342900" indent="-342900">
              <a:buClr>
                <a:schemeClr val="bg2"/>
              </a:buClr>
              <a:buFont typeface="Arial" panose="020B0604020202020204" pitchFamily="34" charset="0"/>
              <a:buChar char="●"/>
            </a:pPr>
            <a:r>
              <a:rPr lang="en-GB" sz="2000" b="1" dirty="0" smtClean="0">
                <a:solidFill>
                  <a:schemeClr val="bg2"/>
                </a:solidFill>
              </a:rPr>
              <a:t>Not-for-profit</a:t>
            </a:r>
            <a:r>
              <a:rPr lang="en-GB" sz="2000" dirty="0" smtClean="0"/>
              <a:t> </a:t>
            </a:r>
            <a:r>
              <a:rPr lang="en-GB" sz="2000" dirty="0" smtClean="0">
                <a:solidFill>
                  <a:srgbClr val="000000"/>
                </a:solidFill>
              </a:rPr>
              <a:t>intergovernmental organisation established in </a:t>
            </a:r>
            <a:r>
              <a:rPr lang="en-GB" sz="2000" b="1" dirty="0" smtClean="0">
                <a:solidFill>
                  <a:schemeClr val="bg2"/>
                </a:solidFill>
              </a:rPr>
              <a:t>1910</a:t>
            </a:r>
            <a:r>
              <a:rPr lang="en-GB" sz="2000" dirty="0" smtClean="0"/>
              <a:t> </a:t>
            </a:r>
            <a:r>
              <a:rPr lang="en-GB" sz="2000" dirty="0" smtClean="0">
                <a:solidFill>
                  <a:srgbClr val="000000"/>
                </a:solidFill>
              </a:rPr>
              <a:t>by a UN treaty</a:t>
            </a:r>
          </a:p>
          <a:p>
            <a:pPr marL="342900" indent="-342900">
              <a:buClr>
                <a:schemeClr val="bg2"/>
              </a:buClr>
              <a:buFont typeface="Arial" panose="020B0604020202020204" pitchFamily="34" charset="0"/>
              <a:buChar char="●"/>
            </a:pPr>
            <a:r>
              <a:rPr lang="en-GB" sz="2000" dirty="0" smtClean="0">
                <a:solidFill>
                  <a:srgbClr val="000000"/>
                </a:solidFill>
              </a:rPr>
              <a:t>Provides scientific expertise and information about </a:t>
            </a:r>
            <a:r>
              <a:rPr lang="en-GB" sz="2000" b="1" dirty="0" smtClean="0">
                <a:solidFill>
                  <a:schemeClr val="bg2"/>
                </a:solidFill>
              </a:rPr>
              <a:t>agriculture</a:t>
            </a:r>
            <a:r>
              <a:rPr lang="en-GB" sz="2000" dirty="0" smtClean="0"/>
              <a:t> </a:t>
            </a:r>
            <a:r>
              <a:rPr lang="en-GB" sz="2000" dirty="0" smtClean="0">
                <a:solidFill>
                  <a:srgbClr val="000000"/>
                </a:solidFill>
              </a:rPr>
              <a:t>and the </a:t>
            </a:r>
            <a:r>
              <a:rPr lang="en-GB" sz="2000" b="1" dirty="0" smtClean="0">
                <a:solidFill>
                  <a:schemeClr val="bg2"/>
                </a:solidFill>
              </a:rPr>
              <a:t>environment</a:t>
            </a:r>
          </a:p>
          <a:p>
            <a:pPr marL="342900" indent="-342900">
              <a:buClr>
                <a:schemeClr val="bg2"/>
              </a:buClr>
              <a:buFont typeface="Arial" panose="020B0604020202020204" pitchFamily="34" charset="0"/>
              <a:buChar char="●"/>
            </a:pPr>
            <a:r>
              <a:rPr lang="en-GB" sz="2000" dirty="0" smtClean="0">
                <a:solidFill>
                  <a:srgbClr val="000000"/>
                </a:solidFill>
              </a:rPr>
              <a:t>Expertise in: scientific publishing and international development</a:t>
            </a:r>
          </a:p>
          <a:p>
            <a:pPr marL="342900" indent="-342900">
              <a:buClr>
                <a:schemeClr val="bg2"/>
              </a:buClr>
              <a:buFont typeface="Arial" panose="020B0604020202020204" pitchFamily="34" charset="0"/>
              <a:buChar char="●"/>
            </a:pPr>
            <a:r>
              <a:rPr lang="en-GB" sz="2000" dirty="0" smtClean="0">
                <a:solidFill>
                  <a:srgbClr val="000000"/>
                </a:solidFill>
              </a:rPr>
              <a:t>Owned by</a:t>
            </a:r>
            <a:r>
              <a:rPr lang="en-GB" sz="2000" dirty="0" smtClean="0"/>
              <a:t> </a:t>
            </a:r>
            <a:r>
              <a:rPr lang="en-GB" sz="2000" b="1" dirty="0" smtClean="0">
                <a:solidFill>
                  <a:schemeClr val="bg2"/>
                </a:solidFill>
              </a:rPr>
              <a:t>48 member countries</a:t>
            </a:r>
          </a:p>
          <a:p>
            <a:pPr marL="342900" indent="-342900">
              <a:buClr>
                <a:schemeClr val="bg2"/>
              </a:buClr>
              <a:buFont typeface="Arial" panose="020B0604020202020204" pitchFamily="34" charset="0"/>
              <a:buChar char="●"/>
            </a:pPr>
            <a:r>
              <a:rPr lang="en-GB" sz="2000" b="1" dirty="0" smtClean="0">
                <a:solidFill>
                  <a:schemeClr val="bg2"/>
                </a:solidFill>
              </a:rPr>
              <a:t>400 staff worldwide </a:t>
            </a:r>
            <a:r>
              <a:rPr lang="en-GB" sz="2000" dirty="0" smtClean="0">
                <a:solidFill>
                  <a:srgbClr val="000000"/>
                </a:solidFill>
              </a:rPr>
              <a:t>in 21 locations</a:t>
            </a:r>
          </a:p>
          <a:p>
            <a:pPr marL="342900" indent="-342900">
              <a:buClr>
                <a:schemeClr val="bg2"/>
              </a:buClr>
              <a:buFont typeface="Arial" panose="020B0604020202020204" pitchFamily="34" charset="0"/>
              <a:buChar char="●"/>
            </a:pPr>
            <a:r>
              <a:rPr lang="en-GB" sz="2000" dirty="0" smtClean="0">
                <a:solidFill>
                  <a:srgbClr val="000000"/>
                </a:solidFill>
              </a:rPr>
              <a:t>Annual turn-over</a:t>
            </a:r>
            <a:r>
              <a:rPr lang="en-GB" sz="2000" dirty="0" smtClean="0"/>
              <a:t> </a:t>
            </a:r>
            <a:r>
              <a:rPr lang="en-GB" sz="2000" b="1" dirty="0" smtClean="0">
                <a:solidFill>
                  <a:schemeClr val="bg2"/>
                </a:solidFill>
              </a:rPr>
              <a:t>£28m </a:t>
            </a:r>
            <a:r>
              <a:rPr lang="en-GB" sz="2000" dirty="0" smtClean="0">
                <a:solidFill>
                  <a:srgbClr val="000000"/>
                </a:solidFill>
              </a:rPr>
              <a:t>(2013)</a:t>
            </a:r>
          </a:p>
          <a:p>
            <a:pPr marL="342900" indent="-342900">
              <a:buClr>
                <a:schemeClr val="bg2"/>
              </a:buClr>
              <a:buFont typeface="Arial" panose="020B0604020202020204" pitchFamily="34" charset="0"/>
              <a:buChar char="●"/>
            </a:pPr>
            <a:r>
              <a:rPr lang="en-GB" sz="2000" dirty="0" smtClean="0">
                <a:solidFill>
                  <a:srgbClr val="000000"/>
                </a:solidFill>
              </a:rPr>
              <a:t>Compliant with requirements for</a:t>
            </a:r>
            <a:r>
              <a:rPr lang="en-GB" sz="2000" dirty="0" smtClean="0"/>
              <a:t> </a:t>
            </a:r>
            <a:r>
              <a:rPr lang="en-GB" sz="2000" b="1" dirty="0" smtClean="0">
                <a:solidFill>
                  <a:schemeClr val="bg2"/>
                </a:solidFill>
              </a:rPr>
              <a:t>Joint Management</a:t>
            </a:r>
            <a:r>
              <a:rPr lang="en-GB" sz="2000" dirty="0" smtClean="0"/>
              <a:t> </a:t>
            </a:r>
            <a:r>
              <a:rPr lang="en-GB" sz="2000" dirty="0" smtClean="0">
                <a:solidFill>
                  <a:srgbClr val="000000"/>
                </a:solidFill>
              </a:rPr>
              <a:t>of strategic EC programmes, following successful 4-pillar audit in 2011</a:t>
            </a:r>
          </a:p>
        </p:txBody>
      </p:sp>
      <p:sp>
        <p:nvSpPr>
          <p:cNvPr id="5" name="Rectangle 4"/>
          <p:cNvSpPr/>
          <p:nvPr userDrawn="1"/>
        </p:nvSpPr>
        <p:spPr>
          <a:xfrm>
            <a:off x="3419871" y="450850"/>
            <a:ext cx="2400016" cy="523220"/>
          </a:xfrm>
          <a:prstGeom prst="rect">
            <a:avLst/>
          </a:prstGeom>
        </p:spPr>
        <p:txBody>
          <a:bodyPr wrap="none">
            <a:spAutoFit/>
          </a:bodyPr>
          <a:lstStyle/>
          <a:p>
            <a:r>
              <a:rPr lang="en-GB" sz="2800" b="1" dirty="0" smtClean="0"/>
              <a:t>CABI in Brief</a:t>
            </a:r>
            <a:endParaRPr lang="en-GB" sz="2800" b="1" dirty="0"/>
          </a:p>
        </p:txBody>
      </p:sp>
      <p:sp>
        <p:nvSpPr>
          <p:cNvPr id="6" name="Rectangle 5"/>
          <p:cNvSpPr/>
          <p:nvPr userDrawn="1"/>
        </p:nvSpPr>
        <p:spPr>
          <a:xfrm>
            <a:off x="0" y="-12184"/>
            <a:ext cx="3132138" cy="6142051"/>
          </a:xfrm>
          <a:prstGeom prst="rect">
            <a:avLst/>
          </a:prstGeom>
          <a:blipFill>
            <a:blip r:embed="rId2" cstate="email">
              <a:extLst>
                <a:ext uri="{28A0092B-C50C-407E-A947-70E740481C1C}">
                  <a14:useLocalDpi xmlns:a14="http://schemas.microsoft.com/office/drawing/2010/main"/>
                </a:ext>
              </a:extLst>
            </a:blip>
            <a:srcRect/>
            <a:stretch>
              <a:fillRect t="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06903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mber Countries">
    <p:spTree>
      <p:nvGrpSpPr>
        <p:cNvPr id="1" name=""/>
        <p:cNvGrpSpPr/>
        <p:nvPr/>
      </p:nvGrpSpPr>
      <p:grpSpPr>
        <a:xfrm>
          <a:off x="0" y="0"/>
          <a:ext cx="0" cy="0"/>
          <a:chOff x="0" y="0"/>
          <a:chExt cx="0" cy="0"/>
        </a:xfrm>
      </p:grpSpPr>
      <p:sp>
        <p:nvSpPr>
          <p:cNvPr id="3" name="TextBox 2"/>
          <p:cNvSpPr txBox="1"/>
          <p:nvPr userDrawn="1"/>
        </p:nvSpPr>
        <p:spPr>
          <a:xfrm>
            <a:off x="179512" y="5503234"/>
            <a:ext cx="3708066" cy="492443"/>
          </a:xfrm>
          <a:prstGeom prst="rect">
            <a:avLst/>
          </a:prstGeom>
          <a:noFill/>
        </p:spPr>
        <p:txBody>
          <a:bodyPr wrap="none" rtlCol="0">
            <a:spAutoFit/>
          </a:bodyPr>
          <a:lstStyle/>
          <a:p>
            <a:r>
              <a:rPr lang="en-GB" sz="2600" b="1" dirty="0" smtClean="0">
                <a:solidFill>
                  <a:srgbClr val="4C4C4C"/>
                </a:solidFill>
              </a:rPr>
              <a:t>our member countries</a:t>
            </a:r>
            <a:endParaRPr lang="en-GB" sz="2600" b="1" dirty="0">
              <a:solidFill>
                <a:srgbClr val="4C4C4C"/>
              </a:solidFill>
            </a:endParaRPr>
          </a:p>
        </p:txBody>
      </p:sp>
      <p:grpSp>
        <p:nvGrpSpPr>
          <p:cNvPr id="6" name="Group 5"/>
          <p:cNvGrpSpPr>
            <a:grpSpLocks/>
          </p:cNvGrpSpPr>
          <p:nvPr userDrawn="1"/>
        </p:nvGrpSpPr>
        <p:grpSpPr bwMode="auto">
          <a:xfrm>
            <a:off x="295262" y="366620"/>
            <a:ext cx="8559106" cy="4999038"/>
            <a:chOff x="341530" y="1583795"/>
            <a:chExt cx="8439487" cy="5000170"/>
          </a:xfrm>
        </p:grpSpPr>
        <p:grpSp>
          <p:nvGrpSpPr>
            <p:cNvPr id="7" name="Group 88"/>
            <p:cNvGrpSpPr>
              <a:grpSpLocks/>
            </p:cNvGrpSpPr>
            <p:nvPr/>
          </p:nvGrpSpPr>
          <p:grpSpPr bwMode="auto">
            <a:xfrm>
              <a:off x="341531" y="1583795"/>
              <a:ext cx="8429306" cy="720781"/>
              <a:chOff x="335436" y="1455048"/>
              <a:chExt cx="8429306" cy="720781"/>
            </a:xfrm>
          </p:grpSpPr>
          <p:sp>
            <p:nvSpPr>
              <p:cNvPr id="58" name="TextBox 138"/>
              <p:cNvSpPr txBox="1">
                <a:spLocks noChangeArrowheads="1"/>
              </p:cNvSpPr>
              <p:nvPr/>
            </p:nvSpPr>
            <p:spPr bwMode="auto">
              <a:xfrm>
                <a:off x="335436" y="1898830"/>
                <a:ext cx="84293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Anguilla                      Australia               The Bahamas              Bangladesh                Bermuda                   Botswana                British Virgin                   Brunei</a:t>
                </a:r>
                <a:br>
                  <a:rPr lang="en-GB" altLang="en-US" sz="900" dirty="0">
                    <a:solidFill>
                      <a:srgbClr val="262626"/>
                    </a:solidFill>
                  </a:rPr>
                </a:br>
                <a:r>
                  <a:rPr lang="en-GB" altLang="en-US" sz="900" dirty="0">
                    <a:solidFill>
                      <a:srgbClr val="262626"/>
                    </a:solidFill>
                  </a:rPr>
                  <a:t>                                                                                                                                                                                                                   Islands                     Darussalam</a:t>
                </a:r>
              </a:p>
            </p:txBody>
          </p:sp>
          <p:pic>
            <p:nvPicPr>
              <p:cNvPr id="59" name="Picture 5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435" y="1458224"/>
                <a:ext cx="884272" cy="433486"/>
              </a:xfrm>
              <a:prstGeom prst="rect">
                <a:avLst/>
              </a:prstGeom>
              <a:ln w="9525">
                <a:solidFill>
                  <a:schemeClr val="tx1">
                    <a:lumMod val="75000"/>
                    <a:lumOff val="25000"/>
                  </a:schemeClr>
                </a:solidFill>
              </a:ln>
            </p:spPr>
          </p:pic>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1328" y="1458224"/>
                <a:ext cx="884272" cy="433486"/>
              </a:xfrm>
              <a:prstGeom prst="rect">
                <a:avLst/>
              </a:prstGeom>
              <a:ln w="9525">
                <a:solidFill>
                  <a:schemeClr val="tx1">
                    <a:lumMod val="75000"/>
                    <a:lumOff val="25000"/>
                  </a:schemeClr>
                </a:solidFill>
              </a:ln>
            </p:spPr>
          </p:pic>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9284" y="1458224"/>
                <a:ext cx="877923" cy="433486"/>
              </a:xfrm>
              <a:prstGeom prst="rect">
                <a:avLst/>
              </a:prstGeom>
              <a:ln w="9525">
                <a:solidFill>
                  <a:schemeClr val="tx1">
                    <a:lumMod val="75000"/>
                    <a:lumOff val="25000"/>
                  </a:schemeClr>
                </a:solidFill>
              </a:ln>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1053" y="1455048"/>
                <a:ext cx="877923" cy="433486"/>
              </a:xfrm>
              <a:prstGeom prst="rect">
                <a:avLst/>
              </a:prstGeom>
              <a:ln w="9525">
                <a:solidFill>
                  <a:schemeClr val="tx1">
                    <a:lumMod val="75000"/>
                    <a:lumOff val="25000"/>
                  </a:schemeClr>
                </a:solidFill>
              </a:ln>
            </p:spPr>
          </p:pic>
          <p:pic>
            <p:nvPicPr>
              <p:cNvPr id="63" name="Picture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8370" y="1458224"/>
                <a:ext cx="876335" cy="433486"/>
              </a:xfrm>
              <a:prstGeom prst="rect">
                <a:avLst/>
              </a:prstGeom>
              <a:ln w="9525">
                <a:solidFill>
                  <a:schemeClr val="tx1">
                    <a:lumMod val="75000"/>
                    <a:lumOff val="25000"/>
                  </a:schemeClr>
                </a:solidFill>
              </a:ln>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2676" y="1458224"/>
                <a:ext cx="884272" cy="433486"/>
              </a:xfrm>
              <a:prstGeom prst="rect">
                <a:avLst/>
              </a:prstGeom>
              <a:ln w="9525">
                <a:solidFill>
                  <a:schemeClr val="tx1">
                    <a:lumMod val="75000"/>
                    <a:lumOff val="25000"/>
                  </a:schemeClr>
                </a:solidFill>
              </a:ln>
            </p:spPr>
          </p:pic>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14281" y="1458224"/>
                <a:ext cx="877923" cy="427135"/>
              </a:xfrm>
              <a:prstGeom prst="rect">
                <a:avLst/>
              </a:prstGeom>
              <a:ln w="9525">
                <a:solidFill>
                  <a:schemeClr val="tx1">
                    <a:lumMod val="75000"/>
                    <a:lumOff val="25000"/>
                  </a:schemeClr>
                </a:solidFill>
              </a:ln>
            </p:spPr>
          </p:pic>
          <p:pic>
            <p:nvPicPr>
              <p:cNvPr id="66" name="Picture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81124" y="1458224"/>
                <a:ext cx="884273" cy="433486"/>
              </a:xfrm>
              <a:prstGeom prst="rect">
                <a:avLst/>
              </a:prstGeom>
              <a:ln w="9525">
                <a:solidFill>
                  <a:schemeClr val="tx1">
                    <a:lumMod val="75000"/>
                    <a:lumOff val="25000"/>
                  </a:schemeClr>
                </a:solidFill>
              </a:ln>
            </p:spPr>
          </p:pic>
        </p:grpSp>
        <p:grpSp>
          <p:nvGrpSpPr>
            <p:cNvPr id="8" name="Group 90"/>
            <p:cNvGrpSpPr>
              <a:grpSpLocks/>
            </p:cNvGrpSpPr>
            <p:nvPr/>
          </p:nvGrpSpPr>
          <p:grpSpPr bwMode="auto">
            <a:xfrm>
              <a:off x="347625" y="4156342"/>
              <a:ext cx="8433392" cy="713519"/>
              <a:chOff x="341530" y="4027595"/>
              <a:chExt cx="8433392" cy="713519"/>
            </a:xfrm>
          </p:grpSpPr>
          <p:sp>
            <p:nvSpPr>
              <p:cNvPr id="49" name="TextBox 120"/>
              <p:cNvSpPr txBox="1">
                <a:spLocks noChangeArrowheads="1"/>
              </p:cNvSpPr>
              <p:nvPr/>
            </p:nvSpPr>
            <p:spPr bwMode="auto">
              <a:xfrm>
                <a:off x="341530" y="4464115"/>
                <a:ext cx="8433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Malaysia                    Mauritius                  Montserrat                  Myanmar            The Netherlands*              Nigeria                     Pakistan                  Papua New</a:t>
                </a:r>
                <a:br>
                  <a:rPr lang="en-GB" altLang="en-US" sz="900">
                    <a:solidFill>
                      <a:srgbClr val="262626"/>
                    </a:solidFill>
                  </a:rPr>
                </a:br>
                <a:r>
                  <a:rPr lang="en-GB" altLang="en-US" sz="900">
                    <a:solidFill>
                      <a:srgbClr val="262626"/>
                    </a:solidFill>
                  </a:rPr>
                  <a:t>                                                                                                                                                                                                                                                     Guinea</a:t>
                </a:r>
              </a:p>
            </p:txBody>
          </p:sp>
          <p:pic>
            <p:nvPicPr>
              <p:cNvPr id="50"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1785" y="4027380"/>
                <a:ext cx="884272" cy="431898"/>
              </a:xfrm>
              <a:prstGeom prst="rect">
                <a:avLst/>
              </a:prstGeom>
              <a:ln w="9525">
                <a:solidFill>
                  <a:schemeClr val="tx1">
                    <a:lumMod val="75000"/>
                    <a:lumOff val="25000"/>
                  </a:schemeClr>
                </a:solidFill>
              </a:ln>
            </p:spPr>
          </p:pic>
          <p:pic>
            <p:nvPicPr>
              <p:cNvPr id="51" name="Picture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7678" y="4027380"/>
                <a:ext cx="877922" cy="431898"/>
              </a:xfrm>
              <a:prstGeom prst="rect">
                <a:avLst/>
              </a:prstGeom>
              <a:ln w="9525">
                <a:solidFill>
                  <a:schemeClr val="tx1">
                    <a:lumMod val="75000"/>
                    <a:lumOff val="25000"/>
                  </a:schemeClr>
                </a:solidFill>
              </a:ln>
            </p:spPr>
          </p:pic>
          <p:pic>
            <p:nvPicPr>
              <p:cNvPr id="52" name="Picture 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02458" y="4027380"/>
                <a:ext cx="882685" cy="431898"/>
              </a:xfrm>
              <a:prstGeom prst="rect">
                <a:avLst/>
              </a:prstGeom>
              <a:ln w="9525">
                <a:solidFill>
                  <a:schemeClr val="tx1">
                    <a:lumMod val="75000"/>
                    <a:lumOff val="25000"/>
                  </a:schemeClr>
                </a:solidFill>
              </a:ln>
            </p:spPr>
          </p:pic>
          <p:pic>
            <p:nvPicPr>
              <p:cNvPr id="53" name="Picture 5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01052" y="4027380"/>
                <a:ext cx="877923" cy="431898"/>
              </a:xfrm>
              <a:prstGeom prst="rect">
                <a:avLst/>
              </a:prstGeom>
              <a:ln w="9525">
                <a:solidFill>
                  <a:schemeClr val="tx1">
                    <a:lumMod val="75000"/>
                    <a:lumOff val="25000"/>
                  </a:schemeClr>
                </a:solidFill>
              </a:ln>
            </p:spPr>
          </p:pic>
          <p:pic>
            <p:nvPicPr>
              <p:cNvPr id="54" name="Picture 5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64720" y="4027380"/>
                <a:ext cx="884273" cy="431898"/>
              </a:xfrm>
              <a:prstGeom prst="rect">
                <a:avLst/>
              </a:prstGeom>
              <a:ln w="9525">
                <a:solidFill>
                  <a:schemeClr val="tx1">
                    <a:lumMod val="75000"/>
                    <a:lumOff val="25000"/>
                  </a:schemeClr>
                </a:solidFill>
              </a:ln>
            </p:spPr>
          </p:pic>
          <p:pic>
            <p:nvPicPr>
              <p:cNvPr id="55" name="Picture 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42676" y="4027380"/>
                <a:ext cx="882685" cy="431898"/>
              </a:xfrm>
              <a:prstGeom prst="rect">
                <a:avLst/>
              </a:prstGeom>
              <a:ln w="9525">
                <a:solidFill>
                  <a:schemeClr val="tx1">
                    <a:lumMod val="75000"/>
                    <a:lumOff val="25000"/>
                  </a:schemeClr>
                </a:solidFill>
              </a:ln>
            </p:spPr>
          </p:pic>
          <p:pic>
            <p:nvPicPr>
              <p:cNvPr id="56" name="Picture 5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4281" y="4027380"/>
                <a:ext cx="877923" cy="431898"/>
              </a:xfrm>
              <a:prstGeom prst="rect">
                <a:avLst/>
              </a:prstGeom>
              <a:ln w="9525">
                <a:solidFill>
                  <a:schemeClr val="tx1">
                    <a:lumMod val="75000"/>
                    <a:lumOff val="25000"/>
                  </a:schemeClr>
                </a:solidFill>
              </a:ln>
            </p:spPr>
          </p:pic>
          <p:pic>
            <p:nvPicPr>
              <p:cNvPr id="57" name="Picture 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884298" y="4027380"/>
                <a:ext cx="877923" cy="431898"/>
              </a:xfrm>
              <a:prstGeom prst="rect">
                <a:avLst/>
              </a:prstGeom>
              <a:ln w="9525">
                <a:solidFill>
                  <a:schemeClr val="tx1">
                    <a:lumMod val="75000"/>
                    <a:lumOff val="25000"/>
                  </a:schemeClr>
                </a:solidFill>
              </a:ln>
            </p:spPr>
          </p:pic>
        </p:grpSp>
        <p:grpSp>
          <p:nvGrpSpPr>
            <p:cNvPr id="9" name="Group 91"/>
            <p:cNvGrpSpPr>
              <a:grpSpLocks/>
            </p:cNvGrpSpPr>
            <p:nvPr/>
          </p:nvGrpSpPr>
          <p:grpSpPr bwMode="auto">
            <a:xfrm>
              <a:off x="347625" y="4997907"/>
              <a:ext cx="8420271" cy="720080"/>
              <a:chOff x="341530" y="4869160"/>
              <a:chExt cx="8420271" cy="720080"/>
            </a:xfrm>
          </p:grpSpPr>
          <p:sp>
            <p:nvSpPr>
              <p:cNvPr id="40" name="TextBox 111"/>
              <p:cNvSpPr txBox="1">
                <a:spLocks noChangeArrowheads="1"/>
              </p:cNvSpPr>
              <p:nvPr/>
            </p:nvSpPr>
            <p:spPr bwMode="auto">
              <a:xfrm>
                <a:off x="341531" y="5312241"/>
                <a:ext cx="8420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The Philippines                Rwanda                 Sierra Leone                  Solomon                South Africa                Sri Lanka                   St Helena                 Switzerland </a:t>
                </a:r>
                <a:br>
                  <a:rPr lang="en-GB" altLang="en-US" sz="900">
                    <a:solidFill>
                      <a:srgbClr val="262626"/>
                    </a:solidFill>
                  </a:rPr>
                </a:br>
                <a:r>
                  <a:rPr lang="en-GB" altLang="en-US" sz="900">
                    <a:solidFill>
                      <a:srgbClr val="262626"/>
                    </a:solidFill>
                  </a:rPr>
                  <a:t>                                                                                                               Islands</a:t>
                </a:r>
              </a:p>
            </p:txBody>
          </p:sp>
          <p:pic>
            <p:nvPicPr>
              <p:cNvPr id="41" name="Picture 4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41785" y="4868946"/>
                <a:ext cx="884272" cy="433486"/>
              </a:xfrm>
              <a:prstGeom prst="rect">
                <a:avLst/>
              </a:prstGeom>
              <a:ln w="9525">
                <a:solidFill>
                  <a:schemeClr val="tx1">
                    <a:lumMod val="75000"/>
                    <a:lumOff val="25000"/>
                  </a:schemeClr>
                </a:solidFill>
              </a:ln>
            </p:spPr>
          </p:pic>
          <p:pic>
            <p:nvPicPr>
              <p:cNvPr id="42" name="Picture 4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21328" y="4868946"/>
                <a:ext cx="884272" cy="433486"/>
              </a:xfrm>
              <a:prstGeom prst="rect">
                <a:avLst/>
              </a:prstGeom>
              <a:ln w="9525">
                <a:solidFill>
                  <a:schemeClr val="tx1">
                    <a:lumMod val="75000"/>
                    <a:lumOff val="25000"/>
                  </a:schemeClr>
                </a:solidFill>
              </a:ln>
            </p:spPr>
          </p:pic>
          <p:pic>
            <p:nvPicPr>
              <p:cNvPr id="43" name="Picture 4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02458" y="4868946"/>
                <a:ext cx="882685" cy="433486"/>
              </a:xfrm>
              <a:prstGeom prst="rect">
                <a:avLst/>
              </a:prstGeom>
              <a:ln w="9525">
                <a:solidFill>
                  <a:schemeClr val="tx1">
                    <a:lumMod val="75000"/>
                    <a:lumOff val="25000"/>
                  </a:schemeClr>
                </a:solidFill>
              </a:ln>
            </p:spPr>
          </p:pic>
          <p:pic>
            <p:nvPicPr>
              <p:cNvPr id="44" name="Picture 4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601052" y="4868946"/>
                <a:ext cx="877923" cy="433486"/>
              </a:xfrm>
              <a:prstGeom prst="rect">
                <a:avLst/>
              </a:prstGeom>
              <a:ln w="9525">
                <a:solidFill>
                  <a:schemeClr val="tx1">
                    <a:lumMod val="75000"/>
                    <a:lumOff val="25000"/>
                  </a:schemeClr>
                </a:solidFill>
              </a:ln>
            </p:spPr>
          </p:pic>
          <p:pic>
            <p:nvPicPr>
              <p:cNvPr id="45" name="Picture 4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64720" y="4868946"/>
                <a:ext cx="884273" cy="433486"/>
              </a:xfrm>
              <a:prstGeom prst="rect">
                <a:avLst/>
              </a:prstGeom>
              <a:ln w="9525">
                <a:solidFill>
                  <a:schemeClr val="tx1">
                    <a:lumMod val="75000"/>
                    <a:lumOff val="25000"/>
                  </a:schemeClr>
                </a:solidFill>
              </a:ln>
            </p:spPr>
          </p:pic>
          <p:pic>
            <p:nvPicPr>
              <p:cNvPr id="46" name="Picture 4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742676" y="4868946"/>
                <a:ext cx="884272" cy="433486"/>
              </a:xfrm>
              <a:prstGeom prst="rect">
                <a:avLst/>
              </a:prstGeom>
              <a:ln w="9525">
                <a:solidFill>
                  <a:schemeClr val="tx1">
                    <a:lumMod val="75000"/>
                    <a:lumOff val="25000"/>
                  </a:schemeClr>
                </a:solidFill>
              </a:ln>
            </p:spPr>
          </p:pic>
          <p:pic>
            <p:nvPicPr>
              <p:cNvPr id="47" name="Picture 4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814280" y="4868946"/>
                <a:ext cx="877923" cy="433486"/>
              </a:xfrm>
              <a:prstGeom prst="rect">
                <a:avLst/>
              </a:prstGeom>
              <a:ln w="9525">
                <a:solidFill>
                  <a:schemeClr val="tx1">
                    <a:lumMod val="75000"/>
                    <a:lumOff val="25000"/>
                  </a:schemeClr>
                </a:solidFill>
              </a:ln>
            </p:spPr>
          </p:pic>
          <p:pic>
            <p:nvPicPr>
              <p:cNvPr id="48" name="Picture 47"/>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879536" y="4868946"/>
                <a:ext cx="877922" cy="433486"/>
              </a:xfrm>
              <a:prstGeom prst="rect">
                <a:avLst/>
              </a:prstGeom>
              <a:ln w="9525">
                <a:solidFill>
                  <a:schemeClr val="tx1">
                    <a:lumMod val="75000"/>
                    <a:lumOff val="25000"/>
                  </a:schemeClr>
                </a:solidFill>
              </a:ln>
            </p:spPr>
          </p:pic>
        </p:grpSp>
        <p:grpSp>
          <p:nvGrpSpPr>
            <p:cNvPr id="10" name="Group 92"/>
            <p:cNvGrpSpPr>
              <a:grpSpLocks/>
            </p:cNvGrpSpPr>
            <p:nvPr/>
          </p:nvGrpSpPr>
          <p:grpSpPr bwMode="auto">
            <a:xfrm>
              <a:off x="858932" y="5862153"/>
              <a:ext cx="7418478" cy="721812"/>
              <a:chOff x="852837" y="5733406"/>
              <a:chExt cx="7418478" cy="721812"/>
            </a:xfrm>
          </p:grpSpPr>
          <p:sp>
            <p:nvSpPr>
              <p:cNvPr id="32" name="TextBox 103"/>
              <p:cNvSpPr txBox="1">
                <a:spLocks noChangeArrowheads="1"/>
              </p:cNvSpPr>
              <p:nvPr/>
            </p:nvSpPr>
            <p:spPr bwMode="auto">
              <a:xfrm>
                <a:off x="852837" y="6178219"/>
                <a:ext cx="7418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dirty="0">
                    <a:solidFill>
                      <a:srgbClr val="262626"/>
                    </a:solidFill>
                  </a:rPr>
                  <a:t>      Tanzania                    Trinidad &amp;                   Uganda                       United                      Vietnam                      Zambia                     Zimbabwe</a:t>
                </a:r>
                <a:br>
                  <a:rPr lang="en-GB" altLang="en-US" sz="900" dirty="0">
                    <a:solidFill>
                      <a:srgbClr val="262626"/>
                    </a:solidFill>
                  </a:rPr>
                </a:br>
                <a:r>
                  <a:rPr lang="en-GB" altLang="en-US" sz="900" dirty="0">
                    <a:solidFill>
                      <a:srgbClr val="262626"/>
                    </a:solidFill>
                  </a:rPr>
                  <a:t>                                           Tobago                                                       Kingdom</a:t>
                </a:r>
              </a:p>
              <a:p>
                <a:pPr eaLnBrk="1" hangingPunct="1">
                  <a:spcBef>
                    <a:spcPct val="0"/>
                  </a:spcBef>
                </a:pPr>
                <a:r>
                  <a:rPr lang="en-GB" altLang="en-US" sz="900" dirty="0">
                    <a:solidFill>
                      <a:srgbClr val="262626"/>
                    </a:solidFill>
                  </a:rPr>
                  <a:t>							* Associate Member</a:t>
                </a:r>
              </a:p>
            </p:txBody>
          </p:sp>
          <p:pic>
            <p:nvPicPr>
              <p:cNvPr id="33" name="Picture 32"/>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52981" y="5732742"/>
                <a:ext cx="884272" cy="433486"/>
              </a:xfrm>
              <a:prstGeom prst="rect">
                <a:avLst/>
              </a:prstGeom>
              <a:ln w="9525">
                <a:solidFill>
                  <a:schemeClr val="tx1">
                    <a:lumMod val="75000"/>
                    <a:lumOff val="25000"/>
                  </a:schemeClr>
                </a:solidFill>
              </a:ln>
            </p:spPr>
          </p:pic>
          <p:pic>
            <p:nvPicPr>
              <p:cNvPr id="34" name="Picture 33"/>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961100" y="5732742"/>
                <a:ext cx="877922" cy="433486"/>
              </a:xfrm>
              <a:prstGeom prst="rect">
                <a:avLst/>
              </a:prstGeom>
              <a:ln w="9525">
                <a:solidFill>
                  <a:schemeClr val="tx1">
                    <a:lumMod val="75000"/>
                    <a:lumOff val="25000"/>
                  </a:schemeClr>
                </a:solidFill>
              </a:ln>
            </p:spPr>
          </p:pic>
          <p:pic>
            <p:nvPicPr>
              <p:cNvPr id="35" name="Picture 34"/>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042230" y="5732742"/>
                <a:ext cx="884273" cy="433486"/>
              </a:xfrm>
              <a:prstGeom prst="rect">
                <a:avLst/>
              </a:prstGeom>
              <a:ln w="9525">
                <a:solidFill>
                  <a:schemeClr val="tx1">
                    <a:lumMod val="75000"/>
                    <a:lumOff val="25000"/>
                  </a:schemeClr>
                </a:solidFill>
              </a:ln>
            </p:spPr>
          </p:pic>
          <p:pic>
            <p:nvPicPr>
              <p:cNvPr id="36" name="Picture 35"/>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129712" y="5732742"/>
                <a:ext cx="884272" cy="433486"/>
              </a:xfrm>
              <a:prstGeom prst="rect">
                <a:avLst/>
              </a:prstGeom>
              <a:ln w="9525">
                <a:solidFill>
                  <a:schemeClr val="tx1">
                    <a:lumMod val="75000"/>
                    <a:lumOff val="25000"/>
                  </a:schemeClr>
                </a:solidFill>
              </a:ln>
            </p:spPr>
          </p:pic>
          <p:pic>
            <p:nvPicPr>
              <p:cNvPr id="37" name="Picture 3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202905" y="5732742"/>
                <a:ext cx="877922" cy="433486"/>
              </a:xfrm>
              <a:prstGeom prst="rect">
                <a:avLst/>
              </a:prstGeom>
              <a:ln w="9525">
                <a:solidFill>
                  <a:schemeClr val="tx1">
                    <a:lumMod val="75000"/>
                    <a:lumOff val="25000"/>
                  </a:schemeClr>
                </a:solidFill>
              </a:ln>
            </p:spPr>
          </p:pic>
          <p:pic>
            <p:nvPicPr>
              <p:cNvPr id="38" name="Picture 37"/>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298323" y="5732742"/>
                <a:ext cx="884272" cy="433486"/>
              </a:xfrm>
              <a:prstGeom prst="rect">
                <a:avLst/>
              </a:prstGeom>
              <a:ln w="9525">
                <a:solidFill>
                  <a:schemeClr val="tx1">
                    <a:lumMod val="75000"/>
                    <a:lumOff val="25000"/>
                  </a:schemeClr>
                </a:solidFill>
              </a:ln>
            </p:spPr>
          </p:pic>
          <p:pic>
            <p:nvPicPr>
              <p:cNvPr id="39" name="Picture 2"/>
              <p:cNvPicPr>
                <a:picLocks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408030" y="5732742"/>
                <a:ext cx="863634"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93"/>
            <p:cNvGrpSpPr>
              <a:grpSpLocks/>
            </p:cNvGrpSpPr>
            <p:nvPr/>
          </p:nvGrpSpPr>
          <p:grpSpPr bwMode="auto">
            <a:xfrm>
              <a:off x="347626" y="3287717"/>
              <a:ext cx="8428733" cy="727049"/>
              <a:chOff x="341531" y="3158970"/>
              <a:chExt cx="8428733" cy="727049"/>
            </a:xfrm>
          </p:grpSpPr>
          <p:sp>
            <p:nvSpPr>
              <p:cNvPr id="23" name="TextBox 94"/>
              <p:cNvSpPr txBox="1">
                <a:spLocks noChangeArrowheads="1"/>
              </p:cNvSpPr>
              <p:nvPr/>
            </p:nvSpPr>
            <p:spPr bwMode="auto">
              <a:xfrm>
                <a:off x="341532" y="3609020"/>
                <a:ext cx="8428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The Gambia                  Ghana                       Grenada                    Guyana                        India                       Jamaica                      Kenya                        Malawi</a:t>
                </a:r>
              </a:p>
            </p:txBody>
          </p:sp>
          <p:pic>
            <p:nvPicPr>
              <p:cNvPr id="24" name="Picture 23"/>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41785" y="3169936"/>
                <a:ext cx="877922" cy="433486"/>
              </a:xfrm>
              <a:prstGeom prst="rect">
                <a:avLst/>
              </a:prstGeom>
              <a:ln w="9525">
                <a:solidFill>
                  <a:schemeClr val="tx1">
                    <a:lumMod val="75000"/>
                    <a:lumOff val="25000"/>
                  </a:schemeClr>
                </a:solidFill>
              </a:ln>
            </p:spPr>
          </p:pic>
          <p:pic>
            <p:nvPicPr>
              <p:cNvPr id="25" name="Picture 24"/>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1328" y="3158822"/>
                <a:ext cx="877922" cy="433485"/>
              </a:xfrm>
              <a:prstGeom prst="rect">
                <a:avLst/>
              </a:prstGeom>
              <a:ln w="9525">
                <a:solidFill>
                  <a:schemeClr val="tx1">
                    <a:lumMod val="75000"/>
                    <a:lumOff val="25000"/>
                  </a:schemeClr>
                </a:solidFill>
              </a:ln>
            </p:spPr>
          </p:pic>
          <p:pic>
            <p:nvPicPr>
              <p:cNvPr id="26" name="Picture 2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604227" y="3158822"/>
                <a:ext cx="876335" cy="433485"/>
              </a:xfrm>
              <a:prstGeom prst="rect">
                <a:avLst/>
              </a:prstGeom>
              <a:ln w="9525">
                <a:solidFill>
                  <a:schemeClr val="tx1">
                    <a:lumMod val="75000"/>
                    <a:lumOff val="25000"/>
                  </a:schemeClr>
                </a:solidFill>
              </a:ln>
            </p:spPr>
          </p:pic>
          <p:pic>
            <p:nvPicPr>
              <p:cNvPr id="27" name="Picture 26"/>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742676" y="3171525"/>
                <a:ext cx="882685" cy="427134"/>
              </a:xfrm>
              <a:prstGeom prst="rect">
                <a:avLst/>
              </a:prstGeom>
              <a:ln w="9525">
                <a:solidFill>
                  <a:schemeClr val="tx1">
                    <a:lumMod val="75000"/>
                    <a:lumOff val="25000"/>
                  </a:schemeClr>
                </a:solidFill>
              </a:ln>
            </p:spPr>
          </p:pic>
          <p:pic>
            <p:nvPicPr>
              <p:cNvPr id="28" name="Picture 27"/>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814281" y="3168349"/>
                <a:ext cx="877923" cy="433485"/>
              </a:xfrm>
              <a:prstGeom prst="rect">
                <a:avLst/>
              </a:prstGeom>
              <a:ln w="9525">
                <a:solidFill>
                  <a:schemeClr val="tx1">
                    <a:lumMod val="75000"/>
                    <a:lumOff val="25000"/>
                  </a:schemeClr>
                </a:solidFill>
              </a:ln>
            </p:spPr>
          </p:pic>
          <p:pic>
            <p:nvPicPr>
              <p:cNvPr id="29" name="Picture 28"/>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884299" y="3168349"/>
                <a:ext cx="877923" cy="433485"/>
              </a:xfrm>
              <a:prstGeom prst="rect">
                <a:avLst/>
              </a:prstGeom>
              <a:ln w="9525">
                <a:solidFill>
                  <a:schemeClr val="tx1">
                    <a:lumMod val="75000"/>
                    <a:lumOff val="25000"/>
                  </a:schemeClr>
                </a:solidFill>
              </a:ln>
            </p:spPr>
          </p:pic>
          <p:pic>
            <p:nvPicPr>
              <p:cNvPr id="30" name="Picture 29"/>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510397" y="3158822"/>
                <a:ext cx="866810" cy="433485"/>
              </a:xfrm>
              <a:prstGeom prst="rect">
                <a:avLst/>
              </a:prstGeom>
              <a:ln w="9525">
                <a:solidFill>
                  <a:schemeClr val="tx1">
                    <a:lumMod val="75000"/>
                    <a:lumOff val="25000"/>
                  </a:schemeClr>
                </a:solidFill>
              </a:ln>
            </p:spPr>
          </p:pic>
          <p:pic>
            <p:nvPicPr>
              <p:cNvPr id="31" name="Picture 3"/>
              <p:cNvPicPr>
                <a:picLocks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675833" y="3171525"/>
                <a:ext cx="863635" cy="431898"/>
              </a:xfrm>
              <a:prstGeom prst="rect">
                <a:avLst/>
              </a:prstGeom>
              <a:noFill/>
              <a:ln w="9525">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46"/>
            <p:cNvGrpSpPr>
              <a:grpSpLocks/>
            </p:cNvGrpSpPr>
            <p:nvPr/>
          </p:nvGrpSpPr>
          <p:grpSpPr bwMode="auto">
            <a:xfrm>
              <a:off x="341530" y="2443902"/>
              <a:ext cx="8436791" cy="715769"/>
              <a:chOff x="341530" y="2443902"/>
              <a:chExt cx="8436791" cy="715769"/>
            </a:xfrm>
          </p:grpSpPr>
          <p:grpSp>
            <p:nvGrpSpPr>
              <p:cNvPr id="13" name="Group 89"/>
              <p:cNvGrpSpPr>
                <a:grpSpLocks/>
              </p:cNvGrpSpPr>
              <p:nvPr/>
            </p:nvGrpSpPr>
            <p:grpSpPr bwMode="auto">
              <a:xfrm>
                <a:off x="341530" y="2443902"/>
                <a:ext cx="8436791" cy="715769"/>
                <a:chOff x="335435" y="2315155"/>
                <a:chExt cx="8436791" cy="715769"/>
              </a:xfrm>
            </p:grpSpPr>
            <p:sp>
              <p:nvSpPr>
                <p:cNvPr id="15" name="TextBox 129"/>
                <p:cNvSpPr txBox="1">
                  <a:spLocks noChangeArrowheads="1"/>
                </p:cNvSpPr>
                <p:nvPr/>
              </p:nvSpPr>
              <p:spPr bwMode="auto">
                <a:xfrm>
                  <a:off x="335436" y="2753925"/>
                  <a:ext cx="8436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28800" rIns="0" bIns="0"/>
                <a:lstStyle>
                  <a:lvl1pPr eaLnBrk="0" hangingPunct="0">
                    <a:spcBef>
                      <a:spcPct val="20000"/>
                    </a:spcBef>
                    <a:defRPr sz="2400">
                      <a:solidFill>
                        <a:schemeClr val="tx1"/>
                      </a:solidFill>
                      <a:latin typeface="Arial" charset="0"/>
                    </a:defRPr>
                  </a:lvl1pPr>
                  <a:lvl2pPr marL="742950" indent="-285750" eaLnBrk="0" hangingPunct="0">
                    <a:buClr>
                      <a:schemeClr val="bg2"/>
                    </a:buClr>
                    <a:buSzPct val="75000"/>
                    <a:buFont typeface="Arial" charset="0"/>
                    <a:buChar char="●"/>
                    <a:defRPr sz="2400">
                      <a:solidFill>
                        <a:schemeClr val="tx1"/>
                      </a:solidFill>
                      <a:latin typeface="Arial" charset="0"/>
                    </a:defRPr>
                  </a:lvl2pPr>
                  <a:lvl3pPr marL="1143000" indent="-228600" eaLnBrk="0" hangingPunct="0">
                    <a:buClr>
                      <a:schemeClr val="bg2"/>
                    </a:buClr>
                    <a:buSzPct val="75000"/>
                    <a:buFont typeface="Arial" charset="0"/>
                    <a:buChar char="●"/>
                    <a:defRPr sz="2400">
                      <a:solidFill>
                        <a:schemeClr val="tx1"/>
                      </a:solidFill>
                      <a:latin typeface="Arial" charset="0"/>
                    </a:defRPr>
                  </a:lvl3pPr>
                  <a:lvl4pPr marL="1600200" indent="-228600" eaLnBrk="0" hangingPunct="0">
                    <a:buClr>
                      <a:schemeClr val="bg2"/>
                    </a:buClr>
                    <a:buSzPct val="75000"/>
                    <a:buFont typeface="Arial" charset="0"/>
                    <a:buChar char="●"/>
                    <a:defRPr sz="2400">
                      <a:solidFill>
                        <a:schemeClr val="tx1"/>
                      </a:solidFill>
                      <a:latin typeface="Arial" charset="0"/>
                    </a:defRPr>
                  </a:lvl4pPr>
                  <a:lvl5pPr marL="2057400" indent="-228600" eaLnBrk="0" hangingPunct="0">
                    <a:buClr>
                      <a:schemeClr val="bg2"/>
                    </a:buClr>
                    <a:buSzPct val="75000"/>
                    <a:buFont typeface="Arial" charset="0"/>
                    <a:buChar char="●"/>
                    <a:defRPr sz="2400">
                      <a:solidFill>
                        <a:schemeClr val="tx1"/>
                      </a:solidFill>
                      <a:latin typeface="Arial" charset="0"/>
                    </a:defRPr>
                  </a:lvl5pPr>
                  <a:lvl6pPr marL="25146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6pPr>
                  <a:lvl7pPr marL="29718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7pPr>
                  <a:lvl8pPr marL="34290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8pPr>
                  <a:lvl9pPr marL="3886200" indent="-228600" eaLnBrk="0" fontAlgn="base" hangingPunct="0">
                    <a:spcBef>
                      <a:spcPct val="0"/>
                    </a:spcBef>
                    <a:spcAft>
                      <a:spcPct val="0"/>
                    </a:spcAft>
                    <a:buClr>
                      <a:schemeClr val="bg2"/>
                    </a:buClr>
                    <a:buSzPct val="75000"/>
                    <a:buFont typeface="Arial" charset="0"/>
                    <a:buChar char="●"/>
                    <a:defRPr sz="2400">
                      <a:solidFill>
                        <a:schemeClr val="tx1"/>
                      </a:solidFill>
                      <a:latin typeface="Arial" charset="0"/>
                    </a:defRPr>
                  </a:lvl9pPr>
                </a:lstStyle>
                <a:p>
                  <a:pPr eaLnBrk="1" hangingPunct="1">
                    <a:spcBef>
                      <a:spcPct val="0"/>
                    </a:spcBef>
                  </a:pPr>
                  <a:r>
                    <a:rPr lang="en-GB" altLang="en-US" sz="900">
                      <a:solidFill>
                        <a:srgbClr val="262626"/>
                      </a:solidFill>
                    </a:rPr>
                    <a:t>        Burundi                     Canada                       Chile                           China                     Colombia                Cote d’Ivoire                  Cyprus                   DPR Korea  </a:t>
                  </a:r>
                </a:p>
              </p:txBody>
            </p:sp>
            <p:pic>
              <p:nvPicPr>
                <p:cNvPr id="16" name="Picture 15"/>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35435" y="2317256"/>
                  <a:ext cx="884272" cy="431898"/>
                </a:xfrm>
                <a:prstGeom prst="rect">
                  <a:avLst/>
                </a:prstGeom>
                <a:ln w="9525">
                  <a:solidFill>
                    <a:schemeClr val="tx1">
                      <a:lumMod val="75000"/>
                      <a:lumOff val="25000"/>
                    </a:schemeClr>
                  </a:solidFill>
                </a:ln>
              </p:spPr>
            </p:pic>
            <p:pic>
              <p:nvPicPr>
                <p:cNvPr id="17" name="Picture 16"/>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427679" y="2315668"/>
                  <a:ext cx="877922" cy="431898"/>
                </a:xfrm>
                <a:prstGeom prst="rect">
                  <a:avLst/>
                </a:prstGeom>
                <a:ln w="9525">
                  <a:solidFill>
                    <a:schemeClr val="tx1">
                      <a:lumMod val="75000"/>
                      <a:lumOff val="25000"/>
                    </a:schemeClr>
                  </a:solidFill>
                </a:ln>
              </p:spPr>
            </p:pic>
            <p:pic>
              <p:nvPicPr>
                <p:cNvPr id="18" name="Picture 17"/>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2499283" y="2315668"/>
                  <a:ext cx="876335" cy="431898"/>
                </a:xfrm>
                <a:prstGeom prst="rect">
                  <a:avLst/>
                </a:prstGeom>
                <a:ln w="9525">
                  <a:solidFill>
                    <a:schemeClr val="tx1">
                      <a:lumMod val="75000"/>
                      <a:lumOff val="25000"/>
                    </a:schemeClr>
                  </a:solidFill>
                </a:ln>
              </p:spPr>
            </p:pic>
            <p:pic>
              <p:nvPicPr>
                <p:cNvPr id="19" name="Picture 18"/>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3601052" y="2315668"/>
                  <a:ext cx="882685" cy="431898"/>
                </a:xfrm>
                <a:prstGeom prst="rect">
                  <a:avLst/>
                </a:prstGeom>
                <a:ln w="9525">
                  <a:solidFill>
                    <a:schemeClr val="tx1">
                      <a:lumMod val="75000"/>
                      <a:lumOff val="25000"/>
                    </a:schemeClr>
                  </a:solidFill>
                </a:ln>
              </p:spPr>
            </p:pic>
            <p:pic>
              <p:nvPicPr>
                <p:cNvPr id="20" name="Picture 19"/>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4655195" y="2315668"/>
                  <a:ext cx="884273" cy="431898"/>
                </a:xfrm>
                <a:prstGeom prst="rect">
                  <a:avLst/>
                </a:prstGeom>
                <a:ln w="9525">
                  <a:solidFill>
                    <a:schemeClr val="tx1">
                      <a:lumMod val="75000"/>
                      <a:lumOff val="25000"/>
                    </a:schemeClr>
                  </a:solidFill>
                </a:ln>
              </p:spPr>
            </p:pic>
            <p:pic>
              <p:nvPicPr>
                <p:cNvPr id="21" name="Picture 20"/>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747438" y="2315668"/>
                  <a:ext cx="877923" cy="431898"/>
                </a:xfrm>
                <a:prstGeom prst="rect">
                  <a:avLst/>
                </a:prstGeom>
                <a:ln w="9525">
                  <a:solidFill>
                    <a:schemeClr val="tx1">
                      <a:lumMod val="75000"/>
                      <a:lumOff val="25000"/>
                    </a:schemeClr>
                  </a:solidFill>
                </a:ln>
              </p:spPr>
            </p:pic>
            <p:pic>
              <p:nvPicPr>
                <p:cNvPr id="22" name="Picture 21"/>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7885887" y="2315668"/>
                  <a:ext cx="884272" cy="431898"/>
                </a:xfrm>
                <a:prstGeom prst="rect">
                  <a:avLst/>
                </a:prstGeom>
                <a:ln w="9525">
                  <a:solidFill>
                    <a:schemeClr val="tx1">
                      <a:lumMod val="75000"/>
                      <a:lumOff val="25000"/>
                    </a:schemeClr>
                  </a:solidFill>
                </a:ln>
              </p:spPr>
            </p:pic>
          </p:grpSp>
          <p:pic>
            <p:nvPicPr>
              <p:cNvPr id="14" name="Picture 13"/>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6820376" y="2450767"/>
                <a:ext cx="858872" cy="431898"/>
              </a:xfrm>
              <a:prstGeom prst="rect">
                <a:avLst/>
              </a:prstGeom>
              <a:ln>
                <a:solidFill>
                  <a:schemeClr val="tx1">
                    <a:lumMod val="75000"/>
                    <a:lumOff val="25000"/>
                  </a:schemeClr>
                </a:solidFill>
              </a:ln>
            </p:spPr>
          </p:pic>
        </p:grpSp>
      </p:grpSp>
    </p:spTree>
    <p:extLst>
      <p:ext uri="{BB962C8B-B14F-4D97-AF65-F5344CB8AC3E}">
        <p14:creationId xmlns:p14="http://schemas.microsoft.com/office/powerpoint/2010/main" val="38370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7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1056" y="1427903"/>
            <a:ext cx="7857490" cy="404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Oval 279"/>
          <p:cNvSpPr/>
          <p:nvPr userDrawn="1"/>
        </p:nvSpPr>
        <p:spPr>
          <a:xfrm>
            <a:off x="3247983" y="369158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Oval 280"/>
          <p:cNvSpPr/>
          <p:nvPr userDrawn="1"/>
        </p:nvSpPr>
        <p:spPr>
          <a:xfrm>
            <a:off x="3031952" y="285032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Oval 281"/>
          <p:cNvSpPr/>
          <p:nvPr userDrawn="1"/>
        </p:nvSpPr>
        <p:spPr>
          <a:xfrm>
            <a:off x="2793063" y="3693506"/>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Oval 282"/>
          <p:cNvSpPr/>
          <p:nvPr userDrawn="1"/>
        </p:nvSpPr>
        <p:spPr>
          <a:xfrm>
            <a:off x="3376316" y="4159368"/>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Oval 283"/>
          <p:cNvSpPr/>
          <p:nvPr userDrawn="1"/>
        </p:nvSpPr>
        <p:spPr>
          <a:xfrm>
            <a:off x="5796657" y="327367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Oval 284"/>
          <p:cNvSpPr/>
          <p:nvPr userDrawn="1"/>
        </p:nvSpPr>
        <p:spPr>
          <a:xfrm>
            <a:off x="4570454" y="2592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Oval 285"/>
          <p:cNvSpPr/>
          <p:nvPr userDrawn="1"/>
        </p:nvSpPr>
        <p:spPr>
          <a:xfrm>
            <a:off x="6054553" y="348435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Oval 286"/>
          <p:cNvSpPr/>
          <p:nvPr userDrawn="1"/>
        </p:nvSpPr>
        <p:spPr>
          <a:xfrm>
            <a:off x="4642464" y="272916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Oval 287"/>
          <p:cNvSpPr/>
          <p:nvPr userDrawn="1"/>
        </p:nvSpPr>
        <p:spPr>
          <a:xfrm>
            <a:off x="5209018" y="397486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Oval 288"/>
          <p:cNvSpPr/>
          <p:nvPr userDrawn="1"/>
        </p:nvSpPr>
        <p:spPr>
          <a:xfrm>
            <a:off x="4449292" y="2585141"/>
            <a:ext cx="50400" cy="50400"/>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p:cNvSpPr/>
          <p:nvPr userDrawn="1"/>
        </p:nvSpPr>
        <p:spPr>
          <a:xfrm>
            <a:off x="4976223" y="28514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p:cNvSpPr/>
          <p:nvPr userDrawn="1"/>
        </p:nvSpPr>
        <p:spPr>
          <a:xfrm>
            <a:off x="6514723" y="3842985"/>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Oval 291"/>
          <p:cNvSpPr/>
          <p:nvPr userDrawn="1"/>
        </p:nvSpPr>
        <p:spPr>
          <a:xfrm>
            <a:off x="6802764" y="2899473"/>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Oval 292"/>
          <p:cNvSpPr/>
          <p:nvPr userDrawn="1"/>
        </p:nvSpPr>
        <p:spPr>
          <a:xfrm>
            <a:off x="7386463" y="4686008"/>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4" name="Group 293"/>
          <p:cNvGrpSpPr/>
          <p:nvPr userDrawn="1"/>
        </p:nvGrpSpPr>
        <p:grpSpPr>
          <a:xfrm>
            <a:off x="1582846" y="976042"/>
            <a:ext cx="996049" cy="673346"/>
            <a:chOff x="1877735" y="1691634"/>
            <a:chExt cx="996049" cy="673346"/>
          </a:xfrm>
        </p:grpSpPr>
        <p:pic>
          <p:nvPicPr>
            <p:cNvPr id="295" name="Picture 3" descr="\\CABIUK-APPS04\Portfolio\Assets\MarketingImageLibrary\Flags\Flags for Web - GIF\United Kingdom - Flag.gif"/>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60" y="169163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296" name="TextBox 295"/>
            <p:cNvSpPr txBox="1"/>
            <p:nvPr/>
          </p:nvSpPr>
          <p:spPr>
            <a:xfrm>
              <a:off x="1907760" y="2195703"/>
              <a:ext cx="912907" cy="169277"/>
            </a:xfrm>
            <a:prstGeom prst="rect">
              <a:avLst/>
            </a:prstGeom>
            <a:noFill/>
          </p:spPr>
          <p:txBody>
            <a:bodyPr wrap="square" lIns="0" tIns="0" rIns="0" bIns="0" rtlCol="0">
              <a:spAutoFit/>
            </a:bodyPr>
            <a:lstStyle/>
            <a:p>
              <a:r>
                <a:rPr lang="en-GB" sz="1100" b="1" dirty="0" smtClean="0"/>
                <a:t>UK  </a:t>
              </a:r>
              <a:r>
                <a:rPr lang="en-GB" sz="1100" dirty="0" smtClean="0"/>
                <a:t>215</a:t>
              </a:r>
              <a:endParaRPr lang="en-GB" sz="1100" dirty="0"/>
            </a:p>
          </p:txBody>
        </p:sp>
        <p:cxnSp>
          <p:nvCxnSpPr>
            <p:cNvPr id="297" name="Straight Connector 296"/>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2838782" y="985567"/>
            <a:ext cx="996049" cy="672242"/>
            <a:chOff x="3348837" y="1699008"/>
            <a:chExt cx="996049" cy="672242"/>
          </a:xfrm>
        </p:grpSpPr>
        <p:pic>
          <p:nvPicPr>
            <p:cNvPr id="299" name="Picture 298"/>
            <p:cNvPicPr>
              <a:picLocks/>
            </p:cNvPicPr>
            <p:nvPr/>
          </p:nvPicPr>
          <p:blipFill>
            <a:blip r:embed="rId4" cstate="email">
              <a:extLst>
                <a:ext uri="{28A0092B-C50C-407E-A947-70E740481C1C}">
                  <a14:useLocalDpi xmlns:a14="http://schemas.microsoft.com/office/drawing/2010/main"/>
                </a:ext>
              </a:extLst>
            </a:blip>
            <a:stretch>
              <a:fillRect/>
            </a:stretch>
          </p:blipFill>
          <p:spPr>
            <a:xfrm>
              <a:off x="3378862" y="1699008"/>
              <a:ext cx="900000" cy="432000"/>
            </a:xfrm>
            <a:prstGeom prst="rect">
              <a:avLst/>
            </a:prstGeom>
            <a:ln w="12700">
              <a:solidFill>
                <a:schemeClr val="tx1"/>
              </a:solidFill>
            </a:ln>
          </p:spPr>
        </p:pic>
        <p:sp>
          <p:nvSpPr>
            <p:cNvPr id="300" name="TextBox 299"/>
            <p:cNvSpPr txBox="1"/>
            <p:nvPr/>
          </p:nvSpPr>
          <p:spPr>
            <a:xfrm>
              <a:off x="3378862" y="2201973"/>
              <a:ext cx="936000" cy="169277"/>
            </a:xfrm>
            <a:prstGeom prst="rect">
              <a:avLst/>
            </a:prstGeom>
            <a:noFill/>
          </p:spPr>
          <p:txBody>
            <a:bodyPr wrap="square" lIns="0" tIns="0" rIns="0" bIns="0" rtlCol="0">
              <a:spAutoFit/>
            </a:bodyPr>
            <a:lstStyle/>
            <a:p>
              <a:r>
                <a:rPr lang="en-GB" sz="1100" b="1" dirty="0" smtClean="0"/>
                <a:t>Netherlands </a:t>
              </a:r>
              <a:r>
                <a:rPr lang="en-GB" sz="1100" dirty="0" smtClean="0"/>
                <a:t>3</a:t>
              </a:r>
              <a:endParaRPr lang="en-GB" sz="1100" dirty="0"/>
            </a:p>
          </p:txBody>
        </p:sp>
        <p:cxnSp>
          <p:nvCxnSpPr>
            <p:cNvPr id="301" name="Straight Connector 300"/>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userDrawn="1"/>
        </p:nvGrpSpPr>
        <p:grpSpPr>
          <a:xfrm>
            <a:off x="4108105" y="976042"/>
            <a:ext cx="1032657" cy="675497"/>
            <a:chOff x="4758005" y="1699008"/>
            <a:chExt cx="1032657" cy="675497"/>
          </a:xfrm>
        </p:grpSpPr>
        <p:pic>
          <p:nvPicPr>
            <p:cNvPr id="303" name="Picture 4" descr="\\CABIUK-APPS04\Portfolio\Assets\MarketingImageLibrary\Flags\Flags for Web - GIF\Switzerland - Flag copy.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8030" y="1699008"/>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04" name="TextBox 303"/>
            <p:cNvSpPr txBox="1"/>
            <p:nvPr/>
          </p:nvSpPr>
          <p:spPr>
            <a:xfrm>
              <a:off x="4788030" y="2187174"/>
              <a:ext cx="1002632" cy="169277"/>
            </a:xfrm>
            <a:prstGeom prst="rect">
              <a:avLst/>
            </a:prstGeom>
            <a:noFill/>
          </p:spPr>
          <p:txBody>
            <a:bodyPr wrap="square" lIns="0" tIns="0" rIns="0" bIns="0" rtlCol="0">
              <a:spAutoFit/>
            </a:bodyPr>
            <a:lstStyle/>
            <a:p>
              <a:r>
                <a:rPr lang="en-GB" sz="1100" b="1" dirty="0" smtClean="0"/>
                <a:t>Switzerland </a:t>
              </a:r>
              <a:r>
                <a:rPr lang="en-GB" sz="1100" dirty="0" smtClean="0"/>
                <a:t>27</a:t>
              </a:r>
              <a:endParaRPr lang="en-GB" sz="1100" dirty="0"/>
            </a:p>
          </p:txBody>
        </p:sp>
        <p:cxnSp>
          <p:nvCxnSpPr>
            <p:cNvPr id="305" name="Straight Connector 304"/>
            <p:cNvCxnSpPr/>
            <p:nvPr/>
          </p:nvCxnSpPr>
          <p:spPr>
            <a:xfrm>
              <a:off x="4758005" y="2374505"/>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6730371" y="965999"/>
            <a:ext cx="1016639" cy="665924"/>
            <a:chOff x="7696357" y="2752915"/>
            <a:chExt cx="1016639" cy="665924"/>
          </a:xfrm>
        </p:grpSpPr>
        <p:sp>
          <p:nvSpPr>
            <p:cNvPr id="307" name="TextBox 306"/>
            <p:cNvSpPr txBox="1"/>
            <p:nvPr/>
          </p:nvSpPr>
          <p:spPr>
            <a:xfrm>
              <a:off x="7800089" y="3227305"/>
              <a:ext cx="912907" cy="169277"/>
            </a:xfrm>
            <a:prstGeom prst="rect">
              <a:avLst/>
            </a:prstGeom>
            <a:noFill/>
          </p:spPr>
          <p:txBody>
            <a:bodyPr wrap="square" lIns="0" tIns="0" rIns="0" bIns="0" rtlCol="0">
              <a:spAutoFit/>
            </a:bodyPr>
            <a:lstStyle/>
            <a:p>
              <a:r>
                <a:rPr lang="en-GB" sz="1100" b="1" dirty="0" smtClean="0"/>
                <a:t>Bulgaria  </a:t>
              </a:r>
              <a:r>
                <a:rPr lang="en-GB" sz="1100" dirty="0" smtClean="0"/>
                <a:t>1</a:t>
              </a:r>
              <a:endParaRPr lang="en-GB" sz="1100" dirty="0"/>
            </a:p>
          </p:txBody>
        </p:sp>
        <p:pic>
          <p:nvPicPr>
            <p:cNvPr id="308" name="Picture 307"/>
            <p:cNvPicPr>
              <a:picLocks/>
            </p:cNvPicPr>
            <p:nvPr/>
          </p:nvPicPr>
          <p:blipFill>
            <a:blip r:embed="rId6" cstate="email">
              <a:extLst>
                <a:ext uri="{28A0092B-C50C-407E-A947-70E740481C1C}">
                  <a14:useLocalDpi xmlns:a14="http://schemas.microsoft.com/office/drawing/2010/main"/>
                </a:ext>
              </a:extLst>
            </a:blip>
            <a:stretch>
              <a:fillRect/>
            </a:stretch>
          </p:blipFill>
          <p:spPr>
            <a:xfrm>
              <a:off x="7793057" y="2752915"/>
              <a:ext cx="900000" cy="432000"/>
            </a:xfrm>
            <a:prstGeom prst="rect">
              <a:avLst/>
            </a:prstGeom>
            <a:ln w="12700">
              <a:solidFill>
                <a:schemeClr val="tx1"/>
              </a:solidFill>
            </a:ln>
          </p:spPr>
        </p:pic>
        <p:cxnSp>
          <p:nvCxnSpPr>
            <p:cNvPr id="309" name="Straight Connector 308"/>
            <p:cNvCxnSpPr/>
            <p:nvPr/>
          </p:nvCxnSpPr>
          <p:spPr>
            <a:xfrm>
              <a:off x="7696357" y="3418839"/>
              <a:ext cx="10082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userDrawn="1"/>
        </p:nvGrpSpPr>
        <p:grpSpPr>
          <a:xfrm>
            <a:off x="260173" y="976042"/>
            <a:ext cx="1029365" cy="670949"/>
            <a:chOff x="374195" y="1700760"/>
            <a:chExt cx="1029365" cy="670949"/>
          </a:xfrm>
        </p:grpSpPr>
        <p:pic>
          <p:nvPicPr>
            <p:cNvPr id="311" name="Picture 310"/>
            <p:cNvPicPr>
              <a:picLocks/>
            </p:cNvPicPr>
            <p:nvPr/>
          </p:nvPicPr>
          <p:blipFill>
            <a:blip r:embed="rId7" cstate="email">
              <a:extLst>
                <a:ext uri="{28A0092B-C50C-407E-A947-70E740481C1C}">
                  <a14:useLocalDpi xmlns:a14="http://schemas.microsoft.com/office/drawing/2010/main"/>
                </a:ext>
              </a:extLst>
            </a:blip>
            <a:stretch>
              <a:fillRect/>
            </a:stretch>
          </p:blipFill>
          <p:spPr>
            <a:xfrm>
              <a:off x="400928" y="1700760"/>
              <a:ext cx="900000" cy="432000"/>
            </a:xfrm>
            <a:prstGeom prst="rect">
              <a:avLst/>
            </a:prstGeom>
            <a:ln w="12700">
              <a:solidFill>
                <a:schemeClr val="tx1"/>
              </a:solidFill>
            </a:ln>
          </p:spPr>
        </p:pic>
        <p:sp>
          <p:nvSpPr>
            <p:cNvPr id="312" name="TextBox 311"/>
            <p:cNvSpPr txBox="1"/>
            <p:nvPr/>
          </p:nvSpPr>
          <p:spPr>
            <a:xfrm>
              <a:off x="400928" y="2179573"/>
              <a:ext cx="1002632" cy="169277"/>
            </a:xfrm>
            <a:prstGeom prst="rect">
              <a:avLst/>
            </a:prstGeom>
            <a:noFill/>
          </p:spPr>
          <p:txBody>
            <a:bodyPr wrap="square" lIns="0" tIns="0" rIns="0" bIns="0" rtlCol="0">
              <a:spAutoFit/>
            </a:bodyPr>
            <a:lstStyle/>
            <a:p>
              <a:r>
                <a:rPr lang="en-GB" sz="1100" b="1" dirty="0" smtClean="0"/>
                <a:t>USA  </a:t>
              </a:r>
              <a:r>
                <a:rPr lang="en-GB" sz="1100" dirty="0" smtClean="0"/>
                <a:t>3</a:t>
              </a:r>
              <a:endParaRPr lang="en-GB" sz="1100" dirty="0"/>
            </a:p>
          </p:txBody>
        </p:sp>
        <p:cxnSp>
          <p:nvCxnSpPr>
            <p:cNvPr id="313" name="Straight Connector 312"/>
            <p:cNvCxnSpPr/>
            <p:nvPr/>
          </p:nvCxnSpPr>
          <p:spPr>
            <a:xfrm>
              <a:off x="374195" y="237170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281602" y="1763309"/>
            <a:ext cx="1446550" cy="706377"/>
            <a:chOff x="367845" y="3789050"/>
            <a:chExt cx="1446550" cy="706377"/>
          </a:xfrm>
        </p:grpSpPr>
        <p:pic>
          <p:nvPicPr>
            <p:cNvPr id="315" name="Picture 10" descr="\\CABIUK-APPS04\Portfolio\Assets\MarketingImageLibrary\Flags\Flags for Web - GIF\Trinidad &amp; Tobago - Flag copy.gif"/>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845" y="3789050"/>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16" name="TextBox 315"/>
            <p:cNvSpPr txBox="1"/>
            <p:nvPr/>
          </p:nvSpPr>
          <p:spPr>
            <a:xfrm>
              <a:off x="374195" y="4297166"/>
              <a:ext cx="1440200" cy="169277"/>
            </a:xfrm>
            <a:prstGeom prst="rect">
              <a:avLst/>
            </a:prstGeom>
            <a:noFill/>
          </p:spPr>
          <p:txBody>
            <a:bodyPr wrap="square" lIns="0" tIns="0" rIns="0" bIns="0" rtlCol="0">
              <a:spAutoFit/>
            </a:bodyPr>
            <a:lstStyle/>
            <a:p>
              <a:r>
                <a:rPr lang="en-GB" sz="1100" b="1" dirty="0" smtClean="0"/>
                <a:t>Trinidad &amp; Tobago </a:t>
              </a:r>
              <a:r>
                <a:rPr lang="en-GB" sz="1100" dirty="0" smtClean="0"/>
                <a:t>4</a:t>
              </a:r>
              <a:endParaRPr lang="en-GB" sz="1100" dirty="0"/>
            </a:p>
          </p:txBody>
        </p:sp>
        <p:cxnSp>
          <p:nvCxnSpPr>
            <p:cNvPr id="317" name="Straight Connector 316"/>
            <p:cNvCxnSpPr/>
            <p:nvPr/>
          </p:nvCxnSpPr>
          <p:spPr>
            <a:xfrm>
              <a:off x="373476" y="4495427"/>
              <a:ext cx="1360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4949932" y="5200325"/>
            <a:ext cx="1161734" cy="711141"/>
            <a:chOff x="3186703" y="5727274"/>
            <a:chExt cx="1161734" cy="711141"/>
          </a:xfrm>
        </p:grpSpPr>
        <p:pic>
          <p:nvPicPr>
            <p:cNvPr id="319" name="Picture 9" descr="\\CABIUK-APPS04\Portfolio\Assets\MarketingImageLibrary\Flags\Flags for Web - GIF\Kenya - Flag copy.gif"/>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5805" y="5727274"/>
              <a:ext cx="900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20" name="TextBox 319"/>
            <p:cNvSpPr txBox="1"/>
            <p:nvPr/>
          </p:nvSpPr>
          <p:spPr>
            <a:xfrm>
              <a:off x="3345805" y="6257853"/>
              <a:ext cx="1002632" cy="169277"/>
            </a:xfrm>
            <a:prstGeom prst="rect">
              <a:avLst/>
            </a:prstGeom>
            <a:noFill/>
          </p:spPr>
          <p:txBody>
            <a:bodyPr wrap="square" lIns="0" tIns="0" rIns="0" bIns="0" rtlCol="0">
              <a:spAutoFit/>
            </a:bodyPr>
            <a:lstStyle/>
            <a:p>
              <a:r>
                <a:rPr lang="en-GB" sz="1100" b="1" dirty="0" smtClean="0"/>
                <a:t>Kenya  </a:t>
              </a:r>
              <a:r>
                <a:rPr lang="en-GB" sz="1100" dirty="0" smtClean="0"/>
                <a:t>40</a:t>
              </a:r>
              <a:endParaRPr lang="en-GB" sz="1100" dirty="0"/>
            </a:p>
          </p:txBody>
        </p:sp>
        <p:cxnSp>
          <p:nvCxnSpPr>
            <p:cNvPr id="321" name="Straight Connector 320"/>
            <p:cNvCxnSpPr/>
            <p:nvPr/>
          </p:nvCxnSpPr>
          <p:spPr>
            <a:xfrm>
              <a:off x="3186703" y="6438415"/>
              <a:ext cx="10565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a:endCxn id="289" idx="1"/>
          </p:cNvCxnSpPr>
          <p:nvPr userDrawn="1"/>
        </p:nvCxnSpPr>
        <p:spPr>
          <a:xfrm>
            <a:off x="2578895" y="1648510"/>
            <a:ext cx="1877778" cy="944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a:endCxn id="285" idx="1"/>
          </p:cNvCxnSpPr>
          <p:nvPr userDrawn="1"/>
        </p:nvCxnSpPr>
        <p:spPr>
          <a:xfrm>
            <a:off x="3834831" y="1651539"/>
            <a:ext cx="742318" cy="947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a:endCxn id="287" idx="0"/>
          </p:cNvCxnSpPr>
          <p:nvPr userDrawn="1"/>
        </p:nvCxnSpPr>
        <p:spPr>
          <a:xfrm flipH="1">
            <a:off x="4665324" y="1651539"/>
            <a:ext cx="438830" cy="1077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a:endCxn id="290" idx="6"/>
          </p:cNvCxnSpPr>
          <p:nvPr userDrawn="1"/>
        </p:nvCxnSpPr>
        <p:spPr>
          <a:xfrm flipH="1">
            <a:off x="5021942" y="1623955"/>
            <a:ext cx="1708429" cy="1250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a:endCxn id="339" idx="7"/>
          </p:cNvCxnSpPr>
          <p:nvPr userDrawn="1"/>
        </p:nvCxnSpPr>
        <p:spPr>
          <a:xfrm flipH="1">
            <a:off x="4897518" y="1651539"/>
            <a:ext cx="499205" cy="10843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291" idx="6"/>
          </p:cNvCxnSpPr>
          <p:nvPr userDrawn="1"/>
        </p:nvCxnSpPr>
        <p:spPr>
          <a:xfrm flipH="1">
            <a:off x="6560442" y="3335486"/>
            <a:ext cx="1401978" cy="5303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endCxn id="293" idx="7"/>
          </p:cNvCxnSpPr>
          <p:nvPr userDrawn="1"/>
        </p:nvCxnSpPr>
        <p:spPr>
          <a:xfrm flipH="1">
            <a:off x="7425487" y="4212581"/>
            <a:ext cx="532336" cy="480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endCxn id="286" idx="5"/>
          </p:cNvCxnSpPr>
          <p:nvPr userDrawn="1"/>
        </p:nvCxnSpPr>
        <p:spPr>
          <a:xfrm flipH="1" flipV="1">
            <a:off x="6093577" y="3523374"/>
            <a:ext cx="1528706" cy="1526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endCxn id="284" idx="5"/>
          </p:cNvCxnSpPr>
          <p:nvPr userDrawn="1"/>
        </p:nvCxnSpPr>
        <p:spPr>
          <a:xfrm flipH="1" flipV="1">
            <a:off x="5835681" y="3312694"/>
            <a:ext cx="2165677" cy="2583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endCxn id="288" idx="4"/>
          </p:cNvCxnSpPr>
          <p:nvPr userDrawn="1"/>
        </p:nvCxnSpPr>
        <p:spPr>
          <a:xfrm flipV="1">
            <a:off x="4949932" y="4020579"/>
            <a:ext cx="281946" cy="18911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87581" y="4184133"/>
            <a:ext cx="2588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endCxn id="282" idx="2"/>
          </p:cNvCxnSpPr>
          <p:nvPr userDrawn="1"/>
        </p:nvCxnSpPr>
        <p:spPr>
          <a:xfrm>
            <a:off x="1256222" y="3298054"/>
            <a:ext cx="1536841" cy="418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endCxn id="280" idx="2"/>
          </p:cNvCxnSpPr>
          <p:nvPr userDrawn="1"/>
        </p:nvCxnSpPr>
        <p:spPr>
          <a:xfrm>
            <a:off x="1648149" y="2469686"/>
            <a:ext cx="1599834" cy="1244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a:endCxn id="281" idx="2"/>
          </p:cNvCxnSpPr>
          <p:nvPr userDrawn="1"/>
        </p:nvCxnSpPr>
        <p:spPr>
          <a:xfrm>
            <a:off x="1256222" y="1646991"/>
            <a:ext cx="1775730" cy="1226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flipH="1">
            <a:off x="3348066" y="3524289"/>
            <a:ext cx="1334958" cy="2388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endCxn id="292" idx="7"/>
          </p:cNvCxnSpPr>
          <p:nvPr userDrawn="1"/>
        </p:nvCxnSpPr>
        <p:spPr>
          <a:xfrm flipH="1">
            <a:off x="6841788" y="2481831"/>
            <a:ext cx="1111106" cy="424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Oval 337"/>
          <p:cNvSpPr/>
          <p:nvPr userDrawn="1"/>
        </p:nvSpPr>
        <p:spPr>
          <a:xfrm>
            <a:off x="6241234" y="33427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Oval 338"/>
          <p:cNvSpPr/>
          <p:nvPr userDrawn="1"/>
        </p:nvSpPr>
        <p:spPr>
          <a:xfrm>
            <a:off x="4858494" y="272916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0" name="Straight Connector 339"/>
          <p:cNvCxnSpPr/>
          <p:nvPr userDrawn="1"/>
        </p:nvCxnSpPr>
        <p:spPr>
          <a:xfrm flipH="1">
            <a:off x="6277861" y="1617804"/>
            <a:ext cx="1712482" cy="17426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1" name="Group 340"/>
          <p:cNvGrpSpPr/>
          <p:nvPr userDrawn="1"/>
        </p:nvGrpSpPr>
        <p:grpSpPr>
          <a:xfrm>
            <a:off x="5396723" y="976042"/>
            <a:ext cx="996049" cy="670170"/>
            <a:chOff x="6131916" y="1739750"/>
            <a:chExt cx="996049" cy="670170"/>
          </a:xfrm>
        </p:grpSpPr>
        <p:sp>
          <p:nvSpPr>
            <p:cNvPr id="342" name="TextBox 341"/>
            <p:cNvSpPr txBox="1"/>
            <p:nvPr/>
          </p:nvSpPr>
          <p:spPr>
            <a:xfrm>
              <a:off x="6200723" y="2218386"/>
              <a:ext cx="912907" cy="169277"/>
            </a:xfrm>
            <a:prstGeom prst="rect">
              <a:avLst/>
            </a:prstGeom>
            <a:noFill/>
          </p:spPr>
          <p:txBody>
            <a:bodyPr wrap="square" lIns="0" tIns="0" rIns="0" bIns="0" rtlCol="0">
              <a:spAutoFit/>
            </a:bodyPr>
            <a:lstStyle/>
            <a:p>
              <a:r>
                <a:rPr lang="en-GB" sz="1100" b="1" dirty="0" smtClean="0"/>
                <a:t>Hungary  </a:t>
              </a:r>
              <a:r>
                <a:rPr lang="en-GB" sz="1100" dirty="0" smtClean="0"/>
                <a:t>1</a:t>
              </a:r>
              <a:endParaRPr lang="en-GB" sz="1100" dirty="0"/>
            </a:p>
          </p:txBody>
        </p:sp>
        <p:cxnSp>
          <p:nvCxnSpPr>
            <p:cNvPr id="343" name="Straight Connector 342"/>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4" name="Picture 3"/>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89176" y="1739750"/>
              <a:ext cx="900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5" name="TextBox 344"/>
          <p:cNvSpPr txBox="1"/>
          <p:nvPr userDrawn="1"/>
        </p:nvSpPr>
        <p:spPr>
          <a:xfrm>
            <a:off x="8034553" y="1416169"/>
            <a:ext cx="1022601" cy="169277"/>
          </a:xfrm>
          <a:prstGeom prst="rect">
            <a:avLst/>
          </a:prstGeom>
          <a:noFill/>
        </p:spPr>
        <p:txBody>
          <a:bodyPr wrap="square" lIns="0" tIns="0" rIns="0" bIns="0" rtlCol="0">
            <a:spAutoFit/>
          </a:bodyPr>
          <a:lstStyle/>
          <a:p>
            <a:r>
              <a:rPr lang="en-GB" sz="1100" b="1" dirty="0" smtClean="0"/>
              <a:t>Bangladesh  </a:t>
            </a:r>
            <a:r>
              <a:rPr lang="en-GB" sz="1100" dirty="0" smtClean="0"/>
              <a:t>1</a:t>
            </a:r>
            <a:endParaRPr lang="en-GB" sz="1100" dirty="0"/>
          </a:p>
        </p:txBody>
      </p:sp>
      <p:cxnSp>
        <p:nvCxnSpPr>
          <p:cNvPr id="346" name="Straight Connector 345"/>
          <p:cNvCxnSpPr/>
          <p:nvPr userDrawn="1"/>
        </p:nvCxnSpPr>
        <p:spPr>
          <a:xfrm>
            <a:off x="7985726" y="1616242"/>
            <a:ext cx="964971" cy="1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7" name="Picture 4"/>
          <p:cNvPicPr>
            <a:picLocks noChangeArrowheads="1"/>
          </p:cNvPicPr>
          <p:nvPr userDrawn="1"/>
        </p:nvPicPr>
        <p:blipFill>
          <a:blip r:embed="rId11" cstate="email">
            <a:extLst>
              <a:ext uri="{28A0092B-C50C-407E-A947-70E740481C1C}">
                <a14:useLocalDpi xmlns:a14="http://schemas.microsoft.com/office/drawing/2010/main"/>
              </a:ext>
            </a:extLst>
          </a:blip>
          <a:stretch>
            <a:fillRect/>
          </a:stretch>
        </p:blipFill>
        <p:spPr bwMode="auto">
          <a:xfrm>
            <a:off x="8018918" y="965999"/>
            <a:ext cx="864000" cy="432000"/>
          </a:xfrm>
          <a:prstGeom prst="rect">
            <a:avLst/>
          </a:prstGeom>
          <a:ln w="12700">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 name="Group 347"/>
          <p:cNvGrpSpPr/>
          <p:nvPr userDrawn="1"/>
        </p:nvGrpSpPr>
        <p:grpSpPr>
          <a:xfrm>
            <a:off x="7622283" y="4357495"/>
            <a:ext cx="1415412" cy="839048"/>
            <a:chOff x="7602377" y="5942099"/>
            <a:chExt cx="1415412" cy="839048"/>
          </a:xfrm>
        </p:grpSpPr>
        <p:cxnSp>
          <p:nvCxnSpPr>
            <p:cNvPr id="349" name="Straight Connector 348"/>
            <p:cNvCxnSpPr/>
            <p:nvPr/>
          </p:nvCxnSpPr>
          <p:spPr>
            <a:xfrm>
              <a:off x="7602377" y="6631810"/>
              <a:ext cx="13411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8008246" y="5942099"/>
              <a:ext cx="1009543" cy="839048"/>
              <a:chOff x="6626619" y="5917569"/>
              <a:chExt cx="1009543" cy="839048"/>
            </a:xfrm>
          </p:grpSpPr>
          <p:sp>
            <p:nvSpPr>
              <p:cNvPr id="351" name="TextBox 350"/>
              <p:cNvSpPr txBox="1"/>
              <p:nvPr/>
            </p:nvSpPr>
            <p:spPr>
              <a:xfrm>
                <a:off x="6633530" y="6418063"/>
                <a:ext cx="1002632" cy="338554"/>
              </a:xfrm>
              <a:prstGeom prst="rect">
                <a:avLst/>
              </a:prstGeom>
              <a:noFill/>
            </p:spPr>
            <p:txBody>
              <a:bodyPr wrap="square" lIns="0" tIns="0" rIns="0" bIns="0" rtlCol="0">
                <a:spAutoFit/>
              </a:bodyPr>
              <a:lstStyle/>
              <a:p>
                <a:r>
                  <a:rPr lang="en-GB" sz="1100" b="1" dirty="0" smtClean="0"/>
                  <a:t>India  </a:t>
                </a:r>
                <a:r>
                  <a:rPr lang="en-GB" sz="1100" dirty="0" smtClean="0"/>
                  <a:t>23</a:t>
                </a:r>
              </a:p>
              <a:p>
                <a:endParaRPr lang="en-GB" sz="1100" dirty="0"/>
              </a:p>
            </p:txBody>
          </p:sp>
          <p:pic>
            <p:nvPicPr>
              <p:cNvPr id="352" name="Picture 35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26619" y="5917569"/>
                <a:ext cx="904421" cy="439733"/>
              </a:xfrm>
              <a:prstGeom prst="rect">
                <a:avLst/>
              </a:prstGeom>
              <a:ln w="12700">
                <a:solidFill>
                  <a:schemeClr val="tx1">
                    <a:lumMod val="90000"/>
                    <a:lumOff val="10000"/>
                  </a:schemeClr>
                </a:solidFill>
              </a:ln>
            </p:spPr>
          </p:pic>
          <p:pic>
            <p:nvPicPr>
              <p:cNvPr id="353" name="Picture 352"/>
              <p:cNvPicPr>
                <a:picLocks noChangeAspect="1"/>
              </p:cNvPicPr>
              <p:nvPr/>
            </p:nvPicPr>
            <p:blipFill rotWithShape="1">
              <a:blip r:embed="rId12" cstate="email">
                <a:extLst>
                  <a:ext uri="{28A0092B-C50C-407E-A947-70E740481C1C}">
                    <a14:useLocalDpi xmlns:a14="http://schemas.microsoft.com/office/drawing/2010/main"/>
                  </a:ext>
                </a:extLst>
              </a:blip>
              <a:srcRect l="26589" t="34010" r="28414" b="32995"/>
              <a:stretch/>
            </p:blipFill>
            <p:spPr>
              <a:xfrm>
                <a:off x="6929729" y="6064466"/>
                <a:ext cx="298200" cy="145937"/>
              </a:xfrm>
              <a:prstGeom prst="rect">
                <a:avLst/>
              </a:prstGeom>
            </p:spPr>
          </p:pic>
        </p:grpSp>
      </p:grpSp>
      <p:sp>
        <p:nvSpPr>
          <p:cNvPr id="354" name="Oval 353"/>
          <p:cNvSpPr/>
          <p:nvPr userDrawn="1"/>
        </p:nvSpPr>
        <p:spPr>
          <a:xfrm>
            <a:off x="4450766" y="3786452"/>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p:cNvSpPr/>
          <p:nvPr userDrawn="1"/>
        </p:nvSpPr>
        <p:spPr>
          <a:xfrm>
            <a:off x="5107991" y="390646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Oval 355"/>
          <p:cNvSpPr/>
          <p:nvPr userDrawn="1"/>
        </p:nvSpPr>
        <p:spPr>
          <a:xfrm>
            <a:off x="5276266" y="37254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7" name="Picture 35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05743" y="5214352"/>
            <a:ext cx="877751" cy="432780"/>
          </a:xfrm>
          <a:prstGeom prst="rect">
            <a:avLst/>
          </a:prstGeom>
          <a:ln w="12700">
            <a:solidFill>
              <a:schemeClr val="tx1"/>
            </a:solidFill>
          </a:ln>
        </p:spPr>
      </p:pic>
      <p:sp>
        <p:nvSpPr>
          <p:cNvPr id="358" name="TextBox 357"/>
          <p:cNvSpPr txBox="1"/>
          <p:nvPr userDrawn="1"/>
        </p:nvSpPr>
        <p:spPr>
          <a:xfrm>
            <a:off x="292592" y="5723002"/>
            <a:ext cx="912907" cy="169277"/>
          </a:xfrm>
          <a:prstGeom prst="rect">
            <a:avLst/>
          </a:prstGeom>
          <a:noFill/>
        </p:spPr>
        <p:txBody>
          <a:bodyPr wrap="square" lIns="0" tIns="0" rIns="0" bIns="0" rtlCol="0">
            <a:spAutoFit/>
          </a:bodyPr>
          <a:lstStyle/>
          <a:p>
            <a:r>
              <a:rPr lang="en-GB" sz="1100" b="1" dirty="0" smtClean="0"/>
              <a:t>Ghana  6</a:t>
            </a:r>
            <a:endParaRPr lang="en-GB" sz="1100" dirty="0"/>
          </a:p>
        </p:txBody>
      </p:sp>
      <p:cxnSp>
        <p:nvCxnSpPr>
          <p:cNvPr id="359" name="Straight Connector 358"/>
          <p:cNvCxnSpPr/>
          <p:nvPr userDrawn="1"/>
        </p:nvCxnSpPr>
        <p:spPr>
          <a:xfrm>
            <a:off x="301494"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354" idx="3"/>
          </p:cNvCxnSpPr>
          <p:nvPr userDrawn="1"/>
        </p:nvCxnSpPr>
        <p:spPr>
          <a:xfrm flipH="1">
            <a:off x="1194509" y="3825476"/>
            <a:ext cx="3262952" cy="2078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1" name="Group 360"/>
          <p:cNvGrpSpPr/>
          <p:nvPr userDrawn="1"/>
        </p:nvGrpSpPr>
        <p:grpSpPr>
          <a:xfrm>
            <a:off x="3858266" y="5222137"/>
            <a:ext cx="1002802" cy="685664"/>
            <a:chOff x="2200763" y="6031612"/>
            <a:chExt cx="1002802" cy="685664"/>
          </a:xfrm>
        </p:grpSpPr>
        <p:pic>
          <p:nvPicPr>
            <p:cNvPr id="362" name="Picture 36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10288" y="6031612"/>
              <a:ext cx="865561" cy="432780"/>
            </a:xfrm>
            <a:prstGeom prst="rect">
              <a:avLst/>
            </a:prstGeom>
            <a:ln w="12700">
              <a:solidFill>
                <a:schemeClr val="tx1"/>
              </a:solidFill>
            </a:ln>
          </p:spPr>
        </p:pic>
        <p:sp>
          <p:nvSpPr>
            <p:cNvPr id="363" name="TextBox 362"/>
            <p:cNvSpPr txBox="1"/>
            <p:nvPr/>
          </p:nvSpPr>
          <p:spPr>
            <a:xfrm>
              <a:off x="2200933" y="6531703"/>
              <a:ext cx="1002632" cy="169277"/>
            </a:xfrm>
            <a:prstGeom prst="rect">
              <a:avLst/>
            </a:prstGeom>
            <a:noFill/>
          </p:spPr>
          <p:txBody>
            <a:bodyPr wrap="square" lIns="0" tIns="0" rIns="0" bIns="0" rtlCol="0">
              <a:spAutoFit/>
            </a:bodyPr>
            <a:lstStyle/>
            <a:p>
              <a:r>
                <a:rPr lang="en-GB" sz="1100" b="1" dirty="0" smtClean="0"/>
                <a:t>Uganda  </a:t>
              </a:r>
              <a:r>
                <a:rPr lang="en-GB" sz="1100" dirty="0" smtClean="0"/>
                <a:t>1</a:t>
              </a:r>
              <a:endParaRPr lang="en-GB" sz="1100" dirty="0"/>
            </a:p>
          </p:txBody>
        </p:sp>
        <p:cxnSp>
          <p:nvCxnSpPr>
            <p:cNvPr id="364" name="Straight Connector 363"/>
            <p:cNvCxnSpPr/>
            <p:nvPr/>
          </p:nvCxnSpPr>
          <p:spPr>
            <a:xfrm flipV="1">
              <a:off x="2200763" y="6716776"/>
              <a:ext cx="938882"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5" name="Straight Connector 364"/>
          <p:cNvCxnSpPr/>
          <p:nvPr userDrawn="1"/>
        </p:nvCxnSpPr>
        <p:spPr>
          <a:xfrm flipH="1">
            <a:off x="4797148" y="3952186"/>
            <a:ext cx="333702" cy="1959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6" name="Group 365"/>
          <p:cNvGrpSpPr/>
          <p:nvPr userDrawn="1"/>
        </p:nvGrpSpPr>
        <p:grpSpPr>
          <a:xfrm>
            <a:off x="6441163" y="5200892"/>
            <a:ext cx="950181" cy="683759"/>
            <a:chOff x="5354624" y="5964870"/>
            <a:chExt cx="950181" cy="683759"/>
          </a:xfrm>
        </p:grpSpPr>
        <p:pic>
          <p:nvPicPr>
            <p:cNvPr id="367" name="Picture 366"/>
            <p:cNvPicPr>
              <a:picLocks/>
            </p:cNvPicPr>
            <p:nvPr/>
          </p:nvPicPr>
          <p:blipFill rotWithShape="1">
            <a:blip r:embed="rId15" cstate="email">
              <a:extLst>
                <a:ext uri="{28A0092B-C50C-407E-A947-70E740481C1C}">
                  <a14:useLocalDpi xmlns:a14="http://schemas.microsoft.com/office/drawing/2010/main"/>
                </a:ext>
              </a:extLst>
            </a:blip>
            <a:srcRect l="456" t="954" r="272" b="954"/>
            <a:stretch/>
          </p:blipFill>
          <p:spPr>
            <a:xfrm>
              <a:off x="5384301" y="5964870"/>
              <a:ext cx="878400" cy="432000"/>
            </a:xfrm>
            <a:prstGeom prst="rect">
              <a:avLst/>
            </a:prstGeom>
            <a:ln w="12700">
              <a:solidFill>
                <a:schemeClr val="tx1"/>
              </a:solidFill>
            </a:ln>
            <a:effectLst/>
          </p:spPr>
        </p:pic>
        <p:sp>
          <p:nvSpPr>
            <p:cNvPr id="368" name="TextBox 367"/>
            <p:cNvSpPr txBox="1"/>
            <p:nvPr/>
          </p:nvSpPr>
          <p:spPr>
            <a:xfrm>
              <a:off x="5384300" y="6464392"/>
              <a:ext cx="895507" cy="169277"/>
            </a:xfrm>
            <a:prstGeom prst="rect">
              <a:avLst/>
            </a:prstGeom>
            <a:noFill/>
          </p:spPr>
          <p:txBody>
            <a:bodyPr wrap="square" lIns="0" tIns="0" rIns="0" bIns="0" rtlCol="0">
              <a:spAutoFit/>
            </a:bodyPr>
            <a:lstStyle/>
            <a:p>
              <a:r>
                <a:rPr lang="en-GB" sz="1100" b="1" dirty="0" smtClean="0"/>
                <a:t>Ethiopia  </a:t>
              </a:r>
              <a:r>
                <a:rPr lang="en-GB" sz="1100" dirty="0" smtClean="0"/>
                <a:t>1</a:t>
              </a:r>
              <a:endParaRPr lang="en-GB" sz="1100" dirty="0"/>
            </a:p>
          </p:txBody>
        </p:sp>
        <p:cxnSp>
          <p:nvCxnSpPr>
            <p:cNvPr id="369" name="Straight Connector 368"/>
            <p:cNvCxnSpPr/>
            <p:nvPr/>
          </p:nvCxnSpPr>
          <p:spPr>
            <a:xfrm flipV="1">
              <a:off x="5354624" y="6648129"/>
              <a:ext cx="950181" cy="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0" name="Straight Connector 369"/>
          <p:cNvCxnSpPr>
            <a:endCxn id="356" idx="5"/>
          </p:cNvCxnSpPr>
          <p:nvPr userDrawn="1"/>
        </p:nvCxnSpPr>
        <p:spPr>
          <a:xfrm flipH="1" flipV="1">
            <a:off x="5315290" y="3764516"/>
            <a:ext cx="1125873" cy="21212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1" name="Group 370"/>
          <p:cNvGrpSpPr/>
          <p:nvPr userDrawn="1"/>
        </p:nvGrpSpPr>
        <p:grpSpPr>
          <a:xfrm>
            <a:off x="7954648" y="3542080"/>
            <a:ext cx="1091870" cy="670501"/>
            <a:chOff x="7910475" y="4286397"/>
            <a:chExt cx="1091870" cy="670501"/>
          </a:xfrm>
        </p:grpSpPr>
        <p:grpSp>
          <p:nvGrpSpPr>
            <p:cNvPr id="372" name="Group 371"/>
            <p:cNvGrpSpPr/>
            <p:nvPr/>
          </p:nvGrpSpPr>
          <p:grpSpPr>
            <a:xfrm>
              <a:off x="7910475" y="4755112"/>
              <a:ext cx="1091870" cy="201786"/>
              <a:chOff x="7755394" y="6264203"/>
              <a:chExt cx="1091870" cy="201786"/>
            </a:xfrm>
          </p:grpSpPr>
          <p:sp>
            <p:nvSpPr>
              <p:cNvPr id="374" name="TextBox 373"/>
              <p:cNvSpPr txBox="1"/>
              <p:nvPr/>
            </p:nvSpPr>
            <p:spPr>
              <a:xfrm>
                <a:off x="7844632" y="6264203"/>
                <a:ext cx="1002632" cy="169277"/>
              </a:xfrm>
              <a:prstGeom prst="rect">
                <a:avLst/>
              </a:prstGeom>
              <a:noFill/>
            </p:spPr>
            <p:txBody>
              <a:bodyPr wrap="square" lIns="0" tIns="0" rIns="0" bIns="0" rtlCol="0">
                <a:spAutoFit/>
              </a:bodyPr>
              <a:lstStyle/>
              <a:p>
                <a:r>
                  <a:rPr lang="en-GB" sz="1100" b="1" dirty="0" smtClean="0"/>
                  <a:t>Australia  </a:t>
                </a:r>
                <a:r>
                  <a:rPr lang="en-GB" sz="1100" dirty="0" smtClean="0"/>
                  <a:t>1</a:t>
                </a:r>
                <a:endParaRPr lang="en-GB" sz="1100" dirty="0"/>
              </a:p>
            </p:txBody>
          </p:sp>
          <p:cxnSp>
            <p:nvCxnSpPr>
              <p:cNvPr id="375" name="Straight Connector 374"/>
              <p:cNvCxnSpPr/>
              <p:nvPr/>
            </p:nvCxnSpPr>
            <p:spPr>
              <a:xfrm>
                <a:off x="7755394" y="646598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3" name="Picture 37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99713" y="4286397"/>
              <a:ext cx="883737" cy="432780"/>
            </a:xfrm>
            <a:prstGeom prst="rect">
              <a:avLst/>
            </a:prstGeom>
            <a:ln w="9525">
              <a:solidFill>
                <a:schemeClr val="tx1">
                  <a:lumMod val="75000"/>
                  <a:lumOff val="25000"/>
                </a:schemeClr>
              </a:solidFill>
            </a:ln>
          </p:spPr>
        </p:pic>
      </p:grpSp>
      <p:grpSp>
        <p:nvGrpSpPr>
          <p:cNvPr id="376" name="Group 375"/>
          <p:cNvGrpSpPr/>
          <p:nvPr userDrawn="1"/>
        </p:nvGrpSpPr>
        <p:grpSpPr>
          <a:xfrm>
            <a:off x="7957823" y="2639136"/>
            <a:ext cx="1104263" cy="696350"/>
            <a:chOff x="7913650" y="3383453"/>
            <a:chExt cx="1104263" cy="696350"/>
          </a:xfrm>
        </p:grpSpPr>
        <p:grpSp>
          <p:nvGrpSpPr>
            <p:cNvPr id="377" name="Group 376"/>
            <p:cNvGrpSpPr/>
            <p:nvPr/>
          </p:nvGrpSpPr>
          <p:grpSpPr>
            <a:xfrm>
              <a:off x="7913650" y="3880826"/>
              <a:ext cx="1104263" cy="198977"/>
              <a:chOff x="7754491" y="5216714"/>
              <a:chExt cx="1104263" cy="198977"/>
            </a:xfrm>
          </p:grpSpPr>
          <p:sp>
            <p:nvSpPr>
              <p:cNvPr id="379" name="TextBox 378"/>
              <p:cNvSpPr txBox="1"/>
              <p:nvPr/>
            </p:nvSpPr>
            <p:spPr>
              <a:xfrm>
                <a:off x="7856122" y="5216714"/>
                <a:ext cx="1002632" cy="169277"/>
              </a:xfrm>
              <a:prstGeom prst="rect">
                <a:avLst/>
              </a:prstGeom>
              <a:noFill/>
            </p:spPr>
            <p:txBody>
              <a:bodyPr wrap="square" lIns="0" tIns="0" rIns="0" bIns="0" rtlCol="0">
                <a:spAutoFit/>
              </a:bodyPr>
              <a:lstStyle/>
              <a:p>
                <a:r>
                  <a:rPr lang="en-GB" sz="1100" b="1" dirty="0" smtClean="0"/>
                  <a:t>Malaysia  </a:t>
                </a:r>
                <a:r>
                  <a:rPr lang="en-GB" sz="1100" dirty="0" smtClean="0"/>
                  <a:t>25</a:t>
                </a:r>
                <a:endParaRPr lang="en-GB" sz="1100" dirty="0"/>
              </a:p>
            </p:txBody>
          </p:sp>
          <p:cxnSp>
            <p:nvCxnSpPr>
              <p:cNvPr id="380" name="Straight Connector 379"/>
              <p:cNvCxnSpPr/>
              <p:nvPr/>
            </p:nvCxnSpPr>
            <p:spPr>
              <a:xfrm>
                <a:off x="7754491" y="5415691"/>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8" name="Picture 37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996201" y="3383453"/>
              <a:ext cx="883847" cy="432780"/>
            </a:xfrm>
            <a:prstGeom prst="rect">
              <a:avLst/>
            </a:prstGeom>
            <a:ln w="9525">
              <a:solidFill>
                <a:schemeClr val="tx1">
                  <a:lumMod val="75000"/>
                  <a:lumOff val="25000"/>
                </a:schemeClr>
              </a:solidFill>
            </a:ln>
          </p:spPr>
        </p:pic>
      </p:grpSp>
      <p:grpSp>
        <p:nvGrpSpPr>
          <p:cNvPr id="381" name="Group 380"/>
          <p:cNvGrpSpPr/>
          <p:nvPr userDrawn="1"/>
        </p:nvGrpSpPr>
        <p:grpSpPr>
          <a:xfrm>
            <a:off x="7952894" y="1838645"/>
            <a:ext cx="1104996" cy="643186"/>
            <a:chOff x="7908721" y="2582962"/>
            <a:chExt cx="1104996" cy="643186"/>
          </a:xfrm>
        </p:grpSpPr>
        <p:grpSp>
          <p:nvGrpSpPr>
            <p:cNvPr id="382" name="Group 381"/>
            <p:cNvGrpSpPr/>
            <p:nvPr/>
          </p:nvGrpSpPr>
          <p:grpSpPr>
            <a:xfrm>
              <a:off x="7908721" y="3052429"/>
              <a:ext cx="1104996" cy="173719"/>
              <a:chOff x="7737050" y="4258335"/>
              <a:chExt cx="1104996" cy="173719"/>
            </a:xfrm>
          </p:grpSpPr>
          <p:sp>
            <p:nvSpPr>
              <p:cNvPr id="384" name="TextBox 383"/>
              <p:cNvSpPr txBox="1"/>
              <p:nvPr/>
            </p:nvSpPr>
            <p:spPr>
              <a:xfrm>
                <a:off x="7839414" y="4258335"/>
                <a:ext cx="1002632" cy="169277"/>
              </a:xfrm>
              <a:prstGeom prst="rect">
                <a:avLst/>
              </a:prstGeom>
              <a:noFill/>
            </p:spPr>
            <p:txBody>
              <a:bodyPr wrap="square" lIns="0" tIns="0" rIns="0" bIns="0" rtlCol="0">
                <a:spAutoFit/>
              </a:bodyPr>
              <a:lstStyle/>
              <a:p>
                <a:r>
                  <a:rPr lang="en-GB" sz="1100" b="1" dirty="0" smtClean="0"/>
                  <a:t>China  </a:t>
                </a:r>
                <a:r>
                  <a:rPr lang="en-GB" sz="1100" dirty="0" smtClean="0"/>
                  <a:t>8</a:t>
                </a:r>
                <a:endParaRPr lang="en-GB" sz="1100" dirty="0"/>
              </a:p>
            </p:txBody>
          </p:sp>
          <p:cxnSp>
            <p:nvCxnSpPr>
              <p:cNvPr id="385" name="Straight Connector 384"/>
              <p:cNvCxnSpPr/>
              <p:nvPr/>
            </p:nvCxnSpPr>
            <p:spPr>
              <a:xfrm>
                <a:off x="7737050" y="443205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3" name="Picture 38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96668" y="2582962"/>
              <a:ext cx="883847" cy="432780"/>
            </a:xfrm>
            <a:prstGeom prst="rect">
              <a:avLst/>
            </a:prstGeom>
            <a:ln w="9525">
              <a:solidFill>
                <a:schemeClr val="tx1">
                  <a:lumMod val="75000"/>
                  <a:lumOff val="25000"/>
                </a:schemeClr>
              </a:solidFill>
            </a:ln>
          </p:spPr>
        </p:pic>
      </p:grpSp>
      <p:grpSp>
        <p:nvGrpSpPr>
          <p:cNvPr id="386" name="Group 385"/>
          <p:cNvGrpSpPr/>
          <p:nvPr userDrawn="1"/>
        </p:nvGrpSpPr>
        <p:grpSpPr>
          <a:xfrm>
            <a:off x="8001358" y="5208199"/>
            <a:ext cx="1040518" cy="687951"/>
            <a:chOff x="7052945" y="5952516"/>
            <a:chExt cx="1040518" cy="687951"/>
          </a:xfrm>
        </p:grpSpPr>
        <p:grpSp>
          <p:nvGrpSpPr>
            <p:cNvPr id="387" name="Group 386"/>
            <p:cNvGrpSpPr/>
            <p:nvPr/>
          </p:nvGrpSpPr>
          <p:grpSpPr>
            <a:xfrm>
              <a:off x="7052945" y="6460810"/>
              <a:ext cx="1040518" cy="179657"/>
              <a:chOff x="7052945" y="6360451"/>
              <a:chExt cx="1040518" cy="179657"/>
            </a:xfrm>
          </p:grpSpPr>
          <p:sp>
            <p:nvSpPr>
              <p:cNvPr id="389" name="TextBox 388"/>
              <p:cNvSpPr txBox="1"/>
              <p:nvPr/>
            </p:nvSpPr>
            <p:spPr>
              <a:xfrm>
                <a:off x="7090831" y="6360451"/>
                <a:ext cx="1002632" cy="169277"/>
              </a:xfrm>
              <a:prstGeom prst="rect">
                <a:avLst/>
              </a:prstGeom>
              <a:noFill/>
            </p:spPr>
            <p:txBody>
              <a:bodyPr wrap="square" lIns="0" tIns="0" rIns="0" bIns="0" rtlCol="0">
                <a:spAutoFit/>
              </a:bodyPr>
              <a:lstStyle/>
              <a:p>
                <a:r>
                  <a:rPr lang="en-GB" sz="1100" b="1" dirty="0" smtClean="0"/>
                  <a:t>Pakistan  115</a:t>
                </a:r>
                <a:endParaRPr lang="en-GB" sz="1100" dirty="0"/>
              </a:p>
            </p:txBody>
          </p:sp>
          <p:cxnSp>
            <p:nvCxnSpPr>
              <p:cNvPr id="390" name="Straight Connector 389"/>
              <p:cNvCxnSpPr/>
              <p:nvPr/>
            </p:nvCxnSpPr>
            <p:spPr>
              <a:xfrm>
                <a:off x="7052945" y="6540108"/>
                <a:ext cx="911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8" name="Picture 38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93155" y="5952516"/>
              <a:ext cx="877751" cy="432780"/>
            </a:xfrm>
            <a:prstGeom prst="rect">
              <a:avLst/>
            </a:prstGeom>
            <a:ln w="12700">
              <a:solidFill>
                <a:schemeClr val="tx1"/>
              </a:solidFill>
            </a:ln>
          </p:spPr>
        </p:pic>
      </p:grpSp>
      <p:grpSp>
        <p:nvGrpSpPr>
          <p:cNvPr id="391" name="Group 390"/>
          <p:cNvGrpSpPr/>
          <p:nvPr userDrawn="1"/>
        </p:nvGrpSpPr>
        <p:grpSpPr>
          <a:xfrm>
            <a:off x="286265" y="3535661"/>
            <a:ext cx="1002632" cy="647692"/>
            <a:chOff x="242092" y="4279978"/>
            <a:chExt cx="1002632" cy="647692"/>
          </a:xfrm>
        </p:grpSpPr>
        <p:grpSp>
          <p:nvGrpSpPr>
            <p:cNvPr id="392" name="Group 391"/>
            <p:cNvGrpSpPr/>
            <p:nvPr/>
          </p:nvGrpSpPr>
          <p:grpSpPr>
            <a:xfrm>
              <a:off x="242092" y="4751553"/>
              <a:ext cx="1002632" cy="176117"/>
              <a:chOff x="377649" y="5261360"/>
              <a:chExt cx="1002632" cy="176117"/>
            </a:xfrm>
          </p:grpSpPr>
          <p:sp>
            <p:nvSpPr>
              <p:cNvPr id="394" name="TextBox 393"/>
              <p:cNvSpPr txBox="1"/>
              <p:nvPr/>
            </p:nvSpPr>
            <p:spPr>
              <a:xfrm>
                <a:off x="377649" y="5261360"/>
                <a:ext cx="1002632" cy="169277"/>
              </a:xfrm>
              <a:prstGeom prst="rect">
                <a:avLst/>
              </a:prstGeom>
              <a:noFill/>
            </p:spPr>
            <p:txBody>
              <a:bodyPr wrap="square" lIns="0" tIns="0" rIns="0" bIns="0" rtlCol="0">
                <a:spAutoFit/>
              </a:bodyPr>
              <a:lstStyle/>
              <a:p>
                <a:r>
                  <a:rPr lang="en-GB" sz="1100" b="1" dirty="0" smtClean="0"/>
                  <a:t>Brazil </a:t>
                </a:r>
                <a:r>
                  <a:rPr lang="en-GB" sz="1100" dirty="0" smtClean="0"/>
                  <a:t>4</a:t>
                </a:r>
                <a:endParaRPr lang="en-GB" sz="1100" dirty="0"/>
              </a:p>
            </p:txBody>
          </p:sp>
          <p:cxnSp>
            <p:nvCxnSpPr>
              <p:cNvPr id="395" name="Straight Connector 394"/>
              <p:cNvCxnSpPr/>
              <p:nvPr/>
            </p:nvCxnSpPr>
            <p:spPr>
              <a:xfrm>
                <a:off x="380940" y="5437477"/>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3" name="Picture 39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778" y="4279978"/>
              <a:ext cx="878400" cy="439199"/>
            </a:xfrm>
            <a:prstGeom prst="rect">
              <a:avLst/>
            </a:prstGeom>
            <a:ln w="12700">
              <a:solidFill>
                <a:schemeClr val="tx1"/>
              </a:solidFill>
            </a:ln>
          </p:spPr>
        </p:pic>
      </p:grpSp>
      <p:grpSp>
        <p:nvGrpSpPr>
          <p:cNvPr id="396" name="Group 395"/>
          <p:cNvGrpSpPr/>
          <p:nvPr userDrawn="1"/>
        </p:nvGrpSpPr>
        <p:grpSpPr>
          <a:xfrm>
            <a:off x="264012" y="2638211"/>
            <a:ext cx="1003324" cy="662919"/>
            <a:chOff x="219839" y="3382528"/>
            <a:chExt cx="1003324" cy="662919"/>
          </a:xfrm>
        </p:grpSpPr>
        <p:grpSp>
          <p:nvGrpSpPr>
            <p:cNvPr id="397" name="Group 396"/>
            <p:cNvGrpSpPr/>
            <p:nvPr/>
          </p:nvGrpSpPr>
          <p:grpSpPr>
            <a:xfrm>
              <a:off x="219839" y="3860524"/>
              <a:ext cx="1003324" cy="184923"/>
              <a:chOff x="366055" y="3272291"/>
              <a:chExt cx="1003324" cy="184923"/>
            </a:xfrm>
          </p:grpSpPr>
          <p:sp>
            <p:nvSpPr>
              <p:cNvPr id="399" name="TextBox 398"/>
              <p:cNvSpPr txBox="1"/>
              <p:nvPr/>
            </p:nvSpPr>
            <p:spPr>
              <a:xfrm>
                <a:off x="366747" y="3272291"/>
                <a:ext cx="1002632" cy="169277"/>
              </a:xfrm>
              <a:prstGeom prst="rect">
                <a:avLst/>
              </a:prstGeom>
              <a:noFill/>
            </p:spPr>
            <p:txBody>
              <a:bodyPr wrap="square" lIns="0" tIns="0" rIns="0" bIns="0" rtlCol="0">
                <a:spAutoFit/>
              </a:bodyPr>
              <a:lstStyle/>
              <a:p>
                <a:r>
                  <a:rPr lang="en-GB" sz="1100" b="1" dirty="0" smtClean="0"/>
                  <a:t>Costa Rica  </a:t>
                </a:r>
                <a:r>
                  <a:rPr lang="en-GB" sz="1100" dirty="0" smtClean="0"/>
                  <a:t>1</a:t>
                </a:r>
                <a:endParaRPr lang="en-GB" sz="1100" dirty="0"/>
              </a:p>
            </p:txBody>
          </p:sp>
          <p:cxnSp>
            <p:nvCxnSpPr>
              <p:cNvPr id="400" name="Straight Connector 399"/>
              <p:cNvCxnSpPr/>
              <p:nvPr/>
            </p:nvCxnSpPr>
            <p:spPr>
              <a:xfrm>
                <a:off x="366055" y="345721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8" name="Picture 39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51208" y="3382528"/>
              <a:ext cx="882000" cy="440999"/>
            </a:xfrm>
            <a:prstGeom prst="rect">
              <a:avLst/>
            </a:prstGeom>
            <a:ln w="12700">
              <a:solidFill>
                <a:schemeClr val="tx1"/>
              </a:solidFill>
            </a:ln>
          </p:spPr>
        </p:pic>
      </p:grpSp>
      <p:grpSp>
        <p:nvGrpSpPr>
          <p:cNvPr id="401" name="Group 400"/>
          <p:cNvGrpSpPr/>
          <p:nvPr userDrawn="1"/>
        </p:nvGrpSpPr>
        <p:grpSpPr>
          <a:xfrm>
            <a:off x="281602" y="4338880"/>
            <a:ext cx="912907" cy="680427"/>
            <a:chOff x="237429" y="5083197"/>
            <a:chExt cx="912907" cy="680427"/>
          </a:xfrm>
        </p:grpSpPr>
        <p:pic>
          <p:nvPicPr>
            <p:cNvPr id="402" name="Picture 2" descr="\\CABIUK-IMAGE\images\General\Flags of the World\Flags - Uniform Size\Flags - Uniform Size - for Web\Chile.gi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6257" y="5083197"/>
              <a:ext cx="886475" cy="443237"/>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403" name="TextBox 402"/>
            <p:cNvSpPr txBox="1"/>
            <p:nvPr/>
          </p:nvSpPr>
          <p:spPr>
            <a:xfrm>
              <a:off x="237429" y="5582307"/>
              <a:ext cx="912907" cy="169277"/>
            </a:xfrm>
            <a:prstGeom prst="rect">
              <a:avLst/>
            </a:prstGeom>
            <a:noFill/>
          </p:spPr>
          <p:txBody>
            <a:bodyPr wrap="square" lIns="0" tIns="0" rIns="0" bIns="0" rtlCol="0">
              <a:spAutoFit/>
            </a:bodyPr>
            <a:lstStyle/>
            <a:p>
              <a:r>
                <a:rPr lang="en-GB" sz="1100" b="1" dirty="0" smtClean="0"/>
                <a:t>Chile  </a:t>
              </a:r>
              <a:r>
                <a:rPr lang="en-GB" sz="1100" dirty="0" smtClean="0"/>
                <a:t>1</a:t>
              </a:r>
              <a:endParaRPr lang="en-GB" sz="1100" dirty="0"/>
            </a:p>
          </p:txBody>
        </p:sp>
        <p:cxnSp>
          <p:nvCxnSpPr>
            <p:cNvPr id="404" name="Straight Connector 403"/>
            <p:cNvCxnSpPr/>
            <p:nvPr/>
          </p:nvCxnSpPr>
          <p:spPr>
            <a:xfrm>
              <a:off x="246331" y="5763624"/>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5" name="Oval 404"/>
          <p:cNvSpPr/>
          <p:nvPr userDrawn="1"/>
        </p:nvSpPr>
        <p:spPr>
          <a:xfrm>
            <a:off x="3098923" y="453164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6" name="Straight Connector 405"/>
          <p:cNvCxnSpPr>
            <a:endCxn id="405" idx="2"/>
          </p:cNvCxnSpPr>
          <p:nvPr userDrawn="1"/>
        </p:nvCxnSpPr>
        <p:spPr>
          <a:xfrm flipV="1">
            <a:off x="1181602" y="4554501"/>
            <a:ext cx="1917321" cy="464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7" name="Rectangle 406"/>
          <p:cNvSpPr/>
          <p:nvPr userDrawn="1"/>
        </p:nvSpPr>
        <p:spPr>
          <a:xfrm>
            <a:off x="153942" y="332656"/>
            <a:ext cx="8971007" cy="461665"/>
          </a:xfrm>
          <a:prstGeom prst="rect">
            <a:avLst/>
          </a:prstGeom>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2400" b="1" dirty="0" smtClean="0"/>
              <a:t>Global reach</a:t>
            </a:r>
            <a:r>
              <a:rPr lang="en-GB" sz="2400" b="1" baseline="0" dirty="0" smtClean="0"/>
              <a:t> </a:t>
            </a:r>
            <a:r>
              <a:rPr lang="en-GB" sz="2400" dirty="0" smtClean="0"/>
              <a:t>We </a:t>
            </a:r>
            <a:r>
              <a:rPr lang="en-GB" sz="2400" dirty="0"/>
              <a:t>have </a:t>
            </a:r>
            <a:r>
              <a:rPr lang="en-GB" sz="2400" dirty="0" smtClean="0"/>
              <a:t>480+ </a:t>
            </a:r>
            <a:r>
              <a:rPr lang="en-GB" sz="2400" dirty="0"/>
              <a:t>staff across 21 locations worldwide</a:t>
            </a:r>
          </a:p>
        </p:txBody>
      </p:sp>
      <p:cxnSp>
        <p:nvCxnSpPr>
          <p:cNvPr id="409" name="Straight Connector 408"/>
          <p:cNvCxnSpPr/>
          <p:nvPr userDrawn="1"/>
        </p:nvCxnSpPr>
        <p:spPr>
          <a:xfrm>
            <a:off x="2448066" y="5904319"/>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0" name="TextBox 409"/>
          <p:cNvSpPr txBox="1"/>
          <p:nvPr userDrawn="1"/>
        </p:nvSpPr>
        <p:spPr>
          <a:xfrm>
            <a:off x="2437804" y="5707457"/>
            <a:ext cx="912907" cy="169277"/>
          </a:xfrm>
          <a:prstGeom prst="rect">
            <a:avLst/>
          </a:prstGeom>
          <a:noFill/>
        </p:spPr>
        <p:txBody>
          <a:bodyPr wrap="square" lIns="0" tIns="0" rIns="0" bIns="0" rtlCol="0">
            <a:spAutoFit/>
          </a:bodyPr>
          <a:lstStyle/>
          <a:p>
            <a:r>
              <a:rPr lang="en-GB" sz="1100" b="1" dirty="0" smtClean="0"/>
              <a:t>Niger </a:t>
            </a:r>
            <a:r>
              <a:rPr lang="en-GB" sz="1100" dirty="0" smtClean="0"/>
              <a:t>1</a:t>
            </a:r>
            <a:endParaRPr lang="en-GB" sz="1100" dirty="0"/>
          </a:p>
        </p:txBody>
      </p:sp>
      <p:pic>
        <p:nvPicPr>
          <p:cNvPr id="411" name="Picture 410"/>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2448066" y="5235699"/>
            <a:ext cx="864000" cy="432000"/>
          </a:xfrm>
          <a:prstGeom prst="rect">
            <a:avLst/>
          </a:prstGeom>
          <a:ln>
            <a:solidFill>
              <a:schemeClr val="tx1"/>
            </a:solidFill>
          </a:ln>
        </p:spPr>
      </p:pic>
      <p:sp>
        <p:nvSpPr>
          <p:cNvPr id="412" name="Oval 411"/>
          <p:cNvSpPr/>
          <p:nvPr userDrawn="1"/>
        </p:nvSpPr>
        <p:spPr>
          <a:xfrm>
            <a:off x="4687633" y="3519220"/>
            <a:ext cx="45719" cy="45719"/>
          </a:xfrm>
          <a:prstGeom prst="ellipse">
            <a:avLst/>
          </a:prstGeom>
          <a:solidFill>
            <a:schemeClr val="tx2">
              <a:lumMod val="50000"/>
            </a:schemeClr>
          </a:solidFill>
          <a:ln>
            <a:solidFill>
              <a:schemeClr val="tx2">
                <a:lumMod val="50000"/>
              </a:schemeClr>
            </a:solidFill>
          </a:ln>
          <a:effectLst/>
          <a:scene3d>
            <a:camera prst="orthographicFront">
              <a:rot lat="0" lon="0" rev="0"/>
            </a:camera>
            <a:lightRig rig="chilly" dir="t">
              <a:rot lat="0" lon="0" rev="18480000"/>
            </a:lightRig>
          </a:scene3d>
          <a:sp3d extrusionH="76200" prstMaterial="clear">
            <a:bevelT h="6350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50519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l">
              <a:defRPr b="1">
                <a:solidFill>
                  <a:srgbClr val="4C4C4C"/>
                </a:solidFill>
                <a:latin typeface="+mj-lt"/>
              </a:defRPr>
            </a:lvl1pPr>
          </a:lstStyle>
          <a:p>
            <a:r>
              <a:rPr lang="en-US" smtClean="0"/>
              <a:t>Click to edit Master title style</a:t>
            </a:r>
            <a:endParaRPr lang="en-GB" dirty="0"/>
          </a:p>
        </p:txBody>
      </p:sp>
      <p:sp>
        <p:nvSpPr>
          <p:cNvPr id="5" name="Content Placeholder 4"/>
          <p:cNvSpPr>
            <a:spLocks noGrp="1"/>
          </p:cNvSpPr>
          <p:nvPr>
            <p:ph sz="quarter" idx="11"/>
          </p:nvPr>
        </p:nvSpPr>
        <p:spPr>
          <a:xfrm>
            <a:off x="457200" y="1628800"/>
            <a:ext cx="8229600" cy="4464496"/>
          </a:xfrm>
        </p:spPr>
        <p:txBody>
          <a:bodyPr/>
          <a:lstStyle>
            <a:lvl1pPr marL="177800" indent="-177800">
              <a:buClr>
                <a:schemeClr val="bg2"/>
              </a:buClr>
              <a:defRPr/>
            </a:lvl1pPr>
            <a:lvl2pPr marL="177800" indent="-177800">
              <a:buClr>
                <a:schemeClr val="bg2"/>
              </a:buClr>
              <a:defRPr/>
            </a:lvl2pPr>
            <a:lvl3pPr marL="177800" indent="-177800">
              <a:buClr>
                <a:schemeClr val="bg2"/>
              </a:buClr>
              <a:defRPr/>
            </a:lvl3pPr>
            <a:lvl4pPr marL="177800" indent="-177800">
              <a:buClr>
                <a:schemeClr val="bg2"/>
              </a:buClr>
              <a:defRPr/>
            </a:lvl4pPr>
            <a:lvl5pPr marL="177800" indent="-177800">
              <a:buClr>
                <a:schemeClr val="bg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584055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126164"/>
            <a:ext cx="9144000" cy="75632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p:nvSpPr>
        <p:spPr>
          <a:xfrm>
            <a:off x="179511" y="6452864"/>
            <a:ext cx="1949573" cy="276999"/>
          </a:xfrm>
          <a:prstGeom prst="rect">
            <a:avLst/>
          </a:prstGeom>
          <a:noFill/>
        </p:spPr>
        <p:txBody>
          <a:bodyPr wrap="none" rtlCol="0">
            <a:spAutoFit/>
          </a:bodyPr>
          <a:lstStyle/>
          <a:p>
            <a:pPr algn="r">
              <a:spcAft>
                <a:spcPts val="300"/>
              </a:spcAft>
            </a:pPr>
            <a:r>
              <a:rPr lang="en-GB" sz="1200" b="1" dirty="0" smtClean="0">
                <a:solidFill>
                  <a:schemeClr val="bg1"/>
                </a:solidFill>
              </a:rPr>
              <a:t>KNOWLEDGE FOR LIFE</a:t>
            </a:r>
            <a:endParaRPr lang="en-GB" sz="1200" b="1" dirty="0">
              <a:solidFill>
                <a:schemeClr val="bg1"/>
              </a:solidFill>
            </a:endParaRPr>
          </a:p>
        </p:txBody>
      </p:sp>
      <p:pic>
        <p:nvPicPr>
          <p:cNvPr id="6" name="Picture 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7206" y="6280157"/>
            <a:ext cx="733417" cy="448335"/>
          </a:xfrm>
          <a:prstGeom prst="rect">
            <a:avLst/>
          </a:prstGeom>
        </p:spPr>
      </p:pic>
    </p:spTree>
    <p:extLst>
      <p:ext uri="{BB962C8B-B14F-4D97-AF65-F5344CB8AC3E}">
        <p14:creationId xmlns:p14="http://schemas.microsoft.com/office/powerpoint/2010/main" val="9692290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81" r:id="rId3"/>
    <p:sldLayoutId id="2147483685" r:id="rId4"/>
    <p:sldLayoutId id="2147483686" r:id="rId5"/>
    <p:sldLayoutId id="2147483688" r:id="rId6"/>
    <p:sldLayoutId id="2147483687" r:id="rId7"/>
    <p:sldLayoutId id="2147483689" r:id="rId8"/>
    <p:sldLayoutId id="2147483682" r:id="rId9"/>
    <p:sldLayoutId id="2147483684" r:id="rId10"/>
    <p:sldLayoutId id="2147483674" r:id="rId11"/>
    <p:sldLayoutId id="2147483680" r:id="rId12"/>
    <p:sldLayoutId id="2147483683" r:id="rId13"/>
    <p:sldLayoutId id="2147483690" r:id="rId14"/>
    <p:sldLayoutId id="2147483693" r:id="rId15"/>
    <p:sldLayoutId id="2147483695" r:id="rId16"/>
    <p:sldLayoutId id="2147483696" r:id="rId17"/>
  </p:sldLayoutIdLst>
  <p:timing>
    <p:tnLst>
      <p:par>
        <p:cTn id="1" dur="indefinite" restart="never" nodeType="tmRoot"/>
      </p:par>
    </p:tnLst>
  </p:timing>
  <p:txStyles>
    <p:titleStyle>
      <a:lvl1pPr algn="l" defTabSz="914400" rtl="0" eaLnBrk="1" latinLnBrk="0" hangingPunct="1">
        <a:spcBef>
          <a:spcPct val="0"/>
        </a:spcBef>
        <a:buNone/>
        <a:defRPr sz="2600" b="1" kern="1200">
          <a:solidFill>
            <a:srgbClr val="4C4C4C"/>
          </a:solidFill>
          <a:latin typeface="+mj-lt"/>
          <a:ea typeface="+mj-ea"/>
          <a:cs typeface="Arial" panose="020B0604020202020204" pitchFamily="34" charset="0"/>
        </a:defRPr>
      </a:lvl1pPr>
    </p:titleStyle>
    <p:bodyStyle>
      <a:lvl1pPr marL="285750" indent="-28575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1pPr>
      <a:lvl2pPr marL="539750" indent="-177800" algn="l" defTabSz="914400" rtl="0" eaLnBrk="1" latinLnBrk="0" hangingPunct="1">
        <a:spcBef>
          <a:spcPct val="20000"/>
        </a:spcBef>
        <a:buClr>
          <a:srgbClr val="7BC143"/>
        </a:buClr>
        <a:buFont typeface="Arial" panose="020B0604020202020204" pitchFamily="34" charset="0"/>
        <a:buChar char="●"/>
        <a:defRPr sz="1800" kern="1200">
          <a:solidFill>
            <a:srgbClr val="000000"/>
          </a:solidFill>
          <a:latin typeface="+mn-lt"/>
          <a:ea typeface="+mn-ea"/>
          <a:cs typeface="Arial" panose="020B0604020202020204" pitchFamily="34" charset="0"/>
        </a:defRPr>
      </a:lvl2pPr>
      <a:lvl3pPr marL="730250" indent="-177800" algn="l" defTabSz="914400" rtl="0" eaLnBrk="1" latinLnBrk="0" hangingPunct="1">
        <a:spcBef>
          <a:spcPct val="20000"/>
        </a:spcBef>
        <a:buClr>
          <a:srgbClr val="7BC143"/>
        </a:buClr>
        <a:buFont typeface="Arial" panose="020B0604020202020204" pitchFamily="34" charset="0"/>
        <a:buChar char="●"/>
        <a:tabLst/>
        <a:defRPr sz="1800" kern="1200">
          <a:solidFill>
            <a:schemeClr val="tx1">
              <a:lumMod val="75000"/>
            </a:schemeClr>
          </a:solidFill>
          <a:latin typeface="+mn-lt"/>
          <a:ea typeface="+mn-ea"/>
          <a:cs typeface="Arial" panose="020B0604020202020204" pitchFamily="34" charset="0"/>
        </a:defRPr>
      </a:lvl3pPr>
      <a:lvl4pPr marL="9017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4pPr>
      <a:lvl5pPr marL="1092200" indent="-177800" algn="l" defTabSz="914400" rtl="0" eaLnBrk="1" latinLnBrk="0" hangingPunct="1">
        <a:spcBef>
          <a:spcPct val="20000"/>
        </a:spcBef>
        <a:buClr>
          <a:srgbClr val="7BC143"/>
        </a:buClr>
        <a:buFont typeface="Arial" panose="020B0604020202020204" pitchFamily="34" charset="0"/>
        <a:buChar char="●"/>
        <a:defRPr sz="1800" kern="1200">
          <a:solidFill>
            <a:schemeClr val="tx1">
              <a:lumMod val="7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98.jpeg"/><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godan.info/about/statement-of-purpose/"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00.png"/><Relationship Id="rId4" Type="http://schemas.openxmlformats.org/officeDocument/2006/relationships/hyperlink" Target="http://www.godan.info/partners/become-a-godan-partn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90.jpeg"/><Relationship Id="rId4" Type="http://schemas.openxmlformats.org/officeDocument/2006/relationships/image" Target="../media/image8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wmf"/><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86.jpeg"/><Relationship Id="rId4" Type="http://schemas.openxmlformats.org/officeDocument/2006/relationships/image" Target="../media/image85.emf"/></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98.jpeg"/><Relationship Id="rId4" Type="http://schemas.openxmlformats.org/officeDocument/2006/relationships/image" Target="../media/image85.emf"/></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86.jpeg"/><Relationship Id="rId4" Type="http://schemas.openxmlformats.org/officeDocument/2006/relationships/image" Target="../media/image85.emf"/></Relationships>
</file>

<file path=ppt/slides/_rels/slide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90.jpeg"/><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www.godan.info/"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4.jpeg"/><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4840216"/>
            <a:ext cx="8928992" cy="749024"/>
          </a:xfrm>
        </p:spPr>
        <p:txBody>
          <a:bodyPr>
            <a:normAutofit fontScale="77500" lnSpcReduction="20000"/>
          </a:bodyPr>
          <a:lstStyle/>
          <a:p>
            <a:r>
              <a:rPr lang="en-GB" dirty="0" smtClean="0"/>
              <a:t>From policy makers to smallholder  farmers</a:t>
            </a:r>
          </a:p>
          <a:p>
            <a:r>
              <a:rPr lang="en-GB" dirty="0" smtClean="0"/>
              <a:t>Access to knowledge: Making a difference </a:t>
            </a:r>
            <a:endParaRPr lang="en-GB" dirty="0"/>
          </a:p>
        </p:txBody>
      </p:sp>
      <p:sp>
        <p:nvSpPr>
          <p:cNvPr id="6" name="Text Placeholder 5"/>
          <p:cNvSpPr>
            <a:spLocks noGrp="1"/>
          </p:cNvSpPr>
          <p:nvPr>
            <p:ph type="body" sz="quarter" idx="13"/>
          </p:nvPr>
        </p:nvSpPr>
        <p:spPr>
          <a:xfrm>
            <a:off x="107504" y="5589241"/>
            <a:ext cx="8928990" cy="915084"/>
          </a:xfrm>
        </p:spPr>
        <p:txBody>
          <a:bodyPr>
            <a:normAutofit fontScale="92500" lnSpcReduction="20000"/>
          </a:bodyPr>
          <a:lstStyle/>
          <a:p>
            <a:r>
              <a:rPr lang="en-GB" dirty="0" smtClean="0">
                <a:latin typeface="Arial" panose="020B0604020202020204" pitchFamily="34" charset="0"/>
              </a:rPr>
              <a:t>Elizabeth Dodsworth</a:t>
            </a:r>
          </a:p>
          <a:p>
            <a:r>
              <a:rPr lang="en-GB" dirty="0" smtClean="0">
                <a:latin typeface="Arial" panose="020B0604020202020204" pitchFamily="34" charset="0"/>
              </a:rPr>
              <a:t>Global Director, Knowledge Management</a:t>
            </a:r>
          </a:p>
          <a:p>
            <a:r>
              <a:rPr lang="en-GB" dirty="0">
                <a:latin typeface="Arial" panose="020B0604020202020204" pitchFamily="34" charset="0"/>
              </a:rPr>
              <a:t>African </a:t>
            </a:r>
            <a:r>
              <a:rPr lang="en-GB" dirty="0" smtClean="0">
                <a:latin typeface="Arial" panose="020B0604020202020204" pitchFamily="34" charset="0"/>
              </a:rPr>
              <a:t>Member Countries Regional </a:t>
            </a:r>
            <a:r>
              <a:rPr lang="en-GB" dirty="0">
                <a:latin typeface="Arial" panose="020B0604020202020204" pitchFamily="34" charset="0"/>
              </a:rPr>
              <a:t>Consultation </a:t>
            </a:r>
            <a:endParaRPr lang="en-GB" dirty="0" smtClean="0">
              <a:latin typeface="Arial" panose="020B0604020202020204" pitchFamily="34" charset="0"/>
            </a:endParaRPr>
          </a:p>
          <a:p>
            <a:r>
              <a:rPr lang="en-GB" dirty="0" smtClean="0">
                <a:latin typeface="Arial" panose="020B0604020202020204" pitchFamily="34" charset="0"/>
              </a:rPr>
              <a:t>14-16 October 2015</a:t>
            </a:r>
          </a:p>
          <a:p>
            <a:endParaRPr lang="en-GB" dirty="0"/>
          </a:p>
        </p:txBody>
      </p:sp>
      <p:sp>
        <p:nvSpPr>
          <p:cNvPr id="7" name="Title 6"/>
          <p:cNvSpPr>
            <a:spLocks noGrp="1"/>
          </p:cNvSpPr>
          <p:nvPr>
            <p:ph type="title"/>
          </p:nvPr>
        </p:nvSpPr>
        <p:spPr/>
        <p:txBody>
          <a:bodyPr>
            <a:normAutofit fontScale="90000"/>
          </a:bodyPr>
          <a:lstStyle/>
          <a:p>
            <a:r>
              <a:rPr lang="en-GB" sz="4000" dirty="0" smtClean="0"/>
              <a:t>Presentation heading here</a:t>
            </a:r>
            <a:r>
              <a:rPr lang="en-GB" dirty="0" smtClean="0"/>
              <a:t/>
            </a:r>
            <a:br>
              <a:rPr lang="en-GB" dirty="0" smtClean="0"/>
            </a:br>
            <a:r>
              <a:rPr lang="en-GB" sz="4000" dirty="0" smtClean="0"/>
              <a:t>2</a:t>
            </a:r>
            <a:r>
              <a:rPr lang="en-GB" sz="4000" baseline="30000" dirty="0" smtClean="0"/>
              <a:t>nd</a:t>
            </a:r>
            <a:r>
              <a:rPr lang="en-GB" sz="4000" dirty="0"/>
              <a:t> </a:t>
            </a:r>
            <a:r>
              <a:rPr lang="en-GB" sz="4000" dirty="0" smtClean="0"/>
              <a:t>line if needed</a:t>
            </a:r>
            <a:endParaRPr lang="en-GB" sz="4000" dirty="0"/>
          </a:p>
        </p:txBody>
      </p:sp>
      <p:pic>
        <p:nvPicPr>
          <p:cNvPr id="8" name="Shape 80"/>
          <p:cNvPicPr preferRelativeResize="0">
            <a:picLocks noGrp="1"/>
          </p:cNvPicPr>
          <p:nvPr>
            <p:ph type="pic" sz="quarter" idx="10"/>
          </p:nvPr>
        </p:nvPicPr>
        <p:blipFill rotWithShape="1">
          <a:blip r:embed="rId3">
            <a:alphaModFix/>
          </a:blip>
          <a:srcRect t="9824" b="9824"/>
          <a:stretch/>
        </p:blipFill>
        <p:spPr>
          <a:prstGeom prst="rect">
            <a:avLst/>
          </a:prstGeom>
          <a:noFill/>
          <a:ln>
            <a:noFill/>
          </a:ln>
        </p:spPr>
      </p:pic>
    </p:spTree>
    <p:extLst>
      <p:ext uri="{BB962C8B-B14F-4D97-AF65-F5344CB8AC3E}">
        <p14:creationId xmlns:p14="http://schemas.microsoft.com/office/powerpoint/2010/main" val="754419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131840" y="2060848"/>
            <a:ext cx="5760640" cy="3240360"/>
          </a:xfrm>
        </p:spPr>
        <p:txBody>
          <a:bodyPr>
            <a:noAutofit/>
          </a:bodyPr>
          <a:lstStyle/>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endParaRPr lang="en-GB" dirty="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President </a:t>
            </a:r>
            <a:r>
              <a:rPr lang="en-GB" dirty="0" err="1">
                <a:solidFill>
                  <a:srgbClr val="4C4C4C"/>
                </a:solidFill>
              </a:rPr>
              <a:t>Jakaya</a:t>
            </a:r>
            <a:r>
              <a:rPr lang="en-GB" dirty="0">
                <a:solidFill>
                  <a:srgbClr val="4C4C4C"/>
                </a:solidFill>
              </a:rPr>
              <a:t> </a:t>
            </a:r>
            <a:r>
              <a:rPr lang="en-GB" dirty="0" err="1">
                <a:solidFill>
                  <a:srgbClr val="4C4C4C"/>
                </a:solidFill>
              </a:rPr>
              <a:t>Kikwete</a:t>
            </a:r>
            <a:r>
              <a:rPr lang="en-GB" dirty="0">
                <a:solidFill>
                  <a:srgbClr val="4C4C4C"/>
                </a:solidFill>
              </a:rPr>
              <a:t>, Tanzania, attending the Conference</a:t>
            </a:r>
          </a:p>
          <a:p>
            <a:pPr marL="0" indent="0">
              <a:spcBef>
                <a:spcPts val="0"/>
              </a:spcBef>
              <a:buNone/>
            </a:pPr>
            <a:endParaRPr lang="en-GB" dirty="0" smtClean="0">
              <a:solidFill>
                <a:srgbClr val="4C4C4C"/>
              </a:solidFill>
            </a:endParaRPr>
          </a:p>
          <a:p>
            <a:pPr marL="216000" indent="-216000">
              <a:spcBef>
                <a:spcPts val="0"/>
              </a:spcBef>
              <a:buFont typeface="Arial" panose="020B0604020202020204" pitchFamily="34" charset="0"/>
              <a:buChar char="•"/>
            </a:pPr>
            <a:endParaRPr lang="en-GB" dirty="0">
              <a:solidFill>
                <a:srgbClr val="4C4C4C"/>
              </a:solidFill>
            </a:endParaRPr>
          </a:p>
          <a:p>
            <a:pPr marL="216000" indent="-216000">
              <a:spcBef>
                <a:spcPts val="0"/>
              </a:spcBef>
              <a:buFont typeface="Arial" panose="020B0604020202020204" pitchFamily="34" charset="0"/>
              <a:buChar char="•"/>
            </a:pPr>
            <a:r>
              <a:rPr lang="en-GB" dirty="0" err="1">
                <a:solidFill>
                  <a:srgbClr val="4C4C4C"/>
                </a:solidFill>
              </a:rPr>
              <a:t>Kiringa</a:t>
            </a:r>
            <a:r>
              <a:rPr lang="en-GB" dirty="0">
                <a:solidFill>
                  <a:srgbClr val="4C4C4C"/>
                </a:solidFill>
              </a:rPr>
              <a:t> </a:t>
            </a:r>
            <a:r>
              <a:rPr lang="en-GB" dirty="0" err="1">
                <a:solidFill>
                  <a:srgbClr val="4C4C4C"/>
                </a:solidFill>
              </a:rPr>
              <a:t>Makau</a:t>
            </a:r>
            <a:r>
              <a:rPr lang="en-GB" dirty="0">
                <a:solidFill>
                  <a:srgbClr val="4C4C4C"/>
                </a:solidFill>
              </a:rPr>
              <a:t>, Ministry of Kenya answering questions about agricultural transformation and the role of open data in Kenya</a:t>
            </a:r>
          </a:p>
          <a:p>
            <a:pPr marL="216000" indent="-216000">
              <a:spcBef>
                <a:spcPts val="0"/>
              </a:spcBef>
              <a:buFont typeface="Arial" panose="020B0604020202020204" pitchFamily="34" charset="0"/>
              <a:buChar char="•"/>
            </a:pPr>
            <a:endParaRPr lang="en-GB" dirty="0" smtClean="0">
              <a:solidFill>
                <a:srgbClr val="4C4C4C"/>
              </a:solidFill>
            </a:endParaRPr>
          </a:p>
        </p:txBody>
      </p:sp>
      <p:sp>
        <p:nvSpPr>
          <p:cNvPr id="3" name="Text Placeholder 2"/>
          <p:cNvSpPr>
            <a:spLocks noGrp="1"/>
          </p:cNvSpPr>
          <p:nvPr>
            <p:ph type="body" sz="quarter" idx="12"/>
          </p:nvPr>
        </p:nvSpPr>
        <p:spPr>
          <a:xfrm>
            <a:off x="3240360" y="702877"/>
            <a:ext cx="6156176" cy="493875"/>
          </a:xfrm>
        </p:spPr>
        <p:txBody>
          <a:bodyPr>
            <a:normAutofit/>
          </a:bodyPr>
          <a:lstStyle/>
          <a:p>
            <a:r>
              <a:rPr lang="en-GB" dirty="0" smtClean="0">
                <a:solidFill>
                  <a:schemeClr val="tx1"/>
                </a:solidFill>
              </a:rPr>
              <a:t>Africa Open Data Conference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88" y="2204864"/>
            <a:ext cx="2857436" cy="1673122"/>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05850"/>
            <a:ext cx="2808311" cy="195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80" y="4146478"/>
            <a:ext cx="2823244" cy="1874810"/>
          </a:xfrm>
          <a:prstGeom prst="rect">
            <a:avLst/>
          </a:prstGeom>
        </p:spPr>
      </p:pic>
    </p:spTree>
    <p:extLst>
      <p:ext uri="{BB962C8B-B14F-4D97-AF65-F5344CB8AC3E}">
        <p14:creationId xmlns:p14="http://schemas.microsoft.com/office/powerpoint/2010/main" val="3137790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hape 36"/>
          <p:cNvSpPr txBox="1">
            <a:spLocks noGrp="1"/>
          </p:cNvSpPr>
          <p:nvPr>
            <p:ph type="title"/>
          </p:nvPr>
        </p:nvSpPr>
        <p:spPr>
          <a:xfrm>
            <a:off x="457200" y="274638"/>
            <a:ext cx="8229600" cy="1143000"/>
          </a:xfrm>
        </p:spPr>
        <p:txBody>
          <a:bodyPr>
            <a:normAutofit/>
          </a:bodyPr>
          <a:lstStyle/>
          <a:p>
            <a:pPr eaLnBrk="1" hangingPunct="1">
              <a:spcBef>
                <a:spcPct val="0"/>
              </a:spcBef>
              <a:buClr>
                <a:srgbClr val="000000"/>
              </a:buClr>
            </a:pPr>
            <a:r>
              <a:rPr lang="en-GB" altLang="en-US" b="1" dirty="0" smtClean="0">
                <a:solidFill>
                  <a:schemeClr val="tx1"/>
                </a:solidFill>
                <a:latin typeface="Arial" pitchFamily="34" charset="0"/>
              </a:rPr>
              <a:t>The case for open information and data </a:t>
            </a:r>
          </a:p>
        </p:txBody>
      </p:sp>
      <p:sp>
        <p:nvSpPr>
          <p:cNvPr id="37" name="Shape 37"/>
          <p:cNvSpPr txBox="1">
            <a:spLocks noGrp="1"/>
          </p:cNvSpPr>
          <p:nvPr>
            <p:ph type="body" idx="1"/>
          </p:nvPr>
        </p:nvSpPr>
        <p:spPr>
          <a:xfrm>
            <a:off x="457200" y="1600200"/>
            <a:ext cx="5195888" cy="4133056"/>
          </a:xfrm>
        </p:spPr>
        <p:txBody>
          <a:bodyPr>
            <a:noAutofit/>
          </a:bodyPr>
          <a:lstStyle/>
          <a:p>
            <a:pPr marL="216000" indent="-216000" eaLnBrk="1" fontAlgn="auto" hangingPunct="1">
              <a:spcAft>
                <a:spcPts val="0"/>
              </a:spcAft>
              <a:buClr>
                <a:schemeClr val="bg2"/>
              </a:buClr>
              <a:buSzPct val="100000"/>
              <a:buFont typeface="Arial" panose="020B0604020202020204" pitchFamily="34" charset="0"/>
              <a:buChar char="•"/>
              <a:defRPr/>
            </a:pPr>
            <a:r>
              <a:rPr lang="en-GB" dirty="0" smtClean="0">
                <a:solidFill>
                  <a:srgbClr val="4C4C4C"/>
                </a:solidFill>
                <a:sym typeface="Arial"/>
              </a:rPr>
              <a:t>Explains why open data is important for agriculture </a:t>
            </a:r>
            <a:r>
              <a:rPr lang="en-GB" dirty="0">
                <a:solidFill>
                  <a:srgbClr val="4C4C4C"/>
                </a:solidFill>
                <a:sym typeface="Arial"/>
              </a:rPr>
              <a:t>and </a:t>
            </a:r>
            <a:r>
              <a:rPr lang="en-GB" dirty="0" smtClean="0">
                <a:solidFill>
                  <a:srgbClr val="4C4C4C"/>
                </a:solidFill>
                <a:sym typeface="Arial"/>
              </a:rPr>
              <a:t>nutrition</a:t>
            </a:r>
          </a:p>
          <a:p>
            <a:pPr marL="0" indent="0" eaLnBrk="1" fontAlgn="auto" hangingPunct="1">
              <a:spcAft>
                <a:spcPts val="0"/>
              </a:spcAft>
              <a:buClr>
                <a:schemeClr val="bg2"/>
              </a:buClr>
              <a:buSzPct val="100000"/>
              <a:buNone/>
              <a:defRPr/>
            </a:pPr>
            <a:endParaRPr lang="en-GB" dirty="0">
              <a:solidFill>
                <a:srgbClr val="4C4C4C"/>
              </a:solidFill>
              <a:sym typeface="Arial"/>
            </a:endParaRPr>
          </a:p>
          <a:p>
            <a:pPr marL="216000" indent="-216000" eaLnBrk="1" fontAlgn="auto" hangingPunct="1">
              <a:spcAft>
                <a:spcPts val="0"/>
              </a:spcAft>
              <a:buClr>
                <a:schemeClr val="bg2"/>
              </a:buClr>
              <a:buSzPct val="100000"/>
              <a:buFont typeface="Arial" panose="020B0604020202020204" pitchFamily="34" charset="0"/>
              <a:buChar char="•"/>
              <a:defRPr/>
            </a:pPr>
            <a:endParaRPr dirty="0">
              <a:solidFill>
                <a:srgbClr val="4C4C4C"/>
              </a:solidFill>
              <a:sym typeface="Arial"/>
            </a:endParaRPr>
          </a:p>
          <a:p>
            <a:pPr marL="216000" indent="-216000" eaLnBrk="1" fontAlgn="auto" hangingPunct="1">
              <a:spcAft>
                <a:spcPts val="0"/>
              </a:spcAft>
              <a:buClr>
                <a:schemeClr val="bg2"/>
              </a:buClr>
              <a:buSzPct val="100000"/>
              <a:buFont typeface="Arial" panose="020B0604020202020204" pitchFamily="34" charset="0"/>
              <a:buChar char="•"/>
              <a:defRPr/>
            </a:pPr>
            <a:r>
              <a:rPr lang="en-GB" dirty="0" smtClean="0">
                <a:solidFill>
                  <a:srgbClr val="4C4C4C"/>
                </a:solidFill>
                <a:sym typeface="Arial"/>
              </a:rPr>
              <a:t>Thirteen use cases show the impact of open data   - one of which is </a:t>
            </a:r>
            <a:r>
              <a:rPr lang="en-GB" dirty="0" err="1" smtClean="0">
                <a:solidFill>
                  <a:srgbClr val="4C4C4C"/>
                </a:solidFill>
                <a:sym typeface="Arial"/>
              </a:rPr>
              <a:t>Plantwise</a:t>
            </a:r>
            <a:r>
              <a:rPr lang="en-GB" dirty="0" smtClean="0">
                <a:solidFill>
                  <a:srgbClr val="4C4C4C"/>
                </a:solidFill>
                <a:sym typeface="Arial"/>
              </a:rPr>
              <a:t> – ‘Boosting crop yields with a best practice knowledge bank.’</a:t>
            </a:r>
          </a:p>
          <a:p>
            <a:pPr marL="216000" indent="-216000" eaLnBrk="1" fontAlgn="auto" hangingPunct="1">
              <a:spcAft>
                <a:spcPts val="0"/>
              </a:spcAft>
              <a:buClr>
                <a:schemeClr val="bg2"/>
              </a:buClr>
              <a:buSzPct val="100000"/>
              <a:buFont typeface="Arial" panose="020B0604020202020204" pitchFamily="34" charset="0"/>
              <a:buChar char="•"/>
              <a:defRPr/>
            </a:pPr>
            <a:endParaRPr lang="en-GB" dirty="0">
              <a:solidFill>
                <a:srgbClr val="4C4C4C"/>
              </a:solidFill>
              <a:sym typeface="Arial"/>
            </a:endParaRPr>
          </a:p>
          <a:p>
            <a:pPr marL="216000" indent="-216000" eaLnBrk="1" fontAlgn="auto" hangingPunct="1">
              <a:spcAft>
                <a:spcPts val="0"/>
              </a:spcAft>
              <a:buClr>
                <a:schemeClr val="bg2"/>
              </a:buClr>
              <a:buSzPct val="100000"/>
              <a:buFont typeface="Arial" panose="020B0604020202020204" pitchFamily="34" charset="0"/>
              <a:buChar char="•"/>
              <a:defRPr/>
            </a:pPr>
            <a:endParaRPr dirty="0">
              <a:solidFill>
                <a:srgbClr val="4C4C4C"/>
              </a:solidFill>
              <a:sym typeface="Arial"/>
            </a:endParaRPr>
          </a:p>
          <a:p>
            <a:pPr marL="216000" indent="-216000" eaLnBrk="1" fontAlgn="auto" hangingPunct="1">
              <a:spcAft>
                <a:spcPts val="0"/>
              </a:spcAft>
              <a:buClr>
                <a:schemeClr val="bg2"/>
              </a:buClr>
              <a:buSzPct val="100000"/>
              <a:buFont typeface="Arial" panose="020B0604020202020204" pitchFamily="34" charset="0"/>
              <a:buChar char="•"/>
              <a:defRPr/>
            </a:pPr>
            <a:r>
              <a:rPr lang="en-GB" dirty="0" smtClean="0">
                <a:solidFill>
                  <a:srgbClr val="4C4C4C"/>
                </a:solidFill>
                <a:sym typeface="Arial"/>
              </a:rPr>
              <a:t>The paper prompts  </a:t>
            </a:r>
            <a:r>
              <a:rPr lang="en-GB" dirty="0">
                <a:solidFill>
                  <a:srgbClr val="4C4C4C"/>
                </a:solidFill>
                <a:sym typeface="Arial"/>
              </a:rPr>
              <a:t>discussion about </a:t>
            </a:r>
            <a:r>
              <a:rPr lang="en-GB" dirty="0" smtClean="0">
                <a:solidFill>
                  <a:srgbClr val="4C4C4C"/>
                </a:solidFill>
                <a:sym typeface="Arial"/>
              </a:rPr>
              <a:t>the issues and the opportunities that can solve problems</a:t>
            </a:r>
            <a:endParaRPr lang="en-GB" dirty="0">
              <a:solidFill>
                <a:srgbClr val="4C4C4C"/>
              </a:solidFill>
              <a:sym typeface="Arial"/>
            </a:endParaRPr>
          </a:p>
        </p:txBody>
      </p:sp>
      <p:pic>
        <p:nvPicPr>
          <p:cNvPr id="3075" name="Shape 3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138" y="1382713"/>
            <a:ext cx="2887662"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948132"/>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Join us </a:t>
            </a:r>
            <a:endParaRPr lang="en-GB" dirty="0"/>
          </a:p>
        </p:txBody>
      </p:sp>
      <p:sp>
        <p:nvSpPr>
          <p:cNvPr id="4" name="Text Placeholder 3"/>
          <p:cNvSpPr>
            <a:spLocks noGrp="1"/>
          </p:cNvSpPr>
          <p:nvPr>
            <p:ph type="body" sz="quarter" idx="11"/>
          </p:nvPr>
        </p:nvSpPr>
        <p:spPr>
          <a:xfrm>
            <a:off x="4211960" y="1417637"/>
            <a:ext cx="4680520" cy="4459287"/>
          </a:xfrm>
        </p:spPr>
        <p:txBody>
          <a:bodyPr/>
          <a:lstStyle/>
          <a:p>
            <a:pPr marL="216000" lvl="1" indent="-216000">
              <a:spcBef>
                <a:spcPts val="0"/>
              </a:spcBef>
              <a:buFont typeface="Arial" panose="020B0604020202020204" pitchFamily="34" charset="0"/>
              <a:buChar char="•"/>
            </a:pPr>
            <a:r>
              <a:rPr lang="en-GB" dirty="0"/>
              <a:t>Sign up means you agree to our principles in our Statement of Purpose    </a:t>
            </a:r>
            <a:r>
              <a:rPr lang="en-GB" dirty="0">
                <a:hlinkClick r:id="rId3"/>
              </a:rPr>
              <a:t>http://www.godan.info/about/statement-of-purpose/</a:t>
            </a:r>
            <a:r>
              <a:rPr lang="en-GB" dirty="0"/>
              <a:t> </a:t>
            </a:r>
          </a:p>
          <a:p>
            <a:pPr marL="216000" indent="-216000">
              <a:spcBef>
                <a:spcPts val="0"/>
              </a:spcBef>
              <a:buFont typeface="Arial" panose="020B0604020202020204" pitchFamily="34" charset="0"/>
              <a:buChar char="•"/>
            </a:pPr>
            <a:endParaRPr lang="en-GB" dirty="0" smtClean="0"/>
          </a:p>
          <a:p>
            <a:pPr marL="216000" indent="-216000">
              <a:spcBef>
                <a:spcPts val="0"/>
              </a:spcBef>
              <a:buFont typeface="Arial" panose="020B0604020202020204" pitchFamily="34" charset="0"/>
              <a:buChar char="•"/>
            </a:pPr>
            <a:r>
              <a:rPr lang="en-GB" dirty="0" smtClean="0"/>
              <a:t>Easy </a:t>
            </a:r>
            <a:r>
              <a:rPr lang="en-GB" dirty="0"/>
              <a:t>to complete forms online </a:t>
            </a:r>
            <a:r>
              <a:rPr lang="en-GB" dirty="0">
                <a:hlinkClick r:id="rId4"/>
              </a:rPr>
              <a:t>http://www.godan.info/partners/become-a-godan-partner/</a:t>
            </a:r>
            <a:endParaRPr lang="en-GB" dirty="0"/>
          </a:p>
          <a:p>
            <a:pPr marL="216000" indent="-216000">
              <a:spcBef>
                <a:spcPts val="0"/>
              </a:spcBef>
              <a:buFont typeface="Arial" panose="020B0604020202020204" pitchFamily="34" charset="0"/>
              <a:buChar char="•"/>
            </a:pPr>
            <a:endParaRPr lang="en-GB" dirty="0" smtClean="0"/>
          </a:p>
          <a:p>
            <a:pPr marL="216000" indent="-216000">
              <a:spcBef>
                <a:spcPts val="0"/>
              </a:spcBef>
              <a:buFont typeface="Arial" panose="020B0604020202020204" pitchFamily="34" charset="0"/>
              <a:buChar char="•"/>
            </a:pPr>
            <a:r>
              <a:rPr lang="en-GB" dirty="0" smtClean="0"/>
              <a:t>Talk </a:t>
            </a:r>
            <a:r>
              <a:rPr lang="en-GB" dirty="0"/>
              <a:t>to us about how you can get involved in our events, publications and working groups</a:t>
            </a:r>
          </a:p>
          <a:p>
            <a:pPr marL="216000" indent="-216000">
              <a:spcBef>
                <a:spcPts val="0"/>
              </a:spcBef>
              <a:buFont typeface="Arial" panose="020B0604020202020204" pitchFamily="34" charset="0"/>
              <a:buChar char="•"/>
            </a:pPr>
            <a:endParaRPr lang="en-GB" dirty="0"/>
          </a:p>
        </p:txBody>
      </p:sp>
      <p:pic>
        <p:nvPicPr>
          <p:cNvPr id="5" name="Picture 2"/>
          <p:cNvPicPr>
            <a:picLocks noGrp="1" noChangeAspect="1" noChangeArrowheads="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821466" y="1417638"/>
            <a:ext cx="3132556" cy="4459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5232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Building on D2F – introducing </a:t>
            </a:r>
            <a:r>
              <a:rPr lang="en-GB" dirty="0" err="1" smtClean="0"/>
              <a:t>mNutrition</a:t>
            </a:r>
            <a:endParaRPr lang="en-GB"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4938" r="14938"/>
          <a:stretch>
            <a:fillRect/>
          </a:stretch>
        </p:blipFill>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519314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450850"/>
            <a:ext cx="5472607" cy="961926"/>
          </a:xfrm>
        </p:spPr>
        <p:txBody>
          <a:bodyPr>
            <a:normAutofit/>
          </a:bodyPr>
          <a:lstStyle/>
          <a:p>
            <a:pPr lvl="0"/>
            <a:r>
              <a:rPr lang="en-GB" dirty="0" smtClean="0"/>
              <a:t>Challenges</a:t>
            </a:r>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7705" y="176383"/>
            <a:ext cx="2761188" cy="16684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05" y="1989064"/>
            <a:ext cx="2761188" cy="2016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5760" y="4149080"/>
            <a:ext cx="2763133" cy="1929205"/>
          </a:xfrm>
          <a:prstGeom prst="rect">
            <a:avLst/>
          </a:prstGeom>
        </p:spPr>
      </p:pic>
      <p:sp>
        <p:nvSpPr>
          <p:cNvPr id="7" name="Text Placeholder 6"/>
          <p:cNvSpPr>
            <a:spLocks noGrp="1"/>
          </p:cNvSpPr>
          <p:nvPr>
            <p:ph type="body" sz="quarter" idx="11"/>
          </p:nvPr>
        </p:nvSpPr>
        <p:spPr>
          <a:xfrm>
            <a:off x="3418721" y="1514659"/>
            <a:ext cx="5473758" cy="5010685"/>
          </a:xfrm>
        </p:spPr>
        <p:txBody>
          <a:bodyPr>
            <a:normAutofit/>
          </a:bodyPr>
          <a:lstStyle/>
          <a:p>
            <a:r>
              <a:rPr lang="en-GB" dirty="0" smtClean="0"/>
              <a:t>Improving nutritional status of women of child bearing age and children under the age of two years</a:t>
            </a:r>
          </a:p>
          <a:p>
            <a:r>
              <a:rPr lang="en-GB" dirty="0" smtClean="0"/>
              <a:t>Reaching women in rural communities with mobile services</a:t>
            </a:r>
          </a:p>
          <a:p>
            <a:r>
              <a:rPr lang="en-GB" dirty="0" smtClean="0"/>
              <a:t>Technical assistance to service providers to launch and scale up </a:t>
            </a:r>
            <a:r>
              <a:rPr lang="en-GB" dirty="0" err="1" smtClean="0"/>
              <a:t>mNutrition</a:t>
            </a:r>
            <a:r>
              <a:rPr lang="en-GB" dirty="0" smtClean="0"/>
              <a:t> services</a:t>
            </a:r>
          </a:p>
          <a:p>
            <a:r>
              <a:rPr lang="en-GB" dirty="0" smtClean="0"/>
              <a:t>Support at national level – for long term sustainability </a:t>
            </a:r>
          </a:p>
          <a:p>
            <a:r>
              <a:rPr lang="en-GB" dirty="0" smtClean="0"/>
              <a:t>Effecting behaviour change – diet and agricultural practices</a:t>
            </a:r>
          </a:p>
          <a:p>
            <a:endParaRPr lang="en-GB" dirty="0"/>
          </a:p>
        </p:txBody>
      </p:sp>
    </p:spTree>
    <p:extLst>
      <p:ext uri="{BB962C8B-B14F-4D97-AF65-F5344CB8AC3E}">
        <p14:creationId xmlns:p14="http://schemas.microsoft.com/office/powerpoint/2010/main" val="2378869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mNutrition</a:t>
            </a:r>
            <a:r>
              <a:rPr lang="en-GB" dirty="0"/>
              <a:t> initiative</a:t>
            </a:r>
          </a:p>
        </p:txBody>
      </p:sp>
      <p:pic>
        <p:nvPicPr>
          <p:cNvPr id="8"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96" cy="4623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991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GSM Association and DFID partnership</a:t>
            </a:r>
            <a:endParaRPr lang="en-GB" dirty="0"/>
          </a:p>
        </p:txBody>
      </p:sp>
      <p:sp>
        <p:nvSpPr>
          <p:cNvPr id="4" name="Content Placeholder 3"/>
          <p:cNvSpPr>
            <a:spLocks noGrp="1"/>
          </p:cNvSpPr>
          <p:nvPr>
            <p:ph sz="quarter" idx="11"/>
          </p:nvPr>
        </p:nvSpPr>
        <p:spPr>
          <a:xfrm>
            <a:off x="457200" y="1124744"/>
            <a:ext cx="8229600" cy="4968552"/>
          </a:xfrm>
        </p:spPr>
        <p:txBody>
          <a:bodyPr/>
          <a:lstStyle/>
          <a:p>
            <a:pPr marL="0" lvl="0" indent="0">
              <a:buNone/>
            </a:pPr>
            <a:r>
              <a:rPr lang="en-US" sz="1400" kern="0" dirty="0" smtClean="0">
                <a:solidFill>
                  <a:srgbClr val="000000"/>
                </a:solidFill>
                <a:latin typeface="Arial"/>
                <a:cs typeface="Arial"/>
              </a:rPr>
              <a:t>T</a:t>
            </a:r>
            <a:r>
              <a:rPr lang="en-US" sz="1400" b="1" kern="0" dirty="0" smtClean="0">
                <a:solidFill>
                  <a:srgbClr val="000000"/>
                </a:solidFill>
                <a:latin typeface="Arial"/>
                <a:cs typeface="Arial"/>
              </a:rPr>
              <a:t>o </a:t>
            </a:r>
            <a:r>
              <a:rPr lang="en-US" sz="1400" b="1" kern="0" dirty="0">
                <a:solidFill>
                  <a:srgbClr val="000000"/>
                </a:solidFill>
                <a:latin typeface="Arial"/>
                <a:cs typeface="Arial"/>
              </a:rPr>
              <a:t>develop and scale-up the delivery of nutrition messages through agriculture and health mobile phone platforms</a:t>
            </a:r>
            <a:r>
              <a:rPr lang="en-US" sz="1400" kern="0" dirty="0">
                <a:solidFill>
                  <a:srgbClr val="000000"/>
                </a:solidFill>
                <a:latin typeface="Arial"/>
                <a:cs typeface="Arial"/>
              </a:rPr>
              <a:t>. </a:t>
            </a:r>
            <a:endParaRPr lang="en-US" sz="1400" kern="0" dirty="0" smtClean="0">
              <a:solidFill>
                <a:srgbClr val="000000"/>
              </a:solidFill>
              <a:latin typeface="Arial"/>
              <a:cs typeface="Arial"/>
            </a:endParaRPr>
          </a:p>
          <a:p>
            <a:pPr>
              <a:buFontTx/>
              <a:buChar char="-"/>
            </a:pPr>
            <a:endParaRPr lang="en-US" sz="1400" kern="0" dirty="0" smtClean="0">
              <a:solidFill>
                <a:srgbClr val="000000"/>
              </a:solidFill>
              <a:latin typeface="Arial"/>
              <a:cs typeface="Arial"/>
            </a:endParaRPr>
          </a:p>
          <a:p>
            <a:pPr marL="0" indent="0">
              <a:buNone/>
            </a:pPr>
            <a:r>
              <a:rPr lang="en-US" sz="1400" kern="0" dirty="0">
                <a:solidFill>
                  <a:srgbClr val="000000"/>
                </a:solidFill>
                <a:latin typeface="Arial"/>
                <a:cs typeface="Arial"/>
              </a:rPr>
              <a:t> </a:t>
            </a:r>
          </a:p>
          <a:p>
            <a:pPr marL="0" lvl="0" indent="0">
              <a:buNone/>
            </a:pPr>
            <a:endParaRPr lang="en-US" sz="1100" kern="0" dirty="0">
              <a:solidFill>
                <a:srgbClr val="000000"/>
              </a:solidFill>
              <a:latin typeface="Arial"/>
              <a:cs typeface="Arial"/>
            </a:endParaRPr>
          </a:p>
          <a:p>
            <a:pPr marL="0" lvl="0" indent="0">
              <a:buNone/>
            </a:pPr>
            <a:endParaRPr lang="en-US" sz="1100" kern="0" dirty="0">
              <a:solidFill>
                <a:srgbClr val="000000"/>
              </a:solidFill>
              <a:latin typeface="Arial"/>
              <a:cs typeface="Arial"/>
            </a:endParaRPr>
          </a:p>
        </p:txBody>
      </p:sp>
      <p:grpSp>
        <p:nvGrpSpPr>
          <p:cNvPr id="5" name="Group 4"/>
          <p:cNvGrpSpPr/>
          <p:nvPr/>
        </p:nvGrpSpPr>
        <p:grpSpPr>
          <a:xfrm>
            <a:off x="683568" y="1844824"/>
            <a:ext cx="7715200" cy="4104456"/>
            <a:chOff x="2514600" y="3281239"/>
            <a:chExt cx="5453528" cy="3398961"/>
          </a:xfrm>
        </p:grpSpPr>
        <p:grpSp>
          <p:nvGrpSpPr>
            <p:cNvPr id="6" name="Group 5"/>
            <p:cNvGrpSpPr/>
            <p:nvPr/>
          </p:nvGrpSpPr>
          <p:grpSpPr>
            <a:xfrm>
              <a:off x="2514600" y="3281239"/>
              <a:ext cx="5453528" cy="3398961"/>
              <a:chOff x="2514600" y="3281239"/>
              <a:chExt cx="5453528" cy="3398961"/>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281239"/>
                <a:ext cx="5453528" cy="3398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705600" y="4778514"/>
                <a:ext cx="1066800" cy="707886"/>
              </a:xfrm>
              <a:prstGeom prst="rect">
                <a:avLst/>
              </a:prstGeom>
              <a:solidFill>
                <a:schemeClr val="bg1">
                  <a:lumMod val="85000"/>
                </a:schemeClr>
              </a:solidFill>
            </p:spPr>
            <p:txBody>
              <a:bodyPr wrap="square" rtlCol="0">
                <a:spAutoFit/>
              </a:bodyPr>
              <a:lstStyle/>
              <a:p>
                <a:r>
                  <a:rPr lang="en-GB" sz="800" b="1" u="sng" dirty="0" smtClean="0">
                    <a:solidFill>
                      <a:schemeClr val="bg1">
                        <a:lumMod val="50000"/>
                      </a:schemeClr>
                    </a:solidFill>
                  </a:rPr>
                  <a:t>4 in Asia:</a:t>
                </a:r>
              </a:p>
              <a:p>
                <a:r>
                  <a:rPr lang="en-GB" sz="800" b="1" dirty="0" smtClean="0">
                    <a:solidFill>
                      <a:schemeClr val="bg1">
                        <a:lumMod val="50000"/>
                      </a:schemeClr>
                    </a:solidFill>
                  </a:rPr>
                  <a:t>Bangladesh</a:t>
                </a:r>
              </a:p>
              <a:p>
                <a:r>
                  <a:rPr lang="en-GB" sz="800" b="1" dirty="0" smtClean="0">
                    <a:solidFill>
                      <a:schemeClr val="bg1">
                        <a:lumMod val="50000"/>
                      </a:schemeClr>
                    </a:solidFill>
                  </a:rPr>
                  <a:t>Pakistan</a:t>
                </a:r>
              </a:p>
              <a:p>
                <a:r>
                  <a:rPr lang="en-GB" sz="800" b="1" dirty="0" smtClean="0">
                    <a:solidFill>
                      <a:schemeClr val="bg1">
                        <a:lumMod val="50000"/>
                      </a:schemeClr>
                    </a:solidFill>
                  </a:rPr>
                  <a:t>Sri Lanka</a:t>
                </a:r>
              </a:p>
              <a:p>
                <a:r>
                  <a:rPr lang="en-GB" sz="800" b="1" dirty="0" smtClean="0">
                    <a:solidFill>
                      <a:schemeClr val="bg1">
                        <a:lumMod val="50000"/>
                      </a:schemeClr>
                    </a:solidFill>
                  </a:rPr>
                  <a:t>Myanmar</a:t>
                </a:r>
                <a:endParaRPr lang="en-GB" sz="800" b="1" dirty="0">
                  <a:solidFill>
                    <a:schemeClr val="bg1">
                      <a:lumMod val="50000"/>
                    </a:schemeClr>
                  </a:solidFill>
                </a:endParaRPr>
              </a:p>
            </p:txBody>
          </p:sp>
        </p:grpSp>
        <p:sp>
          <p:nvSpPr>
            <p:cNvPr id="7" name="TextBox 6"/>
            <p:cNvSpPr txBox="1"/>
            <p:nvPr/>
          </p:nvSpPr>
          <p:spPr>
            <a:xfrm>
              <a:off x="2667000" y="4778514"/>
              <a:ext cx="1219200" cy="1869743"/>
            </a:xfrm>
            <a:prstGeom prst="rect">
              <a:avLst/>
            </a:prstGeom>
            <a:solidFill>
              <a:schemeClr val="bg1">
                <a:lumMod val="85000"/>
              </a:schemeClr>
            </a:solidFill>
          </p:spPr>
          <p:txBody>
            <a:bodyPr wrap="square" rtlCol="0">
              <a:spAutoFit/>
            </a:bodyPr>
            <a:lstStyle/>
            <a:p>
              <a:r>
                <a:rPr lang="en-GB" sz="1050" b="1" u="sng" dirty="0" smtClean="0">
                  <a:solidFill>
                    <a:schemeClr val="bg1">
                      <a:lumMod val="50000"/>
                    </a:schemeClr>
                  </a:solidFill>
                </a:rPr>
                <a:t>8 in Sub-Saharan Africa:</a:t>
              </a:r>
            </a:p>
            <a:p>
              <a:r>
                <a:rPr lang="en-GB" sz="1050" b="1" dirty="0" smtClean="0">
                  <a:solidFill>
                    <a:schemeClr val="bg1">
                      <a:lumMod val="50000"/>
                    </a:schemeClr>
                  </a:solidFill>
                </a:rPr>
                <a:t>Ghana</a:t>
              </a:r>
            </a:p>
            <a:p>
              <a:r>
                <a:rPr lang="en-GB" sz="1050" b="1" dirty="0" smtClean="0">
                  <a:solidFill>
                    <a:schemeClr val="bg1">
                      <a:lumMod val="50000"/>
                    </a:schemeClr>
                  </a:solidFill>
                </a:rPr>
                <a:t>Malawi</a:t>
              </a:r>
            </a:p>
            <a:p>
              <a:r>
                <a:rPr lang="en-GB" sz="1050" b="1" dirty="0" smtClean="0">
                  <a:solidFill>
                    <a:schemeClr val="bg1">
                      <a:lumMod val="50000"/>
                    </a:schemeClr>
                  </a:solidFill>
                </a:rPr>
                <a:t>Mozambique</a:t>
              </a:r>
            </a:p>
            <a:p>
              <a:r>
                <a:rPr lang="en-GB" sz="1050" b="1" dirty="0" smtClean="0">
                  <a:solidFill>
                    <a:schemeClr val="bg1">
                      <a:lumMod val="50000"/>
                    </a:schemeClr>
                  </a:solidFill>
                </a:rPr>
                <a:t>Nigeria</a:t>
              </a:r>
            </a:p>
            <a:p>
              <a:r>
                <a:rPr lang="en-GB" sz="1050" b="1" dirty="0" smtClean="0">
                  <a:solidFill>
                    <a:schemeClr val="bg1">
                      <a:lumMod val="50000"/>
                    </a:schemeClr>
                  </a:solidFill>
                </a:rPr>
                <a:t>Tanzania</a:t>
              </a:r>
            </a:p>
            <a:p>
              <a:r>
                <a:rPr lang="en-GB" sz="1050" b="1" dirty="0" smtClean="0">
                  <a:solidFill>
                    <a:schemeClr val="bg1">
                      <a:lumMod val="50000"/>
                    </a:schemeClr>
                  </a:solidFill>
                </a:rPr>
                <a:t>Rwanda</a:t>
              </a:r>
            </a:p>
            <a:p>
              <a:r>
                <a:rPr lang="en-GB" sz="1050" b="1" dirty="0" smtClean="0">
                  <a:solidFill>
                    <a:schemeClr val="bg1">
                      <a:lumMod val="50000"/>
                    </a:schemeClr>
                  </a:solidFill>
                </a:rPr>
                <a:t>Uganda</a:t>
              </a:r>
            </a:p>
            <a:p>
              <a:r>
                <a:rPr lang="en-GB" sz="1050" b="1" dirty="0" smtClean="0">
                  <a:solidFill>
                    <a:schemeClr val="bg1">
                      <a:lumMod val="50000"/>
                    </a:schemeClr>
                  </a:solidFill>
                </a:rPr>
                <a:t>Zambia</a:t>
              </a:r>
            </a:p>
            <a:p>
              <a:endParaRPr lang="en-GB" sz="1050" b="1" dirty="0">
                <a:solidFill>
                  <a:schemeClr val="bg1">
                    <a:lumMod val="50000"/>
                  </a:schemeClr>
                </a:solidFill>
              </a:endParaRPr>
            </a:p>
          </p:txBody>
        </p:sp>
      </p:grpSp>
    </p:spTree>
    <p:extLst>
      <p:ext uri="{BB962C8B-B14F-4D97-AF65-F5344CB8AC3E}">
        <p14:creationId xmlns:p14="http://schemas.microsoft.com/office/powerpoint/2010/main" val="296310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260648"/>
            <a:ext cx="5472607" cy="914400"/>
          </a:xfrm>
        </p:spPr>
        <p:txBody>
          <a:bodyPr>
            <a:normAutofit fontScale="85000" lnSpcReduction="20000"/>
          </a:bodyPr>
          <a:lstStyle/>
          <a:p>
            <a:pPr marL="0" indent="0"/>
            <a:r>
              <a:rPr lang="en-GB" dirty="0" smtClean="0"/>
              <a:t>Improving nutritional status of women and children, a multidisciplinary approach:</a:t>
            </a:r>
            <a:endParaRPr lang="en-GB" dirty="0"/>
          </a:p>
        </p:txBody>
      </p:sp>
      <p:sp>
        <p:nvSpPr>
          <p:cNvPr id="4" name="Shape 126"/>
          <p:cNvSpPr txBox="1">
            <a:spLocks noGrp="1"/>
          </p:cNvSpPr>
          <p:nvPr>
            <p:ph type="body" sz="quarter" idx="11"/>
          </p:nvPr>
        </p:nvSpPr>
        <p:spPr>
          <a:xfrm>
            <a:off x="3275856" y="1821621"/>
            <a:ext cx="5725279" cy="4703723"/>
          </a:xfrm>
          <a:prstGeom prst="rect">
            <a:avLst/>
          </a:prstGeom>
          <a:noFill/>
          <a:ln>
            <a:noFill/>
          </a:ln>
        </p:spPr>
        <p:txBody>
          <a:bodyPr lIns="91425" tIns="45700" rIns="91425" bIns="45700" anchor="t" anchorCtr="0">
            <a:noAutofit/>
          </a:bodyPr>
          <a:lstStyle/>
          <a:p>
            <a:pPr marL="216000" indent="-216000">
              <a:spcBef>
                <a:spcPts val="0"/>
              </a:spcBef>
              <a:buFont typeface="Arial" panose="020B0604020202020204" pitchFamily="34" charset="0"/>
              <a:buChar char="•"/>
            </a:pPr>
            <a:r>
              <a:rPr lang="en-US" kern="0" dirty="0" err="1" smtClean="0">
                <a:solidFill>
                  <a:srgbClr val="4C4C4C"/>
                </a:solidFill>
                <a:cs typeface="Arial"/>
              </a:rPr>
              <a:t>behaviour</a:t>
            </a:r>
            <a:r>
              <a:rPr lang="en-US" kern="0" dirty="0" smtClean="0">
                <a:solidFill>
                  <a:srgbClr val="4C4C4C"/>
                </a:solidFill>
                <a:cs typeface="Arial"/>
              </a:rPr>
              <a:t> </a:t>
            </a:r>
            <a:r>
              <a:rPr lang="en-US" kern="0" dirty="0">
                <a:solidFill>
                  <a:srgbClr val="4C4C4C"/>
                </a:solidFill>
                <a:cs typeface="Arial"/>
              </a:rPr>
              <a:t>change in feeding and dietary practices </a:t>
            </a:r>
          </a:p>
          <a:p>
            <a:pPr marL="216000" indent="-216000">
              <a:spcBef>
                <a:spcPts val="0"/>
              </a:spcBef>
              <a:buFont typeface="Arial" panose="020B0604020202020204" pitchFamily="34" charset="0"/>
              <a:buChar char="•"/>
            </a:pPr>
            <a:endParaRPr lang="en-US" kern="0" dirty="0" smtClean="0">
              <a:solidFill>
                <a:srgbClr val="4C4C4C"/>
              </a:solidFill>
              <a:cs typeface="Arial"/>
            </a:endParaRPr>
          </a:p>
          <a:p>
            <a:pPr marL="216000" indent="-216000">
              <a:spcBef>
                <a:spcPts val="0"/>
              </a:spcBef>
              <a:buFont typeface="Arial" panose="020B0604020202020204" pitchFamily="34" charset="0"/>
              <a:buChar char="•"/>
            </a:pPr>
            <a:r>
              <a:rPr lang="en-US" kern="0" dirty="0" smtClean="0">
                <a:solidFill>
                  <a:srgbClr val="4C4C4C"/>
                </a:solidFill>
                <a:cs typeface="Arial"/>
              </a:rPr>
              <a:t>referral to </a:t>
            </a:r>
            <a:r>
              <a:rPr lang="en-US" kern="0" dirty="0">
                <a:solidFill>
                  <a:srgbClr val="4C4C4C"/>
                </a:solidFill>
                <a:cs typeface="Arial"/>
              </a:rPr>
              <a:t>and demand creation </a:t>
            </a:r>
            <a:r>
              <a:rPr lang="en-US" kern="0" dirty="0" smtClean="0">
                <a:solidFill>
                  <a:srgbClr val="4C4C4C"/>
                </a:solidFill>
                <a:cs typeface="Arial"/>
              </a:rPr>
              <a:t>for </a:t>
            </a:r>
            <a:r>
              <a:rPr lang="en-US" kern="0" dirty="0">
                <a:solidFill>
                  <a:srgbClr val="4C4C4C"/>
                </a:solidFill>
                <a:cs typeface="Arial"/>
              </a:rPr>
              <a:t>nutrition and health services </a:t>
            </a:r>
          </a:p>
          <a:p>
            <a:pPr marL="216000" indent="-216000">
              <a:spcBef>
                <a:spcPts val="0"/>
              </a:spcBef>
              <a:buFont typeface="Arial" panose="020B0604020202020204" pitchFamily="34" charset="0"/>
              <a:buChar char="•"/>
            </a:pPr>
            <a:endParaRPr lang="en-US" kern="0" dirty="0" smtClean="0">
              <a:solidFill>
                <a:srgbClr val="4C4C4C"/>
              </a:solidFill>
              <a:cs typeface="Arial"/>
            </a:endParaRPr>
          </a:p>
          <a:p>
            <a:pPr marL="216000" indent="-216000">
              <a:spcBef>
                <a:spcPts val="0"/>
              </a:spcBef>
              <a:buFont typeface="Arial" panose="020B0604020202020204" pitchFamily="34" charset="0"/>
              <a:buChar char="•"/>
            </a:pPr>
            <a:r>
              <a:rPr lang="en-US" kern="0" dirty="0" smtClean="0">
                <a:solidFill>
                  <a:srgbClr val="4C4C4C"/>
                </a:solidFill>
                <a:cs typeface="Arial"/>
              </a:rPr>
              <a:t>registration </a:t>
            </a:r>
            <a:r>
              <a:rPr lang="en-US" kern="0" dirty="0">
                <a:solidFill>
                  <a:srgbClr val="4C4C4C"/>
                </a:solidFill>
                <a:cs typeface="Arial"/>
              </a:rPr>
              <a:t>of target population and timely and efficient data surveillance of key </a:t>
            </a:r>
            <a:r>
              <a:rPr lang="en-US" kern="0" dirty="0" smtClean="0">
                <a:solidFill>
                  <a:srgbClr val="4C4C4C"/>
                </a:solidFill>
                <a:cs typeface="Arial"/>
              </a:rPr>
              <a:t>nutrition </a:t>
            </a:r>
            <a:r>
              <a:rPr lang="en-US" kern="0" dirty="0">
                <a:solidFill>
                  <a:srgbClr val="4C4C4C"/>
                </a:solidFill>
                <a:cs typeface="Arial"/>
              </a:rPr>
              <a:t>indicators</a:t>
            </a:r>
          </a:p>
          <a:p>
            <a:pPr marL="216000" indent="-216000">
              <a:spcBef>
                <a:spcPts val="0"/>
              </a:spcBef>
              <a:buFont typeface="Arial" panose="020B0604020202020204" pitchFamily="34" charset="0"/>
              <a:buChar char="•"/>
            </a:pPr>
            <a:endParaRPr lang="en-US" b="1" kern="0" dirty="0" smtClean="0">
              <a:solidFill>
                <a:srgbClr val="4C4C4C"/>
              </a:solidFill>
              <a:cs typeface="Arial"/>
            </a:endParaRPr>
          </a:p>
          <a:p>
            <a:pPr marL="216000" indent="-216000">
              <a:spcBef>
                <a:spcPts val="0"/>
              </a:spcBef>
              <a:buFont typeface="Arial" panose="020B0604020202020204" pitchFamily="34" charset="0"/>
              <a:buChar char="•"/>
            </a:pPr>
            <a:r>
              <a:rPr lang="en-US" b="1" kern="0" dirty="0" smtClean="0">
                <a:solidFill>
                  <a:srgbClr val="4C4C4C"/>
                </a:solidFill>
                <a:cs typeface="Arial"/>
              </a:rPr>
              <a:t>nutrition-sensitive </a:t>
            </a:r>
            <a:r>
              <a:rPr lang="en-US" b="1" kern="0" dirty="0">
                <a:solidFill>
                  <a:srgbClr val="4C4C4C"/>
                </a:solidFill>
                <a:cs typeface="Arial"/>
              </a:rPr>
              <a:t>agriculture </a:t>
            </a:r>
            <a:r>
              <a:rPr lang="en-US" b="1" kern="0" dirty="0" smtClean="0">
                <a:solidFill>
                  <a:srgbClr val="4C4C4C"/>
                </a:solidFill>
                <a:cs typeface="Arial"/>
              </a:rPr>
              <a:t>practices</a:t>
            </a:r>
            <a:endParaRPr lang="en-US" b="1" kern="0" dirty="0">
              <a:solidFill>
                <a:srgbClr val="4C4C4C"/>
              </a:solidFill>
              <a:cs typeface="Arial"/>
            </a:endParaRPr>
          </a:p>
          <a:p>
            <a:pPr marL="216000" indent="-216000">
              <a:spcBef>
                <a:spcPts val="0"/>
              </a:spcBef>
              <a:buFont typeface="Arial" panose="020B0604020202020204" pitchFamily="34" charset="0"/>
              <a:buChar char="•"/>
            </a:pPr>
            <a:endParaRPr lang="en-US" b="1" kern="0" dirty="0" smtClean="0">
              <a:solidFill>
                <a:srgbClr val="4C4C4C"/>
              </a:solidFill>
              <a:cs typeface="Arial"/>
            </a:endParaRPr>
          </a:p>
          <a:p>
            <a:pPr marL="216000" indent="-216000">
              <a:spcBef>
                <a:spcPts val="0"/>
              </a:spcBef>
              <a:buFont typeface="Arial" panose="020B0604020202020204" pitchFamily="34" charset="0"/>
              <a:buChar char="•"/>
            </a:pPr>
            <a:r>
              <a:rPr lang="en-US" b="1" kern="0" dirty="0" smtClean="0">
                <a:solidFill>
                  <a:srgbClr val="4C4C4C"/>
                </a:solidFill>
                <a:cs typeface="Arial"/>
              </a:rPr>
              <a:t>increased </a:t>
            </a:r>
            <a:r>
              <a:rPr lang="en-US" b="1" kern="0" dirty="0">
                <a:solidFill>
                  <a:srgbClr val="4C4C4C"/>
                </a:solidFill>
                <a:cs typeface="Arial"/>
              </a:rPr>
              <a:t>access to food as a result of improved agricultural production and income </a:t>
            </a:r>
          </a:p>
          <a:p>
            <a:pPr marL="216000" indent="-216000">
              <a:spcBef>
                <a:spcPts val="0"/>
              </a:spcBef>
              <a:buSzPct val="100000"/>
              <a:buFont typeface="Arial" panose="020B0604020202020204" pitchFamily="34" charset="0"/>
              <a:buChar char="•"/>
            </a:pPr>
            <a:endParaRPr lang="en-GB" b="0" i="0" u="none" strike="noStrike" cap="none" baseline="0" dirty="0" smtClean="0">
              <a:solidFill>
                <a:srgbClr val="4C4C4C"/>
              </a:solidFill>
              <a:latin typeface="Arial"/>
              <a:ea typeface="Arial"/>
              <a:cs typeface="Arial"/>
              <a:sym typeface="Arial"/>
            </a:endParaRPr>
          </a:p>
        </p:txBody>
      </p:sp>
      <p:pic>
        <p:nvPicPr>
          <p:cNvPr id="8" name="Picture 308" descr="Small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68" y="188640"/>
            <a:ext cx="2282192" cy="829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9" descr="ILRI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268761"/>
            <a:ext cx="968645" cy="9686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0" descr="BMJ-Logo-Positive-RGB-Sm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957912"/>
            <a:ext cx="1440160" cy="983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6" descr="4 OX_VL_C_RG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2492896"/>
            <a:ext cx="1224136" cy="13601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9541" y="4951836"/>
            <a:ext cx="1786275" cy="106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42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188640"/>
            <a:ext cx="5472607" cy="914400"/>
          </a:xfrm>
        </p:spPr>
        <p:txBody>
          <a:bodyPr>
            <a:normAutofit/>
          </a:bodyPr>
          <a:lstStyle/>
          <a:p>
            <a:r>
              <a:rPr lang="en-GB" dirty="0" smtClean="0"/>
              <a:t>Achievements so far</a:t>
            </a:r>
            <a:endParaRPr lang="en-GB" dirty="0"/>
          </a:p>
        </p:txBody>
      </p:sp>
      <p:sp>
        <p:nvSpPr>
          <p:cNvPr id="4" name="Shape 126"/>
          <p:cNvSpPr txBox="1">
            <a:spLocks noGrp="1"/>
          </p:cNvSpPr>
          <p:nvPr>
            <p:ph type="body" sz="quarter" idx="11"/>
          </p:nvPr>
        </p:nvSpPr>
        <p:spPr>
          <a:xfrm>
            <a:off x="3275856" y="836712"/>
            <a:ext cx="5616623" cy="5040560"/>
          </a:xfrm>
          <a:prstGeom prst="rect">
            <a:avLst/>
          </a:prstGeom>
          <a:noFill/>
          <a:ln>
            <a:noFill/>
          </a:ln>
        </p:spPr>
        <p:txBody>
          <a:bodyPr lIns="91425" tIns="45700" rIns="91425" bIns="45700" anchor="t" anchorCtr="0">
            <a:noAutofit/>
          </a:bodyPr>
          <a:lstStyle/>
          <a:p>
            <a:pPr marL="216000" indent="-216000">
              <a:spcBef>
                <a:spcPts val="0"/>
              </a:spcBef>
              <a:buFont typeface="Arial" panose="020B0604020202020204" pitchFamily="34" charset="0"/>
              <a:buChar char="•"/>
            </a:pPr>
            <a:r>
              <a:rPr lang="en-GB" dirty="0" smtClean="0">
                <a:solidFill>
                  <a:srgbClr val="4C4C4C"/>
                </a:solidFill>
              </a:rPr>
              <a:t>Common </a:t>
            </a:r>
            <a:r>
              <a:rPr lang="en-GB" dirty="0">
                <a:solidFill>
                  <a:srgbClr val="4C4C4C"/>
                </a:solidFill>
              </a:rPr>
              <a:t>framework </a:t>
            </a:r>
            <a:r>
              <a:rPr lang="en-GB" dirty="0" smtClean="0">
                <a:solidFill>
                  <a:srgbClr val="4C4C4C"/>
                </a:solidFill>
              </a:rPr>
              <a:t>content</a:t>
            </a: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Key </a:t>
            </a:r>
            <a:r>
              <a:rPr lang="en-GB" dirty="0">
                <a:solidFill>
                  <a:srgbClr val="4C4C4C"/>
                </a:solidFill>
              </a:rPr>
              <a:t>nutrition indicators and potential health &amp; agriculture </a:t>
            </a:r>
            <a:r>
              <a:rPr lang="en-GB" dirty="0" smtClean="0">
                <a:solidFill>
                  <a:srgbClr val="4C4C4C"/>
                </a:solidFill>
              </a:rPr>
              <a:t>interventions, validated </a:t>
            </a:r>
            <a:r>
              <a:rPr lang="en-GB" dirty="0">
                <a:solidFill>
                  <a:srgbClr val="4C4C4C"/>
                </a:solidFill>
              </a:rPr>
              <a:t>in </a:t>
            </a:r>
            <a:r>
              <a:rPr lang="en-GB" dirty="0" smtClean="0">
                <a:solidFill>
                  <a:srgbClr val="4C4C4C"/>
                </a:solidFill>
              </a:rPr>
              <a:t>12 countries</a:t>
            </a:r>
          </a:p>
          <a:p>
            <a:pPr marL="216000" indent="-216000">
              <a:spcBef>
                <a:spcPts val="0"/>
              </a:spcBef>
              <a:buFont typeface="Arial" panose="020B0604020202020204" pitchFamily="34" charset="0"/>
              <a:buChar char="•"/>
            </a:pPr>
            <a:endParaRPr lang="en-GB" dirty="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Nutrition-sensitive </a:t>
            </a:r>
            <a:r>
              <a:rPr lang="en-GB" dirty="0">
                <a:solidFill>
                  <a:srgbClr val="4C4C4C"/>
                </a:solidFill>
              </a:rPr>
              <a:t>agriculture content for mobile Agri services in </a:t>
            </a:r>
            <a:r>
              <a:rPr lang="en-GB" dirty="0" smtClean="0">
                <a:solidFill>
                  <a:srgbClr val="4C4C4C"/>
                </a:solidFill>
              </a:rPr>
              <a:t>Ghana and Malawi</a:t>
            </a:r>
          </a:p>
          <a:p>
            <a:pPr marL="216000" indent="-216000">
              <a:spcBef>
                <a:spcPts val="0"/>
              </a:spcBef>
              <a:buFont typeface="Arial" panose="020B0604020202020204" pitchFamily="34" charset="0"/>
              <a:buChar char="•"/>
            </a:pPr>
            <a:endParaRPr lang="en-GB" dirty="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Health </a:t>
            </a:r>
            <a:r>
              <a:rPr lang="en-GB" dirty="0">
                <a:solidFill>
                  <a:srgbClr val="4C4C4C"/>
                </a:solidFill>
              </a:rPr>
              <a:t>based nutrition content for mobile Health services in </a:t>
            </a:r>
            <a:r>
              <a:rPr lang="en-GB" dirty="0" smtClean="0">
                <a:solidFill>
                  <a:srgbClr val="4C4C4C"/>
                </a:solidFill>
              </a:rPr>
              <a:t>Ghana</a:t>
            </a:r>
            <a:r>
              <a:rPr lang="en-GB" dirty="0">
                <a:solidFill>
                  <a:srgbClr val="4C4C4C"/>
                </a:solidFill>
              </a:rPr>
              <a:t>, Malawi, Nigeria &amp; </a:t>
            </a:r>
            <a:r>
              <a:rPr lang="en-GB" dirty="0" smtClean="0">
                <a:solidFill>
                  <a:srgbClr val="4C4C4C"/>
                </a:solidFill>
              </a:rPr>
              <a:t>Tanzania</a:t>
            </a:r>
          </a:p>
          <a:p>
            <a:pPr marL="216000" indent="-216000">
              <a:spcBef>
                <a:spcPts val="0"/>
              </a:spcBef>
              <a:buFont typeface="Arial" panose="020B0604020202020204" pitchFamily="34" charset="0"/>
              <a:buChar char="•"/>
            </a:pPr>
            <a:endParaRPr lang="en-GB" dirty="0">
              <a:solidFill>
                <a:srgbClr val="4C4C4C"/>
              </a:solidFill>
            </a:endParaRPr>
          </a:p>
          <a:p>
            <a:pPr marL="216000" indent="-216000">
              <a:spcBef>
                <a:spcPts val="0"/>
              </a:spcBef>
              <a:buFont typeface="Arial" panose="020B0604020202020204" pitchFamily="34" charset="0"/>
              <a:buChar char="•"/>
            </a:pPr>
            <a:r>
              <a:rPr lang="en-GB" dirty="0">
                <a:solidFill>
                  <a:srgbClr val="4C4C4C"/>
                </a:solidFill>
              </a:rPr>
              <a:t>3 mobile </a:t>
            </a:r>
            <a:r>
              <a:rPr lang="en-GB" dirty="0" err="1">
                <a:solidFill>
                  <a:srgbClr val="4C4C4C"/>
                </a:solidFill>
              </a:rPr>
              <a:t>Agri</a:t>
            </a:r>
            <a:r>
              <a:rPr lang="en-GB" dirty="0">
                <a:solidFill>
                  <a:srgbClr val="4C4C4C"/>
                </a:solidFill>
              </a:rPr>
              <a:t> services </a:t>
            </a:r>
            <a:r>
              <a:rPr lang="en-GB" dirty="0" smtClean="0">
                <a:solidFill>
                  <a:srgbClr val="4C4C4C"/>
                </a:solidFill>
              </a:rPr>
              <a:t>launched as pilots, together </a:t>
            </a:r>
            <a:r>
              <a:rPr lang="en-GB" dirty="0">
                <a:solidFill>
                  <a:srgbClr val="4C4C4C"/>
                </a:solidFill>
              </a:rPr>
              <a:t>with the first 2 mobile Health </a:t>
            </a:r>
            <a:r>
              <a:rPr lang="en-GB" dirty="0" smtClean="0">
                <a:solidFill>
                  <a:srgbClr val="4C4C4C"/>
                </a:solidFill>
              </a:rPr>
              <a:t>services</a:t>
            </a:r>
          </a:p>
          <a:p>
            <a:pPr marL="216000" indent="-216000">
              <a:spcBef>
                <a:spcPts val="0"/>
              </a:spcBef>
              <a:buFont typeface="Arial" panose="020B0604020202020204" pitchFamily="34" charset="0"/>
              <a:buChar char="•"/>
            </a:pPr>
            <a:endParaRPr lang="en-GB" dirty="0">
              <a:solidFill>
                <a:srgbClr val="4C4C4C"/>
              </a:solidFill>
            </a:endParaRPr>
          </a:p>
          <a:p>
            <a:pPr marL="216000" indent="-216000">
              <a:spcBef>
                <a:spcPts val="0"/>
              </a:spcBef>
              <a:buFont typeface="Arial" panose="020B0604020202020204" pitchFamily="34" charset="0"/>
              <a:buChar char="•"/>
            </a:pPr>
            <a:r>
              <a:rPr lang="en-GB" dirty="0">
                <a:solidFill>
                  <a:srgbClr val="4C4C4C"/>
                </a:solidFill>
              </a:rPr>
              <a:t>Linked up </a:t>
            </a:r>
            <a:r>
              <a:rPr lang="en-GB" dirty="0" smtClean="0">
                <a:solidFill>
                  <a:srgbClr val="4C4C4C"/>
                </a:solidFill>
              </a:rPr>
              <a:t>with </a:t>
            </a:r>
            <a:r>
              <a:rPr lang="en-GB" dirty="0" err="1" smtClean="0">
                <a:solidFill>
                  <a:srgbClr val="4C4C4C"/>
                </a:solidFill>
              </a:rPr>
              <a:t>Plantwise</a:t>
            </a:r>
            <a:r>
              <a:rPr lang="en-GB" dirty="0">
                <a:solidFill>
                  <a:srgbClr val="4C4C4C"/>
                </a:solidFill>
              </a:rPr>
              <a:t> </a:t>
            </a:r>
            <a:r>
              <a:rPr lang="en-GB" dirty="0" smtClean="0">
                <a:solidFill>
                  <a:srgbClr val="4C4C4C"/>
                </a:solidFill>
              </a:rPr>
              <a:t>country </a:t>
            </a:r>
            <a:r>
              <a:rPr lang="en-GB" dirty="0">
                <a:solidFill>
                  <a:srgbClr val="4C4C4C"/>
                </a:solidFill>
              </a:rPr>
              <a:t>teams </a:t>
            </a:r>
            <a:r>
              <a:rPr lang="en-GB" dirty="0" smtClean="0">
                <a:solidFill>
                  <a:srgbClr val="4C4C4C"/>
                </a:solidFill>
              </a:rPr>
              <a:t>in Ghana and Malawi, and using Knowledge Bank content</a:t>
            </a:r>
            <a:endParaRPr lang="en-GB" dirty="0">
              <a:solidFill>
                <a:srgbClr val="4C4C4C"/>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96" y="221309"/>
            <a:ext cx="2961843" cy="16023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97" y="1988840"/>
            <a:ext cx="2961843" cy="20052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97" y="4077072"/>
            <a:ext cx="2961844" cy="1967419"/>
          </a:xfrm>
          <a:prstGeom prst="rect">
            <a:avLst/>
          </a:prstGeom>
        </p:spPr>
      </p:pic>
    </p:spTree>
    <p:extLst>
      <p:ext uri="{BB962C8B-B14F-4D97-AF65-F5344CB8AC3E}">
        <p14:creationId xmlns:p14="http://schemas.microsoft.com/office/powerpoint/2010/main" val="1387489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260648"/>
            <a:ext cx="5472607" cy="914400"/>
          </a:xfrm>
        </p:spPr>
        <p:txBody>
          <a:bodyPr>
            <a:normAutofit/>
          </a:bodyPr>
          <a:lstStyle/>
          <a:p>
            <a:r>
              <a:rPr lang="en-GB" dirty="0" smtClean="0"/>
              <a:t>Going forward</a:t>
            </a:r>
            <a:endParaRPr lang="en-GB" dirty="0"/>
          </a:p>
        </p:txBody>
      </p:sp>
      <p:sp>
        <p:nvSpPr>
          <p:cNvPr id="4" name="Shape 126"/>
          <p:cNvSpPr txBox="1">
            <a:spLocks noGrp="1"/>
          </p:cNvSpPr>
          <p:nvPr>
            <p:ph type="body" sz="quarter" idx="11"/>
          </p:nvPr>
        </p:nvSpPr>
        <p:spPr>
          <a:xfrm>
            <a:off x="3418721" y="908720"/>
            <a:ext cx="5473758" cy="4220878"/>
          </a:xfrm>
          <a:prstGeom prst="rect">
            <a:avLst/>
          </a:prstGeom>
          <a:noFill/>
          <a:ln>
            <a:noFill/>
          </a:ln>
        </p:spPr>
        <p:txBody>
          <a:bodyPr lIns="91425" tIns="45700" rIns="91425" bIns="45700" anchor="t" anchorCtr="0">
            <a:noAutofit/>
          </a:bodyPr>
          <a:lstStyle/>
          <a:p>
            <a:pPr marL="216000" indent="-216000">
              <a:spcBef>
                <a:spcPts val="0"/>
              </a:spcBef>
              <a:buFont typeface="Arial" panose="020B0604020202020204" pitchFamily="34" charset="0"/>
              <a:buChar char="•"/>
            </a:pPr>
            <a:r>
              <a:rPr lang="en-GB" dirty="0" smtClean="0">
                <a:solidFill>
                  <a:srgbClr val="4C4C4C"/>
                </a:solidFill>
              </a:rPr>
              <a:t>Leveraging CABI’s core competencies in the area of nutrition-sensitive agriculture</a:t>
            </a: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Ensuring linkage with core programmes, e.g., Plantwise and Direct2Farm</a:t>
            </a: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Leveraging expertise in information management in the new ‘data’ management arena</a:t>
            </a: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Working in Member Countries on nutrition-sensitive initiatives</a:t>
            </a: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Working with Member Countries on mobile advisory services</a:t>
            </a:r>
          </a:p>
          <a:p>
            <a:pPr marL="216000" indent="-216000">
              <a:spcBef>
                <a:spcPts val="0"/>
              </a:spcBef>
              <a:buFont typeface="Arial" panose="020B0604020202020204" pitchFamily="34" charset="0"/>
              <a:buChar char="•"/>
            </a:pPr>
            <a:endParaRPr lang="en-GB" dirty="0" smtClean="0">
              <a:solidFill>
                <a:srgbClr val="4C4C4C"/>
              </a:solidFill>
            </a:endParaRPr>
          </a:p>
          <a:p>
            <a:pPr marL="216000" indent="-216000">
              <a:spcBef>
                <a:spcPts val="0"/>
              </a:spcBef>
              <a:buFont typeface="Arial" panose="020B0604020202020204" pitchFamily="34" charset="0"/>
              <a:buChar char="•"/>
            </a:pPr>
            <a:r>
              <a:rPr lang="en-GB" dirty="0" smtClean="0">
                <a:solidFill>
                  <a:srgbClr val="4C4C4C"/>
                </a:solidFill>
              </a:rPr>
              <a:t>Looking forward to more dialogue with Member Countries on how we can encourage, support and partner Member Countries in open data initiatives</a:t>
            </a:r>
          </a:p>
          <a:p>
            <a:pPr marL="216000" indent="-216000">
              <a:spcBef>
                <a:spcPts val="0"/>
              </a:spcBef>
              <a:buFont typeface="Arial" panose="020B0604020202020204" pitchFamily="34" charset="0"/>
              <a:buChar char="•"/>
            </a:pPr>
            <a:endParaRPr lang="en-GB" dirty="0">
              <a:solidFill>
                <a:srgbClr val="4C4C4C"/>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21309"/>
            <a:ext cx="3046582" cy="16023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97" y="2037646"/>
            <a:ext cx="2961843" cy="20052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97" y="4146478"/>
            <a:ext cx="2932535" cy="1874810"/>
          </a:xfrm>
          <a:prstGeom prst="rect">
            <a:avLst/>
          </a:prstGeom>
        </p:spPr>
      </p:pic>
    </p:spTree>
    <p:extLst>
      <p:ext uri="{BB962C8B-B14F-4D97-AF65-F5344CB8AC3E}">
        <p14:creationId xmlns:p14="http://schemas.microsoft.com/office/powerpoint/2010/main" val="171909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Autofit/>
          </a:bodyPr>
          <a:lstStyle/>
          <a:p>
            <a:pPr>
              <a:spcBef>
                <a:spcPts val="0"/>
              </a:spcBef>
            </a:pPr>
            <a:r>
              <a:rPr lang="en-US" dirty="0" smtClean="0">
                <a:solidFill>
                  <a:schemeClr val="tx1"/>
                </a:solidFill>
                <a:cs typeface="Times New Roman" panose="02020603050405020304" pitchFamily="18" charset="0"/>
              </a:rPr>
              <a:t>Global Issues</a:t>
            </a:r>
            <a:r>
              <a:rPr lang="en-US" u="sng" dirty="0" smtClean="0">
                <a:solidFill>
                  <a:schemeClr val="tx1"/>
                </a:solidFill>
                <a:cs typeface="Times New Roman" panose="02020603050405020304" pitchFamily="18" charset="0"/>
              </a:rPr>
              <a:t> </a:t>
            </a:r>
            <a:r>
              <a:rPr lang="en-US" dirty="0" smtClean="0">
                <a:solidFill>
                  <a:schemeClr val="tx1"/>
                </a:solidFill>
                <a:cs typeface="Times New Roman" panose="02020603050405020304" pitchFamily="18" charset="0"/>
              </a:rPr>
              <a:t>  </a:t>
            </a:r>
            <a:endParaRPr lang="en-US" dirty="0">
              <a:solidFill>
                <a:schemeClr val="tx1"/>
              </a:solidFill>
              <a:cs typeface="Times New Roman" panose="02020603050405020304" pitchFamily="18" charset="0"/>
            </a:endParaRPr>
          </a:p>
        </p:txBody>
      </p:sp>
      <p:pic>
        <p:nvPicPr>
          <p:cNvPr id="1028" name="Picture 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720" r="720"/>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8653" b="865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t="5693" b="569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2"/>
          <p:cNvSpPr>
            <a:spLocks noGrp="1"/>
          </p:cNvSpPr>
          <p:nvPr>
            <p:ph type="body" sz="quarter" idx="11"/>
          </p:nvPr>
        </p:nvSpPr>
        <p:spPr/>
        <p:txBody>
          <a:bodyPr>
            <a:normAutofit/>
          </a:bodyPr>
          <a:lstStyle/>
          <a:p>
            <a:pPr marL="216000" indent="-216000">
              <a:buFont typeface="Arial" panose="020B0604020202020204" pitchFamily="34" charset="0"/>
              <a:buChar char="•"/>
            </a:pPr>
            <a:r>
              <a:rPr lang="en-GB" dirty="0">
                <a:solidFill>
                  <a:srgbClr val="4C4C4C"/>
                </a:solidFill>
              </a:rPr>
              <a:t>Global demand for food, feed, fibre will double by 2050 as the world's population increases to over </a:t>
            </a:r>
            <a:r>
              <a:rPr lang="en-GB" dirty="0" smtClean="0">
                <a:solidFill>
                  <a:srgbClr val="4C4C4C"/>
                </a:solidFill>
              </a:rPr>
              <a:t>10 billion</a:t>
            </a:r>
          </a:p>
          <a:p>
            <a:pPr marL="470000" lvl="1" indent="-216000">
              <a:buFont typeface="Arial" panose="020B0604020202020204" pitchFamily="34" charset="0"/>
              <a:buChar char="•"/>
            </a:pPr>
            <a:r>
              <a:rPr lang="en-GB" dirty="0" smtClean="0">
                <a:solidFill>
                  <a:srgbClr val="4C4C4C"/>
                </a:solidFill>
              </a:rPr>
              <a:t>Need to produce 60% more food</a:t>
            </a:r>
          </a:p>
          <a:p>
            <a:pPr marL="470000" lvl="1" indent="-216000">
              <a:buFont typeface="Arial" panose="020B0604020202020204" pitchFamily="34" charset="0"/>
              <a:buChar char="•"/>
            </a:pPr>
            <a:endParaRPr lang="en-GB" dirty="0">
              <a:solidFill>
                <a:srgbClr val="4C4C4C"/>
              </a:solidFill>
            </a:endParaRPr>
          </a:p>
          <a:p>
            <a:pPr marL="216000" indent="-216000">
              <a:buFont typeface="Arial" panose="020B0604020202020204" pitchFamily="34" charset="0"/>
              <a:buChar char="•"/>
            </a:pPr>
            <a:endParaRPr lang="en-GB" dirty="0">
              <a:solidFill>
                <a:srgbClr val="4C4C4C"/>
              </a:solidFill>
              <a:latin typeface="Arial" panose="020B0604020202020204" pitchFamily="34" charset="0"/>
            </a:endParaRPr>
          </a:p>
          <a:p>
            <a:pPr marL="216000" indent="-216000">
              <a:buFont typeface="Arial" panose="020B0604020202020204" pitchFamily="34" charset="0"/>
              <a:buChar char="•"/>
            </a:pPr>
            <a:r>
              <a:rPr lang="en-GB" dirty="0">
                <a:solidFill>
                  <a:srgbClr val="4C4C4C"/>
                </a:solidFill>
                <a:latin typeface="Arial" panose="020B0604020202020204" pitchFamily="34" charset="0"/>
              </a:rPr>
              <a:t>Undernutrition is a major challenge to human and economic development</a:t>
            </a:r>
            <a:r>
              <a:rPr lang="en-GB" dirty="0" smtClean="0">
                <a:solidFill>
                  <a:srgbClr val="4C4C4C"/>
                </a:solidFill>
                <a:latin typeface="Arial" panose="020B0604020202020204" pitchFamily="34" charset="0"/>
              </a:rPr>
              <a:t>. By 2050 over 1 billion people will still be at risk of malnutrition and hunger.</a:t>
            </a:r>
          </a:p>
          <a:p>
            <a:pPr marL="470000" lvl="1" indent="-216000">
              <a:buFont typeface="Arial" panose="020B0604020202020204" pitchFamily="34" charset="0"/>
              <a:buChar char="•"/>
            </a:pPr>
            <a:r>
              <a:rPr lang="en-GB" dirty="0" smtClean="0">
                <a:solidFill>
                  <a:srgbClr val="4C4C4C"/>
                </a:solidFill>
                <a:latin typeface="Arial" panose="020B0604020202020204" pitchFamily="34" charset="0"/>
              </a:rPr>
              <a:t>Undernutrition </a:t>
            </a:r>
            <a:r>
              <a:rPr lang="en-GB" dirty="0">
                <a:solidFill>
                  <a:srgbClr val="4C4C4C"/>
                </a:solidFill>
                <a:latin typeface="Arial" panose="020B0604020202020204" pitchFamily="34" charset="0"/>
              </a:rPr>
              <a:t>is associated with one third of all child deaths globally, and 165 million children are </a:t>
            </a:r>
            <a:r>
              <a:rPr lang="en-GB" dirty="0" smtClean="0">
                <a:solidFill>
                  <a:srgbClr val="4C4C4C"/>
                </a:solidFill>
                <a:latin typeface="Arial" panose="020B0604020202020204" pitchFamily="34" charset="0"/>
              </a:rPr>
              <a:t>stunted</a:t>
            </a:r>
          </a:p>
          <a:p>
            <a:pPr marL="216000" indent="-216000">
              <a:buFont typeface="Arial" panose="020B0604020202020204" pitchFamily="34" charset="0"/>
              <a:buChar char="•"/>
            </a:pPr>
            <a:endParaRPr lang="en-GB" dirty="0">
              <a:solidFill>
                <a:srgbClr val="4C4C4C"/>
              </a:solidFill>
              <a:latin typeface="Arial" panose="020B0604020202020204" pitchFamily="34" charset="0"/>
            </a:endParaRPr>
          </a:p>
          <a:p>
            <a:pPr marL="216000" indent="-216000">
              <a:buFont typeface="Arial" panose="020B0604020202020204" pitchFamily="34" charset="0"/>
              <a:buChar char="•"/>
            </a:pPr>
            <a:endParaRPr lang="en-GB" dirty="0" smtClean="0">
              <a:solidFill>
                <a:srgbClr val="4C4C4C"/>
              </a:solidFill>
              <a:latin typeface="Arial" panose="020B0604020202020204" pitchFamily="34" charset="0"/>
            </a:endParaRPr>
          </a:p>
          <a:p>
            <a:pPr marL="216000" indent="-216000">
              <a:buFont typeface="Arial" panose="020B0604020202020204" pitchFamily="34" charset="0"/>
              <a:buChar char="•"/>
            </a:pPr>
            <a:endParaRPr lang="en-GB" dirty="0" smtClean="0">
              <a:solidFill>
                <a:srgbClr val="4C4C4C"/>
              </a:solidFill>
              <a:latin typeface="Arial" panose="020B0604020202020204" pitchFamily="34" charset="0"/>
            </a:endParaRPr>
          </a:p>
          <a:p>
            <a:pPr marL="216000" indent="-216000">
              <a:buFont typeface="Arial" panose="020B0604020202020204" pitchFamily="34" charset="0"/>
              <a:buChar char="•"/>
            </a:pPr>
            <a:endParaRPr lang="en-GB" dirty="0">
              <a:solidFill>
                <a:srgbClr val="4C4C4C"/>
              </a:solidFill>
            </a:endParaRPr>
          </a:p>
          <a:p>
            <a:pPr marL="0" indent="0">
              <a:buNone/>
            </a:pPr>
            <a:endParaRPr lang="en-GB" dirty="0">
              <a:solidFill>
                <a:srgbClr val="4C4C4C"/>
              </a:solidFill>
            </a:endParaRPr>
          </a:p>
        </p:txBody>
      </p:sp>
    </p:spTree>
    <p:extLst>
      <p:ext uri="{BB962C8B-B14F-4D97-AF65-F5344CB8AC3E}">
        <p14:creationId xmlns:p14="http://schemas.microsoft.com/office/powerpoint/2010/main" val="1749156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Elizabeth Dodsworth</a:t>
            </a:r>
          </a:p>
          <a:p>
            <a:r>
              <a:rPr lang="en-GB" dirty="0" smtClean="0"/>
              <a:t>e.dodsworth@cabi.org </a:t>
            </a:r>
            <a:endParaRPr lang="en-GB" dirty="0"/>
          </a:p>
        </p:txBody>
      </p:sp>
    </p:spTree>
    <p:extLst>
      <p:ext uri="{BB962C8B-B14F-4D97-AF65-F5344CB8AC3E}">
        <p14:creationId xmlns:p14="http://schemas.microsoft.com/office/powerpoint/2010/main" val="57434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260648"/>
            <a:ext cx="5472607" cy="914400"/>
          </a:xfrm>
        </p:spPr>
        <p:txBody>
          <a:bodyPr>
            <a:normAutofit/>
          </a:bodyPr>
          <a:lstStyle/>
          <a:p>
            <a:r>
              <a:rPr lang="en-GB" u="sng" dirty="0"/>
              <a:t>2030 Agenda for Sustainable Development</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96" y="221309"/>
            <a:ext cx="2961845" cy="16023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97" y="1988840"/>
            <a:ext cx="2961843" cy="20052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97" y="4077072"/>
            <a:ext cx="2961844" cy="1967419"/>
          </a:xfrm>
          <a:prstGeom prst="rect">
            <a:avLst/>
          </a:prstGeom>
        </p:spPr>
      </p:pic>
      <p:sp>
        <p:nvSpPr>
          <p:cNvPr id="8" name="Text Placeholder 2"/>
          <p:cNvSpPr>
            <a:spLocks noGrp="1"/>
          </p:cNvSpPr>
          <p:nvPr>
            <p:ph type="body" idx="4294967295"/>
          </p:nvPr>
        </p:nvSpPr>
        <p:spPr>
          <a:xfrm>
            <a:off x="3419872" y="1340767"/>
            <a:ext cx="5544616" cy="4840763"/>
          </a:xfrm>
          <a:prstGeom prst="rect">
            <a:avLst/>
          </a:prstGeom>
        </p:spPr>
        <p:txBody>
          <a:bodyPr>
            <a:normAutofit fontScale="92500" lnSpcReduction="20000"/>
          </a:bodyPr>
          <a:lstStyle/>
          <a:p>
            <a:pPr marL="216000" indent="-216000">
              <a:buFont typeface="Arial" panose="020B0604020202020204" pitchFamily="34" charset="0"/>
              <a:buChar char="•"/>
            </a:pPr>
            <a:r>
              <a:rPr lang="en-GB" b="1" dirty="0">
                <a:solidFill>
                  <a:schemeClr val="accent4"/>
                </a:solidFill>
              </a:rPr>
              <a:t>Goal 2. End hunger, achieve food security and improved nutrition and promote sustainable agriculture </a:t>
            </a:r>
          </a:p>
          <a:p>
            <a:pPr marL="470000" lvl="1" indent="-216000">
              <a:buFont typeface="Arial" panose="020B0604020202020204" pitchFamily="34" charset="0"/>
              <a:buChar char="•"/>
            </a:pPr>
            <a:r>
              <a:rPr lang="en-GB" dirty="0">
                <a:solidFill>
                  <a:schemeClr val="accent4"/>
                </a:solidFill>
              </a:rPr>
              <a:t>2.a Increase investment, including through enhanced international cooperation, </a:t>
            </a:r>
            <a:r>
              <a:rPr lang="en-GB" dirty="0" smtClean="0">
                <a:solidFill>
                  <a:schemeClr val="accent4"/>
                </a:solidFill>
              </a:rPr>
              <a:t>… agricultural </a:t>
            </a:r>
            <a:r>
              <a:rPr lang="en-GB" dirty="0">
                <a:solidFill>
                  <a:schemeClr val="accent4"/>
                </a:solidFill>
              </a:rPr>
              <a:t>research and extension services, technology development </a:t>
            </a:r>
            <a:r>
              <a:rPr lang="en-GB" dirty="0" smtClean="0">
                <a:solidFill>
                  <a:schemeClr val="accent4"/>
                </a:solidFill>
              </a:rPr>
              <a:t> …  </a:t>
            </a:r>
            <a:r>
              <a:rPr lang="en-GB" dirty="0">
                <a:solidFill>
                  <a:schemeClr val="accent4"/>
                </a:solidFill>
              </a:rPr>
              <a:t>in order to enhance agricultural productive capacity in developing countries, in particular least developed countries</a:t>
            </a:r>
          </a:p>
          <a:p>
            <a:pPr marL="0" indent="0">
              <a:buNone/>
            </a:pPr>
            <a:endParaRPr lang="en-GB" dirty="0" smtClean="0">
              <a:solidFill>
                <a:schemeClr val="accent4"/>
              </a:solidFill>
              <a:latin typeface="Arial" panose="020B0604020202020204" pitchFamily="34" charset="0"/>
            </a:endParaRPr>
          </a:p>
          <a:p>
            <a:pPr marL="216000" indent="-216000">
              <a:buFont typeface="Arial" panose="020B0604020202020204" pitchFamily="34" charset="0"/>
              <a:buChar char="•"/>
            </a:pPr>
            <a:r>
              <a:rPr lang="en-GB" b="1" dirty="0">
                <a:solidFill>
                  <a:schemeClr val="accent4"/>
                </a:solidFill>
              </a:rPr>
              <a:t>Goal 17. Strengthen the means of implementation and revitalize the global partnership for sustainable development</a:t>
            </a:r>
          </a:p>
          <a:p>
            <a:pPr lvl="1"/>
            <a:r>
              <a:rPr lang="en-GB" dirty="0">
                <a:solidFill>
                  <a:schemeClr val="accent4"/>
                </a:solidFill>
              </a:rPr>
              <a:t>17.6 Enhance North-South, South-South and triangular regional and international cooperation on and access to science, technology and innovation and enhance knowledge sharing on mutually agreed terms, </a:t>
            </a:r>
            <a:r>
              <a:rPr lang="en-GB" dirty="0" smtClean="0">
                <a:solidFill>
                  <a:schemeClr val="accent4"/>
                </a:solidFill>
              </a:rPr>
              <a:t>….</a:t>
            </a:r>
            <a:endParaRPr lang="en-GB" dirty="0">
              <a:solidFill>
                <a:schemeClr val="accent4"/>
              </a:solidFill>
            </a:endParaRPr>
          </a:p>
          <a:p>
            <a:pPr lvl="1"/>
            <a:r>
              <a:rPr lang="en-GB" dirty="0" smtClean="0">
                <a:solidFill>
                  <a:schemeClr val="accent4"/>
                </a:solidFill>
              </a:rPr>
              <a:t>17.8 …….. and </a:t>
            </a:r>
            <a:r>
              <a:rPr lang="en-GB" dirty="0">
                <a:solidFill>
                  <a:schemeClr val="accent4"/>
                </a:solidFill>
              </a:rPr>
              <a:t>enhance the use of enabling technology, in particular information and communications technology</a:t>
            </a:r>
          </a:p>
          <a:p>
            <a:pPr marL="216000" indent="-216000">
              <a:buFont typeface="Arial" panose="020B0604020202020204" pitchFamily="34" charset="0"/>
              <a:buChar char="•"/>
            </a:pPr>
            <a:endParaRPr lang="en-GB" dirty="0" smtClean="0">
              <a:solidFill>
                <a:srgbClr val="4C4C4C"/>
              </a:solidFill>
              <a:latin typeface="Arial" panose="020B0604020202020204" pitchFamily="34" charset="0"/>
            </a:endParaRPr>
          </a:p>
          <a:p>
            <a:pPr marL="216000" indent="-216000">
              <a:buFont typeface="Arial" panose="020B0604020202020204" pitchFamily="34" charset="0"/>
              <a:buChar char="•"/>
            </a:pPr>
            <a:endParaRPr lang="en-GB" dirty="0" smtClean="0">
              <a:solidFill>
                <a:srgbClr val="4C4C4C"/>
              </a:solidFill>
              <a:latin typeface="Arial" panose="020B0604020202020204" pitchFamily="34" charset="0"/>
            </a:endParaRPr>
          </a:p>
          <a:p>
            <a:pPr marL="216000" indent="-216000">
              <a:buFont typeface="Arial" panose="020B0604020202020204" pitchFamily="34" charset="0"/>
              <a:buChar char="•"/>
            </a:pPr>
            <a:endParaRPr lang="en-GB" dirty="0">
              <a:solidFill>
                <a:srgbClr val="4C4C4C"/>
              </a:solidFill>
            </a:endParaRPr>
          </a:p>
          <a:p>
            <a:pPr marL="0" indent="0">
              <a:buNone/>
            </a:pPr>
            <a:endParaRPr lang="en-GB" dirty="0">
              <a:solidFill>
                <a:srgbClr val="4C4C4C"/>
              </a:solidFill>
            </a:endParaRPr>
          </a:p>
        </p:txBody>
      </p:sp>
    </p:spTree>
    <p:extLst>
      <p:ext uri="{BB962C8B-B14F-4D97-AF65-F5344CB8AC3E}">
        <p14:creationId xmlns:p14="http://schemas.microsoft.com/office/powerpoint/2010/main" val="1985396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From policy makers to smallholder farmers</a:t>
            </a:r>
            <a:endParaRPr lang="en-GB" dirty="0"/>
          </a:p>
        </p:txBody>
      </p:sp>
      <p:sp>
        <p:nvSpPr>
          <p:cNvPr id="4" name="Text Placeholder 3"/>
          <p:cNvSpPr>
            <a:spLocks noGrp="1"/>
          </p:cNvSpPr>
          <p:nvPr>
            <p:ph type="body" sz="quarter" idx="11"/>
          </p:nvPr>
        </p:nvSpPr>
        <p:spPr>
          <a:xfrm>
            <a:off x="4726800" y="1845304"/>
            <a:ext cx="3960000" cy="4680040"/>
          </a:xfrm>
        </p:spPr>
        <p:txBody>
          <a:bodyPr>
            <a:normAutofit/>
          </a:bodyPr>
          <a:lstStyle/>
          <a:p>
            <a:pPr marL="0" lvl="0" indent="0" algn="ctr">
              <a:buNone/>
            </a:pPr>
            <a:r>
              <a:rPr lang="en-GB" sz="2600" b="1" dirty="0">
                <a:solidFill>
                  <a:schemeClr val="tx1"/>
                </a:solidFill>
                <a:cs typeface="Arial"/>
                <a:sym typeface="Arial"/>
              </a:rPr>
              <a:t>i</a:t>
            </a:r>
            <a:r>
              <a:rPr lang="en-GB" sz="2600" b="1" dirty="0" smtClean="0">
                <a:solidFill>
                  <a:schemeClr val="tx1"/>
                </a:solidFill>
                <a:cs typeface="Arial"/>
                <a:sym typeface="Arial"/>
              </a:rPr>
              <a:t>nformation </a:t>
            </a:r>
          </a:p>
          <a:p>
            <a:pPr marL="0" lvl="0" indent="0" algn="ctr">
              <a:buNone/>
            </a:pPr>
            <a:r>
              <a:rPr lang="en-GB" sz="2600" b="1" dirty="0" smtClean="0">
                <a:solidFill>
                  <a:schemeClr val="tx1"/>
                </a:solidFill>
                <a:cs typeface="Arial"/>
                <a:sym typeface="Arial"/>
              </a:rPr>
              <a:t>+ </a:t>
            </a:r>
          </a:p>
          <a:p>
            <a:pPr marL="0" lvl="0" indent="0" algn="ctr">
              <a:buNone/>
            </a:pPr>
            <a:r>
              <a:rPr lang="en-GB" sz="2600" b="1" dirty="0" smtClean="0">
                <a:solidFill>
                  <a:schemeClr val="tx1"/>
                </a:solidFill>
                <a:cs typeface="Arial"/>
                <a:sym typeface="Arial"/>
              </a:rPr>
              <a:t>communication </a:t>
            </a:r>
            <a:endParaRPr lang="en-GB" sz="2600" b="1" dirty="0">
              <a:solidFill>
                <a:schemeClr val="tx1"/>
              </a:solidFill>
              <a:cs typeface="Arial"/>
              <a:sym typeface="Arial"/>
            </a:endParaRPr>
          </a:p>
          <a:p>
            <a:pPr marL="0" lvl="0" indent="0" algn="ctr">
              <a:buNone/>
            </a:pPr>
            <a:r>
              <a:rPr lang="en-GB" sz="2600" b="1" dirty="0">
                <a:solidFill>
                  <a:schemeClr val="tx1"/>
                </a:solidFill>
                <a:cs typeface="Arial"/>
                <a:sym typeface="Symbol"/>
              </a:rPr>
              <a:t></a:t>
            </a:r>
          </a:p>
          <a:p>
            <a:pPr marL="0" lvl="0" indent="0" algn="ctr">
              <a:buNone/>
            </a:pPr>
            <a:r>
              <a:rPr lang="en-GB" sz="2600" b="1" dirty="0">
                <a:solidFill>
                  <a:schemeClr val="tx1"/>
                </a:solidFill>
                <a:cs typeface="Arial"/>
                <a:sym typeface="Arial"/>
              </a:rPr>
              <a:t>increased knowledge </a:t>
            </a:r>
          </a:p>
          <a:p>
            <a:pPr marL="0" indent="0" algn="ctr">
              <a:buNone/>
            </a:pPr>
            <a:r>
              <a:rPr lang="en-GB" sz="2600" b="1" dirty="0">
                <a:solidFill>
                  <a:schemeClr val="tx1"/>
                </a:solidFill>
                <a:cs typeface="Arial"/>
                <a:sym typeface="Symbol"/>
              </a:rPr>
              <a:t></a:t>
            </a:r>
          </a:p>
          <a:p>
            <a:pPr marL="0" lvl="0" indent="0" algn="ctr">
              <a:buNone/>
            </a:pPr>
            <a:r>
              <a:rPr lang="en-GB" sz="2600" b="1" dirty="0">
                <a:solidFill>
                  <a:schemeClr val="tx1"/>
                </a:solidFill>
                <a:cs typeface="Arial"/>
                <a:sym typeface="Symbol"/>
              </a:rPr>
              <a:t>better decision making</a:t>
            </a:r>
            <a:endParaRPr lang="en-GB" sz="2600" b="1" dirty="0"/>
          </a:p>
          <a:p>
            <a:pPr marL="0" indent="0">
              <a:buNone/>
            </a:pPr>
            <a:endParaRPr lang="en-GB" sz="3000" dirty="0"/>
          </a:p>
        </p:txBody>
      </p:sp>
      <p:pic>
        <p:nvPicPr>
          <p:cNvPr id="6" name="Content Placeholder 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8421" y="1916832"/>
            <a:ext cx="4535587" cy="3401690"/>
          </a:xfrm>
        </p:spPr>
      </p:pic>
    </p:spTree>
    <p:extLst>
      <p:ext uri="{BB962C8B-B14F-4D97-AF65-F5344CB8AC3E}">
        <p14:creationId xmlns:p14="http://schemas.microsoft.com/office/powerpoint/2010/main" val="252633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419872" y="450850"/>
            <a:ext cx="5472607" cy="961926"/>
          </a:xfrm>
        </p:spPr>
        <p:txBody>
          <a:bodyPr>
            <a:normAutofit/>
          </a:bodyPr>
          <a:lstStyle/>
          <a:p>
            <a:pPr lvl="0"/>
            <a:r>
              <a:rPr lang="en-GB" dirty="0" smtClean="0"/>
              <a:t>Challenges</a:t>
            </a:r>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7705" y="176383"/>
            <a:ext cx="2761188" cy="16684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05" y="1989064"/>
            <a:ext cx="2761188" cy="2016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5760" y="4149080"/>
            <a:ext cx="2763133" cy="1929205"/>
          </a:xfrm>
          <a:prstGeom prst="rect">
            <a:avLst/>
          </a:prstGeom>
        </p:spPr>
      </p:pic>
      <p:sp>
        <p:nvSpPr>
          <p:cNvPr id="7" name="Text Placeholder 6"/>
          <p:cNvSpPr>
            <a:spLocks noGrp="1"/>
          </p:cNvSpPr>
          <p:nvPr>
            <p:ph type="body" sz="quarter" idx="11"/>
          </p:nvPr>
        </p:nvSpPr>
        <p:spPr>
          <a:xfrm>
            <a:off x="3418721" y="1010603"/>
            <a:ext cx="5473758" cy="5010685"/>
          </a:xfrm>
        </p:spPr>
        <p:txBody>
          <a:bodyPr/>
          <a:lstStyle/>
          <a:p>
            <a:r>
              <a:rPr lang="en-GB" dirty="0" smtClean="0"/>
              <a:t>Information and data not in public domain</a:t>
            </a:r>
          </a:p>
          <a:p>
            <a:r>
              <a:rPr lang="en-GB" dirty="0" smtClean="0"/>
              <a:t>If ‘available’ – often difficult to find</a:t>
            </a:r>
          </a:p>
          <a:p>
            <a:r>
              <a:rPr lang="en-GB" dirty="0" smtClean="0"/>
              <a:t>A lot of work needs to be done to make information and data useful</a:t>
            </a:r>
          </a:p>
          <a:p>
            <a:r>
              <a:rPr lang="en-GB" dirty="0" smtClean="0"/>
              <a:t>It’s not just yield information and data – but also satellite, meteorology,  market prices and value chain information and data</a:t>
            </a:r>
          </a:p>
          <a:p>
            <a:r>
              <a:rPr lang="en-GB" dirty="0" smtClean="0"/>
              <a:t>Getting information and data into the hands of communities, particularly women</a:t>
            </a:r>
          </a:p>
          <a:p>
            <a:r>
              <a:rPr lang="en-GB" dirty="0" smtClean="0"/>
              <a:t>Encouraging public bodies ( research institutes, governments, NGOs) to make all data behind their research available and easy to access and use</a:t>
            </a:r>
          </a:p>
          <a:p>
            <a:r>
              <a:rPr lang="en-GB" dirty="0" smtClean="0"/>
              <a:t>Gathering evidence on where access to information and data have positive impact on food and/or nutrition security </a:t>
            </a:r>
          </a:p>
          <a:p>
            <a:endParaRPr lang="en-GB" dirty="0" smtClean="0"/>
          </a:p>
          <a:p>
            <a:endParaRPr lang="en-GB" dirty="0" smtClean="0"/>
          </a:p>
          <a:p>
            <a:endParaRPr lang="en-GB" dirty="0"/>
          </a:p>
        </p:txBody>
      </p:sp>
    </p:spTree>
    <p:extLst>
      <p:ext uri="{BB962C8B-B14F-4D97-AF65-F5344CB8AC3E}">
        <p14:creationId xmlns:p14="http://schemas.microsoft.com/office/powerpoint/2010/main" val="453503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7575"/>
            <a:ext cx="5486400" cy="1212379"/>
          </a:xfrm>
        </p:spPr>
        <p:txBody>
          <a:bodyPr>
            <a:normAutofit/>
          </a:bodyPr>
          <a:lstStyle/>
          <a:p>
            <a:pPr algn="ctr"/>
            <a:r>
              <a:rPr lang="en-GB" dirty="0" smtClean="0">
                <a:latin typeface="Arial" panose="020B0604020202020204" pitchFamily="34" charset="0"/>
              </a:rPr>
              <a:t>Introducing GODAN</a:t>
            </a:r>
            <a:br>
              <a:rPr lang="en-GB" dirty="0" smtClean="0">
                <a:latin typeface="Arial" panose="020B0604020202020204" pitchFamily="34" charset="0"/>
              </a:rPr>
            </a:br>
            <a:endParaRPr lang="en-GB"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792288" y="658105"/>
            <a:ext cx="5486400" cy="4024140"/>
          </a:xfrm>
        </p:spPr>
      </p:pic>
    </p:spTree>
    <p:extLst>
      <p:ext uri="{BB962C8B-B14F-4D97-AF65-F5344CB8AC3E}">
        <p14:creationId xmlns:p14="http://schemas.microsoft.com/office/powerpoint/2010/main" val="1467334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347864" y="2024977"/>
            <a:ext cx="5616624" cy="3420247"/>
          </a:xfrm>
        </p:spPr>
        <p:txBody>
          <a:bodyPr>
            <a:noAutofit/>
          </a:bodyPr>
          <a:lstStyle/>
          <a:p>
            <a:pPr marL="0" indent="0">
              <a:spcBef>
                <a:spcPct val="0"/>
              </a:spcBef>
              <a:buClr>
                <a:srgbClr val="000000"/>
              </a:buClr>
              <a:buNone/>
            </a:pPr>
            <a:r>
              <a:rPr lang="en-GB" altLang="en-US" b="1" dirty="0">
                <a:solidFill>
                  <a:srgbClr val="4C4C4C"/>
                </a:solidFill>
                <a:latin typeface="Arial" pitchFamily="34" charset="0"/>
              </a:rPr>
              <a:t>Data anyone can access, use and share  </a:t>
            </a:r>
          </a:p>
          <a:p>
            <a:pPr marL="0" indent="0">
              <a:spcBef>
                <a:spcPct val="0"/>
              </a:spcBef>
              <a:buClr>
                <a:srgbClr val="000000"/>
              </a:buClr>
            </a:pPr>
            <a:endParaRPr lang="en-US" altLang="en-US" dirty="0">
              <a:solidFill>
                <a:srgbClr val="4C4C4C"/>
              </a:solidFill>
              <a:latin typeface="Arial" pitchFamily="34" charset="0"/>
            </a:endParaRPr>
          </a:p>
          <a:p>
            <a:pPr marL="0" indent="0">
              <a:spcBef>
                <a:spcPct val="0"/>
              </a:spcBef>
              <a:buClr>
                <a:srgbClr val="000000"/>
              </a:buClr>
              <a:buNone/>
            </a:pPr>
            <a:r>
              <a:rPr lang="en-GB" altLang="en-US" dirty="0">
                <a:solidFill>
                  <a:srgbClr val="4C4C4C"/>
                </a:solidFill>
                <a:latin typeface="Arial" pitchFamily="34" charset="0"/>
              </a:rPr>
              <a:t>Open Data must:</a:t>
            </a:r>
          </a:p>
          <a:p>
            <a:pPr marL="0" indent="0">
              <a:spcBef>
                <a:spcPct val="0"/>
              </a:spcBef>
              <a:buClr>
                <a:srgbClr val="000000"/>
              </a:buClr>
              <a:buNone/>
            </a:pPr>
            <a:endParaRPr lang="en-GB" altLang="en-US" dirty="0">
              <a:solidFill>
                <a:srgbClr val="4C4C4C"/>
              </a:solidFill>
              <a:latin typeface="Arial" pitchFamily="34" charset="0"/>
            </a:endParaRPr>
          </a:p>
          <a:p>
            <a:pPr marL="216000" indent="-216000">
              <a:spcBef>
                <a:spcPct val="0"/>
              </a:spcBef>
              <a:buClr>
                <a:schemeClr val="bg2"/>
              </a:buClr>
              <a:buFont typeface="Arial" panose="020B0604020202020204" pitchFamily="34" charset="0"/>
              <a:buChar char="•"/>
            </a:pPr>
            <a:r>
              <a:rPr lang="en-GB" altLang="en-US" dirty="0" smtClean="0">
                <a:solidFill>
                  <a:srgbClr val="4C4C4C"/>
                </a:solidFill>
                <a:latin typeface="Arial" pitchFamily="34" charset="0"/>
              </a:rPr>
              <a:t>be </a:t>
            </a:r>
            <a:r>
              <a:rPr lang="en-GB" altLang="en-US" dirty="0">
                <a:solidFill>
                  <a:srgbClr val="4C4C4C"/>
                </a:solidFill>
                <a:latin typeface="Arial" pitchFamily="34" charset="0"/>
              </a:rPr>
              <a:t>accessible, which usually means published on the web		</a:t>
            </a:r>
          </a:p>
          <a:p>
            <a:pPr marL="216000" indent="-216000">
              <a:spcBef>
                <a:spcPct val="0"/>
              </a:spcBef>
              <a:buClr>
                <a:schemeClr val="bg2"/>
              </a:buClr>
              <a:buFont typeface="Arial" panose="020B0604020202020204" pitchFamily="34" charset="0"/>
              <a:buChar char="•"/>
            </a:pPr>
            <a:endParaRPr lang="en-GB" altLang="en-US" dirty="0" smtClean="0">
              <a:solidFill>
                <a:srgbClr val="4C4C4C"/>
              </a:solidFill>
              <a:latin typeface="Arial" pitchFamily="34" charset="0"/>
            </a:endParaRPr>
          </a:p>
          <a:p>
            <a:pPr marL="216000" indent="-216000">
              <a:spcBef>
                <a:spcPct val="0"/>
              </a:spcBef>
              <a:buClr>
                <a:schemeClr val="bg2"/>
              </a:buClr>
              <a:buFont typeface="Arial" panose="020B0604020202020204" pitchFamily="34" charset="0"/>
              <a:buChar char="•"/>
            </a:pPr>
            <a:r>
              <a:rPr lang="en-GB" altLang="en-US" dirty="0" smtClean="0">
                <a:solidFill>
                  <a:srgbClr val="4C4C4C"/>
                </a:solidFill>
                <a:latin typeface="Arial" pitchFamily="34" charset="0"/>
              </a:rPr>
              <a:t>be </a:t>
            </a:r>
            <a:r>
              <a:rPr lang="en-GB" altLang="en-US" dirty="0">
                <a:solidFill>
                  <a:srgbClr val="4C4C4C"/>
                </a:solidFill>
                <a:latin typeface="Arial" pitchFamily="34" charset="0"/>
              </a:rPr>
              <a:t>available in a machine-readable format</a:t>
            </a:r>
          </a:p>
          <a:p>
            <a:pPr marL="216000" indent="-216000">
              <a:spcBef>
                <a:spcPct val="0"/>
              </a:spcBef>
              <a:buClr>
                <a:schemeClr val="bg2"/>
              </a:buClr>
              <a:buFont typeface="Arial" panose="020B0604020202020204" pitchFamily="34" charset="0"/>
              <a:buChar char="•"/>
            </a:pPr>
            <a:endParaRPr lang="en-GB" altLang="en-US" dirty="0" smtClean="0">
              <a:solidFill>
                <a:srgbClr val="4C4C4C"/>
              </a:solidFill>
              <a:latin typeface="Arial" pitchFamily="34" charset="0"/>
            </a:endParaRPr>
          </a:p>
          <a:p>
            <a:pPr marL="216000" indent="-216000">
              <a:spcBef>
                <a:spcPct val="0"/>
              </a:spcBef>
              <a:buClr>
                <a:schemeClr val="bg2"/>
              </a:buClr>
              <a:buFont typeface="Arial" panose="020B0604020202020204" pitchFamily="34" charset="0"/>
              <a:buChar char="•"/>
            </a:pPr>
            <a:r>
              <a:rPr lang="en-GB" altLang="en-US" dirty="0" smtClean="0">
                <a:solidFill>
                  <a:srgbClr val="4C4C4C"/>
                </a:solidFill>
                <a:latin typeface="Arial" pitchFamily="34" charset="0"/>
              </a:rPr>
              <a:t>have </a:t>
            </a:r>
            <a:r>
              <a:rPr lang="en-GB" altLang="en-US" dirty="0">
                <a:solidFill>
                  <a:srgbClr val="4C4C4C"/>
                </a:solidFill>
                <a:latin typeface="Arial" pitchFamily="34" charset="0"/>
              </a:rPr>
              <a:t>a licence that permits anyone to access, use and share it</a:t>
            </a:r>
            <a:endParaRPr lang="en-GB" dirty="0">
              <a:solidFill>
                <a:srgbClr val="4C4C4C"/>
              </a:solidFill>
            </a:endParaRPr>
          </a:p>
          <a:p>
            <a:pPr marL="0" indent="0">
              <a:buNone/>
            </a:pPr>
            <a:endParaRPr lang="en-GB" dirty="0">
              <a:solidFill>
                <a:srgbClr val="4C4C4C"/>
              </a:solidFill>
            </a:endParaRPr>
          </a:p>
        </p:txBody>
      </p:sp>
      <p:sp>
        <p:nvSpPr>
          <p:cNvPr id="3" name="Text Placeholder 2"/>
          <p:cNvSpPr>
            <a:spLocks noGrp="1"/>
          </p:cNvSpPr>
          <p:nvPr>
            <p:ph type="body" sz="quarter" idx="12"/>
          </p:nvPr>
        </p:nvSpPr>
        <p:spPr/>
        <p:txBody>
          <a:bodyPr>
            <a:noAutofit/>
          </a:bodyPr>
          <a:lstStyle/>
          <a:p>
            <a:pPr>
              <a:spcBef>
                <a:spcPts val="0"/>
              </a:spcBef>
            </a:pPr>
            <a:r>
              <a:rPr lang="en-US" dirty="0">
                <a:solidFill>
                  <a:schemeClr val="tx1"/>
                </a:solidFill>
                <a:cs typeface="Times New Roman" panose="02020603050405020304" pitchFamily="18" charset="0"/>
              </a:rPr>
              <a:t>Global Open Data for </a:t>
            </a:r>
          </a:p>
          <a:p>
            <a:pPr>
              <a:spcBef>
                <a:spcPts val="0"/>
              </a:spcBef>
            </a:pPr>
            <a:r>
              <a:rPr lang="en-US" dirty="0">
                <a:solidFill>
                  <a:schemeClr val="tx1"/>
                </a:solidFill>
                <a:cs typeface="Times New Roman" panose="02020603050405020304" pitchFamily="18" charset="0"/>
              </a:rPr>
              <a:t>Agriculture and Nutrition</a:t>
            </a:r>
          </a:p>
          <a:p>
            <a:r>
              <a:rPr lang="en-US" u="sng" dirty="0" smtClean="0">
                <a:solidFill>
                  <a:schemeClr val="tx1"/>
                </a:solidFill>
                <a:cs typeface="Times New Roman" panose="02020603050405020304" pitchFamily="18" charset="0"/>
                <a:hlinkClick r:id="rId3"/>
              </a:rPr>
              <a:t>www.GODAN.info</a:t>
            </a:r>
            <a:r>
              <a:rPr lang="en-US" u="sng" dirty="0" smtClean="0">
                <a:solidFill>
                  <a:schemeClr val="tx1"/>
                </a:solidFill>
                <a:cs typeface="Times New Roman" panose="02020603050405020304" pitchFamily="18" charset="0"/>
              </a:rPr>
              <a:t> </a:t>
            </a:r>
            <a:r>
              <a:rPr lang="en-US" dirty="0" smtClean="0">
                <a:solidFill>
                  <a:schemeClr val="tx1"/>
                </a:solidFill>
                <a:cs typeface="Times New Roman" panose="02020603050405020304" pitchFamily="18" charset="0"/>
              </a:rPr>
              <a:t>  </a:t>
            </a:r>
            <a:endParaRPr lang="en-US" dirty="0">
              <a:solidFill>
                <a:schemeClr val="tx1"/>
              </a:solidFill>
              <a:cs typeface="Times New Roman" panose="02020603050405020304" pitchFamily="18" charset="0"/>
            </a:endParaRPr>
          </a:p>
        </p:txBody>
      </p:sp>
      <p:pic>
        <p:nvPicPr>
          <p:cNvPr id="1028" name="Picture 4"/>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720" r="720"/>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t="8653" b="865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t="5693" b="569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633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131840" y="260648"/>
            <a:ext cx="5688632" cy="792087"/>
          </a:xfrm>
        </p:spPr>
        <p:txBody>
          <a:bodyPr>
            <a:normAutofit/>
          </a:bodyPr>
          <a:lstStyle/>
          <a:p>
            <a:pPr marL="0" indent="0"/>
            <a:r>
              <a:rPr lang="en-GB" dirty="0" smtClean="0">
                <a:solidFill>
                  <a:schemeClr val="tx1"/>
                </a:solidFill>
              </a:rPr>
              <a:t>How </a:t>
            </a:r>
            <a:r>
              <a:rPr lang="en-GB" dirty="0">
                <a:solidFill>
                  <a:schemeClr val="tx1"/>
                </a:solidFill>
              </a:rPr>
              <a:t>GODAN came </a:t>
            </a:r>
            <a:r>
              <a:rPr lang="en-GB" dirty="0" smtClean="0">
                <a:solidFill>
                  <a:schemeClr val="tx1"/>
                </a:solidFill>
              </a:rPr>
              <a:t>about</a:t>
            </a:r>
            <a:endParaRPr lang="en-GB"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3"/>
            <a:ext cx="2880320" cy="16561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88" y="1916832"/>
            <a:ext cx="2857436" cy="209439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80" y="4066290"/>
            <a:ext cx="2823244" cy="1954998"/>
          </a:xfrm>
          <a:prstGeom prst="rect">
            <a:avLst/>
          </a:prstGeom>
        </p:spPr>
      </p:pic>
      <p:sp>
        <p:nvSpPr>
          <p:cNvPr id="7" name="Rectangle 6"/>
          <p:cNvSpPr/>
          <p:nvPr/>
        </p:nvSpPr>
        <p:spPr>
          <a:xfrm>
            <a:off x="3131840" y="1052736"/>
            <a:ext cx="5904656" cy="4893647"/>
          </a:xfrm>
          <a:prstGeom prst="rect">
            <a:avLst/>
          </a:prstGeom>
        </p:spPr>
        <p:txBody>
          <a:bodyPr wrap="square">
            <a:spAutoFit/>
          </a:bodyPr>
          <a:lstStyle/>
          <a:p>
            <a:pPr marL="0" indent="0">
              <a:buNone/>
            </a:pPr>
            <a:r>
              <a:rPr lang="en-US" b="1" dirty="0">
                <a:solidFill>
                  <a:srgbClr val="4C4C4C"/>
                </a:solidFill>
              </a:rPr>
              <a:t>2012 G-8 Summit</a:t>
            </a:r>
          </a:p>
          <a:p>
            <a:pPr marL="0" indent="0">
              <a:buNone/>
            </a:pPr>
            <a:r>
              <a:rPr lang="en-US" dirty="0">
                <a:solidFill>
                  <a:srgbClr val="4C4C4C"/>
                </a:solidFill>
              </a:rPr>
              <a:t>World leaders commit to “ </a:t>
            </a:r>
            <a:r>
              <a:rPr lang="en-US" i="1" dirty="0">
                <a:solidFill>
                  <a:srgbClr val="4C4C4C"/>
                </a:solidFill>
              </a:rPr>
              <a:t>.. share relevant agricultural data available from G-8 countries with African partners</a:t>
            </a:r>
            <a:r>
              <a:rPr lang="en-US" dirty="0">
                <a:solidFill>
                  <a:srgbClr val="4C4C4C"/>
                </a:solidFill>
              </a:rPr>
              <a:t>.” </a:t>
            </a:r>
          </a:p>
          <a:p>
            <a:endParaRPr lang="en-US" dirty="0">
              <a:solidFill>
                <a:srgbClr val="4C4C4C"/>
              </a:solidFill>
            </a:endParaRPr>
          </a:p>
          <a:p>
            <a:pPr marL="0" indent="0">
              <a:buNone/>
            </a:pPr>
            <a:r>
              <a:rPr lang="en-US" b="1" dirty="0">
                <a:solidFill>
                  <a:srgbClr val="4C4C4C"/>
                </a:solidFill>
              </a:rPr>
              <a:t>2013 (April) </a:t>
            </a:r>
            <a:r>
              <a:rPr lang="en-US" dirty="0">
                <a:solidFill>
                  <a:srgbClr val="4C4C4C"/>
                </a:solidFill>
              </a:rPr>
              <a:t>G-8 International Conference on Open Data for Agriculture</a:t>
            </a:r>
          </a:p>
          <a:p>
            <a:pPr marL="0" indent="0">
              <a:buNone/>
            </a:pPr>
            <a:endParaRPr lang="en-US" dirty="0">
              <a:solidFill>
                <a:srgbClr val="4C4C4C"/>
              </a:solidFill>
            </a:endParaRPr>
          </a:p>
          <a:p>
            <a:pPr marL="0" indent="0">
              <a:buNone/>
            </a:pPr>
            <a:r>
              <a:rPr lang="en-US" b="1" dirty="0">
                <a:solidFill>
                  <a:srgbClr val="4C4C4C"/>
                </a:solidFill>
              </a:rPr>
              <a:t>2013 (October) </a:t>
            </a:r>
            <a:r>
              <a:rPr lang="en-US" dirty="0">
                <a:solidFill>
                  <a:srgbClr val="4C4C4C"/>
                </a:solidFill>
              </a:rPr>
              <a:t>Open Government Partnership meeting – GODAN launched</a:t>
            </a:r>
          </a:p>
          <a:p>
            <a:endParaRPr lang="en-US" dirty="0">
              <a:solidFill>
                <a:srgbClr val="4C4C4C"/>
              </a:solidFill>
            </a:endParaRPr>
          </a:p>
          <a:p>
            <a:pPr marL="0" indent="0">
              <a:buNone/>
            </a:pPr>
            <a:r>
              <a:rPr lang="en-US" b="1" dirty="0">
                <a:solidFill>
                  <a:srgbClr val="4C4C4C"/>
                </a:solidFill>
              </a:rPr>
              <a:t>2014 (December) </a:t>
            </a:r>
            <a:r>
              <a:rPr lang="en-US" dirty="0">
                <a:solidFill>
                  <a:srgbClr val="4C4C4C"/>
                </a:solidFill>
              </a:rPr>
              <a:t>Secretariat launched with 5 year timeline 2015-2019</a:t>
            </a:r>
          </a:p>
        </p:txBody>
      </p:sp>
    </p:spTree>
    <p:extLst>
      <p:ext uri="{BB962C8B-B14F-4D97-AF65-F5344CB8AC3E}">
        <p14:creationId xmlns:p14="http://schemas.microsoft.com/office/powerpoint/2010/main" val="2454101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8520" y="-27384"/>
            <a:ext cx="9252520"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08161" y="5415607"/>
            <a:ext cx="3927678" cy="461665"/>
          </a:xfrm>
          <a:prstGeom prst="rect">
            <a:avLst/>
          </a:prstGeom>
        </p:spPr>
        <p:txBody>
          <a:bodyPr wrap="none">
            <a:spAutoFit/>
          </a:bodyPr>
          <a:lstStyle/>
          <a:p>
            <a:pPr marL="0" indent="0">
              <a:buNone/>
            </a:pPr>
            <a:r>
              <a:rPr lang="en-US" b="1" dirty="0">
                <a:solidFill>
                  <a:srgbClr val="4C4C4C"/>
                </a:solidFill>
              </a:rPr>
              <a:t>138 partners and growing</a:t>
            </a:r>
          </a:p>
        </p:txBody>
      </p:sp>
    </p:spTree>
    <p:extLst>
      <p:ext uri="{BB962C8B-B14F-4D97-AF65-F5344CB8AC3E}">
        <p14:creationId xmlns:p14="http://schemas.microsoft.com/office/powerpoint/2010/main" val="1747792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Custom 3">
      <a:dk1>
        <a:srgbClr val="5C5C5C"/>
      </a:dk1>
      <a:lt1>
        <a:srgbClr val="FFFFFF"/>
      </a:lt1>
      <a:dk2>
        <a:srgbClr val="CAEE9C"/>
      </a:dk2>
      <a:lt2>
        <a:srgbClr val="78BE20"/>
      </a:lt2>
      <a:accent1>
        <a:srgbClr val="78BE20"/>
      </a:accent1>
      <a:accent2>
        <a:srgbClr val="FFD200"/>
      </a:accent2>
      <a:accent3>
        <a:srgbClr val="CAEE9C"/>
      </a:accent3>
      <a:accent4>
        <a:srgbClr val="4C4C4C"/>
      </a:accent4>
      <a:accent5>
        <a:srgbClr val="00BCE4"/>
      </a:accent5>
      <a:accent6>
        <a:srgbClr val="F58025"/>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ABI Document" ma:contentTypeID="0x010100B73AEB2BC9FE5343B1F3C335A1578D940A000F49FD40320F5044943BBC9893338162" ma:contentTypeVersion="4" ma:contentTypeDescription="" ma:contentTypeScope="" ma:versionID="67b10446555de7413b5f93f9b6439e20">
  <xsd:schema xmlns:xsd="http://www.w3.org/2001/XMLSchema" xmlns:xs="http://www.w3.org/2001/XMLSchema" xmlns:p="http://schemas.microsoft.com/office/2006/metadata/properties" xmlns:ns2="d07fce95-64a3-45e0-8e78-c550b935440d" targetNamespace="http://schemas.microsoft.com/office/2006/metadata/properties" ma:root="true" ma:fieldsID="450b4e59a71d0f4e8b807d5a3bd36074" ns2:_="">
    <xsd:import namespace="d07fce95-64a3-45e0-8e78-c550b935440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7fce95-64a3-45e0-8e78-c550b935440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d07fce95-64a3-45e0-8e78-c550b935440d">CABICORP-90-217</_dlc_DocId>
    <_dlc_DocIdUrl xmlns="d07fce95-64a3-45e0-8e78-c550b935440d">
      <Url>http://teams.cabi.org/function/Corporate/cabi_membership/_layouts/DocIdRedir.aspx?ID=CABICORP-90-217</Url>
      <Description>CABICORP-90-217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d8dd7c1c-4333-446f-aac1-2085e198f311" ContentTypeId="0x010100B73AEB2BC9FE5343B1F3C335A1578D940A" PreviousValue="false"/>
</file>

<file path=customXml/itemProps1.xml><?xml version="1.0" encoding="utf-8"?>
<ds:datastoreItem xmlns:ds="http://schemas.openxmlformats.org/officeDocument/2006/customXml" ds:itemID="{AA229F8E-EF83-4CCB-9B1D-26E0FF69F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7fce95-64a3-45e0-8e78-c550b93544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ED27C8-1012-4ECE-AC15-4D2BE9A11DD2}">
  <ds:schemaRefs>
    <ds:schemaRef ds:uri="http://schemas.microsoft.com/office/2006/documentManagement/types"/>
    <ds:schemaRef ds:uri="http://purl.org/dc/terms/"/>
    <ds:schemaRef ds:uri="http://www.w3.org/XML/1998/namespace"/>
    <ds:schemaRef ds:uri="http://purl.org/dc/dcmitype/"/>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d07fce95-64a3-45e0-8e78-c550b935440d"/>
  </ds:schemaRefs>
</ds:datastoreItem>
</file>

<file path=customXml/itemProps3.xml><?xml version="1.0" encoding="utf-8"?>
<ds:datastoreItem xmlns:ds="http://schemas.openxmlformats.org/officeDocument/2006/customXml" ds:itemID="{286652D3-B0DE-4576-8424-FC7D7BBDF4F5}">
  <ds:schemaRefs>
    <ds:schemaRef ds:uri="http://schemas.microsoft.com/sharepoint/v3/contenttype/forms"/>
  </ds:schemaRefs>
</ds:datastoreItem>
</file>

<file path=customXml/itemProps4.xml><?xml version="1.0" encoding="utf-8"?>
<ds:datastoreItem xmlns:ds="http://schemas.openxmlformats.org/officeDocument/2006/customXml" ds:itemID="{97504006-9BF5-4B49-B15A-B3BC9D3E7572}">
  <ds:schemaRefs>
    <ds:schemaRef ds:uri="http://schemas.microsoft.com/sharepoint/events"/>
  </ds:schemaRefs>
</ds:datastoreItem>
</file>

<file path=customXml/itemProps5.xml><?xml version="1.0" encoding="utf-8"?>
<ds:datastoreItem xmlns:ds="http://schemas.openxmlformats.org/officeDocument/2006/customXml" ds:itemID="{999A7DFE-81CC-42A4-BF5B-A0D064B11CC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blank</Template>
  <TotalTime>604</TotalTime>
  <Words>2247</Words>
  <Application>Microsoft Office PowerPoint</Application>
  <PresentationFormat>On-screen Show (4:3)</PresentationFormat>
  <Paragraphs>328</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blank</vt:lpstr>
      <vt:lpstr>Presentation heading here 2nd line if needed</vt:lpstr>
      <vt:lpstr>PowerPoint Presentation</vt:lpstr>
      <vt:lpstr>PowerPoint Presentation</vt:lpstr>
      <vt:lpstr>From policy makers to smallholder farmers</vt:lpstr>
      <vt:lpstr>PowerPoint Presentation</vt:lpstr>
      <vt:lpstr>Introducing GODAN </vt:lpstr>
      <vt:lpstr>PowerPoint Presentation</vt:lpstr>
      <vt:lpstr>PowerPoint Presentation</vt:lpstr>
      <vt:lpstr>PowerPoint Presentation</vt:lpstr>
      <vt:lpstr>PowerPoint Presentation</vt:lpstr>
      <vt:lpstr>The case for open information and data </vt:lpstr>
      <vt:lpstr>Join us </vt:lpstr>
      <vt:lpstr>Building on D2F – introducing mNutrition</vt:lpstr>
      <vt:lpstr>PowerPoint Presentation</vt:lpstr>
      <vt:lpstr>mNutrition initiative</vt:lpstr>
      <vt:lpstr>GSM Association and DFID partnership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 Regional Consultation</dc:title>
  <dc:creator>Elizabeth Dodsworth</dc:creator>
  <cp:lastModifiedBy>Tamsin Davis</cp:lastModifiedBy>
  <cp:revision>61</cp:revision>
  <cp:lastPrinted>2014-09-10T14:54:56Z</cp:lastPrinted>
  <dcterms:created xsi:type="dcterms:W3CDTF">2015-09-21T16:14:39Z</dcterms:created>
  <dcterms:modified xsi:type="dcterms:W3CDTF">2015-10-09T09:19:55Z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0x010100B73AEB2BC9FE5343B1F3C335A1578D940A000F49FD40320F5044943BBC9893338162</vt:lpwstr>
  </property>
  <property fmtid="{D5CDD505-2E9C-101B-9397-08002B2CF9AE}" pid="3" name="_dlc_DocIdItemGuid">
    <vt:lpwstr>0a7e123b-4807-4f88-84c8-3d1e1ea50524</vt:lpwstr>
  </property>
</Properties>
</file>